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Proxima Nova"/>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ProximaNova-bold.fntdata"/><Relationship Id="rId41" Type="http://schemas.openxmlformats.org/officeDocument/2006/relationships/font" Target="fonts/ProximaNova-regular.fntdata"/><Relationship Id="rId22" Type="http://schemas.openxmlformats.org/officeDocument/2006/relationships/slide" Target="slides/slide17.xml"/><Relationship Id="rId44" Type="http://schemas.openxmlformats.org/officeDocument/2006/relationships/font" Target="fonts/ProximaNova-boldItalic.fntdata"/><Relationship Id="rId21" Type="http://schemas.openxmlformats.org/officeDocument/2006/relationships/slide" Target="slides/slide16.xml"/><Relationship Id="rId43" Type="http://schemas.openxmlformats.org/officeDocument/2006/relationships/font" Target="fonts/ProximaNova-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d252d20a3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d252d20a3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d23646847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d23646847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23646847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d23646847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236468474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236468474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23646847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23646847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d23646847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d23646847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d23646847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d23646847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d236468474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d236468474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d236468474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d236468474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d23646847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d23646847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d23646847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d23646847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d236468474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d236468474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d23646847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d23646847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d236468474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d236468474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d236468474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d236468474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d236468474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d236468474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d236468474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d236468474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d236468474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d236468474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d236468474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d236468474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d236468474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d236468474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d236468474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d236468474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d23646847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d23646847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d252d20a3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d252d20a3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d236468474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d236468474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d23646847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d23646847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d236468474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d236468474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d236468474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d236468474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d252d20a3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d252d20a3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23646847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23646847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236468474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d236468474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d23646847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d23646847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d23646847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d23646847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252d20a3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d252d20a3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d23646847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d23646847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17.png"/><Relationship Id="rId6" Type="http://schemas.openxmlformats.org/officeDocument/2006/relationships/image" Target="../media/image11.jpg"/><Relationship Id="rId7" Type="http://schemas.openxmlformats.org/officeDocument/2006/relationships/image" Target="../media/image29.jpg"/><Relationship Id="rId8"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6.jpg"/><Relationship Id="rId7" Type="http://schemas.openxmlformats.org/officeDocument/2006/relationships/image" Target="../media/image37.jpg"/><Relationship Id="rId8" Type="http://schemas.openxmlformats.org/officeDocument/2006/relationships/image" Target="../media/image3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26.png"/><Relationship Id="rId5" Type="http://schemas.openxmlformats.org/officeDocument/2006/relationships/image" Target="../media/image16.png"/><Relationship Id="rId6" Type="http://schemas.openxmlformats.org/officeDocument/2006/relationships/image" Target="../media/image44.jpg"/><Relationship Id="rId7" Type="http://schemas.openxmlformats.org/officeDocument/2006/relationships/image" Target="../media/image34.jpg"/><Relationship Id="rId8" Type="http://schemas.openxmlformats.org/officeDocument/2006/relationships/image" Target="../media/image5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21.png"/><Relationship Id="rId5" Type="http://schemas.openxmlformats.org/officeDocument/2006/relationships/image" Target="../media/image19.png"/><Relationship Id="rId6"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20.png"/><Relationship Id="rId5" Type="http://schemas.openxmlformats.org/officeDocument/2006/relationships/image" Target="../media/image30.png"/><Relationship Id="rId6" Type="http://schemas.openxmlformats.org/officeDocument/2006/relationships/image" Target="../media/image23.jpg"/><Relationship Id="rId7" Type="http://schemas.openxmlformats.org/officeDocument/2006/relationships/image" Target="../media/image2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7.png"/><Relationship Id="rId4" Type="http://schemas.openxmlformats.org/officeDocument/2006/relationships/image" Target="../media/image25.png"/><Relationship Id="rId5" Type="http://schemas.openxmlformats.org/officeDocument/2006/relationships/image" Target="../media/image35.png"/><Relationship Id="rId6" Type="http://schemas.openxmlformats.org/officeDocument/2006/relationships/image" Target="../media/image64.jpg"/><Relationship Id="rId7" Type="http://schemas.openxmlformats.org/officeDocument/2006/relationships/image" Target="../media/image49.jpg"/><Relationship Id="rId8"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1.png"/><Relationship Id="rId4" Type="http://schemas.openxmlformats.org/officeDocument/2006/relationships/image" Target="../media/image28.png"/><Relationship Id="rId5" Type="http://schemas.openxmlformats.org/officeDocument/2006/relationships/image" Target="../media/image32.png"/><Relationship Id="rId6" Type="http://schemas.openxmlformats.org/officeDocument/2006/relationships/image" Target="../media/image63.jpg"/><Relationship Id="rId7" Type="http://schemas.openxmlformats.org/officeDocument/2006/relationships/image" Target="../media/image54.jpg"/><Relationship Id="rId8" Type="http://schemas.openxmlformats.org/officeDocument/2006/relationships/image" Target="../media/image6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9.png"/><Relationship Id="rId4" Type="http://schemas.openxmlformats.org/officeDocument/2006/relationships/image" Target="../media/image51.png"/><Relationship Id="rId5" Type="http://schemas.openxmlformats.org/officeDocument/2006/relationships/image" Target="../media/image33.png"/><Relationship Id="rId6"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jpg"/><Relationship Id="rId4" Type="http://schemas.openxmlformats.org/officeDocument/2006/relationships/image" Target="../media/image38.png"/><Relationship Id="rId5" Type="http://schemas.openxmlformats.org/officeDocument/2006/relationships/image" Target="../media/image43.png"/><Relationship Id="rId6" Type="http://schemas.openxmlformats.org/officeDocument/2006/relationships/image" Target="../media/image4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jpg"/><Relationship Id="rId4" Type="http://schemas.openxmlformats.org/officeDocument/2006/relationships/image" Target="../media/image60.jpg"/><Relationship Id="rId5" Type="http://schemas.openxmlformats.org/officeDocument/2006/relationships/image" Target="../media/image40.png"/><Relationship Id="rId6" Type="http://schemas.openxmlformats.org/officeDocument/2006/relationships/image" Target="../media/image42.png"/><Relationship Id="rId7" Type="http://schemas.openxmlformats.org/officeDocument/2006/relationships/image" Target="../media/image5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jpg"/><Relationship Id="rId4" Type="http://schemas.openxmlformats.org/officeDocument/2006/relationships/image" Target="../media/image47.png"/><Relationship Id="rId5" Type="http://schemas.openxmlformats.org/officeDocument/2006/relationships/image" Target="../media/image48.png"/><Relationship Id="rId6" Type="http://schemas.openxmlformats.org/officeDocument/2006/relationships/image" Target="../media/image4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8.png"/><Relationship Id="rId4" Type="http://schemas.openxmlformats.org/officeDocument/2006/relationships/image" Target="../media/image59.png"/><Relationship Id="rId5" Type="http://schemas.openxmlformats.org/officeDocument/2006/relationships/image" Target="../media/image5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55.png"/><Relationship Id="rId4" Type="http://schemas.openxmlformats.org/officeDocument/2006/relationships/image" Target="../media/image5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2.jp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56950" y="1257300"/>
            <a:ext cx="86613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3820"/>
              <a:t>Exploring Classification and Parameters</a:t>
            </a:r>
            <a:endParaRPr sz="372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Devin Duran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Diagnostic Index</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diagnostic index or d-index is a measure of classification performance combining sensitivity (true positive rate) and specificity (true negative rate)</a:t>
            </a:r>
            <a:endParaRPr/>
          </a:p>
          <a:p>
            <a:pPr indent="-342900" lvl="0" marL="457200" rtl="0" algn="l">
              <a:spcBef>
                <a:spcPts val="0"/>
              </a:spcBef>
              <a:spcAft>
                <a:spcPts val="0"/>
              </a:spcAft>
              <a:buSzPts val="1800"/>
              <a:buChar char="●"/>
            </a:pPr>
            <a:r>
              <a:rPr lang="en"/>
              <a:t>d_index is convenient for comparing ML results, and is also an effective measure to reflect the true ML status in imbalanced learning</a:t>
            </a:r>
            <a:endParaRPr/>
          </a:p>
          <a:p>
            <a:pPr indent="-342900" lvl="0" marL="457200" rtl="0" algn="l">
              <a:spcBef>
                <a:spcPts val="0"/>
              </a:spcBef>
              <a:spcAft>
                <a:spcPts val="0"/>
              </a:spcAft>
              <a:buSzPts val="1800"/>
              <a:buChar char="●"/>
            </a:pPr>
            <a:r>
              <a:rPr lang="en"/>
              <a:t>Its formula is given by d = log₂(1 + accuracy) + log₂(1 + (sensitivity + specificity)/2)</a:t>
            </a:r>
            <a:endParaRPr/>
          </a:p>
          <a:p>
            <a:pPr indent="-342900" lvl="0" marL="457200" rtl="0" algn="l">
              <a:spcBef>
                <a:spcPts val="0"/>
              </a:spcBef>
              <a:spcAft>
                <a:spcPts val="0"/>
              </a:spcAft>
              <a:buSzPts val="1800"/>
              <a:buChar char="●"/>
            </a:pPr>
            <a:r>
              <a:rPr lang="en"/>
              <a:t>The value of d-index can be anywhere between 1.33 and 2; if it reaches 1.8, then it is a good score</a:t>
            </a:r>
            <a:endParaRPr/>
          </a:p>
          <a:p>
            <a:pPr indent="-342900" lvl="0" marL="457200" rtl="0" algn="l">
              <a:spcBef>
                <a:spcPts val="0"/>
              </a:spcBef>
              <a:spcAft>
                <a:spcPts val="0"/>
              </a:spcAft>
              <a:buSzPts val="1800"/>
              <a:buChar char="●"/>
            </a:pPr>
            <a:r>
              <a:rPr lang="en"/>
              <a:t>A d-index less than 1.8 generally means “chance level” classification</a:t>
            </a:r>
            <a:endParaRPr/>
          </a:p>
          <a:p>
            <a:pPr indent="-342900" lvl="0" marL="457200" rtl="0" algn="l">
              <a:spcBef>
                <a:spcPts val="0"/>
              </a:spcBef>
              <a:spcAft>
                <a:spcPts val="0"/>
              </a:spcAft>
              <a:buSzPts val="1800"/>
              <a:buChar char="●"/>
            </a:pPr>
            <a:r>
              <a:rPr lang="en"/>
              <a:t>A d-index can sometimes be less than 1 in special cases; this means that classification is very poor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SVM Kernels - Standard Scaler</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4" name="Google Shape;124;p23"/>
          <p:cNvPicPr preferRelativeResize="0"/>
          <p:nvPr/>
        </p:nvPicPr>
        <p:blipFill>
          <a:blip r:embed="rId3">
            <a:alphaModFix/>
          </a:blip>
          <a:stretch>
            <a:fillRect/>
          </a:stretch>
        </p:blipFill>
        <p:spPr>
          <a:xfrm>
            <a:off x="199575" y="1017725"/>
            <a:ext cx="2888400" cy="2313275"/>
          </a:xfrm>
          <a:prstGeom prst="rect">
            <a:avLst/>
          </a:prstGeom>
          <a:noFill/>
          <a:ln>
            <a:noFill/>
          </a:ln>
        </p:spPr>
      </p:pic>
      <p:pic>
        <p:nvPicPr>
          <p:cNvPr id="125" name="Google Shape;125;p23"/>
          <p:cNvPicPr preferRelativeResize="0"/>
          <p:nvPr/>
        </p:nvPicPr>
        <p:blipFill>
          <a:blip r:embed="rId4">
            <a:alphaModFix/>
          </a:blip>
          <a:stretch>
            <a:fillRect/>
          </a:stretch>
        </p:blipFill>
        <p:spPr>
          <a:xfrm>
            <a:off x="3127800" y="1017713"/>
            <a:ext cx="2888400" cy="2313278"/>
          </a:xfrm>
          <a:prstGeom prst="rect">
            <a:avLst/>
          </a:prstGeom>
          <a:noFill/>
          <a:ln>
            <a:noFill/>
          </a:ln>
        </p:spPr>
      </p:pic>
      <p:pic>
        <p:nvPicPr>
          <p:cNvPr id="126" name="Google Shape;126;p23"/>
          <p:cNvPicPr preferRelativeResize="0"/>
          <p:nvPr/>
        </p:nvPicPr>
        <p:blipFill>
          <a:blip r:embed="rId5">
            <a:alphaModFix/>
          </a:blip>
          <a:stretch>
            <a:fillRect/>
          </a:stretch>
        </p:blipFill>
        <p:spPr>
          <a:xfrm>
            <a:off x="6016200" y="1062625"/>
            <a:ext cx="2776275" cy="2223476"/>
          </a:xfrm>
          <a:prstGeom prst="rect">
            <a:avLst/>
          </a:prstGeom>
          <a:noFill/>
          <a:ln>
            <a:noFill/>
          </a:ln>
        </p:spPr>
      </p:pic>
      <p:pic>
        <p:nvPicPr>
          <p:cNvPr id="127" name="Google Shape;127;p23" title="Perfect scores"/>
          <p:cNvPicPr preferRelativeResize="0"/>
          <p:nvPr/>
        </p:nvPicPr>
        <p:blipFill>
          <a:blip r:embed="rId6">
            <a:alphaModFix/>
          </a:blip>
          <a:stretch>
            <a:fillRect/>
          </a:stretch>
        </p:blipFill>
        <p:spPr>
          <a:xfrm>
            <a:off x="605818" y="3390675"/>
            <a:ext cx="2370000" cy="1099025"/>
          </a:xfrm>
          <a:prstGeom prst="rect">
            <a:avLst/>
          </a:prstGeom>
          <a:noFill/>
          <a:ln>
            <a:noFill/>
          </a:ln>
        </p:spPr>
      </p:pic>
      <p:pic>
        <p:nvPicPr>
          <p:cNvPr id="128" name="Google Shape;128;p23" title="Perfect scores"/>
          <p:cNvPicPr preferRelativeResize="0"/>
          <p:nvPr/>
        </p:nvPicPr>
        <p:blipFill>
          <a:blip r:embed="rId6">
            <a:alphaModFix/>
          </a:blip>
          <a:stretch>
            <a:fillRect/>
          </a:stretch>
        </p:blipFill>
        <p:spPr>
          <a:xfrm>
            <a:off x="6090631" y="3331000"/>
            <a:ext cx="2627412" cy="1218375"/>
          </a:xfrm>
          <a:prstGeom prst="rect">
            <a:avLst/>
          </a:prstGeom>
          <a:noFill/>
          <a:ln>
            <a:noFill/>
          </a:ln>
        </p:spPr>
      </p:pic>
      <p:pic>
        <p:nvPicPr>
          <p:cNvPr id="129" name="Google Shape;129;p23" title="Perfect scores"/>
          <p:cNvPicPr preferRelativeResize="0"/>
          <p:nvPr/>
        </p:nvPicPr>
        <p:blipFill>
          <a:blip r:embed="rId6">
            <a:alphaModFix/>
          </a:blip>
          <a:stretch>
            <a:fillRect/>
          </a:stretch>
        </p:blipFill>
        <p:spPr>
          <a:xfrm>
            <a:off x="3198774" y="3390675"/>
            <a:ext cx="2370034" cy="1099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SVM Kernels - Standard Scaler</a:t>
            </a:r>
            <a:endParaRPr/>
          </a:p>
        </p:txBody>
      </p:sp>
      <p:sp>
        <p:nvSpPr>
          <p:cNvPr id="135" name="Google Shape;13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6" name="Google Shape;136;p24"/>
          <p:cNvPicPr preferRelativeResize="0"/>
          <p:nvPr/>
        </p:nvPicPr>
        <p:blipFill>
          <a:blip r:embed="rId3">
            <a:alphaModFix/>
          </a:blip>
          <a:stretch>
            <a:fillRect/>
          </a:stretch>
        </p:blipFill>
        <p:spPr>
          <a:xfrm>
            <a:off x="-1" y="1017725"/>
            <a:ext cx="2919799" cy="2338425"/>
          </a:xfrm>
          <a:prstGeom prst="rect">
            <a:avLst/>
          </a:prstGeom>
          <a:noFill/>
          <a:ln>
            <a:noFill/>
          </a:ln>
        </p:spPr>
      </p:pic>
      <p:pic>
        <p:nvPicPr>
          <p:cNvPr id="137" name="Google Shape;137;p24"/>
          <p:cNvPicPr preferRelativeResize="0"/>
          <p:nvPr/>
        </p:nvPicPr>
        <p:blipFill>
          <a:blip r:embed="rId4">
            <a:alphaModFix/>
          </a:blip>
          <a:stretch>
            <a:fillRect/>
          </a:stretch>
        </p:blipFill>
        <p:spPr>
          <a:xfrm>
            <a:off x="3040874" y="1017725"/>
            <a:ext cx="2919816" cy="2338425"/>
          </a:xfrm>
          <a:prstGeom prst="rect">
            <a:avLst/>
          </a:prstGeom>
          <a:noFill/>
          <a:ln>
            <a:noFill/>
          </a:ln>
        </p:spPr>
      </p:pic>
      <p:pic>
        <p:nvPicPr>
          <p:cNvPr id="138" name="Google Shape;138;p24"/>
          <p:cNvPicPr preferRelativeResize="0"/>
          <p:nvPr/>
        </p:nvPicPr>
        <p:blipFill>
          <a:blip r:embed="rId5">
            <a:alphaModFix/>
          </a:blip>
          <a:stretch>
            <a:fillRect/>
          </a:stretch>
        </p:blipFill>
        <p:spPr>
          <a:xfrm>
            <a:off x="5912475" y="1017725"/>
            <a:ext cx="2919825" cy="2338433"/>
          </a:xfrm>
          <a:prstGeom prst="rect">
            <a:avLst/>
          </a:prstGeom>
          <a:noFill/>
          <a:ln>
            <a:noFill/>
          </a:ln>
        </p:spPr>
      </p:pic>
      <p:pic>
        <p:nvPicPr>
          <p:cNvPr id="139" name="Google Shape;139;p24" title="Cosine SS"/>
          <p:cNvPicPr preferRelativeResize="0"/>
          <p:nvPr/>
        </p:nvPicPr>
        <p:blipFill>
          <a:blip r:embed="rId6">
            <a:alphaModFix/>
          </a:blip>
          <a:stretch>
            <a:fillRect/>
          </a:stretch>
        </p:blipFill>
        <p:spPr>
          <a:xfrm>
            <a:off x="233175" y="3500737"/>
            <a:ext cx="2686626" cy="776550"/>
          </a:xfrm>
          <a:prstGeom prst="rect">
            <a:avLst/>
          </a:prstGeom>
          <a:noFill/>
          <a:ln>
            <a:noFill/>
          </a:ln>
        </p:spPr>
      </p:pic>
      <p:pic>
        <p:nvPicPr>
          <p:cNvPr id="140" name="Google Shape;140;p24" title="Sigmoid SS"/>
          <p:cNvPicPr preferRelativeResize="0"/>
          <p:nvPr/>
        </p:nvPicPr>
        <p:blipFill>
          <a:blip r:embed="rId7">
            <a:alphaModFix/>
          </a:blip>
          <a:stretch>
            <a:fillRect/>
          </a:stretch>
        </p:blipFill>
        <p:spPr>
          <a:xfrm>
            <a:off x="3228686" y="3472566"/>
            <a:ext cx="2686624" cy="832884"/>
          </a:xfrm>
          <a:prstGeom prst="rect">
            <a:avLst/>
          </a:prstGeom>
          <a:noFill/>
          <a:ln>
            <a:noFill/>
          </a:ln>
        </p:spPr>
      </p:pic>
      <p:pic>
        <p:nvPicPr>
          <p:cNvPr id="141" name="Google Shape;141;p24" title="Manhattan SS"/>
          <p:cNvPicPr preferRelativeResize="0"/>
          <p:nvPr/>
        </p:nvPicPr>
        <p:blipFill>
          <a:blip r:embed="rId8">
            <a:alphaModFix/>
          </a:blip>
          <a:stretch>
            <a:fillRect/>
          </a:stretch>
        </p:blipFill>
        <p:spPr>
          <a:xfrm>
            <a:off x="6074898" y="3472563"/>
            <a:ext cx="2757392" cy="832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SVM Kernels - MinMax Scaler</a:t>
            </a:r>
            <a:endParaRPr/>
          </a:p>
        </p:txBody>
      </p:sp>
      <p:sp>
        <p:nvSpPr>
          <p:cNvPr id="147" name="Google Shape;14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25"/>
          <p:cNvPicPr preferRelativeResize="0"/>
          <p:nvPr/>
        </p:nvPicPr>
        <p:blipFill>
          <a:blip r:embed="rId3">
            <a:alphaModFix/>
          </a:blip>
          <a:stretch>
            <a:fillRect/>
          </a:stretch>
        </p:blipFill>
        <p:spPr>
          <a:xfrm>
            <a:off x="71475" y="1152475"/>
            <a:ext cx="2904376" cy="2326075"/>
          </a:xfrm>
          <a:prstGeom prst="rect">
            <a:avLst/>
          </a:prstGeom>
          <a:noFill/>
          <a:ln>
            <a:noFill/>
          </a:ln>
        </p:spPr>
      </p:pic>
      <p:pic>
        <p:nvPicPr>
          <p:cNvPr id="149" name="Google Shape;149;p25"/>
          <p:cNvPicPr preferRelativeResize="0"/>
          <p:nvPr/>
        </p:nvPicPr>
        <p:blipFill>
          <a:blip r:embed="rId4">
            <a:alphaModFix/>
          </a:blip>
          <a:stretch>
            <a:fillRect/>
          </a:stretch>
        </p:blipFill>
        <p:spPr>
          <a:xfrm>
            <a:off x="3082924" y="1184263"/>
            <a:ext cx="2825001" cy="2262500"/>
          </a:xfrm>
          <a:prstGeom prst="rect">
            <a:avLst/>
          </a:prstGeom>
          <a:noFill/>
          <a:ln>
            <a:noFill/>
          </a:ln>
        </p:spPr>
      </p:pic>
      <p:pic>
        <p:nvPicPr>
          <p:cNvPr id="150" name="Google Shape;150;p25"/>
          <p:cNvPicPr preferRelativeResize="0"/>
          <p:nvPr/>
        </p:nvPicPr>
        <p:blipFill>
          <a:blip r:embed="rId5">
            <a:alphaModFix/>
          </a:blip>
          <a:stretch>
            <a:fillRect/>
          </a:stretch>
        </p:blipFill>
        <p:spPr>
          <a:xfrm>
            <a:off x="5907925" y="1184263"/>
            <a:ext cx="2825001" cy="2262499"/>
          </a:xfrm>
          <a:prstGeom prst="rect">
            <a:avLst/>
          </a:prstGeom>
          <a:noFill/>
          <a:ln>
            <a:noFill/>
          </a:ln>
        </p:spPr>
      </p:pic>
      <p:pic>
        <p:nvPicPr>
          <p:cNvPr id="151" name="Google Shape;151;p25" title="Perfect scores"/>
          <p:cNvPicPr preferRelativeResize="0"/>
          <p:nvPr/>
        </p:nvPicPr>
        <p:blipFill>
          <a:blip r:embed="rId6">
            <a:alphaModFix/>
          </a:blip>
          <a:stretch>
            <a:fillRect/>
          </a:stretch>
        </p:blipFill>
        <p:spPr>
          <a:xfrm>
            <a:off x="6347473" y="3478552"/>
            <a:ext cx="1945900" cy="902350"/>
          </a:xfrm>
          <a:prstGeom prst="rect">
            <a:avLst/>
          </a:prstGeom>
          <a:noFill/>
          <a:ln>
            <a:noFill/>
          </a:ln>
        </p:spPr>
      </p:pic>
      <p:pic>
        <p:nvPicPr>
          <p:cNvPr id="152" name="Google Shape;152;p25" title="Linear MM"/>
          <p:cNvPicPr preferRelativeResize="0"/>
          <p:nvPr/>
        </p:nvPicPr>
        <p:blipFill>
          <a:blip r:embed="rId7">
            <a:alphaModFix/>
          </a:blip>
          <a:stretch>
            <a:fillRect/>
          </a:stretch>
        </p:blipFill>
        <p:spPr>
          <a:xfrm>
            <a:off x="311699" y="3613300"/>
            <a:ext cx="2652435" cy="767600"/>
          </a:xfrm>
          <a:prstGeom prst="rect">
            <a:avLst/>
          </a:prstGeom>
          <a:noFill/>
          <a:ln>
            <a:noFill/>
          </a:ln>
        </p:spPr>
      </p:pic>
      <p:pic>
        <p:nvPicPr>
          <p:cNvPr id="153" name="Google Shape;153;p25" title="RBF MM"/>
          <p:cNvPicPr preferRelativeResize="0"/>
          <p:nvPr/>
        </p:nvPicPr>
        <p:blipFill>
          <a:blip r:embed="rId8">
            <a:alphaModFix/>
          </a:blip>
          <a:stretch>
            <a:fillRect/>
          </a:stretch>
        </p:blipFill>
        <p:spPr>
          <a:xfrm>
            <a:off x="3314275" y="3613325"/>
            <a:ext cx="2652426" cy="759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SVM Kernels - MinMax Scaler</a:t>
            </a:r>
            <a:endParaRPr/>
          </a:p>
        </p:txBody>
      </p:sp>
      <p:sp>
        <p:nvSpPr>
          <p:cNvPr id="159" name="Google Shape;15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0" name="Google Shape;160;p26"/>
          <p:cNvPicPr preferRelativeResize="0"/>
          <p:nvPr/>
        </p:nvPicPr>
        <p:blipFill>
          <a:blip r:embed="rId3">
            <a:alphaModFix/>
          </a:blip>
          <a:stretch>
            <a:fillRect/>
          </a:stretch>
        </p:blipFill>
        <p:spPr>
          <a:xfrm>
            <a:off x="92600" y="1152475"/>
            <a:ext cx="2757124" cy="2208150"/>
          </a:xfrm>
          <a:prstGeom prst="rect">
            <a:avLst/>
          </a:prstGeom>
          <a:noFill/>
          <a:ln>
            <a:noFill/>
          </a:ln>
        </p:spPr>
      </p:pic>
      <p:pic>
        <p:nvPicPr>
          <p:cNvPr id="161" name="Google Shape;161;p26"/>
          <p:cNvPicPr preferRelativeResize="0"/>
          <p:nvPr/>
        </p:nvPicPr>
        <p:blipFill>
          <a:blip r:embed="rId4">
            <a:alphaModFix/>
          </a:blip>
          <a:stretch>
            <a:fillRect/>
          </a:stretch>
        </p:blipFill>
        <p:spPr>
          <a:xfrm>
            <a:off x="3043262" y="1152487"/>
            <a:ext cx="2757124" cy="2208128"/>
          </a:xfrm>
          <a:prstGeom prst="rect">
            <a:avLst/>
          </a:prstGeom>
          <a:noFill/>
          <a:ln>
            <a:noFill/>
          </a:ln>
        </p:spPr>
      </p:pic>
      <p:pic>
        <p:nvPicPr>
          <p:cNvPr id="162" name="Google Shape;162;p26"/>
          <p:cNvPicPr preferRelativeResize="0"/>
          <p:nvPr/>
        </p:nvPicPr>
        <p:blipFill>
          <a:blip r:embed="rId5">
            <a:alphaModFix/>
          </a:blip>
          <a:stretch>
            <a:fillRect/>
          </a:stretch>
        </p:blipFill>
        <p:spPr>
          <a:xfrm>
            <a:off x="5993900" y="1152488"/>
            <a:ext cx="2757124" cy="2208124"/>
          </a:xfrm>
          <a:prstGeom prst="rect">
            <a:avLst/>
          </a:prstGeom>
          <a:noFill/>
          <a:ln>
            <a:noFill/>
          </a:ln>
        </p:spPr>
      </p:pic>
      <p:pic>
        <p:nvPicPr>
          <p:cNvPr id="163" name="Google Shape;163;p26" title="Cosine MM"/>
          <p:cNvPicPr preferRelativeResize="0"/>
          <p:nvPr/>
        </p:nvPicPr>
        <p:blipFill>
          <a:blip r:embed="rId6">
            <a:alphaModFix/>
          </a:blip>
          <a:stretch>
            <a:fillRect/>
          </a:stretch>
        </p:blipFill>
        <p:spPr>
          <a:xfrm>
            <a:off x="311700" y="3569150"/>
            <a:ext cx="2439900" cy="653050"/>
          </a:xfrm>
          <a:prstGeom prst="rect">
            <a:avLst/>
          </a:prstGeom>
          <a:noFill/>
          <a:ln>
            <a:noFill/>
          </a:ln>
        </p:spPr>
      </p:pic>
      <p:pic>
        <p:nvPicPr>
          <p:cNvPr id="164" name="Google Shape;164;p26" title="Sigmoid MM"/>
          <p:cNvPicPr preferRelativeResize="0"/>
          <p:nvPr/>
        </p:nvPicPr>
        <p:blipFill>
          <a:blip r:embed="rId7">
            <a:alphaModFix/>
          </a:blip>
          <a:stretch>
            <a:fillRect/>
          </a:stretch>
        </p:blipFill>
        <p:spPr>
          <a:xfrm>
            <a:off x="3201875" y="3495380"/>
            <a:ext cx="2439900" cy="690295"/>
          </a:xfrm>
          <a:prstGeom prst="rect">
            <a:avLst/>
          </a:prstGeom>
          <a:noFill/>
          <a:ln>
            <a:noFill/>
          </a:ln>
        </p:spPr>
      </p:pic>
      <p:pic>
        <p:nvPicPr>
          <p:cNvPr id="165" name="Google Shape;165;p26" title="Manhattan MM"/>
          <p:cNvPicPr preferRelativeResize="0"/>
          <p:nvPr/>
        </p:nvPicPr>
        <p:blipFill>
          <a:blip r:embed="rId8">
            <a:alphaModFix/>
          </a:blip>
          <a:stretch>
            <a:fillRect/>
          </a:stretch>
        </p:blipFill>
        <p:spPr>
          <a:xfrm>
            <a:off x="6232200" y="3470400"/>
            <a:ext cx="2439899" cy="74026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SVM Kernels - Robust Scaler</a:t>
            </a:r>
            <a:endParaRPr/>
          </a:p>
        </p:txBody>
      </p:sp>
      <p:sp>
        <p:nvSpPr>
          <p:cNvPr id="171" name="Google Shape;17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2" name="Google Shape;172;p27"/>
          <p:cNvPicPr preferRelativeResize="0"/>
          <p:nvPr/>
        </p:nvPicPr>
        <p:blipFill>
          <a:blip r:embed="rId3">
            <a:alphaModFix/>
          </a:blip>
          <a:stretch>
            <a:fillRect/>
          </a:stretch>
        </p:blipFill>
        <p:spPr>
          <a:xfrm>
            <a:off x="99494" y="1152475"/>
            <a:ext cx="2893249" cy="2317149"/>
          </a:xfrm>
          <a:prstGeom prst="rect">
            <a:avLst/>
          </a:prstGeom>
          <a:noFill/>
          <a:ln>
            <a:noFill/>
          </a:ln>
        </p:spPr>
      </p:pic>
      <p:pic>
        <p:nvPicPr>
          <p:cNvPr id="173" name="Google Shape;173;p27"/>
          <p:cNvPicPr preferRelativeResize="0"/>
          <p:nvPr/>
        </p:nvPicPr>
        <p:blipFill>
          <a:blip r:embed="rId4">
            <a:alphaModFix/>
          </a:blip>
          <a:stretch>
            <a:fillRect/>
          </a:stretch>
        </p:blipFill>
        <p:spPr>
          <a:xfrm>
            <a:off x="3068900" y="1086200"/>
            <a:ext cx="2761550" cy="2211674"/>
          </a:xfrm>
          <a:prstGeom prst="rect">
            <a:avLst/>
          </a:prstGeom>
          <a:noFill/>
          <a:ln>
            <a:noFill/>
          </a:ln>
        </p:spPr>
      </p:pic>
      <p:pic>
        <p:nvPicPr>
          <p:cNvPr id="174" name="Google Shape;174;p27"/>
          <p:cNvPicPr preferRelativeResize="0"/>
          <p:nvPr/>
        </p:nvPicPr>
        <p:blipFill>
          <a:blip r:embed="rId5">
            <a:alphaModFix/>
          </a:blip>
          <a:stretch>
            <a:fillRect/>
          </a:stretch>
        </p:blipFill>
        <p:spPr>
          <a:xfrm>
            <a:off x="6038300" y="1086200"/>
            <a:ext cx="2761541" cy="2211676"/>
          </a:xfrm>
          <a:prstGeom prst="rect">
            <a:avLst/>
          </a:prstGeom>
          <a:noFill/>
          <a:ln>
            <a:noFill/>
          </a:ln>
        </p:spPr>
      </p:pic>
      <p:pic>
        <p:nvPicPr>
          <p:cNvPr id="175" name="Google Shape;175;p27" title="Perfect scores"/>
          <p:cNvPicPr preferRelativeResize="0"/>
          <p:nvPr/>
        </p:nvPicPr>
        <p:blipFill>
          <a:blip r:embed="rId6">
            <a:alphaModFix/>
          </a:blip>
          <a:stretch>
            <a:fillRect/>
          </a:stretch>
        </p:blipFill>
        <p:spPr>
          <a:xfrm>
            <a:off x="6424299" y="3471825"/>
            <a:ext cx="1989575" cy="922601"/>
          </a:xfrm>
          <a:prstGeom prst="rect">
            <a:avLst/>
          </a:prstGeom>
          <a:noFill/>
          <a:ln>
            <a:noFill/>
          </a:ln>
        </p:spPr>
      </p:pic>
      <p:pic>
        <p:nvPicPr>
          <p:cNvPr id="176" name="Google Shape;176;p27" title="Perfect scores"/>
          <p:cNvPicPr preferRelativeResize="0"/>
          <p:nvPr/>
        </p:nvPicPr>
        <p:blipFill>
          <a:blip r:embed="rId6">
            <a:alphaModFix/>
          </a:blip>
          <a:stretch>
            <a:fillRect/>
          </a:stretch>
        </p:blipFill>
        <p:spPr>
          <a:xfrm>
            <a:off x="3520742" y="3471825"/>
            <a:ext cx="1989577" cy="922600"/>
          </a:xfrm>
          <a:prstGeom prst="rect">
            <a:avLst/>
          </a:prstGeom>
          <a:noFill/>
          <a:ln>
            <a:noFill/>
          </a:ln>
        </p:spPr>
      </p:pic>
      <p:pic>
        <p:nvPicPr>
          <p:cNvPr id="177" name="Google Shape;177;p27" title="Perfect scores"/>
          <p:cNvPicPr preferRelativeResize="0"/>
          <p:nvPr/>
        </p:nvPicPr>
        <p:blipFill>
          <a:blip r:embed="rId6">
            <a:alphaModFix/>
          </a:blip>
          <a:stretch>
            <a:fillRect/>
          </a:stretch>
        </p:blipFill>
        <p:spPr>
          <a:xfrm>
            <a:off x="448124" y="3543499"/>
            <a:ext cx="1989575" cy="922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SVM Kernels - Robust Scaler</a:t>
            </a:r>
            <a:endParaRPr/>
          </a:p>
        </p:txBody>
      </p:sp>
      <p:sp>
        <p:nvSpPr>
          <p:cNvPr id="183" name="Google Shape;18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4" name="Google Shape;184;p28"/>
          <p:cNvPicPr preferRelativeResize="0"/>
          <p:nvPr/>
        </p:nvPicPr>
        <p:blipFill>
          <a:blip r:embed="rId3">
            <a:alphaModFix/>
          </a:blip>
          <a:stretch>
            <a:fillRect/>
          </a:stretch>
        </p:blipFill>
        <p:spPr>
          <a:xfrm>
            <a:off x="211625" y="1017713"/>
            <a:ext cx="2680150" cy="2146500"/>
          </a:xfrm>
          <a:prstGeom prst="rect">
            <a:avLst/>
          </a:prstGeom>
          <a:noFill/>
          <a:ln>
            <a:noFill/>
          </a:ln>
        </p:spPr>
      </p:pic>
      <p:pic>
        <p:nvPicPr>
          <p:cNvPr id="185" name="Google Shape;185;p28"/>
          <p:cNvPicPr preferRelativeResize="0"/>
          <p:nvPr/>
        </p:nvPicPr>
        <p:blipFill>
          <a:blip r:embed="rId4">
            <a:alphaModFix/>
          </a:blip>
          <a:stretch>
            <a:fillRect/>
          </a:stretch>
        </p:blipFill>
        <p:spPr>
          <a:xfrm>
            <a:off x="3060613" y="1017713"/>
            <a:ext cx="2680150" cy="2146491"/>
          </a:xfrm>
          <a:prstGeom prst="rect">
            <a:avLst/>
          </a:prstGeom>
          <a:noFill/>
          <a:ln>
            <a:noFill/>
          </a:ln>
        </p:spPr>
      </p:pic>
      <p:pic>
        <p:nvPicPr>
          <p:cNvPr id="186" name="Google Shape;186;p28"/>
          <p:cNvPicPr preferRelativeResize="0"/>
          <p:nvPr/>
        </p:nvPicPr>
        <p:blipFill>
          <a:blip r:embed="rId5">
            <a:alphaModFix/>
          </a:blip>
          <a:stretch>
            <a:fillRect/>
          </a:stretch>
        </p:blipFill>
        <p:spPr>
          <a:xfrm>
            <a:off x="5909624" y="1017725"/>
            <a:ext cx="2680150" cy="2146484"/>
          </a:xfrm>
          <a:prstGeom prst="rect">
            <a:avLst/>
          </a:prstGeom>
          <a:noFill/>
          <a:ln>
            <a:noFill/>
          </a:ln>
        </p:spPr>
      </p:pic>
      <p:pic>
        <p:nvPicPr>
          <p:cNvPr id="187" name="Google Shape;187;p28" title="Cosine Robust"/>
          <p:cNvPicPr preferRelativeResize="0"/>
          <p:nvPr/>
        </p:nvPicPr>
        <p:blipFill>
          <a:blip r:embed="rId6">
            <a:alphaModFix/>
          </a:blip>
          <a:stretch>
            <a:fillRect/>
          </a:stretch>
        </p:blipFill>
        <p:spPr>
          <a:xfrm>
            <a:off x="366225" y="3480925"/>
            <a:ext cx="2370950" cy="718900"/>
          </a:xfrm>
          <a:prstGeom prst="rect">
            <a:avLst/>
          </a:prstGeom>
          <a:noFill/>
          <a:ln>
            <a:noFill/>
          </a:ln>
        </p:spPr>
      </p:pic>
      <p:pic>
        <p:nvPicPr>
          <p:cNvPr id="188" name="Google Shape;188;p28" title="Sigmoid Robust"/>
          <p:cNvPicPr preferRelativeResize="0"/>
          <p:nvPr/>
        </p:nvPicPr>
        <p:blipFill>
          <a:blip r:embed="rId7">
            <a:alphaModFix/>
          </a:blip>
          <a:stretch>
            <a:fillRect/>
          </a:stretch>
        </p:blipFill>
        <p:spPr>
          <a:xfrm>
            <a:off x="3215226" y="3461795"/>
            <a:ext cx="2504299" cy="718906"/>
          </a:xfrm>
          <a:prstGeom prst="rect">
            <a:avLst/>
          </a:prstGeom>
          <a:noFill/>
          <a:ln>
            <a:noFill/>
          </a:ln>
        </p:spPr>
      </p:pic>
      <p:pic>
        <p:nvPicPr>
          <p:cNvPr id="189" name="Google Shape;189;p28" title="Sigmoid Robust"/>
          <p:cNvPicPr preferRelativeResize="0"/>
          <p:nvPr/>
        </p:nvPicPr>
        <p:blipFill>
          <a:blip r:embed="rId7">
            <a:alphaModFix/>
          </a:blip>
          <a:stretch>
            <a:fillRect/>
          </a:stretch>
        </p:blipFill>
        <p:spPr>
          <a:xfrm>
            <a:off x="6064216" y="3461791"/>
            <a:ext cx="2504299" cy="718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SVM Kernels - MaxAbs Scaler</a:t>
            </a:r>
            <a:endParaRPr/>
          </a:p>
        </p:txBody>
      </p:sp>
      <p:sp>
        <p:nvSpPr>
          <p:cNvPr id="195" name="Google Shape;19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6" name="Google Shape;196;p29"/>
          <p:cNvPicPr preferRelativeResize="0"/>
          <p:nvPr/>
        </p:nvPicPr>
        <p:blipFill>
          <a:blip r:embed="rId3">
            <a:alphaModFix/>
          </a:blip>
          <a:stretch>
            <a:fillRect/>
          </a:stretch>
        </p:blipFill>
        <p:spPr>
          <a:xfrm>
            <a:off x="59426" y="1152475"/>
            <a:ext cx="2888400" cy="2313275"/>
          </a:xfrm>
          <a:prstGeom prst="rect">
            <a:avLst/>
          </a:prstGeom>
          <a:noFill/>
          <a:ln>
            <a:noFill/>
          </a:ln>
        </p:spPr>
      </p:pic>
      <p:pic>
        <p:nvPicPr>
          <p:cNvPr id="197" name="Google Shape;197;p29"/>
          <p:cNvPicPr preferRelativeResize="0"/>
          <p:nvPr/>
        </p:nvPicPr>
        <p:blipFill>
          <a:blip r:embed="rId4">
            <a:alphaModFix/>
          </a:blip>
          <a:stretch>
            <a:fillRect/>
          </a:stretch>
        </p:blipFill>
        <p:spPr>
          <a:xfrm>
            <a:off x="3040900" y="1152475"/>
            <a:ext cx="2888400" cy="2313271"/>
          </a:xfrm>
          <a:prstGeom prst="rect">
            <a:avLst/>
          </a:prstGeom>
          <a:noFill/>
          <a:ln>
            <a:noFill/>
          </a:ln>
        </p:spPr>
      </p:pic>
      <p:pic>
        <p:nvPicPr>
          <p:cNvPr id="198" name="Google Shape;198;p29"/>
          <p:cNvPicPr preferRelativeResize="0"/>
          <p:nvPr/>
        </p:nvPicPr>
        <p:blipFill>
          <a:blip r:embed="rId5">
            <a:alphaModFix/>
          </a:blip>
          <a:stretch>
            <a:fillRect/>
          </a:stretch>
        </p:blipFill>
        <p:spPr>
          <a:xfrm>
            <a:off x="6022375" y="1191524"/>
            <a:ext cx="2790900" cy="2235176"/>
          </a:xfrm>
          <a:prstGeom prst="rect">
            <a:avLst/>
          </a:prstGeom>
          <a:noFill/>
          <a:ln>
            <a:noFill/>
          </a:ln>
        </p:spPr>
      </p:pic>
      <p:pic>
        <p:nvPicPr>
          <p:cNvPr id="199" name="Google Shape;199;p29" title="Linear maxabs"/>
          <p:cNvPicPr preferRelativeResize="0"/>
          <p:nvPr/>
        </p:nvPicPr>
        <p:blipFill>
          <a:blip r:embed="rId6">
            <a:alphaModFix/>
          </a:blip>
          <a:stretch>
            <a:fillRect/>
          </a:stretch>
        </p:blipFill>
        <p:spPr>
          <a:xfrm>
            <a:off x="390413" y="3600498"/>
            <a:ext cx="2394576" cy="681625"/>
          </a:xfrm>
          <a:prstGeom prst="rect">
            <a:avLst/>
          </a:prstGeom>
          <a:noFill/>
          <a:ln>
            <a:noFill/>
          </a:ln>
        </p:spPr>
      </p:pic>
      <p:pic>
        <p:nvPicPr>
          <p:cNvPr id="200" name="Google Shape;200;p29" title="Poly maxabs"/>
          <p:cNvPicPr preferRelativeResize="0"/>
          <p:nvPr/>
        </p:nvPicPr>
        <p:blipFill>
          <a:blip r:embed="rId7">
            <a:alphaModFix/>
          </a:blip>
          <a:stretch>
            <a:fillRect/>
          </a:stretch>
        </p:blipFill>
        <p:spPr>
          <a:xfrm>
            <a:off x="6208025" y="3559524"/>
            <a:ext cx="2624271" cy="763575"/>
          </a:xfrm>
          <a:prstGeom prst="rect">
            <a:avLst/>
          </a:prstGeom>
          <a:noFill/>
          <a:ln>
            <a:noFill/>
          </a:ln>
        </p:spPr>
      </p:pic>
      <p:pic>
        <p:nvPicPr>
          <p:cNvPr id="201" name="Google Shape;201;p29" title="Perfect scores"/>
          <p:cNvPicPr preferRelativeResize="0"/>
          <p:nvPr/>
        </p:nvPicPr>
        <p:blipFill>
          <a:blip r:embed="rId8">
            <a:alphaModFix/>
          </a:blip>
          <a:stretch>
            <a:fillRect/>
          </a:stretch>
        </p:blipFill>
        <p:spPr>
          <a:xfrm>
            <a:off x="3546437" y="3500750"/>
            <a:ext cx="1900163" cy="88113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SVM Kernels - MaxAbs Scaler</a:t>
            </a:r>
            <a:endParaRPr/>
          </a:p>
        </p:txBody>
      </p:sp>
      <p:sp>
        <p:nvSpPr>
          <p:cNvPr id="207" name="Google Shape;20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8" name="Google Shape;208;p30"/>
          <p:cNvPicPr preferRelativeResize="0"/>
          <p:nvPr/>
        </p:nvPicPr>
        <p:blipFill>
          <a:blip r:embed="rId3">
            <a:alphaModFix/>
          </a:blip>
          <a:stretch>
            <a:fillRect/>
          </a:stretch>
        </p:blipFill>
        <p:spPr>
          <a:xfrm>
            <a:off x="73419" y="1152475"/>
            <a:ext cx="2893249" cy="2317149"/>
          </a:xfrm>
          <a:prstGeom prst="rect">
            <a:avLst/>
          </a:prstGeom>
          <a:noFill/>
          <a:ln>
            <a:noFill/>
          </a:ln>
        </p:spPr>
      </p:pic>
      <p:pic>
        <p:nvPicPr>
          <p:cNvPr id="209" name="Google Shape;209;p30"/>
          <p:cNvPicPr preferRelativeResize="0"/>
          <p:nvPr/>
        </p:nvPicPr>
        <p:blipFill>
          <a:blip r:embed="rId4">
            <a:alphaModFix/>
          </a:blip>
          <a:stretch>
            <a:fillRect/>
          </a:stretch>
        </p:blipFill>
        <p:spPr>
          <a:xfrm>
            <a:off x="3085943" y="1152475"/>
            <a:ext cx="2733550" cy="2189250"/>
          </a:xfrm>
          <a:prstGeom prst="rect">
            <a:avLst/>
          </a:prstGeom>
          <a:noFill/>
          <a:ln>
            <a:noFill/>
          </a:ln>
        </p:spPr>
      </p:pic>
      <p:pic>
        <p:nvPicPr>
          <p:cNvPr id="210" name="Google Shape;210;p30"/>
          <p:cNvPicPr preferRelativeResize="0"/>
          <p:nvPr/>
        </p:nvPicPr>
        <p:blipFill>
          <a:blip r:embed="rId5">
            <a:alphaModFix/>
          </a:blip>
          <a:stretch>
            <a:fillRect/>
          </a:stretch>
        </p:blipFill>
        <p:spPr>
          <a:xfrm>
            <a:off x="5882694" y="1118325"/>
            <a:ext cx="2818825" cy="2257550"/>
          </a:xfrm>
          <a:prstGeom prst="rect">
            <a:avLst/>
          </a:prstGeom>
          <a:noFill/>
          <a:ln>
            <a:noFill/>
          </a:ln>
        </p:spPr>
      </p:pic>
      <p:pic>
        <p:nvPicPr>
          <p:cNvPr id="211" name="Google Shape;211;p30" title="Cosine maxabs"/>
          <p:cNvPicPr preferRelativeResize="0"/>
          <p:nvPr/>
        </p:nvPicPr>
        <p:blipFill>
          <a:blip r:embed="rId6">
            <a:alphaModFix/>
          </a:blip>
          <a:stretch>
            <a:fillRect/>
          </a:stretch>
        </p:blipFill>
        <p:spPr>
          <a:xfrm>
            <a:off x="208988" y="3604375"/>
            <a:ext cx="2622124" cy="878575"/>
          </a:xfrm>
          <a:prstGeom prst="rect">
            <a:avLst/>
          </a:prstGeom>
          <a:noFill/>
          <a:ln>
            <a:noFill/>
          </a:ln>
        </p:spPr>
      </p:pic>
      <p:pic>
        <p:nvPicPr>
          <p:cNvPr id="212" name="Google Shape;212;p30" title="Sigmoid maxabs"/>
          <p:cNvPicPr preferRelativeResize="0"/>
          <p:nvPr/>
        </p:nvPicPr>
        <p:blipFill>
          <a:blip r:embed="rId7">
            <a:alphaModFix/>
          </a:blip>
          <a:stretch>
            <a:fillRect/>
          </a:stretch>
        </p:blipFill>
        <p:spPr>
          <a:xfrm>
            <a:off x="3205225" y="3642351"/>
            <a:ext cx="2733551" cy="802618"/>
          </a:xfrm>
          <a:prstGeom prst="rect">
            <a:avLst/>
          </a:prstGeom>
          <a:noFill/>
          <a:ln>
            <a:noFill/>
          </a:ln>
        </p:spPr>
      </p:pic>
      <p:pic>
        <p:nvPicPr>
          <p:cNvPr id="213" name="Google Shape;213;p30" title="Manhattan maxabs"/>
          <p:cNvPicPr preferRelativeResize="0"/>
          <p:nvPr/>
        </p:nvPicPr>
        <p:blipFill>
          <a:blip r:embed="rId8">
            <a:alphaModFix/>
          </a:blip>
          <a:stretch>
            <a:fillRect/>
          </a:stretch>
        </p:blipFill>
        <p:spPr>
          <a:xfrm>
            <a:off x="6129575" y="3604375"/>
            <a:ext cx="2645895" cy="802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Forests - Standard Scaler</a:t>
            </a:r>
            <a:endParaRPr/>
          </a:p>
        </p:txBody>
      </p:sp>
      <p:sp>
        <p:nvSpPr>
          <p:cNvPr id="219" name="Google Shape;21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0" name="Google Shape;220;p31"/>
          <p:cNvPicPr preferRelativeResize="0"/>
          <p:nvPr/>
        </p:nvPicPr>
        <p:blipFill>
          <a:blip r:embed="rId3">
            <a:alphaModFix/>
          </a:blip>
          <a:stretch>
            <a:fillRect/>
          </a:stretch>
        </p:blipFill>
        <p:spPr>
          <a:xfrm>
            <a:off x="85469" y="1152475"/>
            <a:ext cx="2823225" cy="2261075"/>
          </a:xfrm>
          <a:prstGeom prst="rect">
            <a:avLst/>
          </a:prstGeom>
          <a:noFill/>
          <a:ln>
            <a:noFill/>
          </a:ln>
        </p:spPr>
      </p:pic>
      <p:pic>
        <p:nvPicPr>
          <p:cNvPr id="221" name="Google Shape;221;p31"/>
          <p:cNvPicPr preferRelativeResize="0"/>
          <p:nvPr/>
        </p:nvPicPr>
        <p:blipFill>
          <a:blip r:embed="rId4">
            <a:alphaModFix/>
          </a:blip>
          <a:stretch>
            <a:fillRect/>
          </a:stretch>
        </p:blipFill>
        <p:spPr>
          <a:xfrm>
            <a:off x="2908694" y="1152482"/>
            <a:ext cx="2823225" cy="2261068"/>
          </a:xfrm>
          <a:prstGeom prst="rect">
            <a:avLst/>
          </a:prstGeom>
          <a:noFill/>
          <a:ln>
            <a:noFill/>
          </a:ln>
        </p:spPr>
      </p:pic>
      <p:pic>
        <p:nvPicPr>
          <p:cNvPr id="222" name="Google Shape;222;p31"/>
          <p:cNvPicPr preferRelativeResize="0"/>
          <p:nvPr/>
        </p:nvPicPr>
        <p:blipFill>
          <a:blip r:embed="rId5">
            <a:alphaModFix/>
          </a:blip>
          <a:stretch>
            <a:fillRect/>
          </a:stretch>
        </p:blipFill>
        <p:spPr>
          <a:xfrm>
            <a:off x="5856119" y="1119196"/>
            <a:ext cx="2906349" cy="2327641"/>
          </a:xfrm>
          <a:prstGeom prst="rect">
            <a:avLst/>
          </a:prstGeom>
          <a:noFill/>
          <a:ln>
            <a:noFill/>
          </a:ln>
        </p:spPr>
      </p:pic>
      <p:pic>
        <p:nvPicPr>
          <p:cNvPr id="223" name="Google Shape;223;p31" title="Perfect scores"/>
          <p:cNvPicPr preferRelativeResize="0"/>
          <p:nvPr/>
        </p:nvPicPr>
        <p:blipFill>
          <a:blip r:embed="rId6">
            <a:alphaModFix/>
          </a:blip>
          <a:stretch>
            <a:fillRect/>
          </a:stretch>
        </p:blipFill>
        <p:spPr>
          <a:xfrm>
            <a:off x="591817" y="3446825"/>
            <a:ext cx="1991600" cy="923550"/>
          </a:xfrm>
          <a:prstGeom prst="rect">
            <a:avLst/>
          </a:prstGeom>
          <a:noFill/>
          <a:ln>
            <a:noFill/>
          </a:ln>
        </p:spPr>
      </p:pic>
      <p:pic>
        <p:nvPicPr>
          <p:cNvPr id="224" name="Google Shape;224;p31" title="Perfect scores"/>
          <p:cNvPicPr preferRelativeResize="0"/>
          <p:nvPr/>
        </p:nvPicPr>
        <p:blipFill>
          <a:blip r:embed="rId6">
            <a:alphaModFix/>
          </a:blip>
          <a:stretch>
            <a:fillRect/>
          </a:stretch>
        </p:blipFill>
        <p:spPr>
          <a:xfrm>
            <a:off x="3576192" y="3446825"/>
            <a:ext cx="1991600" cy="923550"/>
          </a:xfrm>
          <a:prstGeom prst="rect">
            <a:avLst/>
          </a:prstGeom>
          <a:noFill/>
          <a:ln>
            <a:noFill/>
          </a:ln>
        </p:spPr>
      </p:pic>
      <p:pic>
        <p:nvPicPr>
          <p:cNvPr id="225" name="Google Shape;225;p31" title="Perfect scores"/>
          <p:cNvPicPr preferRelativeResize="0"/>
          <p:nvPr/>
        </p:nvPicPr>
        <p:blipFill>
          <a:blip r:embed="rId6">
            <a:alphaModFix/>
          </a:blip>
          <a:stretch>
            <a:fillRect/>
          </a:stretch>
        </p:blipFill>
        <p:spPr>
          <a:xfrm>
            <a:off x="6446542" y="3446825"/>
            <a:ext cx="1991600" cy="923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Part 1: Compare and observe classification methods of SVM and Random Forests under different normalization methods and parameters for the credit simulate dataset</a:t>
            </a:r>
            <a:endParaRPr/>
          </a:p>
          <a:p>
            <a:pPr indent="-342900" lvl="0" marL="457200" rtl="0" algn="l">
              <a:spcBef>
                <a:spcPts val="0"/>
              </a:spcBef>
              <a:spcAft>
                <a:spcPts val="0"/>
              </a:spcAft>
              <a:buSzPts val="1800"/>
              <a:buChar char="●"/>
            </a:pPr>
            <a:r>
              <a:rPr lang="en"/>
              <a:t>Part 2: Implement several models such as DNN, kNN, random forests, gradient boosting, and extra tree to predict implied volatilities for Yahoo Finance data. I will then compute the MSE for the test data of each model.</a:t>
            </a:r>
            <a:endParaRPr/>
          </a:p>
          <a:p>
            <a:pPr indent="-342900" lvl="0" marL="457200" rtl="0" algn="l">
              <a:spcBef>
                <a:spcPts val="0"/>
              </a:spcBef>
              <a:spcAft>
                <a:spcPts val="0"/>
              </a:spcAft>
              <a:buSzPts val="1800"/>
              <a:buChar char="●"/>
            </a:pPr>
            <a:r>
              <a:rPr lang="en"/>
              <a:t>The goal is to see which kinds of models are best at classifying financial data, which is what both analyses will be on</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Forests - MinMax Scaler</a:t>
            </a:r>
            <a:endParaRPr/>
          </a:p>
        </p:txBody>
      </p:sp>
      <p:sp>
        <p:nvSpPr>
          <p:cNvPr id="231" name="Google Shape;23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2" name="Google Shape;232;p32" title="Perfect scores"/>
          <p:cNvPicPr preferRelativeResize="0"/>
          <p:nvPr/>
        </p:nvPicPr>
        <p:blipFill>
          <a:blip r:embed="rId3">
            <a:alphaModFix/>
          </a:blip>
          <a:stretch>
            <a:fillRect/>
          </a:stretch>
        </p:blipFill>
        <p:spPr>
          <a:xfrm>
            <a:off x="591805" y="3599225"/>
            <a:ext cx="1991600" cy="923550"/>
          </a:xfrm>
          <a:prstGeom prst="rect">
            <a:avLst/>
          </a:prstGeom>
          <a:noFill/>
          <a:ln>
            <a:noFill/>
          </a:ln>
        </p:spPr>
      </p:pic>
      <p:pic>
        <p:nvPicPr>
          <p:cNvPr id="233" name="Google Shape;233;p32" title="Perfect scores"/>
          <p:cNvPicPr preferRelativeResize="0"/>
          <p:nvPr/>
        </p:nvPicPr>
        <p:blipFill>
          <a:blip r:embed="rId3">
            <a:alphaModFix/>
          </a:blip>
          <a:stretch>
            <a:fillRect/>
          </a:stretch>
        </p:blipFill>
        <p:spPr>
          <a:xfrm>
            <a:off x="3674292" y="3534750"/>
            <a:ext cx="1991600" cy="923550"/>
          </a:xfrm>
          <a:prstGeom prst="rect">
            <a:avLst/>
          </a:prstGeom>
          <a:noFill/>
          <a:ln>
            <a:noFill/>
          </a:ln>
        </p:spPr>
      </p:pic>
      <p:pic>
        <p:nvPicPr>
          <p:cNvPr id="234" name="Google Shape;234;p32" title="Perfect scores"/>
          <p:cNvPicPr preferRelativeResize="0"/>
          <p:nvPr/>
        </p:nvPicPr>
        <p:blipFill>
          <a:blip r:embed="rId3">
            <a:alphaModFix/>
          </a:blip>
          <a:stretch>
            <a:fillRect/>
          </a:stretch>
        </p:blipFill>
        <p:spPr>
          <a:xfrm>
            <a:off x="6560592" y="3483625"/>
            <a:ext cx="1991600" cy="923550"/>
          </a:xfrm>
          <a:prstGeom prst="rect">
            <a:avLst/>
          </a:prstGeom>
          <a:noFill/>
          <a:ln>
            <a:noFill/>
          </a:ln>
        </p:spPr>
      </p:pic>
      <p:pic>
        <p:nvPicPr>
          <p:cNvPr id="235" name="Google Shape;235;p32"/>
          <p:cNvPicPr preferRelativeResize="0"/>
          <p:nvPr/>
        </p:nvPicPr>
        <p:blipFill>
          <a:blip r:embed="rId4">
            <a:alphaModFix/>
          </a:blip>
          <a:stretch>
            <a:fillRect/>
          </a:stretch>
        </p:blipFill>
        <p:spPr>
          <a:xfrm>
            <a:off x="132256" y="1152475"/>
            <a:ext cx="2910726" cy="2331150"/>
          </a:xfrm>
          <a:prstGeom prst="rect">
            <a:avLst/>
          </a:prstGeom>
          <a:noFill/>
          <a:ln>
            <a:noFill/>
          </a:ln>
        </p:spPr>
      </p:pic>
      <p:pic>
        <p:nvPicPr>
          <p:cNvPr id="236" name="Google Shape;236;p32"/>
          <p:cNvPicPr preferRelativeResize="0"/>
          <p:nvPr/>
        </p:nvPicPr>
        <p:blipFill>
          <a:blip r:embed="rId5">
            <a:alphaModFix/>
          </a:blip>
          <a:stretch>
            <a:fillRect/>
          </a:stretch>
        </p:blipFill>
        <p:spPr>
          <a:xfrm>
            <a:off x="3168850" y="1152475"/>
            <a:ext cx="2806300" cy="2247525"/>
          </a:xfrm>
          <a:prstGeom prst="rect">
            <a:avLst/>
          </a:prstGeom>
          <a:noFill/>
          <a:ln>
            <a:noFill/>
          </a:ln>
        </p:spPr>
      </p:pic>
      <p:pic>
        <p:nvPicPr>
          <p:cNvPr id="237" name="Google Shape;237;p32"/>
          <p:cNvPicPr preferRelativeResize="0"/>
          <p:nvPr/>
        </p:nvPicPr>
        <p:blipFill>
          <a:blip r:embed="rId6">
            <a:alphaModFix/>
          </a:blip>
          <a:stretch>
            <a:fillRect/>
          </a:stretch>
        </p:blipFill>
        <p:spPr>
          <a:xfrm>
            <a:off x="6101024" y="1152475"/>
            <a:ext cx="2617176" cy="20960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Forests - Robust Scaler</a:t>
            </a:r>
            <a:endParaRPr/>
          </a:p>
        </p:txBody>
      </p:sp>
      <p:sp>
        <p:nvSpPr>
          <p:cNvPr id="243" name="Google Shape;24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4" name="Google Shape;244;p33" title="Perfect scores"/>
          <p:cNvPicPr preferRelativeResize="0"/>
          <p:nvPr/>
        </p:nvPicPr>
        <p:blipFill>
          <a:blip r:embed="rId3">
            <a:alphaModFix/>
          </a:blip>
          <a:stretch>
            <a:fillRect/>
          </a:stretch>
        </p:blipFill>
        <p:spPr>
          <a:xfrm>
            <a:off x="3576192" y="3513950"/>
            <a:ext cx="1991600" cy="923550"/>
          </a:xfrm>
          <a:prstGeom prst="rect">
            <a:avLst/>
          </a:prstGeom>
          <a:noFill/>
          <a:ln>
            <a:noFill/>
          </a:ln>
        </p:spPr>
      </p:pic>
      <p:pic>
        <p:nvPicPr>
          <p:cNvPr id="245" name="Google Shape;245;p33" title="Perfect scores"/>
          <p:cNvPicPr preferRelativeResize="0"/>
          <p:nvPr/>
        </p:nvPicPr>
        <p:blipFill>
          <a:blip r:embed="rId3">
            <a:alphaModFix/>
          </a:blip>
          <a:stretch>
            <a:fillRect/>
          </a:stretch>
        </p:blipFill>
        <p:spPr>
          <a:xfrm>
            <a:off x="6526292" y="3513950"/>
            <a:ext cx="1991600" cy="923550"/>
          </a:xfrm>
          <a:prstGeom prst="rect">
            <a:avLst/>
          </a:prstGeom>
          <a:noFill/>
          <a:ln>
            <a:noFill/>
          </a:ln>
        </p:spPr>
      </p:pic>
      <p:pic>
        <p:nvPicPr>
          <p:cNvPr id="246" name="Google Shape;246;p33" title="RF 10 Robust"/>
          <p:cNvPicPr preferRelativeResize="0"/>
          <p:nvPr/>
        </p:nvPicPr>
        <p:blipFill>
          <a:blip r:embed="rId4">
            <a:alphaModFix/>
          </a:blip>
          <a:stretch>
            <a:fillRect/>
          </a:stretch>
        </p:blipFill>
        <p:spPr>
          <a:xfrm>
            <a:off x="210200" y="3569425"/>
            <a:ext cx="2839700" cy="812600"/>
          </a:xfrm>
          <a:prstGeom prst="rect">
            <a:avLst/>
          </a:prstGeom>
          <a:noFill/>
          <a:ln>
            <a:noFill/>
          </a:ln>
        </p:spPr>
      </p:pic>
      <p:pic>
        <p:nvPicPr>
          <p:cNvPr id="247" name="Google Shape;247;p33"/>
          <p:cNvPicPr preferRelativeResize="0"/>
          <p:nvPr/>
        </p:nvPicPr>
        <p:blipFill>
          <a:blip r:embed="rId5">
            <a:alphaModFix/>
          </a:blip>
          <a:stretch>
            <a:fillRect/>
          </a:stretch>
        </p:blipFill>
        <p:spPr>
          <a:xfrm>
            <a:off x="143525" y="1152475"/>
            <a:ext cx="2714476" cy="2173987"/>
          </a:xfrm>
          <a:prstGeom prst="rect">
            <a:avLst/>
          </a:prstGeom>
          <a:noFill/>
          <a:ln>
            <a:noFill/>
          </a:ln>
        </p:spPr>
      </p:pic>
      <p:pic>
        <p:nvPicPr>
          <p:cNvPr id="248" name="Google Shape;248;p33"/>
          <p:cNvPicPr preferRelativeResize="0"/>
          <p:nvPr/>
        </p:nvPicPr>
        <p:blipFill>
          <a:blip r:embed="rId6">
            <a:alphaModFix/>
          </a:blip>
          <a:stretch>
            <a:fillRect/>
          </a:stretch>
        </p:blipFill>
        <p:spPr>
          <a:xfrm>
            <a:off x="3263600" y="1191588"/>
            <a:ext cx="2616800" cy="2095748"/>
          </a:xfrm>
          <a:prstGeom prst="rect">
            <a:avLst/>
          </a:prstGeom>
          <a:noFill/>
          <a:ln>
            <a:noFill/>
          </a:ln>
        </p:spPr>
      </p:pic>
      <p:pic>
        <p:nvPicPr>
          <p:cNvPr id="249" name="Google Shape;249;p33"/>
          <p:cNvPicPr preferRelativeResize="0"/>
          <p:nvPr/>
        </p:nvPicPr>
        <p:blipFill>
          <a:blip r:embed="rId7">
            <a:alphaModFix/>
          </a:blip>
          <a:stretch>
            <a:fillRect/>
          </a:stretch>
        </p:blipFill>
        <p:spPr>
          <a:xfrm>
            <a:off x="6139349" y="1191589"/>
            <a:ext cx="2616800" cy="209575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Forests - MaxAbs Scaler</a:t>
            </a:r>
            <a:endParaRPr/>
          </a:p>
        </p:txBody>
      </p:sp>
      <p:sp>
        <p:nvSpPr>
          <p:cNvPr id="255" name="Google Shape;25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6" name="Google Shape;256;p34" title="Perfect scores"/>
          <p:cNvPicPr preferRelativeResize="0"/>
          <p:nvPr/>
        </p:nvPicPr>
        <p:blipFill>
          <a:blip r:embed="rId3">
            <a:alphaModFix/>
          </a:blip>
          <a:stretch>
            <a:fillRect/>
          </a:stretch>
        </p:blipFill>
        <p:spPr>
          <a:xfrm>
            <a:off x="812455" y="3446825"/>
            <a:ext cx="1991600" cy="923550"/>
          </a:xfrm>
          <a:prstGeom prst="rect">
            <a:avLst/>
          </a:prstGeom>
          <a:noFill/>
          <a:ln>
            <a:noFill/>
          </a:ln>
        </p:spPr>
      </p:pic>
      <p:pic>
        <p:nvPicPr>
          <p:cNvPr id="257" name="Google Shape;257;p34" title="Perfect scores"/>
          <p:cNvPicPr preferRelativeResize="0"/>
          <p:nvPr/>
        </p:nvPicPr>
        <p:blipFill>
          <a:blip r:embed="rId3">
            <a:alphaModFix/>
          </a:blip>
          <a:stretch>
            <a:fillRect/>
          </a:stretch>
        </p:blipFill>
        <p:spPr>
          <a:xfrm>
            <a:off x="3454330" y="3446825"/>
            <a:ext cx="1991600" cy="923550"/>
          </a:xfrm>
          <a:prstGeom prst="rect">
            <a:avLst/>
          </a:prstGeom>
          <a:noFill/>
          <a:ln>
            <a:noFill/>
          </a:ln>
        </p:spPr>
      </p:pic>
      <p:pic>
        <p:nvPicPr>
          <p:cNvPr id="258" name="Google Shape;258;p34" title="Perfect scores"/>
          <p:cNvPicPr preferRelativeResize="0"/>
          <p:nvPr/>
        </p:nvPicPr>
        <p:blipFill>
          <a:blip r:embed="rId3">
            <a:alphaModFix/>
          </a:blip>
          <a:stretch>
            <a:fillRect/>
          </a:stretch>
        </p:blipFill>
        <p:spPr>
          <a:xfrm>
            <a:off x="6387080" y="3446825"/>
            <a:ext cx="1991600" cy="923550"/>
          </a:xfrm>
          <a:prstGeom prst="rect">
            <a:avLst/>
          </a:prstGeom>
          <a:noFill/>
          <a:ln>
            <a:noFill/>
          </a:ln>
        </p:spPr>
      </p:pic>
      <p:pic>
        <p:nvPicPr>
          <p:cNvPr id="259" name="Google Shape;259;p34"/>
          <p:cNvPicPr preferRelativeResize="0"/>
          <p:nvPr/>
        </p:nvPicPr>
        <p:blipFill>
          <a:blip r:embed="rId4">
            <a:alphaModFix/>
          </a:blip>
          <a:stretch>
            <a:fillRect/>
          </a:stretch>
        </p:blipFill>
        <p:spPr>
          <a:xfrm>
            <a:off x="122150" y="1103500"/>
            <a:ext cx="2681900" cy="2147888"/>
          </a:xfrm>
          <a:prstGeom prst="rect">
            <a:avLst/>
          </a:prstGeom>
          <a:noFill/>
          <a:ln>
            <a:noFill/>
          </a:ln>
        </p:spPr>
      </p:pic>
      <p:pic>
        <p:nvPicPr>
          <p:cNvPr id="260" name="Google Shape;260;p34"/>
          <p:cNvPicPr preferRelativeResize="0"/>
          <p:nvPr/>
        </p:nvPicPr>
        <p:blipFill>
          <a:blip r:embed="rId5">
            <a:alphaModFix/>
          </a:blip>
          <a:stretch>
            <a:fillRect/>
          </a:stretch>
        </p:blipFill>
        <p:spPr>
          <a:xfrm>
            <a:off x="3285337" y="1201813"/>
            <a:ext cx="2573325" cy="2060925"/>
          </a:xfrm>
          <a:prstGeom prst="rect">
            <a:avLst/>
          </a:prstGeom>
          <a:noFill/>
          <a:ln>
            <a:noFill/>
          </a:ln>
        </p:spPr>
      </p:pic>
      <p:pic>
        <p:nvPicPr>
          <p:cNvPr id="261" name="Google Shape;261;p34"/>
          <p:cNvPicPr preferRelativeResize="0"/>
          <p:nvPr/>
        </p:nvPicPr>
        <p:blipFill>
          <a:blip r:embed="rId6">
            <a:alphaModFix/>
          </a:blip>
          <a:stretch>
            <a:fillRect/>
          </a:stretch>
        </p:blipFill>
        <p:spPr>
          <a:xfrm>
            <a:off x="6096224" y="1146987"/>
            <a:ext cx="2573325" cy="2060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a:t>
            </a:r>
            <a:endParaRPr/>
          </a:p>
        </p:txBody>
      </p:sp>
      <p:sp>
        <p:nvSpPr>
          <p:cNvPr id="267" name="Google Shape;26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cosine, sigmoid, and manhattan kernels returned the worst D-index and metrics for all of the normalization methods</a:t>
            </a:r>
            <a:endParaRPr/>
          </a:p>
          <a:p>
            <a:pPr indent="-342900" lvl="0" marL="457200" rtl="0" algn="l">
              <a:spcBef>
                <a:spcPts val="0"/>
              </a:spcBef>
              <a:spcAft>
                <a:spcPts val="0"/>
              </a:spcAft>
              <a:buSzPts val="1800"/>
              <a:buChar char="●"/>
            </a:pPr>
            <a:r>
              <a:rPr lang="en"/>
              <a:t>These models were especially bad when it came to predicting bad credit</a:t>
            </a:r>
            <a:endParaRPr/>
          </a:p>
          <a:p>
            <a:pPr indent="-342900" lvl="0" marL="457200" rtl="0" algn="l">
              <a:spcBef>
                <a:spcPts val="0"/>
              </a:spcBef>
              <a:spcAft>
                <a:spcPts val="0"/>
              </a:spcAft>
              <a:buSzPts val="1800"/>
              <a:buChar char="●"/>
            </a:pPr>
            <a:r>
              <a:rPr lang="en"/>
              <a:t>Some of them had 0 correct bad credit predictions, but actually predicted that people with good credit had bad credit</a:t>
            </a:r>
            <a:endParaRPr/>
          </a:p>
          <a:p>
            <a:pPr indent="-342900" lvl="0" marL="457200" rtl="0" algn="l">
              <a:spcBef>
                <a:spcPts val="0"/>
              </a:spcBef>
              <a:spcAft>
                <a:spcPts val="0"/>
              </a:spcAft>
              <a:buSzPts val="1800"/>
              <a:buChar char="●"/>
            </a:pPr>
            <a:r>
              <a:rPr lang="en"/>
              <a:t>This is not good at all, as falsely telling someone they have bad credit can lead to them </a:t>
            </a:r>
            <a:r>
              <a:rPr lang="en"/>
              <a:t>panicking</a:t>
            </a:r>
            <a:r>
              <a:rPr lang="en"/>
              <a:t> and even can result in a lawsuit</a:t>
            </a:r>
            <a:endParaRPr/>
          </a:p>
          <a:p>
            <a:pPr indent="-342900" lvl="0" marL="457200" rtl="0" algn="l">
              <a:spcBef>
                <a:spcPts val="0"/>
              </a:spcBef>
              <a:spcAft>
                <a:spcPts val="0"/>
              </a:spcAft>
              <a:buSzPts val="1800"/>
              <a:buChar char="●"/>
            </a:pPr>
            <a:r>
              <a:rPr lang="en"/>
              <a:t>The other three kernels for SVM, linear, rbf and poly all performed relatively well, with them having perfect metrics for the majority of the normalizations, especially the RBF and Polynomial kernels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 and Conclusions</a:t>
            </a:r>
            <a:endParaRPr/>
          </a:p>
        </p:txBody>
      </p:sp>
      <p:sp>
        <p:nvSpPr>
          <p:cNvPr id="273" name="Google Shape;273;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the SVMs, RobustScaler appeared to be the overall best normalization method to use</a:t>
            </a:r>
            <a:endParaRPr/>
          </a:p>
          <a:p>
            <a:pPr indent="-342900" lvl="0" marL="457200" rtl="0" algn="l">
              <a:spcBef>
                <a:spcPts val="0"/>
              </a:spcBef>
              <a:spcAft>
                <a:spcPts val="0"/>
              </a:spcAft>
              <a:buSzPts val="1800"/>
              <a:buChar char="●"/>
            </a:pPr>
            <a:r>
              <a:rPr lang="en"/>
              <a:t>The Random Forest models however, performed VERY well in this analysis</a:t>
            </a:r>
            <a:endParaRPr/>
          </a:p>
          <a:p>
            <a:pPr indent="-342900" lvl="0" marL="457200" rtl="0" algn="l">
              <a:spcBef>
                <a:spcPts val="0"/>
              </a:spcBef>
              <a:spcAft>
                <a:spcPts val="0"/>
              </a:spcAft>
              <a:buSzPts val="1800"/>
              <a:buChar char="●"/>
            </a:pPr>
            <a:r>
              <a:rPr lang="en"/>
              <a:t>The only </a:t>
            </a:r>
            <a:r>
              <a:rPr lang="en"/>
              <a:t>misclassification</a:t>
            </a:r>
            <a:r>
              <a:rPr lang="en"/>
              <a:t> made by a random forest model was a false negative using RobustScaler and 10 estimators</a:t>
            </a:r>
            <a:endParaRPr/>
          </a:p>
          <a:p>
            <a:pPr indent="-342900" lvl="0" marL="457200" rtl="0" algn="l">
              <a:spcBef>
                <a:spcPts val="0"/>
              </a:spcBef>
              <a:spcAft>
                <a:spcPts val="0"/>
              </a:spcAft>
              <a:buSzPts val="1800"/>
              <a:buChar char="●"/>
            </a:pPr>
            <a:r>
              <a:rPr lang="en"/>
              <a:t>From the analysis, it is safe to assume that random forests is the better technique, regardless of normalization method</a:t>
            </a:r>
            <a:endParaRPr/>
          </a:p>
          <a:p>
            <a:pPr indent="-342900" lvl="0" marL="457200" rtl="0" algn="l">
              <a:spcBef>
                <a:spcPts val="0"/>
              </a:spcBef>
              <a:spcAft>
                <a:spcPts val="0"/>
              </a:spcAft>
              <a:buSzPts val="1800"/>
              <a:buChar char="●"/>
            </a:pPr>
            <a:r>
              <a:rPr lang="en"/>
              <a:t>The model with 50 estimators would be the one to choose, as it is less complex than the one with 100 estimators, but still returns perfect classification metrics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2 - Option Data </a:t>
            </a:r>
            <a:endParaRPr/>
          </a:p>
        </p:txBody>
      </p:sp>
      <p:sp>
        <p:nvSpPr>
          <p:cNvPr id="279" name="Google Shape;279;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0" name="Google Shape;280;p37"/>
          <p:cNvPicPr preferRelativeResize="0"/>
          <p:nvPr/>
        </p:nvPicPr>
        <p:blipFill>
          <a:blip r:embed="rId3">
            <a:alphaModFix/>
          </a:blip>
          <a:stretch>
            <a:fillRect/>
          </a:stretch>
        </p:blipFill>
        <p:spPr>
          <a:xfrm>
            <a:off x="838563" y="1399400"/>
            <a:ext cx="7466876" cy="273475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286" name="Google Shape;286;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the next analysis, a dataset with 12110 options retrieved from Yahoo Finance in June of 2017 will be used</a:t>
            </a:r>
            <a:endParaRPr/>
          </a:p>
          <a:p>
            <a:pPr indent="-342900" lvl="0" marL="457200" rtl="0" algn="l">
              <a:spcBef>
                <a:spcPts val="0"/>
              </a:spcBef>
              <a:spcAft>
                <a:spcPts val="0"/>
              </a:spcAft>
              <a:buSzPts val="1800"/>
              <a:buChar char="●"/>
            </a:pPr>
            <a:r>
              <a:rPr lang="en"/>
              <a:t>The option to call or put are denoted as 0 and 1 respectively in the 'option_type' variable</a:t>
            </a:r>
            <a:endParaRPr/>
          </a:p>
          <a:p>
            <a:pPr indent="-342900" lvl="0" marL="457200" rtl="0" algn="l">
              <a:spcBef>
                <a:spcPts val="0"/>
              </a:spcBef>
              <a:spcAft>
                <a:spcPts val="0"/>
              </a:spcAft>
              <a:buSzPts val="1800"/>
              <a:buChar char="●"/>
            </a:pPr>
            <a:r>
              <a:rPr lang="en"/>
              <a:t>Several models such as DNN, kNN, random forests, gradient boosting, and extra tree will be implemented to predict implied volatilities for the data. I will then compute the MSE for the test data of each model and compare them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Import and Cleansing</a:t>
            </a:r>
            <a:endParaRPr/>
          </a:p>
        </p:txBody>
      </p:sp>
      <p:sp>
        <p:nvSpPr>
          <p:cNvPr id="292" name="Google Shape;292;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 start by importing the packages needed for the analysis and loading the dataset</a:t>
            </a:r>
            <a:endParaRPr/>
          </a:p>
          <a:p>
            <a:pPr indent="-342900" lvl="0" marL="457200" rtl="0" algn="l">
              <a:spcBef>
                <a:spcPts val="0"/>
              </a:spcBef>
              <a:spcAft>
                <a:spcPts val="0"/>
              </a:spcAft>
              <a:buSzPts val="1800"/>
              <a:buChar char="●"/>
            </a:pPr>
            <a:r>
              <a:rPr lang="en"/>
              <a:t>Then, I e</a:t>
            </a:r>
            <a:r>
              <a:rPr lang="en"/>
              <a:t>xtract features and target variable which is implied volatility</a:t>
            </a:r>
            <a:endParaRPr/>
          </a:p>
          <a:p>
            <a:pPr indent="-317500" lvl="1" marL="914400" rtl="0" algn="l">
              <a:spcBef>
                <a:spcPts val="0"/>
              </a:spcBef>
              <a:spcAft>
                <a:spcPts val="0"/>
              </a:spcAft>
              <a:buSzPts val="1400"/>
              <a:buChar char="○"/>
            </a:pPr>
            <a:r>
              <a:rPr lang="en"/>
              <a:t>Since it is numerical, we do not need to use LabelEncoder</a:t>
            </a:r>
            <a:endParaRPr/>
          </a:p>
          <a:p>
            <a:pPr indent="-342900" lvl="0" marL="457200" rtl="0" algn="l">
              <a:spcBef>
                <a:spcPts val="0"/>
              </a:spcBef>
              <a:spcAft>
                <a:spcPts val="0"/>
              </a:spcAft>
              <a:buSzPts val="1800"/>
              <a:buChar char="●"/>
            </a:pPr>
            <a:r>
              <a:rPr lang="en"/>
              <a:t>The data and target are set to X and y, before being split into 80% training and 20% testing</a:t>
            </a:r>
            <a:endParaRPr/>
          </a:p>
          <a:p>
            <a:pPr indent="-342900" lvl="0" marL="457200" rtl="0" algn="l">
              <a:spcBef>
                <a:spcPts val="0"/>
              </a:spcBef>
              <a:spcAft>
                <a:spcPts val="0"/>
              </a:spcAft>
              <a:buSzPts val="1800"/>
              <a:buChar char="●"/>
            </a:pPr>
            <a:r>
              <a:rPr lang="en"/>
              <a:t>The data is then normalized using StandardScaler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a:t>
            </a:r>
            <a:endParaRPr/>
          </a:p>
        </p:txBody>
      </p:sp>
      <p:sp>
        <p:nvSpPr>
          <p:cNvPr id="298" name="Google Shape;298;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models used for this analysis were:</a:t>
            </a:r>
            <a:endParaRPr/>
          </a:p>
          <a:p>
            <a:pPr indent="-317500" lvl="1" marL="914400" rtl="0" algn="l">
              <a:spcBef>
                <a:spcPts val="0"/>
              </a:spcBef>
              <a:spcAft>
                <a:spcPts val="0"/>
              </a:spcAft>
              <a:buSzPts val="1400"/>
              <a:buChar char="○"/>
            </a:pPr>
            <a:r>
              <a:rPr lang="en"/>
              <a:t>DNN - processes, clusters, and classifies unstructured data; very deep-learning model</a:t>
            </a:r>
            <a:endParaRPr/>
          </a:p>
          <a:p>
            <a:pPr indent="-317500" lvl="1" marL="914400" rtl="0" algn="l">
              <a:spcBef>
                <a:spcPts val="0"/>
              </a:spcBef>
              <a:spcAft>
                <a:spcPts val="0"/>
              </a:spcAft>
              <a:buSzPts val="1400"/>
              <a:buChar char="○"/>
            </a:pPr>
            <a:r>
              <a:rPr lang="en"/>
              <a:t>KNN - classifies the data point on how its neighbor is classified</a:t>
            </a:r>
            <a:endParaRPr/>
          </a:p>
          <a:p>
            <a:pPr indent="-317500" lvl="1" marL="914400" rtl="0" algn="l">
              <a:spcBef>
                <a:spcPts val="0"/>
              </a:spcBef>
              <a:spcAft>
                <a:spcPts val="0"/>
              </a:spcAft>
              <a:buSzPts val="1400"/>
              <a:buChar char="○"/>
            </a:pPr>
            <a:r>
              <a:rPr lang="en"/>
              <a:t>Random Forests - generates a ‘forest’ of decision trees and combines them to avoid overfitting and get better results</a:t>
            </a:r>
            <a:endParaRPr/>
          </a:p>
          <a:p>
            <a:pPr indent="-317500" lvl="1" marL="914400" rtl="0" algn="l">
              <a:spcBef>
                <a:spcPts val="0"/>
              </a:spcBef>
              <a:spcAft>
                <a:spcPts val="0"/>
              </a:spcAft>
              <a:buSzPts val="1400"/>
              <a:buChar char="○"/>
            </a:pPr>
            <a:r>
              <a:rPr lang="en"/>
              <a:t>Gradient Boosting - relies on prior weaker models to produce a stronger one to reduce error</a:t>
            </a:r>
            <a:endParaRPr/>
          </a:p>
          <a:p>
            <a:pPr indent="-317500" lvl="1" marL="914400" rtl="0" algn="l">
              <a:spcBef>
                <a:spcPts val="0"/>
              </a:spcBef>
              <a:spcAft>
                <a:spcPts val="0"/>
              </a:spcAft>
              <a:buSzPts val="1400"/>
              <a:buChar char="○"/>
            </a:pPr>
            <a:r>
              <a:rPr lang="en"/>
              <a:t>Extra Tree - creates many decision trees, but the sampling for each tree is random, without replacement</a:t>
            </a:r>
            <a:endParaRPr/>
          </a:p>
          <a:p>
            <a:pPr indent="-342900" lvl="0" marL="457200" rtl="0" algn="l">
              <a:spcBef>
                <a:spcPts val="0"/>
              </a:spcBef>
              <a:spcAft>
                <a:spcPts val="0"/>
              </a:spcAft>
              <a:buSzPts val="1800"/>
              <a:buChar char="●"/>
            </a:pPr>
            <a:r>
              <a:rPr lang="en"/>
              <a:t>A dictionary of these models will be created which will be iterated over to calculate MSE and visualize scatterplots for each</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Mean Squared Error (MSE)</a:t>
            </a:r>
            <a:endParaRPr/>
          </a:p>
        </p:txBody>
      </p:sp>
      <p:sp>
        <p:nvSpPr>
          <p:cNvPr id="304" name="Google Shape;304;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Mean Squared Error or MSE is the average squared difference between the estimated values and the actual value</a:t>
            </a:r>
            <a:endParaRPr/>
          </a:p>
          <a:p>
            <a:pPr indent="-342900" lvl="0" marL="457200" rtl="0" algn="l">
              <a:spcBef>
                <a:spcPts val="0"/>
              </a:spcBef>
              <a:spcAft>
                <a:spcPts val="0"/>
              </a:spcAft>
              <a:buSzPts val="1800"/>
              <a:buChar char="●"/>
            </a:pPr>
            <a:r>
              <a:rPr lang="en"/>
              <a:t>MSE is a risk function, corresponding to the expected value of the squared error loss</a:t>
            </a:r>
            <a:endParaRPr/>
          </a:p>
        </p:txBody>
      </p:sp>
      <p:pic>
        <p:nvPicPr>
          <p:cNvPr id="305" name="Google Shape;305;p41"/>
          <p:cNvPicPr preferRelativeResize="0"/>
          <p:nvPr/>
        </p:nvPicPr>
        <p:blipFill>
          <a:blip r:embed="rId3">
            <a:alphaModFix/>
          </a:blip>
          <a:stretch>
            <a:fillRect/>
          </a:stretch>
        </p:blipFill>
        <p:spPr>
          <a:xfrm>
            <a:off x="2551500" y="2417600"/>
            <a:ext cx="4041000" cy="22730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1 - Credit Risk Analytics via Machine learning</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3" name="Google Shape;73;p15"/>
          <p:cNvPicPr preferRelativeResize="0"/>
          <p:nvPr/>
        </p:nvPicPr>
        <p:blipFill>
          <a:blip r:embed="rId3">
            <a:alphaModFix/>
          </a:blip>
          <a:stretch>
            <a:fillRect/>
          </a:stretch>
        </p:blipFill>
        <p:spPr>
          <a:xfrm>
            <a:off x="990600" y="1435138"/>
            <a:ext cx="7162800" cy="31337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MSE Results</a:t>
            </a:r>
            <a:endParaRPr/>
          </a:p>
        </p:txBody>
      </p:sp>
      <p:sp>
        <p:nvSpPr>
          <p:cNvPr id="311" name="Google Shape;311;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2" name="Google Shape;312;p42" title="MSE"/>
          <p:cNvPicPr preferRelativeResize="0"/>
          <p:nvPr/>
        </p:nvPicPr>
        <p:blipFill>
          <a:blip r:embed="rId3">
            <a:alphaModFix/>
          </a:blip>
          <a:stretch>
            <a:fillRect/>
          </a:stretch>
        </p:blipFill>
        <p:spPr>
          <a:xfrm>
            <a:off x="311700" y="1811224"/>
            <a:ext cx="8021248" cy="17360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Scatterplots</a:t>
            </a:r>
            <a:endParaRPr/>
          </a:p>
        </p:txBody>
      </p:sp>
      <p:sp>
        <p:nvSpPr>
          <p:cNvPr id="318" name="Google Shape;318;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seeing the numerical values of our metrics, I wanted to plot scatterplots to visualize the relationship between the predicted points and the actual points for each model</a:t>
            </a:r>
            <a:endParaRPr/>
          </a:p>
          <a:p>
            <a:pPr indent="-342900" lvl="0" marL="457200" rtl="0" algn="l">
              <a:spcBef>
                <a:spcPts val="0"/>
              </a:spcBef>
              <a:spcAft>
                <a:spcPts val="0"/>
              </a:spcAft>
              <a:buSzPts val="1800"/>
              <a:buChar char="●"/>
            </a:pPr>
            <a:r>
              <a:rPr lang="en"/>
              <a:t>A perfect model will have the points in a thin diagonal line from the origin with a slope of 1</a:t>
            </a:r>
            <a:endParaRPr/>
          </a:p>
          <a:p>
            <a:pPr indent="-342900" lvl="0" marL="457200" rtl="0" algn="l">
              <a:spcBef>
                <a:spcPts val="0"/>
              </a:spcBef>
              <a:spcAft>
                <a:spcPts val="0"/>
              </a:spcAft>
              <a:buSzPts val="1800"/>
              <a:buChar char="●"/>
            </a:pPr>
            <a:r>
              <a:rPr lang="en"/>
              <a:t>The more the visualizations look correlated, the smaller the MSE likely is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Scatterplots</a:t>
            </a:r>
            <a:endParaRPr/>
          </a:p>
        </p:txBody>
      </p:sp>
      <p:sp>
        <p:nvSpPr>
          <p:cNvPr id="324" name="Google Shape;324;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5" name="Google Shape;325;p44"/>
          <p:cNvPicPr preferRelativeResize="0"/>
          <p:nvPr/>
        </p:nvPicPr>
        <p:blipFill>
          <a:blip r:embed="rId3">
            <a:alphaModFix/>
          </a:blip>
          <a:stretch>
            <a:fillRect/>
          </a:stretch>
        </p:blipFill>
        <p:spPr>
          <a:xfrm>
            <a:off x="210225" y="1624850"/>
            <a:ext cx="3172050" cy="2471650"/>
          </a:xfrm>
          <a:prstGeom prst="rect">
            <a:avLst/>
          </a:prstGeom>
          <a:noFill/>
          <a:ln>
            <a:noFill/>
          </a:ln>
        </p:spPr>
      </p:pic>
      <p:pic>
        <p:nvPicPr>
          <p:cNvPr id="326" name="Google Shape;326;p44"/>
          <p:cNvPicPr preferRelativeResize="0"/>
          <p:nvPr/>
        </p:nvPicPr>
        <p:blipFill>
          <a:blip r:embed="rId4">
            <a:alphaModFix/>
          </a:blip>
          <a:stretch>
            <a:fillRect/>
          </a:stretch>
        </p:blipFill>
        <p:spPr>
          <a:xfrm>
            <a:off x="5356800" y="2248900"/>
            <a:ext cx="2930700" cy="2319975"/>
          </a:xfrm>
          <a:prstGeom prst="rect">
            <a:avLst/>
          </a:prstGeom>
          <a:noFill/>
          <a:ln>
            <a:noFill/>
          </a:ln>
        </p:spPr>
      </p:pic>
      <p:pic>
        <p:nvPicPr>
          <p:cNvPr id="327" name="Google Shape;327;p44"/>
          <p:cNvPicPr preferRelativeResize="0"/>
          <p:nvPr/>
        </p:nvPicPr>
        <p:blipFill>
          <a:blip r:embed="rId5">
            <a:alphaModFix/>
          </a:blip>
          <a:stretch>
            <a:fillRect/>
          </a:stretch>
        </p:blipFill>
        <p:spPr>
          <a:xfrm>
            <a:off x="3506025" y="0"/>
            <a:ext cx="2840948" cy="2248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Scatterplots</a:t>
            </a:r>
            <a:endParaRPr/>
          </a:p>
        </p:txBody>
      </p:sp>
      <p:sp>
        <p:nvSpPr>
          <p:cNvPr id="333" name="Google Shape;333;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4" name="Google Shape;334;p45"/>
          <p:cNvPicPr preferRelativeResize="0"/>
          <p:nvPr/>
        </p:nvPicPr>
        <p:blipFill>
          <a:blip r:embed="rId3">
            <a:alphaModFix/>
          </a:blip>
          <a:stretch>
            <a:fillRect/>
          </a:stretch>
        </p:blipFill>
        <p:spPr>
          <a:xfrm>
            <a:off x="157675" y="1113475"/>
            <a:ext cx="3995424" cy="3162775"/>
          </a:xfrm>
          <a:prstGeom prst="rect">
            <a:avLst/>
          </a:prstGeom>
          <a:noFill/>
          <a:ln>
            <a:noFill/>
          </a:ln>
        </p:spPr>
      </p:pic>
      <p:pic>
        <p:nvPicPr>
          <p:cNvPr id="335" name="Google Shape;335;p45"/>
          <p:cNvPicPr preferRelativeResize="0"/>
          <p:nvPr/>
        </p:nvPicPr>
        <p:blipFill>
          <a:blip r:embed="rId4">
            <a:alphaModFix/>
          </a:blip>
          <a:stretch>
            <a:fillRect/>
          </a:stretch>
        </p:blipFill>
        <p:spPr>
          <a:xfrm>
            <a:off x="4278650" y="986662"/>
            <a:ext cx="4315782" cy="341640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a:t>
            </a:r>
            <a:endParaRPr/>
          </a:p>
        </p:txBody>
      </p:sp>
      <p:sp>
        <p:nvSpPr>
          <p:cNvPr id="341" name="Google Shape;341;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Because the implied volatility has a range of 0 and 1, our MSE values are obviously going to be very small</a:t>
            </a:r>
            <a:endParaRPr/>
          </a:p>
          <a:p>
            <a:pPr indent="-342900" lvl="0" marL="457200" rtl="0" algn="l">
              <a:spcBef>
                <a:spcPts val="0"/>
              </a:spcBef>
              <a:spcAft>
                <a:spcPts val="0"/>
              </a:spcAft>
              <a:buSzPts val="1800"/>
              <a:buChar char="●"/>
            </a:pPr>
            <a:r>
              <a:rPr lang="en"/>
              <a:t>That is why I made the scatterplots, to essentially show a ratio of how the points relate and how correlated </a:t>
            </a:r>
            <a:r>
              <a:rPr lang="en"/>
              <a:t>they are</a:t>
            </a:r>
            <a:endParaRPr/>
          </a:p>
          <a:p>
            <a:pPr indent="-342900" lvl="0" marL="457200" rtl="0" algn="l">
              <a:spcBef>
                <a:spcPts val="0"/>
              </a:spcBef>
              <a:spcAft>
                <a:spcPts val="0"/>
              </a:spcAft>
              <a:buSzPts val="1800"/>
              <a:buChar char="●"/>
            </a:pPr>
            <a:r>
              <a:rPr lang="en"/>
              <a:t>All of the models had an MSE below 0.02 with DNN, Random Forests, and Extra Trees having one below 0.01, Extra Trees having the lowest</a:t>
            </a:r>
            <a:endParaRPr/>
          </a:p>
          <a:p>
            <a:pPr indent="-342900" lvl="0" marL="457200" rtl="0" algn="l">
              <a:spcBef>
                <a:spcPts val="0"/>
              </a:spcBef>
              <a:spcAft>
                <a:spcPts val="0"/>
              </a:spcAft>
              <a:buSzPts val="1800"/>
              <a:buChar char="●"/>
            </a:pPr>
            <a:r>
              <a:rPr lang="en"/>
              <a:t>The scatterplots illustrate that the models are pretty solid, with most of the points following the diagonal line with slope 1 and y-intercept 0</a:t>
            </a:r>
            <a:endParaRPr/>
          </a:p>
          <a:p>
            <a:pPr indent="-342900" lvl="0" marL="457200" rtl="0" algn="l">
              <a:spcBef>
                <a:spcPts val="0"/>
              </a:spcBef>
              <a:spcAft>
                <a:spcPts val="0"/>
              </a:spcAft>
              <a:buSzPts val="1800"/>
              <a:buChar char="●"/>
            </a:pPr>
            <a:r>
              <a:rPr lang="en"/>
              <a:t>It is still possible for a model to be poor despite having small MSE; for example if all the values of the target are very small, but that does not appear to be the case here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Conclusions</a:t>
            </a:r>
            <a:endParaRPr/>
          </a:p>
        </p:txBody>
      </p:sp>
      <p:sp>
        <p:nvSpPr>
          <p:cNvPr id="347" name="Google Shape;347;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The normalizations did not play as much of a role on classification results as the </a:t>
            </a:r>
            <a:r>
              <a:rPr lang="en"/>
              <a:t>models</a:t>
            </a:r>
            <a:r>
              <a:rPr lang="en"/>
              <a:t> themselves did</a:t>
            </a:r>
            <a:endParaRPr/>
          </a:p>
          <a:p>
            <a:pPr indent="-325755" lvl="0" marL="457200" rtl="0" algn="l">
              <a:spcBef>
                <a:spcPts val="0"/>
              </a:spcBef>
              <a:spcAft>
                <a:spcPts val="0"/>
              </a:spcAft>
              <a:buSzPct val="100000"/>
              <a:buChar char="●"/>
            </a:pPr>
            <a:r>
              <a:rPr lang="en"/>
              <a:t>For our first analysis, the RBF and Polynomial kernels performed the best, illustrating the fact that the data was not perfectly linear but still continuous rather than categorical as it is finance data</a:t>
            </a:r>
            <a:endParaRPr/>
          </a:p>
          <a:p>
            <a:pPr indent="-325755" lvl="0" marL="457200" rtl="0" algn="l">
              <a:spcBef>
                <a:spcPts val="0"/>
              </a:spcBef>
              <a:spcAft>
                <a:spcPts val="0"/>
              </a:spcAft>
              <a:buSzPct val="100000"/>
              <a:buChar char="●"/>
            </a:pPr>
            <a:r>
              <a:rPr lang="en"/>
              <a:t>The custom manhattan kernel did not work at all, returning too many false negatives, which is not good for a credit company when trying to predict credit </a:t>
            </a:r>
            <a:r>
              <a:rPr lang="en"/>
              <a:t>scores</a:t>
            </a:r>
            <a:endParaRPr/>
          </a:p>
          <a:p>
            <a:pPr indent="-325755" lvl="0" marL="457200" rtl="0" algn="l">
              <a:spcBef>
                <a:spcPts val="0"/>
              </a:spcBef>
              <a:spcAft>
                <a:spcPts val="0"/>
              </a:spcAft>
              <a:buSzPct val="100000"/>
              <a:buChar char="●"/>
            </a:pPr>
            <a:r>
              <a:rPr lang="en"/>
              <a:t>The models for the option data all seemed to predict implied volatility relatively well with miniscule MSE, even for data in a 0-1 range</a:t>
            </a:r>
            <a:endParaRPr/>
          </a:p>
          <a:p>
            <a:pPr indent="-325755" lvl="0" marL="457200" rtl="0" algn="l">
              <a:spcBef>
                <a:spcPts val="0"/>
              </a:spcBef>
              <a:spcAft>
                <a:spcPts val="0"/>
              </a:spcAft>
              <a:buSzPct val="100000"/>
              <a:buChar char="●"/>
            </a:pPr>
            <a:r>
              <a:rPr lang="en"/>
              <a:t>Random Forests performed great in both analyses, </a:t>
            </a:r>
            <a:r>
              <a:rPr lang="en"/>
              <a:t>returning perfect metrics aside from a SINGULAR misclassification in the first analysis and having a very small MSE in the option data analysis</a:t>
            </a:r>
            <a:endParaRPr/>
          </a:p>
          <a:p>
            <a:pPr indent="-325755" lvl="0" marL="457200" rtl="0" algn="l">
              <a:spcBef>
                <a:spcPts val="0"/>
              </a:spcBef>
              <a:spcAft>
                <a:spcPts val="0"/>
              </a:spcAft>
              <a:buSzPct val="100000"/>
              <a:buChar char="●"/>
            </a:pPr>
            <a:r>
              <a:rPr lang="en"/>
              <a:t>It can be concluded that it was the best model all around here, with 50 being an ideal estimator count, and that Random Forests will typically perform well for financial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lang="en"/>
              <a:t>I </a:t>
            </a:r>
            <a:r>
              <a:rPr lang="en"/>
              <a:t>have a dataset called 'credit_data_simulate' which contains credit ranking for 12 different industry </a:t>
            </a:r>
            <a:r>
              <a:rPr lang="en"/>
              <a:t>sectors</a:t>
            </a:r>
            <a:r>
              <a:rPr lang="en"/>
              <a:t>.</a:t>
            </a:r>
            <a:endParaRPr/>
          </a:p>
          <a:p>
            <a:pPr indent="-334327" lvl="0" marL="457200" rtl="0" algn="l">
              <a:spcBef>
                <a:spcPts val="0"/>
              </a:spcBef>
              <a:spcAft>
                <a:spcPts val="0"/>
              </a:spcAft>
              <a:buSzPct val="100000"/>
              <a:buChar char="●"/>
            </a:pPr>
            <a:r>
              <a:rPr lang="en"/>
              <a:t>The credit is classified as either good credit (AAA, AA, or AA) or bad credit (CCC). The good credit is labeled as 1 in the dataset while the bad credit is labeled as 1.</a:t>
            </a:r>
            <a:endParaRPr/>
          </a:p>
          <a:p>
            <a:pPr indent="-334327" lvl="0" marL="457200" rtl="0" algn="l">
              <a:spcBef>
                <a:spcPts val="0"/>
              </a:spcBef>
              <a:spcAft>
                <a:spcPts val="0"/>
              </a:spcAft>
              <a:buSzPct val="100000"/>
              <a:buChar char="●"/>
            </a:pPr>
            <a:r>
              <a:rPr lang="en"/>
              <a:t>There are 1540 observations of this data labeled as good credit and 130 labeled as bad credit along with 7 total features.</a:t>
            </a:r>
            <a:endParaRPr/>
          </a:p>
          <a:p>
            <a:pPr indent="-334327" lvl="0" marL="457200" rtl="0" algn="l">
              <a:spcBef>
                <a:spcPts val="0"/>
              </a:spcBef>
              <a:spcAft>
                <a:spcPts val="0"/>
              </a:spcAft>
              <a:buSzPct val="100000"/>
              <a:buChar char="●"/>
            </a:pPr>
            <a:r>
              <a:rPr lang="en"/>
              <a:t>I will run SVM with different kernels, including a custom kernel and random </a:t>
            </a:r>
            <a:r>
              <a:rPr lang="en"/>
              <a:t>forests</a:t>
            </a:r>
            <a:r>
              <a:rPr lang="en"/>
              <a:t> with different estimator counts</a:t>
            </a:r>
            <a:endParaRPr/>
          </a:p>
          <a:p>
            <a:pPr indent="-334327" lvl="0" marL="457200" rtl="0" algn="l">
              <a:spcBef>
                <a:spcPts val="0"/>
              </a:spcBef>
              <a:spcAft>
                <a:spcPts val="0"/>
              </a:spcAft>
              <a:buSzPct val="100000"/>
              <a:buChar char="●"/>
            </a:pPr>
            <a:r>
              <a:rPr lang="en"/>
              <a:t>I will visualize a confusion matrix and calculate metrics and d-index of each method.</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Import, Cleansing and Training</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 start by importing the </a:t>
            </a:r>
            <a:r>
              <a:rPr lang="en"/>
              <a:t>dataset and any packages needed for the analysis</a:t>
            </a:r>
            <a:endParaRPr/>
          </a:p>
          <a:p>
            <a:pPr indent="-342900" lvl="0" marL="457200" rtl="0" algn="l">
              <a:spcBef>
                <a:spcPts val="0"/>
              </a:spcBef>
              <a:spcAft>
                <a:spcPts val="0"/>
              </a:spcAft>
              <a:buSzPts val="1800"/>
              <a:buChar char="●"/>
            </a:pPr>
            <a:r>
              <a:rPr lang="en"/>
              <a:t>I set the data and target variables, X and y with ‘Credit Status’ being the target</a:t>
            </a:r>
            <a:endParaRPr/>
          </a:p>
          <a:p>
            <a:pPr indent="-342900" lvl="0" marL="457200" rtl="0" algn="l">
              <a:spcBef>
                <a:spcPts val="0"/>
              </a:spcBef>
              <a:spcAft>
                <a:spcPts val="0"/>
              </a:spcAft>
              <a:buSzPts val="1800"/>
              <a:buChar char="●"/>
            </a:pPr>
            <a:r>
              <a:rPr lang="en"/>
              <a:t>I drop all missing values and split our data into 80% training and 20% testing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Normalizers</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 use four different normalization methods on the data and observe how each method affects each model</a:t>
            </a:r>
            <a:endParaRPr/>
          </a:p>
          <a:p>
            <a:pPr indent="-342900" lvl="0" marL="457200" rtl="0" algn="l">
              <a:spcBef>
                <a:spcPts val="0"/>
              </a:spcBef>
              <a:spcAft>
                <a:spcPts val="0"/>
              </a:spcAft>
              <a:buSzPts val="1800"/>
              <a:buChar char="●"/>
            </a:pPr>
            <a:r>
              <a:rPr lang="en"/>
              <a:t>I use:</a:t>
            </a:r>
            <a:endParaRPr/>
          </a:p>
          <a:p>
            <a:pPr indent="-317500" lvl="1" marL="914400" rtl="0" algn="l">
              <a:spcBef>
                <a:spcPts val="0"/>
              </a:spcBef>
              <a:spcAft>
                <a:spcPts val="0"/>
              </a:spcAft>
              <a:buSzPts val="1400"/>
              <a:buChar char="○"/>
            </a:pPr>
            <a:r>
              <a:rPr lang="en"/>
              <a:t>StandardScaler: transforms data to have a mean of 0 and standard deviation of 1</a:t>
            </a:r>
            <a:endParaRPr/>
          </a:p>
          <a:p>
            <a:pPr indent="-317500" lvl="1" marL="914400" rtl="0" algn="l">
              <a:spcBef>
                <a:spcPts val="0"/>
              </a:spcBef>
              <a:spcAft>
                <a:spcPts val="0"/>
              </a:spcAft>
              <a:buSzPts val="1400"/>
              <a:buChar char="○"/>
            </a:pPr>
            <a:r>
              <a:rPr lang="en"/>
              <a:t>MinMax: puts data in a range of 0 and 1 where the minimum value of the pre-scaled data is 0 and the maximum pre-scaled value  is 1</a:t>
            </a:r>
            <a:endParaRPr/>
          </a:p>
          <a:p>
            <a:pPr indent="-317500" lvl="1" marL="914400" rtl="0" algn="l">
              <a:spcBef>
                <a:spcPts val="0"/>
              </a:spcBef>
              <a:spcAft>
                <a:spcPts val="0"/>
              </a:spcAft>
              <a:buSzPts val="1400"/>
              <a:buChar char="○"/>
            </a:pPr>
            <a:r>
              <a:rPr lang="en"/>
              <a:t>Robust Scaler: subtracts the median and divides by the interquartile range</a:t>
            </a:r>
            <a:endParaRPr/>
          </a:p>
          <a:p>
            <a:pPr indent="-317500" lvl="1" marL="914400" rtl="0" algn="l">
              <a:spcBef>
                <a:spcPts val="0"/>
              </a:spcBef>
              <a:spcAft>
                <a:spcPts val="0"/>
              </a:spcAft>
              <a:buSzPts val="1400"/>
              <a:buChar char="○"/>
            </a:pPr>
            <a:r>
              <a:rPr lang="en"/>
              <a:t>MaxAbs: divides each data point by the maximum absolute value of its respective feature</a:t>
            </a:r>
            <a:endParaRPr/>
          </a:p>
          <a:p>
            <a:pPr indent="-342900" lvl="0" marL="457200" rtl="0" algn="l">
              <a:spcBef>
                <a:spcPts val="0"/>
              </a:spcBef>
              <a:spcAft>
                <a:spcPts val="0"/>
              </a:spcAft>
              <a:buSzPts val="1800"/>
              <a:buChar char="●"/>
            </a:pPr>
            <a:r>
              <a:rPr lang="en"/>
              <a:t>I create a dictionary with all of these methods that will be iterated over to get our metrics and matrix</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and Parameters</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Two different models with various parameters are ran in this analysis:</a:t>
            </a:r>
            <a:endParaRPr/>
          </a:p>
          <a:p>
            <a:pPr indent="-297497" lvl="1" marL="914400" rtl="0" algn="l">
              <a:spcBef>
                <a:spcPts val="0"/>
              </a:spcBef>
              <a:spcAft>
                <a:spcPts val="0"/>
              </a:spcAft>
              <a:buSzPct val="100000"/>
              <a:buChar char="○"/>
            </a:pPr>
            <a:r>
              <a:rPr lang="en"/>
              <a:t>SVM - separates observations by constructing a hyperplane in high dimensional space</a:t>
            </a:r>
            <a:endParaRPr/>
          </a:p>
          <a:p>
            <a:pPr indent="-297497" lvl="1" marL="914400" rtl="0" algn="l">
              <a:spcBef>
                <a:spcPts val="0"/>
              </a:spcBef>
              <a:spcAft>
                <a:spcPts val="0"/>
              </a:spcAft>
              <a:buSzPct val="100000"/>
              <a:buChar char="○"/>
            </a:pPr>
            <a:r>
              <a:rPr lang="en"/>
              <a:t>Random Forests - generates a ‘forest’ of decision trees and combines them to avoid </a:t>
            </a:r>
            <a:r>
              <a:rPr lang="en"/>
              <a:t>overfitting</a:t>
            </a:r>
            <a:r>
              <a:rPr lang="en"/>
              <a:t> and get better results </a:t>
            </a:r>
            <a:endParaRPr/>
          </a:p>
          <a:p>
            <a:pPr indent="-317182" lvl="0" marL="457200" rtl="0" algn="l">
              <a:spcBef>
                <a:spcPts val="0"/>
              </a:spcBef>
              <a:spcAft>
                <a:spcPts val="0"/>
              </a:spcAft>
              <a:buSzPct val="100000"/>
              <a:buChar char="●"/>
            </a:pPr>
            <a:r>
              <a:rPr lang="en"/>
              <a:t>For our SVM the following kernels are used:</a:t>
            </a:r>
            <a:endParaRPr/>
          </a:p>
          <a:p>
            <a:pPr indent="-297497" lvl="1" marL="914400" rtl="0" algn="l">
              <a:spcBef>
                <a:spcPts val="0"/>
              </a:spcBef>
              <a:spcAft>
                <a:spcPts val="0"/>
              </a:spcAft>
              <a:buSzPct val="100000"/>
              <a:buChar char="○"/>
            </a:pPr>
            <a:r>
              <a:rPr lang="en"/>
              <a:t>Linear: creates a straight line decision boundary to separate classes; default kernel, best to use when data is linear</a:t>
            </a:r>
            <a:endParaRPr/>
          </a:p>
          <a:p>
            <a:pPr indent="-297497" lvl="1" marL="914400" rtl="0" algn="l">
              <a:spcBef>
                <a:spcPts val="0"/>
              </a:spcBef>
              <a:spcAft>
                <a:spcPts val="0"/>
              </a:spcAft>
              <a:buSzPct val="100000"/>
              <a:buChar char="○"/>
            </a:pPr>
            <a:r>
              <a:rPr lang="en"/>
              <a:t>RBF: places a radial basis function centered at each point, then perform linear manipulations to map points to higher-dimensional spaces that are easier to separate</a:t>
            </a:r>
            <a:endParaRPr/>
          </a:p>
          <a:p>
            <a:pPr indent="-297497" lvl="1" marL="914400" rtl="0" algn="l">
              <a:spcBef>
                <a:spcPts val="0"/>
              </a:spcBef>
              <a:spcAft>
                <a:spcPts val="0"/>
              </a:spcAft>
              <a:buSzPct val="100000"/>
              <a:buChar char="○"/>
            </a:pPr>
            <a:r>
              <a:rPr lang="en"/>
              <a:t>Poly: represents the similarity of vectors in a feature space over polynomials of the original variables, allowing learning of non-linear models</a:t>
            </a:r>
            <a:endParaRPr/>
          </a:p>
          <a:p>
            <a:pPr indent="-297497" lvl="1" marL="914400" rtl="0" algn="l">
              <a:spcBef>
                <a:spcPts val="0"/>
              </a:spcBef>
              <a:spcAft>
                <a:spcPts val="0"/>
              </a:spcAft>
              <a:buSzPct val="100000"/>
              <a:buChar char="○"/>
            </a:pPr>
            <a:r>
              <a:rPr lang="en"/>
              <a:t>Cosine: a </a:t>
            </a:r>
            <a:r>
              <a:rPr lang="en"/>
              <a:t>similarity</a:t>
            </a:r>
            <a:r>
              <a:rPr lang="en"/>
              <a:t> measure that can compare vectors in high dimensional space</a:t>
            </a:r>
            <a:endParaRPr/>
          </a:p>
          <a:p>
            <a:pPr indent="-297497" lvl="1" marL="914400" rtl="0" algn="l">
              <a:spcBef>
                <a:spcPts val="0"/>
              </a:spcBef>
              <a:spcAft>
                <a:spcPts val="0"/>
              </a:spcAft>
              <a:buSzPct val="100000"/>
              <a:buChar char="○"/>
            </a:pPr>
            <a:r>
              <a:rPr lang="en"/>
              <a:t>Sigmoid: controls the influence of each individual training sample on the decision boundary and is the bias term shifting the data up or down</a:t>
            </a:r>
            <a:endParaRPr/>
          </a:p>
          <a:p>
            <a:pPr indent="-297497" lvl="1" marL="914400" rtl="0" algn="l">
              <a:spcBef>
                <a:spcPts val="0"/>
              </a:spcBef>
              <a:spcAft>
                <a:spcPts val="0"/>
              </a:spcAft>
              <a:buSzPct val="100000"/>
              <a:buChar char="○"/>
            </a:pPr>
            <a:r>
              <a:rPr lang="en"/>
              <a:t>A custom kernel that I create</a:t>
            </a:r>
            <a:endParaRPr/>
          </a:p>
          <a:p>
            <a:pPr indent="-317182" lvl="0" marL="457200" rtl="0" algn="l">
              <a:spcBef>
                <a:spcPts val="0"/>
              </a:spcBef>
              <a:spcAft>
                <a:spcPts val="0"/>
              </a:spcAft>
              <a:buSzPct val="100000"/>
              <a:buChar char="●"/>
            </a:pPr>
            <a:r>
              <a:rPr lang="en"/>
              <a:t>For random forests, the parameter of the amount of estimators is changed either using 10, 50, or 100 estimators</a:t>
            </a:r>
            <a:endParaRPr/>
          </a:p>
          <a:p>
            <a:pPr indent="-317182" lvl="0" marL="457200" rtl="0" algn="l">
              <a:spcBef>
                <a:spcPts val="0"/>
              </a:spcBef>
              <a:spcAft>
                <a:spcPts val="0"/>
              </a:spcAft>
              <a:buSzPct val="100000"/>
              <a:buChar char="●"/>
            </a:pPr>
            <a:r>
              <a:rPr lang="en"/>
              <a:t>A dictionary is created with each model for each parameter, to be iterated</a:t>
            </a:r>
            <a:endParaRPr/>
          </a:p>
          <a:p>
            <a:pPr indent="0" lvl="0" marL="91440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 Kernel - Manhattan Kernel</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Using this function with pairwise distance, I create a function that will serve as the customized Manhattan kernel</a:t>
            </a:r>
            <a:endParaRPr/>
          </a:p>
        </p:txBody>
      </p:sp>
      <p:pic>
        <p:nvPicPr>
          <p:cNvPr id="104" name="Google Shape;104;p20" title="Manhattan kernel"/>
          <p:cNvPicPr preferRelativeResize="0"/>
          <p:nvPr/>
        </p:nvPicPr>
        <p:blipFill>
          <a:blip r:embed="rId3">
            <a:alphaModFix/>
          </a:blip>
          <a:stretch>
            <a:fillRect/>
          </a:stretch>
        </p:blipFill>
        <p:spPr>
          <a:xfrm>
            <a:off x="140925" y="2669650"/>
            <a:ext cx="5637926" cy="1187150"/>
          </a:xfrm>
          <a:prstGeom prst="rect">
            <a:avLst/>
          </a:prstGeom>
          <a:noFill/>
          <a:ln>
            <a:noFill/>
          </a:ln>
        </p:spPr>
      </p:pic>
      <p:pic>
        <p:nvPicPr>
          <p:cNvPr id="105" name="Google Shape;105;p20"/>
          <p:cNvPicPr preferRelativeResize="0"/>
          <p:nvPr/>
        </p:nvPicPr>
        <p:blipFill>
          <a:blip r:embed="rId4">
            <a:alphaModFix/>
          </a:blip>
          <a:stretch>
            <a:fillRect/>
          </a:stretch>
        </p:blipFill>
        <p:spPr>
          <a:xfrm>
            <a:off x="6008525" y="1747200"/>
            <a:ext cx="2695551" cy="26955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and Metrics</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each of the models, I compute and visualize a confusion matrix of the predicted data compared to the testing data</a:t>
            </a:r>
            <a:endParaRPr/>
          </a:p>
          <a:p>
            <a:pPr indent="-342900" lvl="0" marL="457200" rtl="0" algn="l">
              <a:spcBef>
                <a:spcPts val="0"/>
              </a:spcBef>
              <a:spcAft>
                <a:spcPts val="0"/>
              </a:spcAft>
              <a:buSzPts val="1800"/>
              <a:buChar char="●"/>
            </a:pPr>
            <a:r>
              <a:rPr lang="en"/>
              <a:t>I also calculate the accuracy, precision, recall, f1-score, and d-index of each model under each normalization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