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5"/>
    <p:sldMasterId id="2147483748" r:id="rId6"/>
    <p:sldMasterId id="2147483705" r:id="rId7"/>
    <p:sldMasterId id="2147483759" r:id="rId8"/>
    <p:sldMasterId id="2147483653" r:id="rId9"/>
    <p:sldMasterId id="2147483770" r:id="rId10"/>
    <p:sldMasterId id="2147483788" r:id="rId11"/>
  </p:sldMasterIdLst>
  <p:notesMasterIdLst>
    <p:notesMasterId r:id="rId22"/>
  </p:notesMasterIdLst>
  <p:handoutMasterIdLst>
    <p:handoutMasterId r:id="rId23"/>
  </p:handoutMasterIdLst>
  <p:sldIdLst>
    <p:sldId id="352" r:id="rId12"/>
    <p:sldId id="360" r:id="rId13"/>
    <p:sldId id="359" r:id="rId14"/>
    <p:sldId id="362" r:id="rId15"/>
    <p:sldId id="361" r:id="rId16"/>
    <p:sldId id="363" r:id="rId17"/>
    <p:sldId id="364" r:id="rId18"/>
    <p:sldId id="365" r:id="rId19"/>
    <p:sldId id="366" r:id="rId20"/>
    <p:sldId id="367" r:id="rId21"/>
  </p:sldIdLst>
  <p:sldSz cx="9372600" cy="7086600"/>
  <p:notesSz cx="9296400" cy="7010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1pPr>
    <a:lvl2pPr marL="47023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2pPr>
    <a:lvl3pPr marL="94046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3pPr>
    <a:lvl4pPr marL="141069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4pPr>
    <a:lvl5pPr marL="188092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5pPr>
    <a:lvl6pPr marL="235115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6pPr>
    <a:lvl7pPr marL="282138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7pPr>
    <a:lvl8pPr marL="329161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8pPr>
    <a:lvl9pPr marL="3761842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926">
          <p15:clr>
            <a:srgbClr val="A4A3A4"/>
          </p15:clr>
        </p15:guide>
        <p15:guide id="2" orient="horz" pos="529">
          <p15:clr>
            <a:srgbClr val="A4A3A4"/>
          </p15:clr>
        </p15:guide>
        <p15:guide id="3" pos="738">
          <p15:clr>
            <a:srgbClr val="A4A3A4"/>
          </p15:clr>
        </p15:guide>
        <p15:guide id="4" pos="5756">
          <p15:clr>
            <a:srgbClr val="A4A3A4"/>
          </p15:clr>
        </p15:guide>
        <p15:guide id="5" pos="3592">
          <p15:clr>
            <a:srgbClr val="A4A3A4"/>
          </p15:clr>
        </p15:guide>
        <p15:guide id="6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V" initials="MLV" lastIdx="56" clrIdx="0"/>
  <p:cmAuthor id="1" name="Harlan Smith (Slalom)" initials="HS" lastIdx="7" clrIdx="1"/>
  <p:cmAuthor id="2" name="John Egerter" initials="JE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D00"/>
    <a:srgbClr val="146670"/>
    <a:srgbClr val="FF2400"/>
    <a:srgbClr val="E3302A"/>
    <a:srgbClr val="B7C0C8"/>
    <a:srgbClr val="FDEF20"/>
    <a:srgbClr val="003FFE"/>
    <a:srgbClr val="006685"/>
    <a:srgbClr val="79884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 autoAdjust="0"/>
    <p:restoredTop sz="91453" autoAdjust="0"/>
  </p:normalViewPr>
  <p:slideViewPr>
    <p:cSldViewPr>
      <p:cViewPr varScale="1">
        <p:scale>
          <a:sx n="79" d="100"/>
          <a:sy n="79" d="100"/>
        </p:scale>
        <p:origin x="208" y="936"/>
      </p:cViewPr>
      <p:guideLst>
        <p:guide orient="horz" pos="2926"/>
        <p:guide orient="horz" pos="529"/>
        <p:guide pos="738"/>
        <p:guide pos="5756"/>
        <p:guide pos="3592"/>
        <p:guide pos="148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62BF2898-A428-4023-8BAE-7BC629D3CBD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F0EBD76C-AED5-42A5-8ACB-7967A4096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8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96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44513"/>
            <a:ext cx="3505200" cy="2649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520" y="3349414"/>
            <a:ext cx="6817360" cy="31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96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8B63FE32-2DC4-4B3A-BB15-20C1F06B4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1pPr>
    <a:lvl2pPr marL="4702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2pPr>
    <a:lvl3pPr marL="940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3pPr>
    <a:lvl4pPr marL="14106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4pPr>
    <a:lvl5pPr marL="188092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5pPr>
    <a:lvl6pPr marL="235115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4472-7794-4674-8FB4-DC34D5860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90E-7BB6-47E5-81CD-47848E4863E4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1709-7201-4EB4-8038-D3E7228F16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FA825-73CF-47FB-A178-B7700182B78D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AB92-33DE-432E-ABAA-576965E2B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DABD-35FF-4450-8017-75E51BE00EB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7CFEE-8FD2-4338-BDB0-59B5F5E05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43C646-9D79-4C69-A168-0B562920A221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5DA96-51A4-4C65-B148-291024B04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3A98-2FEB-4AC7-B92B-B1366EA61F61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B0EB-DD93-44E5-B6BD-6B2B64861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1710-2A3C-4206-A299-141EDC03E0D3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37AD-508C-44FB-9E56-3F0B8B265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71AB6-F8FB-4D89-A0ED-40D4CB5CD522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e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07F2-B315-4CE0-A663-08E4E9FF5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51A7-7695-4ECB-ACD5-1AE2E611A93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e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D5F69E-4AAC-4310-BC0A-9122EEF4D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C10293-F638-4A3F-A808-859E635ECF7D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CB29-592C-4F5A-AA97-40CA58949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9086E-E14F-4994-9438-473D2F067B63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D7E8-4DD2-401B-B411-110B88281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9FE8-0E48-4DEE-AA1C-C9AC9C29DE93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7598-C712-4F9A-9BFA-817E2F1DA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FFED-654D-41D1-BB72-FF0B144DA8E8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8AF5C-A1D3-43AB-81F9-2C7033499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94E07-1228-427A-ACF1-906D612CE95B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E91EA-451A-484F-8E23-2475674AF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A72B-6E55-4AEE-8306-1C344E0A68A5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8364-6185-445F-9693-07CC627F0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31DA8-56CB-480C-BD9F-30A9727BCC14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BD08-86B8-44AA-9C85-090EF237A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16D1-EB7F-4C14-8567-7B38DE872D20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ran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D26E8-A7B6-446F-A773-B040EB859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AFA2-1866-467D-83FE-591CC235479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3C151-B5E4-4A94-9132-4B4CB6DE1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85572B-7E25-4837-9319-5D281A50CB15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78A2-6FE0-430A-9E6E-2A3D839450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B6840-95C5-42A1-83DB-D9D3B786F938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E4BB6-3E4A-45FF-A5A1-A3CEE49508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8F9A-1A7D-4271-B805-6B7A86131F0C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3BAD-FECF-489B-B49D-33D7BB1EB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C136-42C4-4663-AB8D-9E871DE0AF92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A024C0-E257-4C88-93AD-3765E89BA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58C832-0D5D-447F-8D96-F6B21392F47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747760" cy="622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593D-F366-4AD5-A3CD-30C7EDA63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1ABC2-AD8A-4FB9-9345-DD8A8C02979E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FA101D-F754-4CD3-8D68-5D28129B5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965833-0D6F-4D4D-9CD1-FAB90B4DFB7D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B00FB-B6C8-43E2-BA9E-667F70DF3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86DECE-721D-4C10-9030-4F3BD602974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0505B5-9A98-467A-948F-8BEDAA88E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B34C6F-8892-47B0-B5C5-FFE47128A9C0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PPT_Photos\_MG_68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98" y="157480"/>
            <a:ext cx="9030892" cy="4753928"/>
          </a:xfrm>
          <a:prstGeom prst="roundRect">
            <a:avLst>
              <a:gd name="adj" fmla="val 5273"/>
            </a:avLst>
          </a:prstGeom>
          <a:noFill/>
        </p:spPr>
      </p:pic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ckle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56210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46773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726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210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46773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23726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156210" y="3220139"/>
            <a:ext cx="1449825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46773" y="3220139"/>
            <a:ext cx="1449824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68193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3220139"/>
            <a:ext cx="1449824" cy="134678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pic>
        <p:nvPicPr>
          <p:cNvPr id="19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813" y="393700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0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8178" y="3216976"/>
            <a:ext cx="1458427" cy="1351979"/>
          </a:xfrm>
          <a:prstGeom prst="roundRect">
            <a:avLst>
              <a:gd name="adj" fmla="val 7704"/>
            </a:avLst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C96CDA-F2B5-F643-8B5A-A303A956A7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597" y="396980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5884B3-2BB7-434D-A56B-D0E26A689B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93" y="3467100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cklet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5304" y="4880610"/>
            <a:ext cx="1447462" cy="1348740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768193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9258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00678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678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6210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46773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23726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3385820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Picture 5" descr="C:\Users\roseh\Desktop\Seattle Children's\PPT_Photos\IMG_5748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9258" y="4890597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CE076C-E2D4-1244-AD4B-50515C6490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823" y="406399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2" descr="C:\Users\roseh\Desktop\Seattle Children's\PPT_Photos\_MG_3810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582" y="1814301"/>
            <a:ext cx="1448650" cy="1338580"/>
          </a:xfrm>
          <a:prstGeom prst="roundRect">
            <a:avLst>
              <a:gd name="adj" fmla="val 3878"/>
            </a:avLst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7010C1-B92A-104D-8A88-4F75DCBC36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29037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1100" y="6667499"/>
            <a:ext cx="457200" cy="2780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hick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613-C2F6-441F-B032-6D2BD63E1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648ED-F1D3-4839-A28B-EC1B75D30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5984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9975-86D8-4DF3-8927-AED3C599B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71" y="4553797"/>
            <a:ext cx="7966710" cy="1407478"/>
          </a:xfrm>
        </p:spPr>
        <p:txBody>
          <a:bodyPr anchor="t"/>
          <a:lstStyle>
            <a:lvl1pPr algn="l">
              <a:defRPr sz="41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71" y="4135667"/>
            <a:ext cx="7966710" cy="41813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0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0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0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18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7B2A-E7A4-4818-BAA8-025A7BF2A5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30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405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3B1D8CB-8AA0-4AED-8B5F-8690A81926D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D68D-E407-4B3B-8411-C4A314EB5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382965"/>
            <a:ext cx="4141193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2247371"/>
            <a:ext cx="4141193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51" y="1382965"/>
            <a:ext cx="4142819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2247371"/>
            <a:ext cx="4142819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C524553E-BADF-4676-8FDC-1783763E4EEC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EC2A-E347-4F55-AFBF-40B847207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9DB0-3D9D-47AF-98D6-BA5511447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A17B-EBDB-4FC8-BA19-E291D73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39EFF-1F7C-4B43-B794-94167702B756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9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D5BC8-15A1-45ED-874B-BD802156CF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251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5CCF3-9B66-404D-99BD-7B153E2E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tic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4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4796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3873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2411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5" descr="C:\Users\roseh\Desktop\Seattle Children's\Photography\girl 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8241" y="5196840"/>
            <a:ext cx="2590044" cy="1667809"/>
          </a:xfrm>
          <a:prstGeom prst="roundRect">
            <a:avLst>
              <a:gd name="adj" fmla="val 7551"/>
            </a:avLst>
          </a:prstGeom>
          <a:noFill/>
        </p:spPr>
      </p:pic>
      <p:sp>
        <p:nvSpPr>
          <p:cNvPr id="6" name="AutoShape 3"/>
          <p:cNvSpPr>
            <a:spLocks noChangeArrowheads="1"/>
          </p:cNvSpPr>
          <p:nvPr userDrawn="1"/>
        </p:nvSpPr>
        <p:spPr bwMode="auto">
          <a:xfrm>
            <a:off x="234315" y="236221"/>
            <a:ext cx="8900716" cy="47227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234315" y="5196840"/>
            <a:ext cx="6167041" cy="1666663"/>
          </a:xfrm>
          <a:prstGeom prst="roundRect">
            <a:avLst>
              <a:gd name="adj" fmla="val 7921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830" y="775918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1732280"/>
            <a:ext cx="6326505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5511801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Titl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sz="1900" dirty="0">
              <a:solidFill>
                <a:srgbClr val="ADCC2B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2598420"/>
            <a:ext cx="7341870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4488180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3576"/>
          <a:stretch>
            <a:fillRect/>
          </a:stretch>
        </p:blipFill>
        <p:spPr bwMode="auto">
          <a:xfrm>
            <a:off x="7320718" y="78740"/>
            <a:ext cx="1811059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9407-6332-490C-9FA3-2D2835EF6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F468-012C-430C-8648-D102C9822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F116-29EB-40AC-A2EF-81D0985AA598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A4FC-CE9E-4031-8897-D20CEF4E3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7C40E-7951-485E-BA61-50D10C295FF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u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9250B-7A22-455B-AE7A-821C4DE16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F30F-0AD9-4802-A740-7815F612D5EC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2595FD-9C30-4C41-B740-ED3F51807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2E6AA9-2262-495D-862B-1CA18DCBCBA7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pattern_1_corner_38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Genev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5pPr>
      <a:lvl6pPr marL="47023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6pPr>
      <a:lvl7pPr marL="94046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7pPr>
      <a:lvl8pPr marL="141069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8pPr>
      <a:lvl9pPr marL="188092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Geneva"/>
        </a:defRPr>
      </a:lvl5pPr>
      <a:lvl6pPr marL="258626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05649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2672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399695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2052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FE34488-4793-4727-92F7-4C29A1122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DCDA29E-9D42-453B-81B6-1BD7284E2C71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19" r:id="rId2"/>
    <p:sldLayoutId id="2147483920" r:id="rId3"/>
    <p:sldLayoutId id="2147483921" r:id="rId4"/>
    <p:sldLayoutId id="2147483922" r:id="rId5"/>
    <p:sldLayoutId id="2147483947" r:id="rId6"/>
    <p:sldLayoutId id="2147483923" r:id="rId7"/>
    <p:sldLayoutId id="2147483924" r:id="rId8"/>
    <p:sldLayoutId id="2147483925" r:id="rId9"/>
    <p:sldLayoutId id="214748394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3076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1C300C6-EE57-45A9-8FC7-609697F68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1841722-2194-4A3A-BE72-3AC8DB484D6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26" r:id="rId2"/>
    <p:sldLayoutId id="2147483927" r:id="rId3"/>
    <p:sldLayoutId id="2147483928" r:id="rId4"/>
    <p:sldLayoutId id="2147483929" r:id="rId5"/>
    <p:sldLayoutId id="2147483950" r:id="rId6"/>
    <p:sldLayoutId id="2147483930" r:id="rId7"/>
    <p:sldLayoutId id="2147483931" r:id="rId8"/>
    <p:sldLayoutId id="2147483932" r:id="rId9"/>
    <p:sldLayoutId id="2147483951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100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E177D87E-6083-45D1-BAAB-E12347134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45F86C97-067C-436B-A282-69B3827BBF22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33" r:id="rId2"/>
    <p:sldLayoutId id="2147483934" r:id="rId3"/>
    <p:sldLayoutId id="2147483935" r:id="rId4"/>
    <p:sldLayoutId id="2147483936" r:id="rId5"/>
    <p:sldLayoutId id="2147483953" r:id="rId6"/>
    <p:sldLayoutId id="2147483937" r:id="rId7"/>
    <p:sldLayoutId id="2147483938" r:id="rId8"/>
    <p:sldLayoutId id="2147483939" r:id="rId9"/>
    <p:sldLayoutId id="2147483954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368" y="270669"/>
            <a:ext cx="8435340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490" y="1766729"/>
            <a:ext cx="8435340" cy="42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16" descr="scLOGO_noR_smH_3col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06D58A2B-E409-4DCE-8BF0-21ADD4B2C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F5ADC56-89A9-4C89-8AD9-4D1BB806734B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5" r:id="rId2"/>
    <p:sldLayoutId id="2147483956" r:id="rId3"/>
    <p:sldLayoutId id="214748395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>
          <a:solidFill>
            <a:srgbClr val="525353"/>
          </a:solidFill>
          <a:latin typeface="+mn-lt"/>
          <a:ea typeface="+mn-ea"/>
          <a:cs typeface="+mn-cs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210F1BB-BD33-4F90-AFDA-88F4560EE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835723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4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42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90A9BB7-4292-4897-95DC-AB7D9EAD8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mac" TargetMode="External"/><Relationship Id="rId2" Type="http://schemas.openxmlformats.org/officeDocument/2006/relationships/hyperlink" Target="https://hub.docker.com/signup" TargetMode="Externa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github.com/join?source=header-home" TargetMode="External"/><Relationship Id="rId4" Type="http://schemas.openxmlformats.org/officeDocument/2006/relationships/hyperlink" Target="https://hub.docker.com/editions/community/docker-ce-desktop-wind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yan-nice/creating-recipes-for-other-chefs.git" TargetMode="Externa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yan-nice/creating-recipes-for-other-chefs.git" TargetMode="Externa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yan-nice/creating-recipes-for-other-chefs/blob/master/R-Model/nedocsRandomForestForecast.R" TargetMode="Externa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B8C-B2B2-4844-B307-2820E7F95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Recipes For Other Chef’s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F661-5303-8143-A91A-64C9ACC29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Practical Guide on using </a:t>
            </a:r>
            <a:r>
              <a:rPr lang="en-US" dirty="0" err="1"/>
              <a:t>containzeration</a:t>
            </a:r>
            <a:r>
              <a:rPr lang="en-US" dirty="0"/>
              <a:t> for </a:t>
            </a:r>
          </a:p>
          <a:p>
            <a:r>
              <a:rPr lang="en-US" dirty="0"/>
              <a:t>research, science, and 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1778714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63A4-842F-D245-B58F-E7611A0B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 to Other Chefs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6746-8042-6942-A75B-FD476151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557177"/>
          </a:xfrm>
        </p:spPr>
        <p:txBody>
          <a:bodyPr/>
          <a:lstStyle/>
          <a:p>
            <a:r>
              <a:rPr lang="en-US" dirty="0"/>
              <a:t>Commit and push completed recipe to GitHub repo.</a:t>
            </a:r>
          </a:p>
          <a:p>
            <a:r>
              <a:rPr lang="en-US" dirty="0"/>
              <a:t>git add git commit -m “finish my first recipe for a chef” git push</a:t>
            </a:r>
          </a:p>
          <a:p>
            <a:r>
              <a:rPr lang="en-US" dirty="0"/>
              <a:t>After check the GitHub repo to verify the </a:t>
            </a:r>
            <a:r>
              <a:rPr lang="en-US" dirty="0" err="1"/>
              <a:t>Dockerfile</a:t>
            </a:r>
            <a:r>
              <a:rPr lang="en-US" dirty="0"/>
              <a:t> exists. Finally, check </a:t>
            </a:r>
            <a:r>
              <a:rPr lang="en-US" dirty="0" err="1"/>
              <a:t>DockerHub</a:t>
            </a:r>
            <a:r>
              <a:rPr lang="en-US" dirty="0"/>
              <a:t> to make sure the build process was triggered.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4C03-60DD-7E40-82C2-A1236A0F9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91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F3CA-2946-9545-BFE4-AA2004A7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Today’s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393A-D16D-4C4E-A615-DCFB806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7113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Up 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Ingredients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Shopping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Recipe Directions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Dish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Taste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 to Other Chefs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AAEE-4410-374C-ACAA-4399E15C9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407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6D83-00D5-514E-81E3-6FCBA354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149D7-9474-ED49-A926-0F83519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209663"/>
          </a:xfrm>
        </p:spPr>
        <p:txBody>
          <a:bodyPr/>
          <a:lstStyle/>
          <a:p>
            <a:r>
              <a:rPr lang="en-US" dirty="0" err="1"/>
              <a:t>DockerHub</a:t>
            </a:r>
            <a:r>
              <a:rPr lang="en-US" dirty="0"/>
              <a:t> Account </a:t>
            </a:r>
            <a:r>
              <a:rPr lang="en-US" dirty="0">
                <a:hlinkClick r:id="rId2"/>
              </a:rPr>
              <a:t>https://hub.docker.com/signup</a:t>
            </a:r>
            <a:endParaRPr lang="en-US" dirty="0"/>
          </a:p>
          <a:p>
            <a:r>
              <a:rPr lang="en-US" dirty="0"/>
              <a:t>Docker installed </a:t>
            </a:r>
          </a:p>
          <a:p>
            <a:pPr lvl="1"/>
            <a:r>
              <a:rPr lang="en-US" dirty="0"/>
              <a:t>Mac </a:t>
            </a:r>
            <a:r>
              <a:rPr lang="en-US" dirty="0">
                <a:hlinkClick r:id="rId3"/>
              </a:rPr>
              <a:t>https://hub.docker.com/editions/community/docker-ce-desktop-mac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en-US" dirty="0">
                <a:hlinkClick r:id="rId4"/>
              </a:rPr>
              <a:t>https://hub.docker.com/editions/community/docker-ce-desktop-windows</a:t>
            </a:r>
            <a:endParaRPr lang="en-US" dirty="0"/>
          </a:p>
          <a:p>
            <a:r>
              <a:rPr lang="en-US" dirty="0"/>
              <a:t>GitHub Account </a:t>
            </a:r>
            <a:r>
              <a:rPr lang="en-US" dirty="0">
                <a:hlinkClick r:id="rId5"/>
              </a:rPr>
              <a:t>https://github.com/join?source=header-hom</a:t>
            </a:r>
            <a:r>
              <a:rPr lang="en-US" dirty="0">
                <a:hlinkClick r:id="rId5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9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F04-EC91-4545-A86E-66EB598E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1976-B18C-704E-A860-635DC474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326071"/>
          </a:xfrm>
        </p:spPr>
        <p:txBody>
          <a:bodyPr/>
          <a:lstStyle/>
          <a:p>
            <a:r>
              <a:rPr lang="en-US" dirty="0"/>
              <a:t>Fork repo </a:t>
            </a:r>
            <a:r>
              <a:rPr lang="en-US" dirty="0">
                <a:hlinkClick r:id="rId2"/>
              </a:rPr>
              <a:t>https://github.com/bryan-nice/creating-recipes-for-other-chefs.git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DockerHub</a:t>
            </a:r>
            <a:r>
              <a:rPr lang="en-US" dirty="0"/>
              <a:t> Repo and Link forked GitHub Repo 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1B62-05F4-0541-8420-231285689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3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1FA-18E1-B941-B93F-295E9279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7A38-3D6E-8A4E-B1DC-E175C552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326071"/>
          </a:xfrm>
        </p:spPr>
        <p:txBody>
          <a:bodyPr/>
          <a:lstStyle/>
          <a:p>
            <a:r>
              <a:rPr lang="en-US" dirty="0"/>
              <a:t>Clone repo forked repo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https://github.com/bryan-nice/creating-recipes-for-other-chefs.git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11E4-CD0C-4149-BEC2-AD4F09AFE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89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677-56F6-1C44-A524-4DC8DA3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D151-C552-6443-8A73-43C9B570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403562"/>
          </a:xfrm>
        </p:spPr>
        <p:txBody>
          <a:bodyPr/>
          <a:lstStyle/>
          <a:p>
            <a:r>
              <a:rPr lang="en-US" dirty="0"/>
              <a:t>Open the file </a:t>
            </a:r>
            <a:r>
              <a:rPr lang="en-US" dirty="0">
                <a:hlinkClick r:id="rId2"/>
              </a:rPr>
              <a:t>nedocsRandomForestForecast.R</a:t>
            </a:r>
            <a:endParaRPr lang="en-US" dirty="0"/>
          </a:p>
          <a:p>
            <a:r>
              <a:rPr lang="en-US" dirty="0"/>
              <a:t>At the top of the file add #!/</a:t>
            </a:r>
            <a:r>
              <a:rPr lang="en-US" dirty="0" err="1"/>
              <a:t>usr</a:t>
            </a:r>
            <a:r>
              <a:rPr lang="en-US" dirty="0"/>
              <a:t>/bin/env </a:t>
            </a:r>
            <a:r>
              <a:rPr lang="en-US" dirty="0" err="1"/>
              <a:t>Rscript</a:t>
            </a:r>
            <a:r>
              <a:rPr lang="en-US" dirty="0"/>
              <a:t>. This will enable the bash interpreter to use the correct kernel so it can be executed like an app.</a:t>
            </a:r>
          </a:p>
          <a:p>
            <a:r>
              <a:rPr lang="en-US" dirty="0"/>
              <a:t>Look for the line where the variable packages exists and take note of the packages required for this model to function.</a:t>
            </a:r>
          </a:p>
          <a:p>
            <a:r>
              <a:rPr lang="en-US" dirty="0"/>
              <a:t>Let's inspect the R file to understand how data is following in and out of the model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591-B1FB-3648-86A2-1018FD3F6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0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850-B547-E44B-967B-19E0704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Recipe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F53A-7123-8F4E-BE7E-42234A41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172456"/>
          </a:xfrm>
        </p:spPr>
        <p:txBody>
          <a:bodyPr/>
          <a:lstStyle/>
          <a:p>
            <a:r>
              <a:rPr lang="en-US" dirty="0"/>
              <a:t>Open </a:t>
            </a:r>
            <a:r>
              <a:rPr lang="en-US" dirty="0" err="1"/>
              <a:t>Dockerfile</a:t>
            </a:r>
            <a:r>
              <a:rPr lang="en-US" dirty="0"/>
              <a:t> and add the list of required </a:t>
            </a:r>
            <a:r>
              <a:rPr lang="en-US" dirty="0" err="1"/>
              <a:t>pacakages</a:t>
            </a:r>
            <a:r>
              <a:rPr lang="en-US" dirty="0"/>
              <a:t> to the line with ENV R_PACKAGE. (Should look like ENV R_PACKAGE "'</a:t>
            </a:r>
            <a:r>
              <a:rPr lang="en-US" dirty="0" err="1"/>
              <a:t>a','b','c</a:t>
            </a:r>
            <a:r>
              <a:rPr lang="en-US" dirty="0"/>
              <a:t>'")</a:t>
            </a:r>
          </a:p>
          <a:p>
            <a:r>
              <a:rPr lang="en-US" dirty="0"/>
              <a:t>Let's inspect the </a:t>
            </a:r>
            <a:r>
              <a:rPr lang="en-US" dirty="0" err="1"/>
              <a:t>Dockerfile</a:t>
            </a:r>
            <a:r>
              <a:rPr lang="en-US" dirty="0"/>
              <a:t> to understand the instructions.</a:t>
            </a:r>
          </a:p>
          <a:p>
            <a:r>
              <a:rPr lang="en-US" dirty="0"/>
              <a:t>Save and close 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4D7E-26DF-5048-BA2E-6ADD5DEE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9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952-E01A-8249-9270-14CB129C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8EC5-73ED-2941-8928-DB7E26CC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941350"/>
          </a:xfrm>
        </p:spPr>
        <p:txBody>
          <a:bodyPr/>
          <a:lstStyle/>
          <a:p>
            <a:r>
              <a:rPr lang="en-US" dirty="0"/>
              <a:t>Execute docker build command to create the image locally.</a:t>
            </a:r>
          </a:p>
          <a:p>
            <a:r>
              <a:rPr lang="en-US" dirty="0"/>
              <a:t>docker build --tag </a:t>
            </a:r>
            <a:r>
              <a:rPr lang="en-US" dirty="0" err="1"/>
              <a:t>nedocs</a:t>
            </a:r>
            <a:r>
              <a:rPr lang="en-US" dirty="0"/>
              <a:t>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1391-51D5-8744-8D9E-0B61BCDD2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03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048E-271C-5B46-8BC6-E6941ECE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32EC-8AC2-D040-9CF9-43024502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480233"/>
          </a:xfrm>
        </p:spPr>
        <p:txBody>
          <a:bodyPr/>
          <a:lstStyle/>
          <a:p>
            <a:r>
              <a:rPr lang="en-US" dirty="0"/>
              <a:t>Test the container with the example data set to verify everything works correctly.</a:t>
            </a:r>
          </a:p>
          <a:p>
            <a:r>
              <a:rPr lang="en-US" dirty="0"/>
              <a:t>docker run --rm -it -v ${PWD}/examples:/examples </a:t>
            </a:r>
            <a:r>
              <a:rPr lang="en-US" dirty="0" err="1"/>
              <a:t>nedocs</a:t>
            </a:r>
            <a:r>
              <a:rPr lang="en-US" dirty="0"/>
              <a:t> --r-script /r-files/</a:t>
            </a:r>
            <a:r>
              <a:rPr lang="en-US" dirty="0" err="1"/>
              <a:t>nedocsRandomForestForecast.R</a:t>
            </a:r>
            <a:r>
              <a:rPr lang="en-US" dirty="0"/>
              <a:t>  --input-data-file /examples/</a:t>
            </a:r>
            <a:r>
              <a:rPr lang="en-US" dirty="0" err="1"/>
              <a:t>nedocs_dataset.csv</a:t>
            </a:r>
            <a:r>
              <a:rPr lang="en-US" dirty="0"/>
              <a:t> --output-data-file /examples/</a:t>
            </a:r>
            <a:r>
              <a:rPr lang="en-US" dirty="0" err="1"/>
              <a:t>nedocs_output.csv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1C520-0A84-944D-B5D7-E19A4F992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29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7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m/%y&lt;/m_strFormatTime&gt;&lt;/m_precDefault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40"/>
</p:tagLst>
</file>

<file path=ppt/theme/theme1.xml><?xml version="1.0" encoding="utf-8"?>
<a:theme xmlns:a="http://schemas.openxmlformats.org/drawingml/2006/main" name="1_blan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CH Blu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H Green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CH Orang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1_Custom Design 1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1_Custom Desig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eme2">
  <a:themeElements>
    <a:clrScheme name="SCH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Dark Master">
  <a:themeElements>
    <a:clrScheme name="Seattle Children's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44c79b-e694-476e-bc8f-83d691b5edfc">6ZDQ4F6RC6KQ-1133-88</_dlc_DocId>
    <_dlc_DocIdUrl xmlns="4044c79b-e694-476e-bc8f-83d691b5edfc">
      <Url>http://sps/IS/IA/KM/_layouts/DocIdRedir.aspx?ID=6ZDQ4F6RC6KQ-1133-88</Url>
      <Description>6ZDQ4F6RC6KQ-1133-88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9E4856CA32DB4D98114E0936DEA20E" ma:contentTypeVersion="0" ma:contentTypeDescription="Create a new document." ma:contentTypeScope="" ma:versionID="ae0e89aa8bed1828c86e4e4153ba6198">
  <xsd:schema xmlns:xsd="http://www.w3.org/2001/XMLSchema" xmlns:xs="http://www.w3.org/2001/XMLSchema" xmlns:p="http://schemas.microsoft.com/office/2006/metadata/properties" xmlns:ns2="4044c79b-e694-476e-bc8f-83d691b5edfc" targetNamespace="http://schemas.microsoft.com/office/2006/metadata/properties" ma:root="true" ma:fieldsID="86b8897b8d8818626be343d77a926170" ns2:_="">
    <xsd:import namespace="4044c79b-e694-476e-bc8f-83d691b5ed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4c79b-e694-476e-bc8f-83d691b5ed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B9E06-789A-4FCF-82CD-1E6BB1E6EC4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1033D61-2328-4033-AD4E-D4FDFC42BC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BEAE13-0AC4-4223-948B-8AE62C54F2D3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4044c79b-e694-476e-bc8f-83d691b5edfc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01FECA9-B940-4DB9-B633-3C57D7BB4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4c79b-e694-476e-bc8f-83d691b5e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25063</TotalTime>
  <Words>259</Words>
  <Application>Microsoft Macintosh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1_blank</vt:lpstr>
      <vt:lpstr>SCH Blue</vt:lpstr>
      <vt:lpstr>SCH Green</vt:lpstr>
      <vt:lpstr>SCH Orange</vt:lpstr>
      <vt:lpstr>Blank</vt:lpstr>
      <vt:lpstr>Theme2</vt:lpstr>
      <vt:lpstr>1_Dark Master</vt:lpstr>
      <vt:lpstr>Creating Recipes For Other Chef’s</vt:lpstr>
      <vt:lpstr>Steps for Today’s Recipe</vt:lpstr>
      <vt:lpstr>Mise En Place</vt:lpstr>
      <vt:lpstr>Set Up Equipment</vt:lpstr>
      <vt:lpstr>Get Ingredients</vt:lpstr>
      <vt:lpstr>Create Shopping List</vt:lpstr>
      <vt:lpstr>Create Recipe Directions </vt:lpstr>
      <vt:lpstr>Make Dish</vt:lpstr>
      <vt:lpstr>Taste Test</vt:lpstr>
      <vt:lpstr>Serve to Other Chefs</vt:lpstr>
    </vt:vector>
  </TitlesOfParts>
  <Company>Seattle Childrens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Architecture for ETL, Version 2 Skateboard Design</dc:title>
  <dc:creator>hmacke</dc:creator>
  <cp:lastModifiedBy>Bryan Nice</cp:lastModifiedBy>
  <cp:revision>816</cp:revision>
  <cp:lastPrinted>2016-02-16T17:00:02Z</cp:lastPrinted>
  <dcterms:created xsi:type="dcterms:W3CDTF">2012-02-10T19:13:45Z</dcterms:created>
  <dcterms:modified xsi:type="dcterms:W3CDTF">2019-06-06T00:32:13Z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2ca322eb-d8a4-4cab-8d03-74aadd401b83</vt:lpwstr>
  </property>
  <property fmtid="{D5CDD505-2E9C-101B-9397-08002B2CF9AE}" pid="3" name="ContentTypeId">
    <vt:lpwstr>0x010100EA9E4856CA32DB4D98114E0936DEA20E</vt:lpwstr>
  </property>
</Properties>
</file>