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6"/>
  </p:notesMasterIdLst>
  <p:sldIdLst>
    <p:sldId id="261" r:id="rId5"/>
    <p:sldId id="272" r:id="rId6"/>
    <p:sldId id="262" r:id="rId7"/>
    <p:sldId id="269" r:id="rId8"/>
    <p:sldId id="263" r:id="rId9"/>
    <p:sldId id="265" r:id="rId10"/>
    <p:sldId id="266" r:id="rId11"/>
    <p:sldId id="267" r:id="rId12"/>
    <p:sldId id="270" r:id="rId13"/>
    <p:sldId id="268"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106" d="100"/>
          <a:sy n="106" d="100"/>
        </p:scale>
        <p:origin x="2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svg"/><Relationship Id="rId1" Type="http://schemas.openxmlformats.org/officeDocument/2006/relationships/image" Target="../media/image10.png"/><Relationship Id="rId6" Type="http://schemas.openxmlformats.org/officeDocument/2006/relationships/image" Target="../media/image9.svg"/><Relationship Id="rId5" Type="http://schemas.openxmlformats.org/officeDocument/2006/relationships/image" Target="../media/image12.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6CC6878-B169-41E1-8E9A-19F2197ABB3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99B59FD-F3D9-4800-83B3-968BF826E3A8}">
      <dgm:prSet/>
      <dgm:spPr/>
      <dgm:t>
        <a:bodyPr/>
        <a:lstStyle/>
        <a:p>
          <a:r>
            <a:rPr lang="en-US" dirty="0"/>
            <a:t>Devin Humphrey – Project Manager/Pseudo-code/Flowchart/Debugger/Presenter</a:t>
          </a:r>
        </a:p>
      </dgm:t>
    </dgm:pt>
    <dgm:pt modelId="{02D9AC8D-FBD8-4FE8-B473-21F1D235114A}" type="parTrans" cxnId="{D8F0C922-856A-48C3-A46C-57D85D8C701B}">
      <dgm:prSet/>
      <dgm:spPr/>
      <dgm:t>
        <a:bodyPr/>
        <a:lstStyle/>
        <a:p>
          <a:endParaRPr lang="en-US"/>
        </a:p>
      </dgm:t>
    </dgm:pt>
    <dgm:pt modelId="{0A9016A1-3A06-497E-B902-FF7E511A9BFD}" type="sibTrans" cxnId="{D8F0C922-856A-48C3-A46C-57D85D8C701B}">
      <dgm:prSet/>
      <dgm:spPr/>
      <dgm:t>
        <a:bodyPr/>
        <a:lstStyle/>
        <a:p>
          <a:endParaRPr lang="en-US"/>
        </a:p>
      </dgm:t>
    </dgm:pt>
    <dgm:pt modelId="{DD0F318D-09E4-4C7B-B8EC-FF33E603A4C6}">
      <dgm:prSet/>
      <dgm:spPr/>
      <dgm:t>
        <a:bodyPr/>
        <a:lstStyle/>
        <a:p>
          <a:r>
            <a:rPr lang="en-US"/>
            <a:t>Dylan Danner – Adobe XD</a:t>
          </a:r>
        </a:p>
      </dgm:t>
    </dgm:pt>
    <dgm:pt modelId="{667AB2FC-5ABE-4CCC-94AD-D9AF7BAF62E4}" type="parTrans" cxnId="{C40C0697-5679-4202-9E98-6F3B6D7278A3}">
      <dgm:prSet/>
      <dgm:spPr/>
      <dgm:t>
        <a:bodyPr/>
        <a:lstStyle/>
        <a:p>
          <a:endParaRPr lang="en-US"/>
        </a:p>
      </dgm:t>
    </dgm:pt>
    <dgm:pt modelId="{5858B741-940B-4364-B142-7029FDB5507F}" type="sibTrans" cxnId="{C40C0697-5679-4202-9E98-6F3B6D7278A3}">
      <dgm:prSet/>
      <dgm:spPr/>
      <dgm:t>
        <a:bodyPr/>
        <a:lstStyle/>
        <a:p>
          <a:endParaRPr lang="en-US"/>
        </a:p>
      </dgm:t>
    </dgm:pt>
    <dgm:pt modelId="{30693F04-7D66-4596-BF7C-4D7B3265AA91}">
      <dgm:prSet/>
      <dgm:spPr/>
      <dgm:t>
        <a:bodyPr/>
        <a:lstStyle/>
        <a:p>
          <a:r>
            <a:rPr lang="en-US"/>
            <a:t>James Galloway – Power Point</a:t>
          </a:r>
        </a:p>
      </dgm:t>
    </dgm:pt>
    <dgm:pt modelId="{762761FF-941A-4CB3-9793-B2FAD5A49994}" type="parTrans" cxnId="{21C1FF09-74B1-4D8D-A6F9-4299716D29E2}">
      <dgm:prSet/>
      <dgm:spPr/>
      <dgm:t>
        <a:bodyPr/>
        <a:lstStyle/>
        <a:p>
          <a:endParaRPr lang="en-US"/>
        </a:p>
      </dgm:t>
    </dgm:pt>
    <dgm:pt modelId="{BCDE4ADE-727C-49D9-BDCB-1AAFFB74A40E}" type="sibTrans" cxnId="{21C1FF09-74B1-4D8D-A6F9-4299716D29E2}">
      <dgm:prSet/>
      <dgm:spPr/>
      <dgm:t>
        <a:bodyPr/>
        <a:lstStyle/>
        <a:p>
          <a:endParaRPr lang="en-US"/>
        </a:p>
      </dgm:t>
    </dgm:pt>
    <dgm:pt modelId="{69964ACD-DC3B-479B-A1D3-E1822A8316CC}" type="pres">
      <dgm:prSet presAssocID="{46CC6878-B169-41E1-8E9A-19F2197ABB32}" presName="root" presStyleCnt="0">
        <dgm:presLayoutVars>
          <dgm:dir/>
          <dgm:resizeHandles val="exact"/>
        </dgm:presLayoutVars>
      </dgm:prSet>
      <dgm:spPr/>
    </dgm:pt>
    <dgm:pt modelId="{FB83A57F-4FB1-4A74-B094-C47645297AC9}" type="pres">
      <dgm:prSet presAssocID="{899B59FD-F3D9-4800-83B3-968BF826E3A8}" presName="compNode" presStyleCnt="0"/>
      <dgm:spPr/>
    </dgm:pt>
    <dgm:pt modelId="{795E8B6F-46D8-4B5A-B9A4-02F45D01594A}" type="pres">
      <dgm:prSet presAssocID="{899B59FD-F3D9-4800-83B3-968BF826E3A8}" presName="bgRect" presStyleLbl="bgShp" presStyleIdx="0" presStyleCnt="3"/>
      <dgm:spPr/>
    </dgm:pt>
    <dgm:pt modelId="{2B105DC7-8157-4B29-8D52-C61723E78882}" type="pres">
      <dgm:prSet presAssocID="{899B59FD-F3D9-4800-83B3-968BF826E3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BE50180E-B62F-462F-A327-26E7FAA3A421}" type="pres">
      <dgm:prSet presAssocID="{899B59FD-F3D9-4800-83B3-968BF826E3A8}" presName="spaceRect" presStyleCnt="0"/>
      <dgm:spPr/>
    </dgm:pt>
    <dgm:pt modelId="{CFF6C6B3-BB5A-433F-93F7-60860E481ACC}" type="pres">
      <dgm:prSet presAssocID="{899B59FD-F3D9-4800-83B3-968BF826E3A8}" presName="parTx" presStyleLbl="revTx" presStyleIdx="0" presStyleCnt="3">
        <dgm:presLayoutVars>
          <dgm:chMax val="0"/>
          <dgm:chPref val="0"/>
        </dgm:presLayoutVars>
      </dgm:prSet>
      <dgm:spPr/>
    </dgm:pt>
    <dgm:pt modelId="{E600B771-6704-469D-8A83-B0E43F1F8BEF}" type="pres">
      <dgm:prSet presAssocID="{0A9016A1-3A06-497E-B902-FF7E511A9BFD}" presName="sibTrans" presStyleCnt="0"/>
      <dgm:spPr/>
    </dgm:pt>
    <dgm:pt modelId="{350DA1BC-9B3F-4BFD-AC94-B31DD01E94F4}" type="pres">
      <dgm:prSet presAssocID="{DD0F318D-09E4-4C7B-B8EC-FF33E603A4C6}" presName="compNode" presStyleCnt="0"/>
      <dgm:spPr/>
    </dgm:pt>
    <dgm:pt modelId="{F70C7BE6-0991-40D6-AE5A-7756D7ED3886}" type="pres">
      <dgm:prSet presAssocID="{DD0F318D-09E4-4C7B-B8EC-FF33E603A4C6}" presName="bgRect" presStyleLbl="bgShp" presStyleIdx="1" presStyleCnt="3"/>
      <dgm:spPr/>
    </dgm:pt>
    <dgm:pt modelId="{ED8D73A0-2FC3-4058-A66D-28901C70A24D}" type="pres">
      <dgm:prSet presAssocID="{DD0F318D-09E4-4C7B-B8EC-FF33E603A4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lue"/>
        </a:ext>
      </dgm:extLst>
    </dgm:pt>
    <dgm:pt modelId="{594F2ADD-F2D8-46B9-9137-50064F3A1E53}" type="pres">
      <dgm:prSet presAssocID="{DD0F318D-09E4-4C7B-B8EC-FF33E603A4C6}" presName="spaceRect" presStyleCnt="0"/>
      <dgm:spPr/>
    </dgm:pt>
    <dgm:pt modelId="{F87CEAE7-1941-4B6C-8B39-4F8E63FD1038}" type="pres">
      <dgm:prSet presAssocID="{DD0F318D-09E4-4C7B-B8EC-FF33E603A4C6}" presName="parTx" presStyleLbl="revTx" presStyleIdx="1" presStyleCnt="3">
        <dgm:presLayoutVars>
          <dgm:chMax val="0"/>
          <dgm:chPref val="0"/>
        </dgm:presLayoutVars>
      </dgm:prSet>
      <dgm:spPr/>
    </dgm:pt>
    <dgm:pt modelId="{2A3CC990-6F2D-407C-A3E7-6A69E96FAB37}" type="pres">
      <dgm:prSet presAssocID="{5858B741-940B-4364-B142-7029FDB5507F}" presName="sibTrans" presStyleCnt="0"/>
      <dgm:spPr/>
    </dgm:pt>
    <dgm:pt modelId="{BDA41D75-EBDD-4F9F-A199-E7299F848DF2}" type="pres">
      <dgm:prSet presAssocID="{30693F04-7D66-4596-BF7C-4D7B3265AA91}" presName="compNode" presStyleCnt="0"/>
      <dgm:spPr/>
    </dgm:pt>
    <dgm:pt modelId="{15410C68-0C03-41B3-B27C-D988A65D05F2}" type="pres">
      <dgm:prSet presAssocID="{30693F04-7D66-4596-BF7C-4D7B3265AA91}" presName="bgRect" presStyleLbl="bgShp" presStyleIdx="2" presStyleCnt="3"/>
      <dgm:spPr/>
    </dgm:pt>
    <dgm:pt modelId="{40F853E4-5EC6-40A5-9433-9A99E00B26CD}" type="pres">
      <dgm:prSet presAssocID="{30693F04-7D66-4596-BF7C-4D7B3265AA9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mill"/>
        </a:ext>
      </dgm:extLst>
    </dgm:pt>
    <dgm:pt modelId="{4583C7A4-33D3-4C0B-A25B-DC34BCC629B7}" type="pres">
      <dgm:prSet presAssocID="{30693F04-7D66-4596-BF7C-4D7B3265AA91}" presName="spaceRect" presStyleCnt="0"/>
      <dgm:spPr/>
    </dgm:pt>
    <dgm:pt modelId="{DB774AB5-2194-4930-B76A-72258E507B45}" type="pres">
      <dgm:prSet presAssocID="{30693F04-7D66-4596-BF7C-4D7B3265AA91}" presName="parTx" presStyleLbl="revTx" presStyleIdx="2" presStyleCnt="3">
        <dgm:presLayoutVars>
          <dgm:chMax val="0"/>
          <dgm:chPref val="0"/>
        </dgm:presLayoutVars>
      </dgm:prSet>
      <dgm:spPr/>
    </dgm:pt>
  </dgm:ptLst>
  <dgm:cxnLst>
    <dgm:cxn modelId="{C7AB2203-6922-4F97-9B73-3FD8615CA18B}" type="presOf" srcId="{899B59FD-F3D9-4800-83B3-968BF826E3A8}" destId="{CFF6C6B3-BB5A-433F-93F7-60860E481ACC}" srcOrd="0" destOrd="0" presId="urn:microsoft.com/office/officeart/2018/2/layout/IconVerticalSolidList"/>
    <dgm:cxn modelId="{21C1FF09-74B1-4D8D-A6F9-4299716D29E2}" srcId="{46CC6878-B169-41E1-8E9A-19F2197ABB32}" destId="{30693F04-7D66-4596-BF7C-4D7B3265AA91}" srcOrd="2" destOrd="0" parTransId="{762761FF-941A-4CB3-9793-B2FAD5A49994}" sibTransId="{BCDE4ADE-727C-49D9-BDCB-1AAFFB74A40E}"/>
    <dgm:cxn modelId="{45DB9D1F-8F36-4D38-8574-EAB93FF148F8}" type="presOf" srcId="{46CC6878-B169-41E1-8E9A-19F2197ABB32}" destId="{69964ACD-DC3B-479B-A1D3-E1822A8316CC}" srcOrd="0" destOrd="0" presId="urn:microsoft.com/office/officeart/2018/2/layout/IconVerticalSolidList"/>
    <dgm:cxn modelId="{D8F0C922-856A-48C3-A46C-57D85D8C701B}" srcId="{46CC6878-B169-41E1-8E9A-19F2197ABB32}" destId="{899B59FD-F3D9-4800-83B3-968BF826E3A8}" srcOrd="0" destOrd="0" parTransId="{02D9AC8D-FBD8-4FE8-B473-21F1D235114A}" sibTransId="{0A9016A1-3A06-497E-B902-FF7E511A9BFD}"/>
    <dgm:cxn modelId="{C40C0697-5679-4202-9E98-6F3B6D7278A3}" srcId="{46CC6878-B169-41E1-8E9A-19F2197ABB32}" destId="{DD0F318D-09E4-4C7B-B8EC-FF33E603A4C6}" srcOrd="1" destOrd="0" parTransId="{667AB2FC-5ABE-4CCC-94AD-D9AF7BAF62E4}" sibTransId="{5858B741-940B-4364-B142-7029FDB5507F}"/>
    <dgm:cxn modelId="{302207CD-121A-4BC4-811F-72B99FBCBD0A}" type="presOf" srcId="{DD0F318D-09E4-4C7B-B8EC-FF33E603A4C6}" destId="{F87CEAE7-1941-4B6C-8B39-4F8E63FD1038}" srcOrd="0" destOrd="0" presId="urn:microsoft.com/office/officeart/2018/2/layout/IconVerticalSolidList"/>
    <dgm:cxn modelId="{BC5A12EA-84BB-43F4-BAF4-9B448B81F6EA}" type="presOf" srcId="{30693F04-7D66-4596-BF7C-4D7B3265AA91}" destId="{DB774AB5-2194-4930-B76A-72258E507B45}" srcOrd="0" destOrd="0" presId="urn:microsoft.com/office/officeart/2018/2/layout/IconVerticalSolidList"/>
    <dgm:cxn modelId="{AA5EC9BE-D972-4EC7-9027-D384B9689E88}" type="presParOf" srcId="{69964ACD-DC3B-479B-A1D3-E1822A8316CC}" destId="{FB83A57F-4FB1-4A74-B094-C47645297AC9}" srcOrd="0" destOrd="0" presId="urn:microsoft.com/office/officeart/2018/2/layout/IconVerticalSolidList"/>
    <dgm:cxn modelId="{B4E6A995-63DB-4A5D-8D05-0185B53D79B1}" type="presParOf" srcId="{FB83A57F-4FB1-4A74-B094-C47645297AC9}" destId="{795E8B6F-46D8-4B5A-B9A4-02F45D01594A}" srcOrd="0" destOrd="0" presId="urn:microsoft.com/office/officeart/2018/2/layout/IconVerticalSolidList"/>
    <dgm:cxn modelId="{93345227-3637-4801-8C02-4ADBE1D9C24B}" type="presParOf" srcId="{FB83A57F-4FB1-4A74-B094-C47645297AC9}" destId="{2B105DC7-8157-4B29-8D52-C61723E78882}" srcOrd="1" destOrd="0" presId="urn:microsoft.com/office/officeart/2018/2/layout/IconVerticalSolidList"/>
    <dgm:cxn modelId="{AE6D2293-FA09-462E-B2FE-103A2D5BE731}" type="presParOf" srcId="{FB83A57F-4FB1-4A74-B094-C47645297AC9}" destId="{BE50180E-B62F-462F-A327-26E7FAA3A421}" srcOrd="2" destOrd="0" presId="urn:microsoft.com/office/officeart/2018/2/layout/IconVerticalSolidList"/>
    <dgm:cxn modelId="{92B31D4D-31D8-421D-98EA-D31C90A238E8}" type="presParOf" srcId="{FB83A57F-4FB1-4A74-B094-C47645297AC9}" destId="{CFF6C6B3-BB5A-433F-93F7-60860E481ACC}" srcOrd="3" destOrd="0" presId="urn:microsoft.com/office/officeart/2018/2/layout/IconVerticalSolidList"/>
    <dgm:cxn modelId="{6B865FB7-1E25-48FB-94F7-A91346F3329A}" type="presParOf" srcId="{69964ACD-DC3B-479B-A1D3-E1822A8316CC}" destId="{E600B771-6704-469D-8A83-B0E43F1F8BEF}" srcOrd="1" destOrd="0" presId="urn:microsoft.com/office/officeart/2018/2/layout/IconVerticalSolidList"/>
    <dgm:cxn modelId="{92C87A39-9DB9-4CD3-BE0B-3E3695514272}" type="presParOf" srcId="{69964ACD-DC3B-479B-A1D3-E1822A8316CC}" destId="{350DA1BC-9B3F-4BFD-AC94-B31DD01E94F4}" srcOrd="2" destOrd="0" presId="urn:microsoft.com/office/officeart/2018/2/layout/IconVerticalSolidList"/>
    <dgm:cxn modelId="{CC8C0BAB-441C-4BFF-BF8A-DD217B0FD421}" type="presParOf" srcId="{350DA1BC-9B3F-4BFD-AC94-B31DD01E94F4}" destId="{F70C7BE6-0991-40D6-AE5A-7756D7ED3886}" srcOrd="0" destOrd="0" presId="urn:microsoft.com/office/officeart/2018/2/layout/IconVerticalSolidList"/>
    <dgm:cxn modelId="{421006CE-02DF-42A2-9A7A-8E08FCE4D06A}" type="presParOf" srcId="{350DA1BC-9B3F-4BFD-AC94-B31DD01E94F4}" destId="{ED8D73A0-2FC3-4058-A66D-28901C70A24D}" srcOrd="1" destOrd="0" presId="urn:microsoft.com/office/officeart/2018/2/layout/IconVerticalSolidList"/>
    <dgm:cxn modelId="{B9B0FBAD-3C01-4C4D-822A-52F4543B6271}" type="presParOf" srcId="{350DA1BC-9B3F-4BFD-AC94-B31DD01E94F4}" destId="{594F2ADD-F2D8-46B9-9137-50064F3A1E53}" srcOrd="2" destOrd="0" presId="urn:microsoft.com/office/officeart/2018/2/layout/IconVerticalSolidList"/>
    <dgm:cxn modelId="{D0B4223F-020F-4616-8923-3F8AB4F52290}" type="presParOf" srcId="{350DA1BC-9B3F-4BFD-AC94-B31DD01E94F4}" destId="{F87CEAE7-1941-4B6C-8B39-4F8E63FD1038}" srcOrd="3" destOrd="0" presId="urn:microsoft.com/office/officeart/2018/2/layout/IconVerticalSolidList"/>
    <dgm:cxn modelId="{A3B3472A-9C61-4F22-9B41-CCE1B9D7FA47}" type="presParOf" srcId="{69964ACD-DC3B-479B-A1D3-E1822A8316CC}" destId="{2A3CC990-6F2D-407C-A3E7-6A69E96FAB37}" srcOrd="3" destOrd="0" presId="urn:microsoft.com/office/officeart/2018/2/layout/IconVerticalSolidList"/>
    <dgm:cxn modelId="{CD70E3D9-094F-4003-8DB4-D4AAC29BE7C4}" type="presParOf" srcId="{69964ACD-DC3B-479B-A1D3-E1822A8316CC}" destId="{BDA41D75-EBDD-4F9F-A199-E7299F848DF2}" srcOrd="4" destOrd="0" presId="urn:microsoft.com/office/officeart/2018/2/layout/IconVerticalSolidList"/>
    <dgm:cxn modelId="{46A97004-96F4-421B-890F-EF8768562D70}" type="presParOf" srcId="{BDA41D75-EBDD-4F9F-A199-E7299F848DF2}" destId="{15410C68-0C03-41B3-B27C-D988A65D05F2}" srcOrd="0" destOrd="0" presId="urn:microsoft.com/office/officeart/2018/2/layout/IconVerticalSolidList"/>
    <dgm:cxn modelId="{D61262DB-A728-4ECA-95DC-689F257C9C05}" type="presParOf" srcId="{BDA41D75-EBDD-4F9F-A199-E7299F848DF2}" destId="{40F853E4-5EC6-40A5-9433-9A99E00B26CD}" srcOrd="1" destOrd="0" presId="urn:microsoft.com/office/officeart/2018/2/layout/IconVerticalSolidList"/>
    <dgm:cxn modelId="{25738A03-1EA3-48AF-97D5-C768E0D008DC}" type="presParOf" srcId="{BDA41D75-EBDD-4F9F-A199-E7299F848DF2}" destId="{4583C7A4-33D3-4C0B-A25B-DC34BCC629B7}" srcOrd="2" destOrd="0" presId="urn:microsoft.com/office/officeart/2018/2/layout/IconVerticalSolidList"/>
    <dgm:cxn modelId="{F9F39502-1142-40FA-A3F3-D3958C7E99D4}" type="presParOf" srcId="{BDA41D75-EBDD-4F9F-A199-E7299F848DF2}" destId="{DB774AB5-2194-4930-B76A-72258E507B4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E8B6F-46D8-4B5A-B9A4-02F45D01594A}">
      <dsp:nvSpPr>
        <dsp:cNvPr id="0" name=""/>
        <dsp:cNvSpPr/>
      </dsp:nvSpPr>
      <dsp:spPr>
        <a:xfrm>
          <a:off x="0" y="680"/>
          <a:ext cx="6261100" cy="159346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105DC7-8157-4B29-8D52-C61723E78882}">
      <dsp:nvSpPr>
        <dsp:cNvPr id="0" name=""/>
        <dsp:cNvSpPr/>
      </dsp:nvSpPr>
      <dsp:spPr>
        <a:xfrm>
          <a:off x="482021" y="359209"/>
          <a:ext cx="876403" cy="8764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F6C6B3-BB5A-433F-93F7-60860E481ACC}">
      <dsp:nvSpPr>
        <dsp:cNvPr id="0" name=""/>
        <dsp:cNvSpPr/>
      </dsp:nvSpPr>
      <dsp:spPr>
        <a:xfrm>
          <a:off x="1840447" y="680"/>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800100">
            <a:lnSpc>
              <a:spcPct val="90000"/>
            </a:lnSpc>
            <a:spcBef>
              <a:spcPct val="0"/>
            </a:spcBef>
            <a:spcAft>
              <a:spcPct val="35000"/>
            </a:spcAft>
            <a:buNone/>
          </a:pPr>
          <a:r>
            <a:rPr lang="en-US" sz="1800" kern="1200" dirty="0"/>
            <a:t>Devin Humphrey – Project Manager/Pseudo-code/Flowchart/Debugger/Presenter</a:t>
          </a:r>
        </a:p>
      </dsp:txBody>
      <dsp:txXfrm>
        <a:off x="1840447" y="680"/>
        <a:ext cx="4420652" cy="1593460"/>
      </dsp:txXfrm>
    </dsp:sp>
    <dsp:sp modelId="{F70C7BE6-0991-40D6-AE5A-7756D7ED3886}">
      <dsp:nvSpPr>
        <dsp:cNvPr id="0" name=""/>
        <dsp:cNvSpPr/>
      </dsp:nvSpPr>
      <dsp:spPr>
        <a:xfrm>
          <a:off x="0" y="1992507"/>
          <a:ext cx="6261100" cy="159346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8D73A0-2FC3-4058-A66D-28901C70A24D}">
      <dsp:nvSpPr>
        <dsp:cNvPr id="0" name=""/>
        <dsp:cNvSpPr/>
      </dsp:nvSpPr>
      <dsp:spPr>
        <a:xfrm>
          <a:off x="482021" y="2351035"/>
          <a:ext cx="876403" cy="8764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7CEAE7-1941-4B6C-8B39-4F8E63FD1038}">
      <dsp:nvSpPr>
        <dsp:cNvPr id="0" name=""/>
        <dsp:cNvSpPr/>
      </dsp:nvSpPr>
      <dsp:spPr>
        <a:xfrm>
          <a:off x="1840447" y="1992507"/>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800100">
            <a:lnSpc>
              <a:spcPct val="90000"/>
            </a:lnSpc>
            <a:spcBef>
              <a:spcPct val="0"/>
            </a:spcBef>
            <a:spcAft>
              <a:spcPct val="35000"/>
            </a:spcAft>
            <a:buNone/>
          </a:pPr>
          <a:r>
            <a:rPr lang="en-US" sz="1800" kern="1200"/>
            <a:t>Dylan Danner – Adobe XD</a:t>
          </a:r>
        </a:p>
      </dsp:txBody>
      <dsp:txXfrm>
        <a:off x="1840447" y="1992507"/>
        <a:ext cx="4420652" cy="1593460"/>
      </dsp:txXfrm>
    </dsp:sp>
    <dsp:sp modelId="{15410C68-0C03-41B3-B27C-D988A65D05F2}">
      <dsp:nvSpPr>
        <dsp:cNvPr id="0" name=""/>
        <dsp:cNvSpPr/>
      </dsp:nvSpPr>
      <dsp:spPr>
        <a:xfrm>
          <a:off x="0" y="3984333"/>
          <a:ext cx="6261100" cy="159346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853E4-5EC6-40A5-9433-9A99E00B26CD}">
      <dsp:nvSpPr>
        <dsp:cNvPr id="0" name=""/>
        <dsp:cNvSpPr/>
      </dsp:nvSpPr>
      <dsp:spPr>
        <a:xfrm>
          <a:off x="482021" y="4342861"/>
          <a:ext cx="876403" cy="8764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774AB5-2194-4930-B76A-72258E507B45}">
      <dsp:nvSpPr>
        <dsp:cNvPr id="0" name=""/>
        <dsp:cNvSpPr/>
      </dsp:nvSpPr>
      <dsp:spPr>
        <a:xfrm>
          <a:off x="1840447" y="3984333"/>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800100">
            <a:lnSpc>
              <a:spcPct val="90000"/>
            </a:lnSpc>
            <a:spcBef>
              <a:spcPct val="0"/>
            </a:spcBef>
            <a:spcAft>
              <a:spcPct val="35000"/>
            </a:spcAft>
            <a:buNone/>
          </a:pPr>
          <a:r>
            <a:rPr lang="en-US" sz="1800" kern="1200"/>
            <a:t>James Galloway – Power Point</a:t>
          </a:r>
        </a:p>
      </dsp:txBody>
      <dsp:txXfrm>
        <a:off x="1840447" y="3984333"/>
        <a:ext cx="4420652" cy="15934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75990-A4A1-4DDE-AA8D-73E60A452DD0}" type="datetimeFigureOut">
              <a:rPr lang="en-US" smtClean="0"/>
              <a:t>12/2/19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5CD8D-B1D9-4658-A4F0-38CA8D83ED5D}" type="slidenum">
              <a:rPr lang="en-US" smtClean="0"/>
              <a:t>‹#›</a:t>
            </a:fld>
            <a:endParaRPr lang="en-US" dirty="0"/>
          </a:p>
        </p:txBody>
      </p:sp>
    </p:spTree>
    <p:extLst>
      <p:ext uri="{BB962C8B-B14F-4D97-AF65-F5344CB8AC3E}">
        <p14:creationId xmlns:p14="http://schemas.microsoft.com/office/powerpoint/2010/main" val="383098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8C238F-B856-42A4-BC32-194DCC130D5F}" type="datetime1">
              <a:rPr lang="en-US" smtClean="0"/>
              <a:t>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046335"/>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872680-3826-48D8-A0B9-F293E3A564DD}" type="datetime1">
              <a:rPr lang="en-US" smtClean="0"/>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406558"/>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C0F02A-B435-4587-AE10-6A02865845FD}" type="datetime1">
              <a:rPr lang="en-US" smtClean="0"/>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5751702"/>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DF27A1-9C29-4918-BA16-87149545F673}" type="datetime1">
              <a:rPr lang="en-US" smtClean="0"/>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93785884"/>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EEE601-4D27-49FF-B099-2799466F7EDA}" type="datetime1">
              <a:rPr lang="en-US" smtClean="0"/>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1469760"/>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E52469-603F-4B0F-8F23-6B2B143D5424}" type="datetime1">
              <a:rPr lang="en-US" smtClean="0"/>
              <a:t>12/2/19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866734"/>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7781E0-05FC-475E-A14D-85EF9B55E67B}" type="datetime1">
              <a:rPr lang="en-US" smtClean="0"/>
              <a:t>12/2/19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7264892"/>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8D02C8-8352-4A2E-A3CD-139A8583C932}" type="datetime1">
              <a:rPr lang="en-US" smtClean="0"/>
              <a:t>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9719015"/>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F680581-4B77-41E9-BE55-C3C9C3900A2A}" type="datetime1">
              <a:rPr lang="en-US" smtClean="0"/>
              <a:t>12/2/19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85090779"/>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C1CB5-A088-4DB4-8A5C-B084F9B2B528}" type="datetime1">
              <a:rPr lang="en-US" smtClean="0"/>
              <a:t>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8687119"/>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1328-ADC8-435B-8F5C-D339CD9DD487}" type="datetime1">
              <a:rPr lang="en-US" smtClean="0"/>
              <a:t>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3925945"/>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256410-64C5-4311-8359-FDA6B61ABBAE}" type="datetime1">
              <a:rPr lang="en-US" smtClean="0"/>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4774624"/>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18B01E-6E1B-4AFC-A690-27C447C9486E}" type="datetime1">
              <a:rPr lang="en-US" smtClean="0"/>
              <a:t>12/2/19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4106051"/>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52F3D2-503A-4E49-99AD-125A054E178F}" type="datetime1">
              <a:rPr lang="en-US" smtClean="0"/>
              <a:t>12/2/19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4623326"/>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7166207-223C-48E4-AE22-548ABC801447}" type="datetime1">
              <a:rPr lang="en-US" smtClean="0"/>
              <a:t>12/2/19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2897209"/>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941151-B38C-4230-91F0-8A3BB69A056C}" type="datetime1">
              <a:rPr lang="en-US" smtClean="0"/>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8519521"/>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6EA29-EE45-46F5-8084-6929433FA14E}" type="datetime1">
              <a:rPr lang="en-US" smtClean="0"/>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2645701"/>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67B94D-50C4-4558-AAA1-857DDB1A21EF}" type="datetime1">
              <a:rPr lang="en-US" smtClean="0"/>
              <a:t>12/2/19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755836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17.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19.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shade val="100000"/>
                <a:hueMod val="100000"/>
                <a:satMod val="110000"/>
                <a:lumMod val="79000"/>
                <a:lumOff val="21000"/>
              </a:schemeClr>
            </a:gs>
            <a:gs pos="100000">
              <a:schemeClr val="bg2">
                <a:shade val="78000"/>
                <a:hueMod val="44000"/>
                <a:satMod val="200000"/>
                <a:lumMod val="70000"/>
              </a:schemeClr>
            </a:gs>
          </a:gsLst>
          <a:lin ang="0" scaled="1"/>
          <a:tileRect/>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1B45BD-D05B-47CB-97E5-994F293A1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7BDE151-4F7A-4E95-939F-18B2F607C7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D476017-D224-40AE-B921-67525450151A}"/>
              </a:ext>
            </a:extLst>
          </p:cNvPr>
          <p:cNvSpPr>
            <a:spLocks noGrp="1"/>
          </p:cNvSpPr>
          <p:nvPr>
            <p:ph type="ctrTitle"/>
          </p:nvPr>
        </p:nvSpPr>
        <p:spPr>
          <a:xfrm>
            <a:off x="965200" y="643467"/>
            <a:ext cx="8133812" cy="3603022"/>
          </a:xfrm>
        </p:spPr>
        <p:txBody>
          <a:bodyPr>
            <a:normAutofit/>
          </a:bodyPr>
          <a:lstStyle/>
          <a:p>
            <a:r>
              <a:rPr lang="en-US" sz="8000" dirty="0"/>
              <a:t>Helping People</a:t>
            </a:r>
            <a:br>
              <a:rPr lang="en-US" sz="8000" dirty="0"/>
            </a:br>
            <a:r>
              <a:rPr lang="en-US" sz="8000" dirty="0"/>
              <a:t> In Need</a:t>
            </a:r>
            <a:br>
              <a:rPr lang="en-US" sz="8000" dirty="0"/>
            </a:br>
            <a:endParaRPr lang="en-US" sz="8000" dirty="0"/>
          </a:p>
        </p:txBody>
      </p:sp>
      <p:sp>
        <p:nvSpPr>
          <p:cNvPr id="12" name="Rectangle 11">
            <a:extLst>
              <a:ext uri="{FF2B5EF4-FFF2-40B4-BE49-F238E27FC236}">
                <a16:creationId xmlns:a16="http://schemas.microsoft.com/office/drawing/2014/main" id="{2D3E1E67-68B8-49AF-8DBA-E7E08CD3F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68225"/>
            <a:ext cx="12188824" cy="2289774"/>
          </a:xfrm>
          <a:prstGeom prst="rect">
            <a:avLst/>
          </a:prstGeom>
          <a:solidFill>
            <a:srgbClr val="181717">
              <a:alpha val="8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51F013D4-CBD9-4FC1-AF91-2301A704488B}"/>
              </a:ext>
            </a:extLst>
          </p:cNvPr>
          <p:cNvSpPr>
            <a:spLocks noGrp="1"/>
          </p:cNvSpPr>
          <p:nvPr>
            <p:ph type="subTitle" idx="1"/>
          </p:nvPr>
        </p:nvSpPr>
        <p:spPr>
          <a:xfrm>
            <a:off x="680322" y="4762275"/>
            <a:ext cx="8417262" cy="1561100"/>
          </a:xfrm>
        </p:spPr>
        <p:txBody>
          <a:bodyPr anchor="ctr">
            <a:normAutofit/>
          </a:bodyPr>
          <a:lstStyle/>
          <a:p>
            <a:r>
              <a:rPr lang="en-US" sz="2800" dirty="0">
                <a:solidFill>
                  <a:srgbClr val="FFFFFF"/>
                </a:solidFill>
              </a:rPr>
              <a:t>Cerberus - ”The Ultimate Service Providers' Marketplace”</a:t>
            </a:r>
          </a:p>
        </p:txBody>
      </p:sp>
      <p:sp>
        <p:nvSpPr>
          <p:cNvPr id="14" name="Rectangle 13">
            <a:extLst>
              <a:ext uri="{FF2B5EF4-FFF2-40B4-BE49-F238E27FC236}">
                <a16:creationId xmlns:a16="http://schemas.microsoft.com/office/drawing/2014/main" id="{896FDE7C-B860-44EE-B294-C8358F7A8E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3921" y="4568225"/>
            <a:ext cx="2764903" cy="22897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7192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Rectangle 39">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269AC53-B131-4420-B5D8-5F33BDB7DA70}"/>
              </a:ext>
            </a:extLst>
          </p:cNvPr>
          <p:cNvSpPr>
            <a:spLocks noGrp="1"/>
          </p:cNvSpPr>
          <p:nvPr>
            <p:ph type="title"/>
          </p:nvPr>
        </p:nvSpPr>
        <p:spPr>
          <a:xfrm>
            <a:off x="680321" y="753228"/>
            <a:ext cx="4136123" cy="1080938"/>
          </a:xfrm>
        </p:spPr>
        <p:txBody>
          <a:bodyPr>
            <a:normAutofit/>
          </a:bodyPr>
          <a:lstStyle/>
          <a:p>
            <a:r>
              <a:rPr lang="en-US" sz="2400"/>
              <a:t>Cerberus’s flowchart</a:t>
            </a:r>
          </a:p>
        </p:txBody>
      </p:sp>
      <p:pic>
        <p:nvPicPr>
          <p:cNvPr id="42" name="Picture 41">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8" name="Content Placeholder 17">
            <a:extLst>
              <a:ext uri="{FF2B5EF4-FFF2-40B4-BE49-F238E27FC236}">
                <a16:creationId xmlns:a16="http://schemas.microsoft.com/office/drawing/2014/main" id="{0A68E64B-8221-4CEA-8F29-728B96E1DE5B}"/>
              </a:ext>
            </a:extLst>
          </p:cNvPr>
          <p:cNvSpPr>
            <a:spLocks noGrp="1"/>
          </p:cNvSpPr>
          <p:nvPr>
            <p:ph idx="1"/>
          </p:nvPr>
        </p:nvSpPr>
        <p:spPr>
          <a:xfrm>
            <a:off x="680321" y="2336873"/>
            <a:ext cx="4136123" cy="3599316"/>
          </a:xfrm>
        </p:spPr>
        <p:txBody>
          <a:bodyPr>
            <a:normAutofit/>
          </a:bodyPr>
          <a:lstStyle/>
          <a:p>
            <a:pPr marL="0" indent="0">
              <a:buNone/>
            </a:pPr>
            <a:r>
              <a:rPr lang="en-US" sz="1800" dirty="0">
                <a:solidFill>
                  <a:schemeClr val="bg1"/>
                </a:solidFill>
              </a:rPr>
              <a:t>This flowchart allows us to see from the start of Cerberus’s main screen a walkthrough of the processes our clients and merchants will experience while visiting the Cerberus marketplace.</a:t>
            </a:r>
          </a:p>
        </p:txBody>
      </p:sp>
      <p:pic>
        <p:nvPicPr>
          <p:cNvPr id="4" name="Picture 3" descr="A close up of a map&#10;&#10;Description automatically generated">
            <a:extLst>
              <a:ext uri="{FF2B5EF4-FFF2-40B4-BE49-F238E27FC236}">
                <a16:creationId xmlns:a16="http://schemas.microsoft.com/office/drawing/2014/main" id="{20228DF7-0EEF-6643-8880-235CE4EAB259}"/>
              </a:ext>
            </a:extLst>
          </p:cNvPr>
          <p:cNvPicPr>
            <a:picLocks noChangeAspect="1"/>
          </p:cNvPicPr>
          <p:nvPr/>
        </p:nvPicPr>
        <p:blipFill>
          <a:blip r:embed="rId4"/>
          <a:stretch>
            <a:fillRect/>
          </a:stretch>
        </p:blipFill>
        <p:spPr>
          <a:xfrm>
            <a:off x="7232906" y="360734"/>
            <a:ext cx="2971801" cy="613653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6415204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 name="Picture 11">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 name="Rectangle 13">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C8221A89-FE35-4C46-8874-69154D2A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light&#10;&#10;Description automatically generated">
            <a:extLst>
              <a:ext uri="{FF2B5EF4-FFF2-40B4-BE49-F238E27FC236}">
                <a16:creationId xmlns:a16="http://schemas.microsoft.com/office/drawing/2014/main" id="{3D4AB8CD-90B9-4133-9123-B01482771E91}"/>
              </a:ext>
            </a:extLst>
          </p:cNvPr>
          <p:cNvPicPr>
            <a:picLocks noChangeAspect="1"/>
          </p:cNvPicPr>
          <p:nvPr/>
        </p:nvPicPr>
        <p:blipFill rotWithShape="1">
          <a:blip r:embed="rId5">
            <a:duotone>
              <a:schemeClr val="bg2">
                <a:shade val="45000"/>
                <a:satMod val="135000"/>
              </a:schemeClr>
              <a:prstClr val="white"/>
            </a:duotone>
            <a:alphaModFix amt="41000"/>
          </a:blip>
          <a:srcRect t="17222" b="7778"/>
          <a:stretch/>
        </p:blipFill>
        <p:spPr>
          <a:xfrm>
            <a:off x="-3176" y="10"/>
            <a:ext cx="12192000" cy="6857991"/>
          </a:xfrm>
          <a:prstGeom prst="rect">
            <a:avLst/>
          </a:prstGeom>
        </p:spPr>
      </p:pic>
      <p:sp>
        <p:nvSpPr>
          <p:cNvPr id="20" name="Rectangle 19">
            <a:extLst>
              <a:ext uri="{FF2B5EF4-FFF2-40B4-BE49-F238E27FC236}">
                <a16:creationId xmlns:a16="http://schemas.microsoft.com/office/drawing/2014/main" id="{259ACC7A-6809-44E9-A594-85696A6C2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6559D4B-1754-224C-B80E-DC0EEC36519D}"/>
              </a:ext>
            </a:extLst>
          </p:cNvPr>
          <p:cNvSpPr>
            <a:spLocks noGrp="1"/>
          </p:cNvSpPr>
          <p:nvPr>
            <p:ph type="title"/>
          </p:nvPr>
        </p:nvSpPr>
        <p:spPr>
          <a:xfrm>
            <a:off x="680322" y="4402667"/>
            <a:ext cx="8133478" cy="940240"/>
          </a:xfrm>
        </p:spPr>
        <p:txBody>
          <a:bodyPr vert="horz" lIns="91440" tIns="45720" rIns="91440" bIns="45720" rtlCol="0" anchor="b">
            <a:normAutofit/>
          </a:bodyPr>
          <a:lstStyle/>
          <a:p>
            <a:pPr algn="r"/>
            <a:r>
              <a:rPr lang="en-US" sz="4800"/>
              <a:t>QUESTIONS?</a:t>
            </a:r>
          </a:p>
        </p:txBody>
      </p:sp>
      <p:sp>
        <p:nvSpPr>
          <p:cNvPr id="22" name="Rectangle 21">
            <a:extLst>
              <a:ext uri="{FF2B5EF4-FFF2-40B4-BE49-F238E27FC236}">
                <a16:creationId xmlns:a16="http://schemas.microsoft.com/office/drawing/2014/main" id="{79E62B6A-C5F9-4D52-9F66-877735827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95F95C49-E748-4D32-8417-22E5B6A6F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2AE10EC-5E3B-4FC0-B43F-1E4450009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3480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3"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044BDF0-BEEE-1B49-B7FB-21DB5A9598B4}"/>
              </a:ext>
            </a:extLst>
          </p:cNvPr>
          <p:cNvSpPr>
            <a:spLocks noGrp="1"/>
          </p:cNvSpPr>
          <p:nvPr>
            <p:ph type="title"/>
          </p:nvPr>
        </p:nvSpPr>
        <p:spPr>
          <a:xfrm>
            <a:off x="680321" y="2063262"/>
            <a:ext cx="3739279" cy="2661052"/>
          </a:xfrm>
        </p:spPr>
        <p:txBody>
          <a:bodyPr>
            <a:normAutofit/>
          </a:bodyPr>
          <a:lstStyle/>
          <a:p>
            <a:pPr algn="r"/>
            <a:r>
              <a:rPr lang="en-US" sz="4400">
                <a:solidFill>
                  <a:srgbClr val="FFFFFF"/>
                </a:solidFill>
              </a:rPr>
              <a:t>Discussion Topics:</a:t>
            </a:r>
          </a:p>
        </p:txBody>
      </p:sp>
      <p:sp>
        <p:nvSpPr>
          <p:cNvPr id="24" name="Content Placeholder 2">
            <a:extLst>
              <a:ext uri="{FF2B5EF4-FFF2-40B4-BE49-F238E27FC236}">
                <a16:creationId xmlns:a16="http://schemas.microsoft.com/office/drawing/2014/main" id="{46A3D2DF-DF12-D444-9400-0FDF59440BD9}"/>
              </a:ext>
            </a:extLst>
          </p:cNvPr>
          <p:cNvSpPr>
            <a:spLocks noGrp="1"/>
          </p:cNvSpPr>
          <p:nvPr>
            <p:ph idx="1"/>
          </p:nvPr>
        </p:nvSpPr>
        <p:spPr>
          <a:xfrm>
            <a:off x="5287995" y="661106"/>
            <a:ext cx="6257362" cy="5503101"/>
          </a:xfrm>
        </p:spPr>
        <p:txBody>
          <a:bodyPr anchor="ctr">
            <a:normAutofit/>
          </a:bodyPr>
          <a:lstStyle/>
          <a:p>
            <a:r>
              <a:rPr lang="en-US" sz="2000" dirty="0">
                <a:solidFill>
                  <a:schemeClr val="bg1"/>
                </a:solidFill>
              </a:rPr>
              <a:t>Team Members</a:t>
            </a:r>
          </a:p>
          <a:p>
            <a:r>
              <a:rPr lang="en-US" sz="2000" dirty="0">
                <a:solidFill>
                  <a:schemeClr val="bg1"/>
                </a:solidFill>
              </a:rPr>
              <a:t>Mission Statement</a:t>
            </a:r>
          </a:p>
          <a:p>
            <a:r>
              <a:rPr lang="en-US" sz="2000" dirty="0">
                <a:solidFill>
                  <a:schemeClr val="bg1"/>
                </a:solidFill>
              </a:rPr>
              <a:t>Why a Marketplace?</a:t>
            </a:r>
          </a:p>
          <a:p>
            <a:r>
              <a:rPr lang="en-US" sz="2000" dirty="0">
                <a:solidFill>
                  <a:schemeClr val="bg1"/>
                </a:solidFill>
              </a:rPr>
              <a:t>Veteran Services</a:t>
            </a:r>
          </a:p>
          <a:p>
            <a:r>
              <a:rPr lang="en-US" sz="2000" dirty="0">
                <a:solidFill>
                  <a:schemeClr val="bg1"/>
                </a:solidFill>
              </a:rPr>
              <a:t>Elderly Services</a:t>
            </a:r>
          </a:p>
          <a:p>
            <a:r>
              <a:rPr lang="en-US" sz="2000" dirty="0">
                <a:solidFill>
                  <a:schemeClr val="bg1"/>
                </a:solidFill>
              </a:rPr>
              <a:t>Disabled Services</a:t>
            </a:r>
          </a:p>
          <a:p>
            <a:r>
              <a:rPr lang="en-US" sz="2000" dirty="0">
                <a:solidFill>
                  <a:schemeClr val="bg1"/>
                </a:solidFill>
              </a:rPr>
              <a:t>Cerberus Marketplace Use</a:t>
            </a:r>
          </a:p>
          <a:p>
            <a:r>
              <a:rPr lang="en-US" sz="2000" dirty="0">
                <a:solidFill>
                  <a:schemeClr val="bg1"/>
                </a:solidFill>
              </a:rPr>
              <a:t>Cerberus Marketplace Flow Chart</a:t>
            </a:r>
          </a:p>
          <a:p>
            <a:r>
              <a:rPr lang="en-US" sz="2000" dirty="0">
                <a:solidFill>
                  <a:schemeClr val="bg1"/>
                </a:solidFill>
              </a:rPr>
              <a:t>App Presentation</a:t>
            </a:r>
          </a:p>
        </p:txBody>
      </p:sp>
    </p:spTree>
    <p:extLst>
      <p:ext uri="{BB962C8B-B14F-4D97-AF65-F5344CB8AC3E}">
        <p14:creationId xmlns:p14="http://schemas.microsoft.com/office/powerpoint/2010/main" val="26969464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6BCF94-F108-4D92-8C4F-CD9273947A31}"/>
              </a:ext>
            </a:extLst>
          </p:cNvPr>
          <p:cNvSpPr>
            <a:spLocks noGrp="1"/>
          </p:cNvSpPr>
          <p:nvPr>
            <p:ph type="title"/>
          </p:nvPr>
        </p:nvSpPr>
        <p:spPr>
          <a:xfrm>
            <a:off x="680321" y="2063262"/>
            <a:ext cx="3739279" cy="2661052"/>
          </a:xfrm>
        </p:spPr>
        <p:txBody>
          <a:bodyPr>
            <a:normAutofit/>
          </a:bodyPr>
          <a:lstStyle/>
          <a:p>
            <a:pPr algn="r"/>
            <a:r>
              <a:rPr lang="en-US" sz="4400" dirty="0"/>
              <a:t>Cerberus Creators</a:t>
            </a:r>
          </a:p>
        </p:txBody>
      </p:sp>
      <p:graphicFrame>
        <p:nvGraphicFramePr>
          <p:cNvPr id="5" name="Content Placeholder 2">
            <a:extLst>
              <a:ext uri="{FF2B5EF4-FFF2-40B4-BE49-F238E27FC236}">
                <a16:creationId xmlns:a16="http://schemas.microsoft.com/office/drawing/2014/main" id="{212D2D86-56C7-4C62-9528-C16809359717}"/>
              </a:ext>
            </a:extLst>
          </p:cNvPr>
          <p:cNvGraphicFramePr>
            <a:graphicFrameLocks noGrp="1"/>
          </p:cNvGraphicFramePr>
          <p:nvPr>
            <p:ph idx="1"/>
            <p:extLst>
              <p:ext uri="{D42A27DB-BD31-4B8C-83A1-F6EECF244321}">
                <p14:modId xmlns:p14="http://schemas.microsoft.com/office/powerpoint/2010/main" val="99901935"/>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48493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5CD11-B95E-4CB5-A820-30ABE12CB5B1}"/>
              </a:ext>
            </a:extLst>
          </p:cNvPr>
          <p:cNvSpPr>
            <a:spLocks noGrp="1"/>
          </p:cNvSpPr>
          <p:nvPr>
            <p:ph type="title"/>
          </p:nvPr>
        </p:nvSpPr>
        <p:spPr>
          <a:xfrm>
            <a:off x="509031" y="1144340"/>
            <a:ext cx="3856037" cy="793664"/>
          </a:xfrm>
        </p:spPr>
        <p:txBody>
          <a:bodyPr>
            <a:normAutofit fontScale="90000"/>
          </a:bodyPr>
          <a:lstStyle/>
          <a:p>
            <a:r>
              <a:rPr lang="en-US" u="sng" dirty="0"/>
              <a:t>Mission Statement:</a:t>
            </a:r>
          </a:p>
        </p:txBody>
      </p:sp>
      <p:pic>
        <p:nvPicPr>
          <p:cNvPr id="6" name="Content Placeholder 5" descr="A close up of a logo&#10;&#10;Description automatically generated">
            <a:extLst>
              <a:ext uri="{FF2B5EF4-FFF2-40B4-BE49-F238E27FC236}">
                <a16:creationId xmlns:a16="http://schemas.microsoft.com/office/drawing/2014/main" id="{5AAF7FE9-2511-4474-AB51-692661C18CBF}"/>
              </a:ext>
            </a:extLst>
          </p:cNvPr>
          <p:cNvPicPr>
            <a:picLocks noGrp="1" noChangeAspect="1"/>
          </p:cNvPicPr>
          <p:nvPr>
            <p:ph idx="1"/>
          </p:nvPr>
        </p:nvPicPr>
        <p:blipFill>
          <a:blip r:embed="rId2"/>
          <a:stretch>
            <a:fillRect/>
          </a:stretch>
        </p:blipFill>
        <p:spPr>
          <a:xfrm>
            <a:off x="4686300" y="2558802"/>
            <a:ext cx="5608638" cy="3154858"/>
          </a:xfrm>
        </p:spPr>
      </p:pic>
      <p:sp>
        <p:nvSpPr>
          <p:cNvPr id="4" name="Text Placeholder 3">
            <a:extLst>
              <a:ext uri="{FF2B5EF4-FFF2-40B4-BE49-F238E27FC236}">
                <a16:creationId xmlns:a16="http://schemas.microsoft.com/office/drawing/2014/main" id="{1B8846D7-7090-4126-8636-C15FAA2235CC}"/>
              </a:ext>
            </a:extLst>
          </p:cNvPr>
          <p:cNvSpPr>
            <a:spLocks noGrp="1"/>
          </p:cNvSpPr>
          <p:nvPr>
            <p:ph type="body" sz="half" idx="2"/>
          </p:nvPr>
        </p:nvSpPr>
        <p:spPr>
          <a:xfrm>
            <a:off x="830263" y="2171946"/>
            <a:ext cx="3856037" cy="3541714"/>
          </a:xfrm>
        </p:spPr>
        <p:txBody>
          <a:bodyPr>
            <a:normAutofit/>
          </a:bodyPr>
          <a:lstStyle/>
          <a:p>
            <a:r>
              <a:rPr lang="en-US" sz="2000" dirty="0">
                <a:solidFill>
                  <a:schemeClr val="bg1"/>
                </a:solidFill>
              </a:rPr>
              <a:t>Primary goals for this application is to provide a competitive honest marketplace full of services for the everyday needs of the following demographics; Veterans, Seniors, and the Disabled.</a:t>
            </a:r>
          </a:p>
          <a:p>
            <a:r>
              <a:rPr lang="en-US" sz="2000" dirty="0">
                <a:solidFill>
                  <a:schemeClr val="bg1"/>
                </a:solidFill>
              </a:rPr>
              <a:t> ~Ultimately making a difference that will impact their lives in the present and future to come!~</a:t>
            </a:r>
            <a:endParaRPr lang="en-US" sz="2000" dirty="0"/>
          </a:p>
        </p:txBody>
      </p:sp>
      <p:sp>
        <p:nvSpPr>
          <p:cNvPr id="8" name="TextBox 7">
            <a:extLst>
              <a:ext uri="{FF2B5EF4-FFF2-40B4-BE49-F238E27FC236}">
                <a16:creationId xmlns:a16="http://schemas.microsoft.com/office/drawing/2014/main" id="{D3BBB46E-F1E0-499F-BF74-6D8763CE02E2}"/>
              </a:ext>
            </a:extLst>
          </p:cNvPr>
          <p:cNvSpPr txBox="1"/>
          <p:nvPr/>
        </p:nvSpPr>
        <p:spPr>
          <a:xfrm>
            <a:off x="5106136" y="4818064"/>
            <a:ext cx="1164657" cy="369332"/>
          </a:xfrm>
          <a:prstGeom prst="rect">
            <a:avLst/>
          </a:prstGeom>
          <a:noFill/>
        </p:spPr>
        <p:txBody>
          <a:bodyPr wrap="square" rtlCol="0">
            <a:spAutoFit/>
          </a:bodyPr>
          <a:lstStyle/>
          <a:p>
            <a:r>
              <a:rPr lang="en-US" b="1" i="1" dirty="0">
                <a:solidFill>
                  <a:schemeClr val="bg2">
                    <a:lumMod val="60000"/>
                    <a:lumOff val="40000"/>
                  </a:schemeClr>
                </a:solidFill>
              </a:rPr>
              <a:t>SENIORS</a:t>
            </a:r>
          </a:p>
        </p:txBody>
      </p:sp>
      <p:sp>
        <p:nvSpPr>
          <p:cNvPr id="9" name="TextBox 8">
            <a:extLst>
              <a:ext uri="{FF2B5EF4-FFF2-40B4-BE49-F238E27FC236}">
                <a16:creationId xmlns:a16="http://schemas.microsoft.com/office/drawing/2014/main" id="{C73CD993-1AAE-49BF-821D-FBA0D0EC80CC}"/>
              </a:ext>
            </a:extLst>
          </p:cNvPr>
          <p:cNvSpPr txBox="1"/>
          <p:nvPr/>
        </p:nvSpPr>
        <p:spPr>
          <a:xfrm>
            <a:off x="6762926" y="4136231"/>
            <a:ext cx="1485552" cy="369332"/>
          </a:xfrm>
          <a:prstGeom prst="rect">
            <a:avLst/>
          </a:prstGeom>
          <a:noFill/>
        </p:spPr>
        <p:txBody>
          <a:bodyPr wrap="square" rtlCol="0">
            <a:spAutoFit/>
          </a:bodyPr>
          <a:lstStyle/>
          <a:p>
            <a:r>
              <a:rPr lang="en-US" b="1" i="1" dirty="0">
                <a:solidFill>
                  <a:schemeClr val="bg2">
                    <a:lumMod val="60000"/>
                    <a:lumOff val="40000"/>
                  </a:schemeClr>
                </a:solidFill>
              </a:rPr>
              <a:t>VETERANS</a:t>
            </a:r>
          </a:p>
        </p:txBody>
      </p:sp>
      <p:sp>
        <p:nvSpPr>
          <p:cNvPr id="10" name="TextBox 9">
            <a:extLst>
              <a:ext uri="{FF2B5EF4-FFF2-40B4-BE49-F238E27FC236}">
                <a16:creationId xmlns:a16="http://schemas.microsoft.com/office/drawing/2014/main" id="{3E00BD35-8461-4AF0-B49D-911C3F85B884}"/>
              </a:ext>
            </a:extLst>
          </p:cNvPr>
          <p:cNvSpPr txBox="1"/>
          <p:nvPr/>
        </p:nvSpPr>
        <p:spPr>
          <a:xfrm>
            <a:off x="8877952" y="4859591"/>
            <a:ext cx="1332765" cy="369332"/>
          </a:xfrm>
          <a:prstGeom prst="rect">
            <a:avLst/>
          </a:prstGeom>
          <a:noFill/>
        </p:spPr>
        <p:txBody>
          <a:bodyPr wrap="square" rtlCol="0">
            <a:spAutoFit/>
          </a:bodyPr>
          <a:lstStyle/>
          <a:p>
            <a:r>
              <a:rPr lang="en-US" b="1" i="1" dirty="0">
                <a:solidFill>
                  <a:schemeClr val="bg2">
                    <a:lumMod val="60000"/>
                    <a:lumOff val="40000"/>
                  </a:schemeClr>
                </a:solidFill>
              </a:rPr>
              <a:t>DISABLED</a:t>
            </a:r>
          </a:p>
        </p:txBody>
      </p:sp>
    </p:spTree>
    <p:extLst>
      <p:ext uri="{BB962C8B-B14F-4D97-AF65-F5344CB8AC3E}">
        <p14:creationId xmlns:p14="http://schemas.microsoft.com/office/powerpoint/2010/main" val="12087143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E641BE7-E53D-4EDB-86DC-A76FE7EB68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7" name="Picture 16">
            <a:extLst>
              <a:ext uri="{FF2B5EF4-FFF2-40B4-BE49-F238E27FC236}">
                <a16:creationId xmlns:a16="http://schemas.microsoft.com/office/drawing/2014/main" id="{11A48E22-6C4A-485A-A345-17F1041FF9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9" name="Picture 18">
            <a:extLst>
              <a:ext uri="{FF2B5EF4-FFF2-40B4-BE49-F238E27FC236}">
                <a16:creationId xmlns:a16="http://schemas.microsoft.com/office/drawing/2014/main" id="{40C68FC5-6DE5-45F0-880D-585271AD40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1" name="Rectangle 20">
            <a:extLst>
              <a:ext uri="{FF2B5EF4-FFF2-40B4-BE49-F238E27FC236}">
                <a16:creationId xmlns:a16="http://schemas.microsoft.com/office/drawing/2014/main" id="{063AE720-E0EC-4F00-9B14-A51B549E6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F6CEF4CF-2E44-4485-9C96-E73FDA7D9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5" name="Group 24">
            <a:extLst>
              <a:ext uri="{FF2B5EF4-FFF2-40B4-BE49-F238E27FC236}">
                <a16:creationId xmlns:a16="http://schemas.microsoft.com/office/drawing/2014/main" id="{FF508BC2-D0E6-462C-8817-CF53BC4DEE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6" name="Rectangle 25">
              <a:extLst>
                <a:ext uri="{FF2B5EF4-FFF2-40B4-BE49-F238E27FC236}">
                  <a16:creationId xmlns:a16="http://schemas.microsoft.com/office/drawing/2014/main" id="{545E99BE-4C07-4385-A20F-E6878FCB4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808CE3CF-ACF3-4369-AC4C-5F9ADE71E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9" name="Rectangle 28">
            <a:extLst>
              <a:ext uri="{FF2B5EF4-FFF2-40B4-BE49-F238E27FC236}">
                <a16:creationId xmlns:a16="http://schemas.microsoft.com/office/drawing/2014/main" id="{B76622F9-95FA-4AAD-9498-8E3D6C96A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002377"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CADB521-83C1-4E88-9AA6-A964DEEC7DEA}"/>
              </a:ext>
            </a:extLst>
          </p:cNvPr>
          <p:cNvSpPr>
            <a:spLocks noGrp="1"/>
          </p:cNvSpPr>
          <p:nvPr>
            <p:ph type="title"/>
          </p:nvPr>
        </p:nvSpPr>
        <p:spPr>
          <a:xfrm>
            <a:off x="680322" y="753228"/>
            <a:ext cx="6106978" cy="1080938"/>
          </a:xfrm>
        </p:spPr>
        <p:txBody>
          <a:bodyPr vert="horz" lIns="91440" tIns="45720" rIns="91440" bIns="45720" rtlCol="0" anchor="ctr">
            <a:normAutofit/>
          </a:bodyPr>
          <a:lstStyle/>
          <a:p>
            <a:r>
              <a:rPr lang="en-US" sz="2000" cap="all" baseline="0"/>
              <a:t>Why provide a marketplace for services</a:t>
            </a:r>
            <a:r>
              <a:rPr lang="en-US" sz="2000" cap="all"/>
              <a:t> specifically for</a:t>
            </a:r>
            <a:r>
              <a:rPr lang="en-US" sz="2000" cap="all" baseline="0"/>
              <a:t> veterans, seniors, and </a:t>
            </a:r>
            <a:r>
              <a:rPr lang="en-US" sz="2000"/>
              <a:t>the Disabled in the Mountain Home and Local Areas?</a:t>
            </a:r>
            <a:endParaRPr lang="en-US" sz="2000" cap="all" baseline="0"/>
          </a:p>
        </p:txBody>
      </p:sp>
      <p:pic>
        <p:nvPicPr>
          <p:cNvPr id="31" name="Picture 30">
            <a:extLst>
              <a:ext uri="{FF2B5EF4-FFF2-40B4-BE49-F238E27FC236}">
                <a16:creationId xmlns:a16="http://schemas.microsoft.com/office/drawing/2014/main" id="{DFD6E812-7831-40CE-93CF-E0EBB85211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040880" cy="202738"/>
          </a:xfrm>
          <a:prstGeom prst="rect">
            <a:avLst/>
          </a:prstGeom>
        </p:spPr>
      </p:pic>
      <p:sp>
        <p:nvSpPr>
          <p:cNvPr id="4" name="Text Placeholder 3">
            <a:extLst>
              <a:ext uri="{FF2B5EF4-FFF2-40B4-BE49-F238E27FC236}">
                <a16:creationId xmlns:a16="http://schemas.microsoft.com/office/drawing/2014/main" id="{9CB2AD8A-D993-4301-B71D-D87DFEDCD3C9}"/>
              </a:ext>
            </a:extLst>
          </p:cNvPr>
          <p:cNvSpPr>
            <a:spLocks noGrp="1"/>
          </p:cNvSpPr>
          <p:nvPr>
            <p:ph type="body" sz="half" idx="2"/>
          </p:nvPr>
        </p:nvSpPr>
        <p:spPr>
          <a:xfrm>
            <a:off x="680321" y="2336873"/>
            <a:ext cx="6106979" cy="3599316"/>
          </a:xfrm>
        </p:spPr>
        <p:txBody>
          <a:bodyPr vert="horz" lIns="91440" tIns="45720" rIns="91440" bIns="45720" rtlCol="0">
            <a:normAutofit/>
          </a:bodyPr>
          <a:lstStyle/>
          <a:p>
            <a:pPr marL="285750" indent="-228600">
              <a:buFont typeface="Arial" panose="020B0604020202020204" pitchFamily="34" charset="0"/>
              <a:buChar char="•"/>
            </a:pPr>
            <a:endParaRPr lang="en-US" sz="1500" dirty="0"/>
          </a:p>
          <a:p>
            <a:pPr indent="-228600">
              <a:buFont typeface="Arial" panose="020B0604020202020204" pitchFamily="34" charset="0"/>
              <a:buChar char="•"/>
            </a:pPr>
            <a:r>
              <a:rPr lang="en-US" sz="1500" b="1" u="sng" dirty="0">
                <a:solidFill>
                  <a:schemeClr val="bg1"/>
                </a:solidFill>
              </a:rPr>
              <a:t>The Cold Hard Facts:</a:t>
            </a:r>
          </a:p>
          <a:p>
            <a:pPr marL="285750" indent="-228600">
              <a:buFont typeface="Arial" panose="020B0604020202020204" pitchFamily="34" charset="0"/>
              <a:buChar char="•"/>
            </a:pPr>
            <a:r>
              <a:rPr lang="en-US" sz="1500" dirty="0">
                <a:solidFill>
                  <a:schemeClr val="bg1"/>
                </a:solidFill>
              </a:rPr>
              <a:t>Rated one of the top places to retire</a:t>
            </a:r>
          </a:p>
          <a:p>
            <a:pPr marL="285750" indent="-228600">
              <a:buFont typeface="Arial" panose="020B0604020202020204" pitchFamily="34" charset="0"/>
              <a:buChar char="•"/>
            </a:pPr>
            <a:r>
              <a:rPr lang="en-US" sz="1500" dirty="0">
                <a:solidFill>
                  <a:schemeClr val="bg1"/>
                </a:solidFill>
              </a:rPr>
              <a:t>Estimated Senior Citizen Population is around 4,053 out of 12,457</a:t>
            </a:r>
          </a:p>
          <a:p>
            <a:pPr marL="285750" indent="-228600">
              <a:buFont typeface="Arial" panose="020B0604020202020204" pitchFamily="34" charset="0"/>
              <a:buChar char="•"/>
            </a:pPr>
            <a:r>
              <a:rPr lang="en-US" sz="1500" dirty="0">
                <a:solidFill>
                  <a:schemeClr val="bg1"/>
                </a:solidFill>
              </a:rPr>
              <a:t>Estimated 1,246 Veterans</a:t>
            </a:r>
          </a:p>
          <a:p>
            <a:pPr marL="285750" indent="-228600">
              <a:buFont typeface="Arial" panose="020B0604020202020204" pitchFamily="34" charset="0"/>
              <a:buChar char="•"/>
            </a:pPr>
            <a:r>
              <a:rPr lang="en-US" sz="1500" dirty="0">
                <a:solidFill>
                  <a:schemeClr val="bg1"/>
                </a:solidFill>
              </a:rPr>
              <a:t>Estimated 8.2% of the local area population has a disability or impairment of some kind</a:t>
            </a:r>
          </a:p>
          <a:p>
            <a:pPr marL="285750" indent="-228600">
              <a:buFont typeface="Arial" panose="020B0604020202020204" pitchFamily="34" charset="0"/>
              <a:buChar char="•"/>
            </a:pPr>
            <a:r>
              <a:rPr lang="en-US" sz="1500" dirty="0">
                <a:solidFill>
                  <a:schemeClr val="bg1"/>
                </a:solidFill>
              </a:rPr>
              <a:t>Estimate Population Growth Rate of 1.2%</a:t>
            </a:r>
          </a:p>
          <a:p>
            <a:pPr marL="285750" indent="-228600">
              <a:buFont typeface="Arial" panose="020B0604020202020204" pitchFamily="34" charset="0"/>
              <a:buChar char="•"/>
            </a:pPr>
            <a:r>
              <a:rPr lang="en-US" sz="1500" dirty="0">
                <a:solidFill>
                  <a:schemeClr val="bg1"/>
                </a:solidFill>
              </a:rPr>
              <a:t>Estimated Annual Income Growth Rate of 3.49%</a:t>
            </a:r>
          </a:p>
          <a:p>
            <a:pPr marL="285750" indent="-228600">
              <a:buFont typeface="Arial" panose="020B0604020202020204" pitchFamily="34" charset="0"/>
              <a:buChar char="•"/>
            </a:pPr>
            <a:r>
              <a:rPr lang="en-US" sz="1500" dirty="0">
                <a:solidFill>
                  <a:schemeClr val="bg1"/>
                </a:solidFill>
              </a:rPr>
              <a:t>Areas Largest Industries: Health Care &amp; Social Assistance, Retail, and Manufacturing</a:t>
            </a:r>
          </a:p>
          <a:p>
            <a:pPr marL="285750" indent="-228600">
              <a:buFont typeface="Arial" panose="020B0604020202020204" pitchFamily="34" charset="0"/>
              <a:buChar char="•"/>
            </a:pPr>
            <a:endParaRPr lang="en-US" sz="1500" dirty="0"/>
          </a:p>
          <a:p>
            <a:pPr marL="285750" indent="-228600">
              <a:buFont typeface="Arial" panose="020B0604020202020204" pitchFamily="34" charset="0"/>
              <a:buChar char="•"/>
            </a:pPr>
            <a:endParaRPr lang="en-US" sz="1500" dirty="0"/>
          </a:p>
          <a:p>
            <a:pPr marL="285750" indent="-228600">
              <a:buFont typeface="Arial" panose="020B0604020202020204" pitchFamily="34" charset="0"/>
              <a:buChar char="•"/>
            </a:pPr>
            <a:endParaRPr lang="en-US" sz="1500" dirty="0"/>
          </a:p>
        </p:txBody>
      </p:sp>
      <p:pic>
        <p:nvPicPr>
          <p:cNvPr id="10" name="Picture 9" descr="A drawing of a cartoon character&#10;&#10;Description automatically generated">
            <a:extLst>
              <a:ext uri="{FF2B5EF4-FFF2-40B4-BE49-F238E27FC236}">
                <a16:creationId xmlns:a16="http://schemas.microsoft.com/office/drawing/2014/main" id="{B0DC6271-7CE3-4549-BD1C-59CBEA35A183}"/>
              </a:ext>
            </a:extLst>
          </p:cNvPr>
          <p:cNvPicPr>
            <a:picLocks noChangeAspect="1"/>
          </p:cNvPicPr>
          <p:nvPr/>
        </p:nvPicPr>
        <p:blipFill rotWithShape="1">
          <a:blip r:embed="rId5"/>
          <a:srcRect r="-2" b="23603"/>
          <a:stretch/>
        </p:blipFill>
        <p:spPr>
          <a:xfrm>
            <a:off x="7318966" y="484632"/>
            <a:ext cx="4495806" cy="3511948"/>
          </a:xfrm>
          <a:prstGeom prst="rect">
            <a:avLst/>
          </a:prstGeom>
          <a:solidFill>
            <a:srgbClr val="FFFFFF">
              <a:shade val="85000"/>
            </a:srgbClr>
          </a:solidFill>
          <a:ln>
            <a:noFill/>
          </a:ln>
          <a:effectLst>
            <a:outerShdw blurRad="76200" dist="63500" dir="5040000" algn="tl" rotWithShape="0">
              <a:srgbClr val="000000">
                <a:alpha val="41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Content Placeholder 5" descr="A close up of a logo&#10;&#10;Description automatically generated">
            <a:extLst>
              <a:ext uri="{FF2B5EF4-FFF2-40B4-BE49-F238E27FC236}">
                <a16:creationId xmlns:a16="http://schemas.microsoft.com/office/drawing/2014/main" id="{C16450A6-23BA-4A47-BBF9-B3FB33020FBD}"/>
              </a:ext>
            </a:extLst>
          </p:cNvPr>
          <p:cNvPicPr>
            <a:picLocks noGrp="1" noChangeAspect="1"/>
          </p:cNvPicPr>
          <p:nvPr>
            <p:ph idx="1"/>
          </p:nvPr>
        </p:nvPicPr>
        <p:blipFill rotWithShape="1">
          <a:blip r:embed="rId6"/>
          <a:srcRect l="13266" r="11935" b="-2"/>
          <a:stretch/>
        </p:blipFill>
        <p:spPr>
          <a:xfrm>
            <a:off x="7318965" y="4150596"/>
            <a:ext cx="1663109" cy="2223497"/>
          </a:xfrm>
          <a:prstGeom prst="rect">
            <a:avLst/>
          </a:prstGeom>
          <a:solidFill>
            <a:srgbClr val="FFFFFF">
              <a:shade val="85000"/>
            </a:srgbClr>
          </a:solidFill>
          <a:ln>
            <a:noFill/>
          </a:ln>
          <a:effectLst>
            <a:outerShdw blurRad="76200" dist="63500" dir="5040000" algn="tl" rotWithShape="0">
              <a:srgbClr val="000000">
                <a:alpha val="41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8" name="Picture 7" descr="A close up of a tool&#10;&#10;Description automatically generated">
            <a:extLst>
              <a:ext uri="{FF2B5EF4-FFF2-40B4-BE49-F238E27FC236}">
                <a16:creationId xmlns:a16="http://schemas.microsoft.com/office/drawing/2014/main" id="{1FCE7C70-B763-45F3-B7FB-D9BD0CB7EB60}"/>
              </a:ext>
            </a:extLst>
          </p:cNvPr>
          <p:cNvPicPr>
            <a:picLocks noChangeAspect="1"/>
          </p:cNvPicPr>
          <p:nvPr/>
        </p:nvPicPr>
        <p:blipFill rotWithShape="1">
          <a:blip r:embed="rId7"/>
          <a:srcRect t="13704" r="-1" b="2731"/>
          <a:stretch/>
        </p:blipFill>
        <p:spPr>
          <a:xfrm>
            <a:off x="9144000" y="4150596"/>
            <a:ext cx="2670772" cy="2231808"/>
          </a:xfrm>
          <a:prstGeom prst="rect">
            <a:avLst/>
          </a:prstGeom>
          <a:solidFill>
            <a:srgbClr val="FFFFFF">
              <a:shade val="85000"/>
            </a:srgbClr>
          </a:solidFill>
          <a:ln>
            <a:noFill/>
          </a:ln>
          <a:effectLst>
            <a:outerShdw blurRad="76200" dist="63500" dir="5040000" algn="tl" rotWithShape="0">
              <a:srgbClr val="000000">
                <a:alpha val="41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1413577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5" name="Picture 1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1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11884A-B63F-450B-B5E5-07BD756C9A0A}"/>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cap="all" baseline="0"/>
              <a:t>Veterans:</a:t>
            </a:r>
            <a:r>
              <a:rPr lang="en-US" cap="all"/>
              <a:t> Young, Old, or disabled</a:t>
            </a:r>
            <a:endParaRPr lang="en-US" cap="all" baseline="0"/>
          </a:p>
        </p:txBody>
      </p:sp>
      <p:sp>
        <p:nvSpPr>
          <p:cNvPr id="4" name="Text Placeholder 3">
            <a:extLst>
              <a:ext uri="{FF2B5EF4-FFF2-40B4-BE49-F238E27FC236}">
                <a16:creationId xmlns:a16="http://schemas.microsoft.com/office/drawing/2014/main" id="{98BE9A29-A1F1-4E6F-9A61-7BE7224632B1}"/>
              </a:ext>
            </a:extLst>
          </p:cNvPr>
          <p:cNvSpPr>
            <a:spLocks noGrp="1"/>
          </p:cNvSpPr>
          <p:nvPr>
            <p:ph type="body" sz="half" idx="2"/>
          </p:nvPr>
        </p:nvSpPr>
        <p:spPr>
          <a:xfrm>
            <a:off x="680322" y="2336873"/>
            <a:ext cx="3489341" cy="3599316"/>
          </a:xfrm>
        </p:spPr>
        <p:txBody>
          <a:bodyPr vert="horz" lIns="91440" tIns="45720" rIns="91440" bIns="45720" rtlCol="0">
            <a:normAutofit/>
          </a:bodyPr>
          <a:lstStyle/>
          <a:p>
            <a:pPr indent="-228600">
              <a:buFont typeface="Arial" panose="020B0604020202020204" pitchFamily="34" charset="0"/>
              <a:buChar char="•"/>
            </a:pPr>
            <a:r>
              <a:rPr lang="en-US" sz="1500" dirty="0">
                <a:solidFill>
                  <a:schemeClr val="bg1"/>
                </a:solidFill>
              </a:rPr>
              <a:t>We support our veterans from all walks of life and would like to thank them for there service. This marketplace will allow them to conveniently find numerous services for the following but not limited too:</a:t>
            </a:r>
          </a:p>
          <a:p>
            <a:pPr indent="-228600">
              <a:buFont typeface="Arial" panose="020B0604020202020204" pitchFamily="34" charset="0"/>
              <a:buChar char="•"/>
            </a:pPr>
            <a:r>
              <a:rPr lang="en-US" sz="1500" dirty="0">
                <a:solidFill>
                  <a:schemeClr val="bg1"/>
                </a:solidFill>
              </a:rPr>
              <a:t>Building or Modifications to living quarters for your individual needs, Examples:</a:t>
            </a:r>
          </a:p>
          <a:p>
            <a:pPr lvl="1" indent="-228600">
              <a:buFont typeface="Arial" panose="020B0604020202020204" pitchFamily="34" charset="0"/>
              <a:buChar char="•"/>
            </a:pPr>
            <a:r>
              <a:rPr lang="en-US" sz="1500" dirty="0">
                <a:solidFill>
                  <a:schemeClr val="bg1"/>
                </a:solidFill>
              </a:rPr>
              <a:t>Building a ramp for a wheelchair</a:t>
            </a:r>
          </a:p>
          <a:p>
            <a:pPr lvl="1" indent="-228600">
              <a:buFont typeface="Arial" panose="020B0604020202020204" pitchFamily="34" charset="0"/>
              <a:buChar char="•"/>
            </a:pPr>
            <a:r>
              <a:rPr lang="en-US" sz="1500" dirty="0">
                <a:solidFill>
                  <a:schemeClr val="bg1"/>
                </a:solidFill>
              </a:rPr>
              <a:t>Residential Remodeling</a:t>
            </a:r>
          </a:p>
          <a:p>
            <a:pPr indent="-228600">
              <a:buFont typeface="Arial" panose="020B0604020202020204" pitchFamily="34" charset="0"/>
              <a:buChar char="•"/>
            </a:pPr>
            <a:r>
              <a:rPr lang="en-US" sz="1500" dirty="0">
                <a:solidFill>
                  <a:schemeClr val="bg1"/>
                </a:solidFill>
              </a:rPr>
              <a:t> Lawn Care</a:t>
            </a:r>
          </a:p>
          <a:p>
            <a:pPr indent="-228600">
              <a:buFont typeface="Arial" panose="020B0604020202020204" pitchFamily="34" charset="0"/>
              <a:buChar char="•"/>
            </a:pPr>
            <a:r>
              <a:rPr lang="en-US" sz="1500" dirty="0">
                <a:solidFill>
                  <a:schemeClr val="bg1"/>
                </a:solidFill>
              </a:rPr>
              <a:t>Living Assistance and Medical Care Transportation</a:t>
            </a:r>
          </a:p>
          <a:p>
            <a:pPr indent="-228600">
              <a:buFont typeface="Arial" panose="020B0604020202020204" pitchFamily="34" charset="0"/>
              <a:buChar char="•"/>
            </a:pPr>
            <a:endParaRPr lang="en-US" sz="1500" dirty="0"/>
          </a:p>
        </p:txBody>
      </p:sp>
      <p:pic>
        <p:nvPicPr>
          <p:cNvPr id="6" name="Content Placeholder 5" descr="A picture containing outdoor, photo, black, white&#10;&#10;Description automatically generated">
            <a:extLst>
              <a:ext uri="{FF2B5EF4-FFF2-40B4-BE49-F238E27FC236}">
                <a16:creationId xmlns:a16="http://schemas.microsoft.com/office/drawing/2014/main" id="{42D716AF-8C37-4A7F-AE59-8C62EA70FAC1}"/>
              </a:ext>
            </a:extLst>
          </p:cNvPr>
          <p:cNvPicPr>
            <a:picLocks noGrp="1" noChangeAspect="1"/>
          </p:cNvPicPr>
          <p:nvPr>
            <p:ph idx="1"/>
          </p:nvPr>
        </p:nvPicPr>
        <p:blipFill>
          <a:blip r:embed="rId5"/>
          <a:stretch>
            <a:fillRect/>
          </a:stretch>
        </p:blipFill>
        <p:spPr>
          <a:xfrm>
            <a:off x="4654295" y="2557063"/>
            <a:ext cx="5639886" cy="315833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3625962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C56FCE19-3103-4473-A92E-E38D00FCD0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5" name="Picture 14">
            <a:extLst>
              <a:ext uri="{FF2B5EF4-FFF2-40B4-BE49-F238E27FC236}">
                <a16:creationId xmlns:a16="http://schemas.microsoft.com/office/drawing/2014/main" id="{E909C556-FC01-4870-ABC0-8D5C17BD0F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C6DB8A24-0DF2-4AB3-9191-C02AB6937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6924F406-F250-4FCF-A28E-52F364A5A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1" name="Group 20">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2" name="Rectangle 21">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4" name="Text Placeholder 3">
            <a:extLst>
              <a:ext uri="{FF2B5EF4-FFF2-40B4-BE49-F238E27FC236}">
                <a16:creationId xmlns:a16="http://schemas.microsoft.com/office/drawing/2014/main" id="{E74A8540-8647-4FD2-8563-868286389626}"/>
              </a:ext>
            </a:extLst>
          </p:cNvPr>
          <p:cNvSpPr>
            <a:spLocks noGrp="1"/>
          </p:cNvSpPr>
          <p:nvPr>
            <p:ph type="body" sz="half" idx="2"/>
          </p:nvPr>
        </p:nvSpPr>
        <p:spPr>
          <a:xfrm>
            <a:off x="680322" y="2336873"/>
            <a:ext cx="5041628" cy="3599316"/>
          </a:xfrm>
        </p:spPr>
        <p:txBody>
          <a:bodyPr vert="horz" lIns="91440" tIns="45720" rIns="91440" bIns="45720" rtlCol="0">
            <a:normAutofit/>
          </a:bodyPr>
          <a:lstStyle/>
          <a:p>
            <a:pPr indent="-228600">
              <a:buFont typeface="Arial" panose="020B0604020202020204" pitchFamily="34" charset="0"/>
              <a:buChar char="•"/>
            </a:pPr>
            <a:r>
              <a:rPr lang="en-US" sz="2000" dirty="0">
                <a:solidFill>
                  <a:schemeClr val="bg1"/>
                </a:solidFill>
              </a:rPr>
              <a:t>We offer a marketplace entrenched with service providers to senior citizens with tender loving care and that consist of the following:</a:t>
            </a:r>
          </a:p>
          <a:p>
            <a:pPr indent="-228600">
              <a:buFont typeface="Arial" panose="020B0604020202020204" pitchFamily="34" charset="0"/>
              <a:buChar char="•"/>
            </a:pPr>
            <a:r>
              <a:rPr lang="en-US" sz="2000" dirty="0">
                <a:solidFill>
                  <a:schemeClr val="bg1"/>
                </a:solidFill>
              </a:rPr>
              <a:t>Living Assistance Services</a:t>
            </a:r>
          </a:p>
          <a:p>
            <a:pPr indent="-228600">
              <a:buFont typeface="Arial" panose="020B0604020202020204" pitchFamily="34" charset="0"/>
              <a:buChar char="•"/>
            </a:pPr>
            <a:r>
              <a:rPr lang="en-US" sz="2000" dirty="0">
                <a:solidFill>
                  <a:schemeClr val="bg1"/>
                </a:solidFill>
              </a:rPr>
              <a:t>Transportation Needs</a:t>
            </a:r>
          </a:p>
          <a:p>
            <a:pPr indent="-228600">
              <a:buFont typeface="Arial" panose="020B0604020202020204" pitchFamily="34" charset="0"/>
              <a:buChar char="•"/>
            </a:pPr>
            <a:r>
              <a:rPr lang="en-US" sz="2000" dirty="0">
                <a:solidFill>
                  <a:schemeClr val="bg1"/>
                </a:solidFill>
              </a:rPr>
              <a:t>Lawn care, Plumbing, Electrical, Roofing, Construction Projects to assist with your everyday needs</a:t>
            </a:r>
          </a:p>
        </p:txBody>
      </p:sp>
      <p:pic>
        <p:nvPicPr>
          <p:cNvPr id="6" name="Content Placeholder 5" descr="A picture containing toy&#10;&#10;Description automatically generated">
            <a:extLst>
              <a:ext uri="{FF2B5EF4-FFF2-40B4-BE49-F238E27FC236}">
                <a16:creationId xmlns:a16="http://schemas.microsoft.com/office/drawing/2014/main" id="{1FDB2DE5-3BAA-47F7-AE2F-1D99F317AB97}"/>
              </a:ext>
            </a:extLst>
          </p:cNvPr>
          <p:cNvPicPr>
            <a:picLocks noGrp="1" noChangeAspect="1"/>
          </p:cNvPicPr>
          <p:nvPr>
            <p:ph idx="1"/>
          </p:nvPr>
        </p:nvPicPr>
        <p:blipFill rotWithShape="1">
          <a:blip r:embed="rId5"/>
          <a:srcRect t="7059" r="1" b="1"/>
          <a:stretch/>
        </p:blipFill>
        <p:spPr>
          <a:xfrm>
            <a:off x="6096000" y="10"/>
            <a:ext cx="6092823" cy="6856310"/>
          </a:xfrm>
          <a:prstGeom prst="rect">
            <a:avLst/>
          </a:prstGeom>
          <a:ln>
            <a:noFill/>
          </a:ln>
          <a:effectLst/>
        </p:spPr>
      </p:pic>
      <p:sp>
        <p:nvSpPr>
          <p:cNvPr id="25" name="Rectangle 24">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413F91-AA9E-4F85-9887-F724100CD7F9}"/>
              </a:ext>
            </a:extLst>
          </p:cNvPr>
          <p:cNvSpPr>
            <a:spLocks noGrp="1"/>
          </p:cNvSpPr>
          <p:nvPr>
            <p:ph type="title"/>
          </p:nvPr>
        </p:nvSpPr>
        <p:spPr>
          <a:xfrm>
            <a:off x="680321" y="753228"/>
            <a:ext cx="5041629" cy="1080938"/>
          </a:xfrm>
        </p:spPr>
        <p:txBody>
          <a:bodyPr vert="horz" lIns="91440" tIns="45720" rIns="91440" bIns="45720" rtlCol="0" anchor="ctr">
            <a:normAutofit/>
          </a:bodyPr>
          <a:lstStyle/>
          <a:p>
            <a:r>
              <a:rPr lang="en-US" cap="all" baseline="0"/>
              <a:t>Senior citizens</a:t>
            </a:r>
          </a:p>
        </p:txBody>
      </p:sp>
      <p:pic>
        <p:nvPicPr>
          <p:cNvPr id="27" name="Picture 26">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9854607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 name="Picture 35">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7" name="Picture 37">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58" name="Picture 39">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59" name="Rectangle 41">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43">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1" name="Picture 45">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48" name="Picture 47">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2" name="Rectangle 49">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1">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7EAA91-1DC1-4BE6-821F-47CD57BA0AB7}"/>
              </a:ext>
            </a:extLst>
          </p:cNvPr>
          <p:cNvSpPr>
            <a:spLocks noGrp="1"/>
          </p:cNvSpPr>
          <p:nvPr>
            <p:ph type="title"/>
          </p:nvPr>
        </p:nvSpPr>
        <p:spPr>
          <a:xfrm>
            <a:off x="680321" y="753228"/>
            <a:ext cx="5584677" cy="1080938"/>
          </a:xfrm>
        </p:spPr>
        <p:txBody>
          <a:bodyPr vert="horz" lIns="91440" tIns="45720" rIns="91440" bIns="45720" rtlCol="0" anchor="ctr">
            <a:normAutofit/>
          </a:bodyPr>
          <a:lstStyle/>
          <a:p>
            <a:r>
              <a:rPr lang="en-US" cap="all" baseline="0">
                <a:solidFill>
                  <a:srgbClr val="FFFFFF"/>
                </a:solidFill>
              </a:rPr>
              <a:t>Disabled individuals</a:t>
            </a:r>
          </a:p>
        </p:txBody>
      </p:sp>
      <p:pic>
        <p:nvPicPr>
          <p:cNvPr id="54" name="Picture 53">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4" name="Text Placeholder 3">
            <a:extLst>
              <a:ext uri="{FF2B5EF4-FFF2-40B4-BE49-F238E27FC236}">
                <a16:creationId xmlns:a16="http://schemas.microsoft.com/office/drawing/2014/main" id="{93AC2784-575C-41E7-9B4F-D6FD03CB5001}"/>
              </a:ext>
            </a:extLst>
          </p:cNvPr>
          <p:cNvSpPr>
            <a:spLocks noGrp="1"/>
          </p:cNvSpPr>
          <p:nvPr>
            <p:ph type="body" sz="half" idx="2"/>
          </p:nvPr>
        </p:nvSpPr>
        <p:spPr>
          <a:xfrm>
            <a:off x="680321" y="2336873"/>
            <a:ext cx="5104843" cy="3599316"/>
          </a:xfrm>
        </p:spPr>
        <p:txBody>
          <a:bodyPr vert="horz" lIns="91440" tIns="45720" rIns="91440" bIns="45720" rtlCol="0">
            <a:normAutofit/>
          </a:bodyPr>
          <a:lstStyle/>
          <a:p>
            <a:pPr indent="-228600">
              <a:buFont typeface="Arial" panose="020B0604020202020204" pitchFamily="34" charset="0"/>
              <a:buChar char="•"/>
            </a:pPr>
            <a:r>
              <a:rPr lang="en-US" sz="2000" dirty="0"/>
              <a:t>We offer a marketplace connecting service providers with your everyday needs:</a:t>
            </a:r>
          </a:p>
          <a:p>
            <a:pPr indent="-228600">
              <a:buFont typeface="Arial" panose="020B0604020202020204" pitchFamily="34" charset="0"/>
              <a:buChar char="•"/>
            </a:pPr>
            <a:r>
              <a:rPr lang="en-US" sz="2000" dirty="0"/>
              <a:t>Plumbing</a:t>
            </a:r>
          </a:p>
          <a:p>
            <a:pPr indent="-228600">
              <a:buFont typeface="Arial" panose="020B0604020202020204" pitchFamily="34" charset="0"/>
              <a:buChar char="•"/>
            </a:pPr>
            <a:r>
              <a:rPr lang="en-US" sz="2000" dirty="0"/>
              <a:t>Electrical</a:t>
            </a:r>
          </a:p>
          <a:p>
            <a:pPr indent="-228600">
              <a:buFont typeface="Arial" panose="020B0604020202020204" pitchFamily="34" charset="0"/>
              <a:buChar char="•"/>
            </a:pPr>
            <a:r>
              <a:rPr lang="en-US" sz="2000" dirty="0"/>
              <a:t>Lawn &amp; Landscape care</a:t>
            </a:r>
          </a:p>
          <a:p>
            <a:pPr indent="-228600">
              <a:buFont typeface="Arial" panose="020B0604020202020204" pitchFamily="34" charset="0"/>
              <a:buChar char="•"/>
            </a:pPr>
            <a:r>
              <a:rPr lang="en-US" sz="2000" dirty="0"/>
              <a:t>Living Assistance Services</a:t>
            </a:r>
          </a:p>
          <a:p>
            <a:pPr indent="-228600">
              <a:buFont typeface="Arial" panose="020B0604020202020204" pitchFamily="34" charset="0"/>
              <a:buChar char="•"/>
            </a:pPr>
            <a:r>
              <a:rPr lang="en-US" sz="2000" dirty="0"/>
              <a:t>Transportation needs</a:t>
            </a:r>
          </a:p>
        </p:txBody>
      </p:sp>
      <p:sp useBgFill="1">
        <p:nvSpPr>
          <p:cNvPr id="56" name="Rectangle 55">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toy&#10;&#10;Description automatically generated">
            <a:extLst>
              <a:ext uri="{FF2B5EF4-FFF2-40B4-BE49-F238E27FC236}">
                <a16:creationId xmlns:a16="http://schemas.microsoft.com/office/drawing/2014/main" id="{B43D8752-785D-4CD8-B781-8C3B21085999}"/>
              </a:ext>
            </a:extLst>
          </p:cNvPr>
          <p:cNvPicPr>
            <a:picLocks noGrp="1" noChangeAspect="1"/>
          </p:cNvPicPr>
          <p:nvPr>
            <p:ph idx="1"/>
          </p:nvPr>
        </p:nvPicPr>
        <p:blipFill>
          <a:blip r:embed="rId5"/>
          <a:stretch>
            <a:fillRect/>
          </a:stretch>
        </p:blipFill>
        <p:spPr>
          <a:xfrm>
            <a:off x="7043933" y="996290"/>
            <a:ext cx="4178419" cy="4858626"/>
          </a:xfrm>
          <a:prstGeom prst="rect">
            <a:avLst/>
          </a:prstGeom>
          <a:ln>
            <a:noFill/>
          </a:ln>
          <a:effectLst/>
        </p:spPr>
      </p:pic>
    </p:spTree>
    <p:extLst>
      <p:ext uri="{BB962C8B-B14F-4D97-AF65-F5344CB8AC3E}">
        <p14:creationId xmlns:p14="http://schemas.microsoft.com/office/powerpoint/2010/main" val="23351674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BBEF-2C19-4AE1-AFB5-4FEFF5838280}"/>
              </a:ext>
            </a:extLst>
          </p:cNvPr>
          <p:cNvSpPr>
            <a:spLocks noGrp="1"/>
          </p:cNvSpPr>
          <p:nvPr>
            <p:ph type="title"/>
          </p:nvPr>
        </p:nvSpPr>
        <p:spPr>
          <a:xfrm>
            <a:off x="1143001" y="542737"/>
            <a:ext cx="9905998" cy="1478570"/>
          </a:xfrm>
        </p:spPr>
        <p:txBody>
          <a:bodyPr/>
          <a:lstStyle/>
          <a:p>
            <a:r>
              <a:rPr lang="en-US" dirty="0"/>
              <a:t>Typical use of Cerberus’s Marketplace:</a:t>
            </a:r>
          </a:p>
        </p:txBody>
      </p:sp>
      <p:sp>
        <p:nvSpPr>
          <p:cNvPr id="5" name="Content Placeholder 4">
            <a:extLst>
              <a:ext uri="{FF2B5EF4-FFF2-40B4-BE49-F238E27FC236}">
                <a16:creationId xmlns:a16="http://schemas.microsoft.com/office/drawing/2014/main" id="{DB9DBA59-3CCF-4E0D-B02E-7C54BE2CEEC2}"/>
              </a:ext>
            </a:extLst>
          </p:cNvPr>
          <p:cNvSpPr>
            <a:spLocks noGrp="1"/>
          </p:cNvSpPr>
          <p:nvPr>
            <p:ph sz="half" idx="1"/>
          </p:nvPr>
        </p:nvSpPr>
        <p:spPr>
          <a:xfrm>
            <a:off x="770022" y="2040776"/>
            <a:ext cx="5249778" cy="4817224"/>
          </a:xfrm>
        </p:spPr>
        <p:txBody>
          <a:bodyPr>
            <a:normAutofit fontScale="92500" lnSpcReduction="10000"/>
          </a:bodyPr>
          <a:lstStyle/>
          <a:p>
            <a:pPr marL="0" indent="0">
              <a:buNone/>
            </a:pPr>
            <a:r>
              <a:rPr lang="en-US" u="sng" dirty="0">
                <a:solidFill>
                  <a:schemeClr val="bg1"/>
                </a:solidFill>
                <a:latin typeface="Times New Roman" panose="02020603050405020304" pitchFamily="18" charset="0"/>
                <a:cs typeface="Times New Roman" panose="02020603050405020304" pitchFamily="18" charset="0"/>
              </a:rPr>
              <a:t>Clients</a:t>
            </a:r>
            <a:r>
              <a:rPr lang="en-US" dirty="0">
                <a:solidFill>
                  <a:schemeClr val="bg1"/>
                </a:solidFill>
                <a:latin typeface="Times New Roman" panose="02020603050405020304" pitchFamily="18" charset="0"/>
                <a:cs typeface="Times New Roman" panose="02020603050405020304" pitchFamily="18" charset="0"/>
              </a:rPr>
              <a:t>, can sign-up with a valid email address. After the initial sign up and verification of demographics have been confirmed by a third party, they will be able to sign in and enjoy a brief tutorial about the marketplace and its features. They will have the ability to filter, search, select, add, or remove services from the marketplace. After the services has been performed, they will be able to rate the merchant services from a scale of 1 (Horrible Service) to 5 (Outstanding Service) and add additional comments. This rating will be tied to the Merchants Marketplace Profile after the merchant has had a chance to review and dispute the rating if needed.</a:t>
            </a:r>
          </a:p>
        </p:txBody>
      </p:sp>
      <p:sp>
        <p:nvSpPr>
          <p:cNvPr id="6" name="Content Placeholder 5">
            <a:extLst>
              <a:ext uri="{FF2B5EF4-FFF2-40B4-BE49-F238E27FC236}">
                <a16:creationId xmlns:a16="http://schemas.microsoft.com/office/drawing/2014/main" id="{003A35A7-842E-481B-B164-23B162FBDF3B}"/>
              </a:ext>
            </a:extLst>
          </p:cNvPr>
          <p:cNvSpPr>
            <a:spLocks noGrp="1"/>
          </p:cNvSpPr>
          <p:nvPr>
            <p:ph sz="half" idx="2"/>
          </p:nvPr>
        </p:nvSpPr>
        <p:spPr>
          <a:xfrm>
            <a:off x="6096000" y="2021307"/>
            <a:ext cx="5325978" cy="4836693"/>
          </a:xfrm>
        </p:spPr>
        <p:txBody>
          <a:bodyPr>
            <a:normAutofit fontScale="92500" lnSpcReduction="10000"/>
          </a:bodyPr>
          <a:lstStyle/>
          <a:p>
            <a:pPr marL="0" indent="0">
              <a:buNone/>
            </a:pPr>
            <a:r>
              <a:rPr lang="en-US" u="sng" dirty="0">
                <a:solidFill>
                  <a:schemeClr val="bg1"/>
                </a:solidFill>
                <a:latin typeface="Times New Roman" panose="02020603050405020304" pitchFamily="18" charset="0"/>
                <a:cs typeface="Times New Roman" panose="02020603050405020304" pitchFamily="18" charset="0"/>
              </a:rPr>
              <a:t>Merchants,</a:t>
            </a:r>
            <a:r>
              <a:rPr lang="en-US" dirty="0">
                <a:solidFill>
                  <a:schemeClr val="bg1"/>
                </a:solidFill>
                <a:latin typeface="Times New Roman" panose="02020603050405020304" pitchFamily="18" charset="0"/>
                <a:cs typeface="Times New Roman" panose="02020603050405020304" pitchFamily="18" charset="0"/>
              </a:rPr>
              <a:t> can sign-up with a valid email address and a valid FEIN. After the initial sign up and verification of the business has been completed by a third party. The Merchant will enjoy a brief tutorial on setting up their services to be delivered to the marketplace clients. They will be able to add/promote/remove discounts, pay a small fee for priority advertisements that will stream when the clients visit the Marketplace. After the client completes the checkout, the merchant will receive an email notification with the client’s contact information and the services purchased. The merchant will have a chance to dispute the rating, the client has provided based upon factual evidence.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3167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96F0E7-E7B5-406E-8E94-F0043B2AC7F6}">
  <ds:schemaRefs>
    <ds:schemaRef ds:uri="http://schemas.microsoft.com/sharepoint/v3/contenttype/forms"/>
  </ds:schemaRefs>
</ds:datastoreItem>
</file>

<file path=customXml/itemProps2.xml><?xml version="1.0" encoding="utf-8"?>
<ds:datastoreItem xmlns:ds="http://schemas.openxmlformats.org/officeDocument/2006/customXml" ds:itemID="{AC41CBB0-BAA0-4983-8F2B-E10AF3358DA8}">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104C6BCC-A38B-4625-90E6-7D3BBA3909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659</Words>
  <Application>Microsoft Macintosh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Berlin</vt:lpstr>
      <vt:lpstr>Helping People  In Need </vt:lpstr>
      <vt:lpstr>Discussion Topics:</vt:lpstr>
      <vt:lpstr>Cerberus Creators</vt:lpstr>
      <vt:lpstr>Mission Statement:</vt:lpstr>
      <vt:lpstr>Why provide a marketplace for services specifically for veterans, seniors, and the Disabled in the Mountain Home and Local Areas?</vt:lpstr>
      <vt:lpstr>Veterans: Young, Old, or disabled</vt:lpstr>
      <vt:lpstr>Senior citizens</vt:lpstr>
      <vt:lpstr>Disabled individuals</vt:lpstr>
      <vt:lpstr>Typical use of Cerberus’s Marketplace:</vt:lpstr>
      <vt:lpstr>Cerberus’s flowchart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IT Analyst</dc:creator>
  <cp:lastModifiedBy/>
  <cp:revision>1</cp:revision>
  <dcterms:created xsi:type="dcterms:W3CDTF">2019-12-02T21:37:50Z</dcterms:created>
  <dcterms:modified xsi:type="dcterms:W3CDTF">2019-12-03T01:18:26Z</dcterms:modified>
</cp:coreProperties>
</file>