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1"/>
  </p:sldMasterIdLst>
  <p:notesMasterIdLst>
    <p:notesMasterId r:id="rId10"/>
  </p:notesMasterIdLst>
  <p:handoutMasterIdLst>
    <p:handoutMasterId r:id="rId11"/>
  </p:handoutMasterIdLst>
  <p:sldIdLst>
    <p:sldId id="458" r:id="rId2"/>
    <p:sldId id="459" r:id="rId3"/>
    <p:sldId id="258" r:id="rId4"/>
    <p:sldId id="260" r:id="rId5"/>
    <p:sldId id="456" r:id="rId6"/>
    <p:sldId id="449" r:id="rId7"/>
    <p:sldId id="450" r:id="rId8"/>
    <p:sldId id="457" r:id="rId9"/>
  </p:sldIdLst>
  <p:sldSz cx="9144000" cy="6858000" type="screen4x3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McAndrew" initials="AM" lastIdx="25" clrIdx="0">
    <p:extLst>
      <p:ext uri="{19B8F6BF-5375-455C-9EA6-DF929625EA0E}">
        <p15:presenceInfo xmlns:p15="http://schemas.microsoft.com/office/powerpoint/2012/main" userId="S-1-5-21-3535810530-4225766307-1564126992-2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51"/>
    <a:srgbClr val="109F68"/>
    <a:srgbClr val="084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52" autoAdjust="0"/>
  </p:normalViewPr>
  <p:slideViewPr>
    <p:cSldViewPr snapToGrid="0" snapToObjects="1">
      <p:cViewPr varScale="1">
        <p:scale>
          <a:sx n="105" d="100"/>
          <a:sy n="105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2DD627-3D32-4CFE-9C62-1CF06D0109AA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9B46659-6355-49FD-8A78-168D7EE6E79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2709CD-1D49-4FB4-9CF1-4C78C6E83208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4C60AA-FB97-4DDF-A6AB-FC712FF8AE9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C516-2D85-447F-A162-68037AFF1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3EAF-E495-4E6E-8808-4E51791D3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2E8A-78D3-4C48-92BD-4A9CE512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C38D-75F0-485D-8E76-4ACA654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6519-F1D2-4F14-94F0-3DFBD27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1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E903-F25E-44DE-B7E9-AE534B77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1747-F313-4385-97E4-FE53B5CB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2771-B356-4CDB-A1E2-98766450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4C0B-FD03-4A0C-8587-4A68FA0F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1EEF-E643-49DC-9DCE-1289891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5439E-DCFE-405A-9B17-6423F848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94EA-1376-46BE-91C8-73A93DE89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434B-0E6B-4D08-BD84-57062552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6087-0D6E-4003-A4D5-49B871CA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C310-0432-45D1-9023-C3E2E7D3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/>
          <p:cNvSpPr>
            <a:spLocks noChangeShapeType="1"/>
          </p:cNvSpPr>
          <p:nvPr/>
        </p:nvSpPr>
        <p:spPr bwMode="auto">
          <a:xfrm>
            <a:off x="484189" y="617540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6" name="Line 1087"/>
          <p:cNvSpPr>
            <a:spLocks noChangeShapeType="1"/>
          </p:cNvSpPr>
          <p:nvPr/>
        </p:nvSpPr>
        <p:spPr bwMode="auto">
          <a:xfrm>
            <a:off x="484189" y="617540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7" name="Rectangle 1088"/>
          <p:cNvSpPr>
            <a:spLocks noChangeArrowheads="1"/>
          </p:cNvSpPr>
          <p:nvPr/>
        </p:nvSpPr>
        <p:spPr bwMode="auto">
          <a:xfrm>
            <a:off x="484189" y="617540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8" name="Rectangle 1089"/>
          <p:cNvSpPr>
            <a:spLocks noChangeArrowheads="1"/>
          </p:cNvSpPr>
          <p:nvPr/>
        </p:nvSpPr>
        <p:spPr bwMode="auto">
          <a:xfrm>
            <a:off x="484189" y="617540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9" name="Freeform 1098"/>
          <p:cNvSpPr>
            <a:spLocks/>
          </p:cNvSpPr>
          <p:nvPr/>
        </p:nvSpPr>
        <p:spPr bwMode="auto">
          <a:xfrm>
            <a:off x="487364" y="617540"/>
            <a:ext cx="3175" cy="1587"/>
          </a:xfrm>
          <a:custGeom>
            <a:avLst/>
            <a:gdLst>
              <a:gd name="T0" fmla="*/ 0 w 2"/>
              <a:gd name="T1" fmla="*/ 0 h 1587"/>
              <a:gd name="T2" fmla="*/ 5040313 w 2"/>
              <a:gd name="T3" fmla="*/ 0 h 1587"/>
              <a:gd name="T4" fmla="*/ 5040313 w 2"/>
              <a:gd name="T5" fmla="*/ 0 h 1587"/>
              <a:gd name="T6" fmla="*/ 5040313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5040313 w 2"/>
              <a:gd name="T35" fmla="*/ 0 h 1587"/>
              <a:gd name="T36" fmla="*/ 5040313 w 2"/>
              <a:gd name="T37" fmla="*/ 0 h 1587"/>
              <a:gd name="T38" fmla="*/ 5040313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0" name="Freeform 1115"/>
          <p:cNvSpPr>
            <a:spLocks/>
          </p:cNvSpPr>
          <p:nvPr/>
        </p:nvSpPr>
        <p:spPr bwMode="auto">
          <a:xfrm>
            <a:off x="458789" y="473075"/>
            <a:ext cx="3175" cy="3175"/>
          </a:xfrm>
          <a:custGeom>
            <a:avLst/>
            <a:gdLst>
              <a:gd name="T0" fmla="*/ 0 w 2"/>
              <a:gd name="T1" fmla="*/ 5040313 h 2"/>
              <a:gd name="T2" fmla="*/ 0 w 2"/>
              <a:gd name="T3" fmla="*/ 5040313 h 2"/>
              <a:gd name="T4" fmla="*/ 0 w 2"/>
              <a:gd name="T5" fmla="*/ 5040313 h 2"/>
              <a:gd name="T6" fmla="*/ 0 w 2"/>
              <a:gd name="T7" fmla="*/ 5040313 h 2"/>
              <a:gd name="T8" fmla="*/ 0 w 2"/>
              <a:gd name="T9" fmla="*/ 5040313 h 2"/>
              <a:gd name="T10" fmla="*/ 0 w 2"/>
              <a:gd name="T11" fmla="*/ 5040313 h 2"/>
              <a:gd name="T12" fmla="*/ 5040313 w 2"/>
              <a:gd name="T13" fmla="*/ 5040313 h 2"/>
              <a:gd name="T14" fmla="*/ 5040313 w 2"/>
              <a:gd name="T15" fmla="*/ 5040313 h 2"/>
              <a:gd name="T16" fmla="*/ 5040313 w 2"/>
              <a:gd name="T17" fmla="*/ 0 h 2"/>
              <a:gd name="T18" fmla="*/ 0 w 2"/>
              <a:gd name="T19" fmla="*/ 5040313 h 2"/>
              <a:gd name="T20" fmla="*/ 0 w 2"/>
              <a:gd name="T21" fmla="*/ 5040313 h 2"/>
              <a:gd name="T22" fmla="*/ 0 w 2"/>
              <a:gd name="T23" fmla="*/ 5040313 h 2"/>
              <a:gd name="T24" fmla="*/ 0 w 2"/>
              <a:gd name="T25" fmla="*/ 5040313 h 2"/>
              <a:gd name="T26" fmla="*/ 0 w 2"/>
              <a:gd name="T27" fmla="*/ 5040313 h 2"/>
              <a:gd name="T28" fmla="*/ 5040313 w 2"/>
              <a:gd name="T29" fmla="*/ 5040313 h 2"/>
              <a:gd name="T30" fmla="*/ 5040313 w 2"/>
              <a:gd name="T31" fmla="*/ 5040313 h 2"/>
              <a:gd name="T32" fmla="*/ 5040313 w 2"/>
              <a:gd name="T33" fmla="*/ 5040313 h 2"/>
              <a:gd name="T34" fmla="*/ 5040313 w 2"/>
              <a:gd name="T35" fmla="*/ 5040313 h 2"/>
              <a:gd name="T36" fmla="*/ 5040313 w 2"/>
              <a:gd name="T37" fmla="*/ 5040313 h 2"/>
              <a:gd name="T38" fmla="*/ 5040313 w 2"/>
              <a:gd name="T39" fmla="*/ 5040313 h 2"/>
              <a:gd name="T40" fmla="*/ 0 w 2"/>
              <a:gd name="T41" fmla="*/ 5040313 h 2"/>
              <a:gd name="T42" fmla="*/ 0 w 2"/>
              <a:gd name="T43" fmla="*/ 5040313 h 2"/>
              <a:gd name="T44" fmla="*/ 0 w 2"/>
              <a:gd name="T45" fmla="*/ 5040313 h 2"/>
              <a:gd name="T46" fmla="*/ 0 w 2"/>
              <a:gd name="T47" fmla="*/ 5040313 h 2"/>
              <a:gd name="T48" fmla="*/ 0 w 2"/>
              <a:gd name="T49" fmla="*/ 5040313 h 2"/>
              <a:gd name="T50" fmla="*/ 0 w 2"/>
              <a:gd name="T51" fmla="*/ 5040313 h 2"/>
              <a:gd name="T52" fmla="*/ 0 w 2"/>
              <a:gd name="T53" fmla="*/ 5040313 h 2"/>
              <a:gd name="T54" fmla="*/ 5040313 w 2"/>
              <a:gd name="T55" fmla="*/ 5040313 h 2"/>
              <a:gd name="T56" fmla="*/ 0 w 2"/>
              <a:gd name="T57" fmla="*/ 5040313 h 2"/>
              <a:gd name="T58" fmla="*/ 5040313 w 2"/>
              <a:gd name="T59" fmla="*/ 5040313 h 2"/>
              <a:gd name="T60" fmla="*/ 5040313 w 2"/>
              <a:gd name="T61" fmla="*/ 5040313 h 2"/>
              <a:gd name="T62" fmla="*/ 5040313 w 2"/>
              <a:gd name="T63" fmla="*/ 5040313 h 2"/>
              <a:gd name="T64" fmla="*/ 0 w 2"/>
              <a:gd name="T65" fmla="*/ 5040313 h 2"/>
              <a:gd name="T66" fmla="*/ 0 w 2"/>
              <a:gd name="T67" fmla="*/ 5040313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1" name="Freeform 1120"/>
          <p:cNvSpPr>
            <a:spLocks/>
          </p:cNvSpPr>
          <p:nvPr/>
        </p:nvSpPr>
        <p:spPr bwMode="auto">
          <a:xfrm>
            <a:off x="458789" y="463552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5040313 h 2"/>
              <a:gd name="T4" fmla="*/ 0 w 2"/>
              <a:gd name="T5" fmla="*/ 5040313 h 2"/>
              <a:gd name="T6" fmla="*/ 0 w 2"/>
              <a:gd name="T7" fmla="*/ 5040313 h 2"/>
              <a:gd name="T8" fmla="*/ 5040313 w 2"/>
              <a:gd name="T9" fmla="*/ 5040313 h 2"/>
              <a:gd name="T10" fmla="*/ 5040313 w 2"/>
              <a:gd name="T11" fmla="*/ 0 h 2"/>
              <a:gd name="T12" fmla="*/ 5040313 w 2"/>
              <a:gd name="T13" fmla="*/ 0 h 2"/>
              <a:gd name="T14" fmla="*/ 5040313 w 2"/>
              <a:gd name="T15" fmla="*/ 0 h 2"/>
              <a:gd name="T16" fmla="*/ 0 w 2"/>
              <a:gd name="T17" fmla="*/ 0 h 2"/>
              <a:gd name="T18" fmla="*/ 0 w 2"/>
              <a:gd name="T19" fmla="*/ 5040313 h 2"/>
              <a:gd name="T20" fmla="*/ 0 w 2"/>
              <a:gd name="T21" fmla="*/ 5040313 h 2"/>
              <a:gd name="T22" fmla="*/ 5040313 w 2"/>
              <a:gd name="T23" fmla="*/ 0 h 2"/>
              <a:gd name="T24" fmla="*/ 5040313 w 2"/>
              <a:gd name="T25" fmla="*/ 0 h 2"/>
              <a:gd name="T26" fmla="*/ 5040313 w 2"/>
              <a:gd name="T27" fmla="*/ 0 h 2"/>
              <a:gd name="T28" fmla="*/ 5040313 w 2"/>
              <a:gd name="T29" fmla="*/ 5040313 h 2"/>
              <a:gd name="T30" fmla="*/ 0 w 2"/>
              <a:gd name="T31" fmla="*/ 5040313 h 2"/>
              <a:gd name="T32" fmla="*/ 0 w 2"/>
              <a:gd name="T33" fmla="*/ 5040313 h 2"/>
              <a:gd name="T34" fmla="*/ 0 w 2"/>
              <a:gd name="T35" fmla="*/ 5040313 h 2"/>
              <a:gd name="T36" fmla="*/ 0 w 2"/>
              <a:gd name="T37" fmla="*/ 5040313 h 2"/>
              <a:gd name="T38" fmla="*/ 0 w 2"/>
              <a:gd name="T39" fmla="*/ 5040313 h 2"/>
              <a:gd name="T40" fmla="*/ 0 w 2"/>
              <a:gd name="T41" fmla="*/ 5040313 h 2"/>
              <a:gd name="T42" fmla="*/ 0 w 2"/>
              <a:gd name="T43" fmla="*/ 5040313 h 2"/>
              <a:gd name="T44" fmla="*/ 0 w 2"/>
              <a:gd name="T45" fmla="*/ 5040313 h 2"/>
              <a:gd name="T46" fmla="*/ 5040313 w 2"/>
              <a:gd name="T47" fmla="*/ 5040313 h 2"/>
              <a:gd name="T48" fmla="*/ 0 w 2"/>
              <a:gd name="T49" fmla="*/ 5040313 h 2"/>
              <a:gd name="T50" fmla="*/ 0 w 2"/>
              <a:gd name="T51" fmla="*/ 5040313 h 2"/>
              <a:gd name="T52" fmla="*/ 5040313 w 2"/>
              <a:gd name="T53" fmla="*/ 5040313 h 2"/>
              <a:gd name="T54" fmla="*/ 5040313 w 2"/>
              <a:gd name="T55" fmla="*/ 5040313 h 2"/>
              <a:gd name="T56" fmla="*/ 5040313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2" name="Freeform 1134"/>
          <p:cNvSpPr>
            <a:spLocks/>
          </p:cNvSpPr>
          <p:nvPr/>
        </p:nvSpPr>
        <p:spPr bwMode="auto">
          <a:xfrm>
            <a:off x="703264" y="514350"/>
            <a:ext cx="3175" cy="6350"/>
          </a:xfrm>
          <a:custGeom>
            <a:avLst/>
            <a:gdLst>
              <a:gd name="T0" fmla="*/ 5040313 w 2"/>
              <a:gd name="T1" fmla="*/ 10080625 h 4"/>
              <a:gd name="T2" fmla="*/ 5040313 w 2"/>
              <a:gd name="T3" fmla="*/ 10080625 h 4"/>
              <a:gd name="T4" fmla="*/ 5040313 w 2"/>
              <a:gd name="T5" fmla="*/ 10080625 h 4"/>
              <a:gd name="T6" fmla="*/ 5040313 w 2"/>
              <a:gd name="T7" fmla="*/ 5040313 h 4"/>
              <a:gd name="T8" fmla="*/ 5040313 w 2"/>
              <a:gd name="T9" fmla="*/ 0 h 4"/>
              <a:gd name="T10" fmla="*/ 5040313 w 2"/>
              <a:gd name="T11" fmla="*/ 0 h 4"/>
              <a:gd name="T12" fmla="*/ 5040313 w 2"/>
              <a:gd name="T13" fmla="*/ 0 h 4"/>
              <a:gd name="T14" fmla="*/ 0 w 2"/>
              <a:gd name="T15" fmla="*/ 5040313 h 4"/>
              <a:gd name="T16" fmla="*/ 5040313 w 2"/>
              <a:gd name="T17" fmla="*/ 10080625 h 4"/>
              <a:gd name="T18" fmla="*/ 5040313 w 2"/>
              <a:gd name="T19" fmla="*/ 5040313 h 4"/>
              <a:gd name="T20" fmla="*/ 5040313 w 2"/>
              <a:gd name="T21" fmla="*/ 5040313 h 4"/>
              <a:gd name="T22" fmla="*/ 5040313 w 2"/>
              <a:gd name="T23" fmla="*/ 0 h 4"/>
              <a:gd name="T24" fmla="*/ 5040313 w 2"/>
              <a:gd name="T25" fmla="*/ 5040313 h 4"/>
              <a:gd name="T26" fmla="*/ 5040313 w 2"/>
              <a:gd name="T27" fmla="*/ 5040313 h 4"/>
              <a:gd name="T28" fmla="*/ 5040313 w 2"/>
              <a:gd name="T29" fmla="*/ 5040313 h 4"/>
              <a:gd name="T30" fmla="*/ 5040313 w 2"/>
              <a:gd name="T31" fmla="*/ 5040313 h 4"/>
              <a:gd name="T32" fmla="*/ 5040313 w 2"/>
              <a:gd name="T33" fmla="*/ 5040313 h 4"/>
              <a:gd name="T34" fmla="*/ 5040313 w 2"/>
              <a:gd name="T35" fmla="*/ 5040313 h 4"/>
              <a:gd name="T36" fmla="*/ 5040313 w 2"/>
              <a:gd name="T37" fmla="*/ 5040313 h 4"/>
              <a:gd name="T38" fmla="*/ 5040313 w 2"/>
              <a:gd name="T39" fmla="*/ 5040313 h 4"/>
              <a:gd name="T40" fmla="*/ 5040313 w 2"/>
              <a:gd name="T41" fmla="*/ 5040313 h 4"/>
              <a:gd name="T42" fmla="*/ 5040313 w 2"/>
              <a:gd name="T43" fmla="*/ 5040313 h 4"/>
              <a:gd name="T44" fmla="*/ 5040313 w 2"/>
              <a:gd name="T45" fmla="*/ 5040313 h 4"/>
              <a:gd name="T46" fmla="*/ 5040313 w 2"/>
              <a:gd name="T47" fmla="*/ 5040313 h 4"/>
              <a:gd name="T48" fmla="*/ 5040313 w 2"/>
              <a:gd name="T49" fmla="*/ 5040313 h 4"/>
              <a:gd name="T50" fmla="*/ 5040313 w 2"/>
              <a:gd name="T51" fmla="*/ 5040313 h 4"/>
              <a:gd name="T52" fmla="*/ 0 w 2"/>
              <a:gd name="T53" fmla="*/ 5040313 h 4"/>
              <a:gd name="T54" fmla="*/ 5040313 w 2"/>
              <a:gd name="T55" fmla="*/ 10080625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3" name="Freeform 1141"/>
          <p:cNvSpPr>
            <a:spLocks/>
          </p:cNvSpPr>
          <p:nvPr/>
        </p:nvSpPr>
        <p:spPr bwMode="auto">
          <a:xfrm>
            <a:off x="706439" y="479425"/>
            <a:ext cx="1587" cy="6350"/>
          </a:xfrm>
          <a:custGeom>
            <a:avLst/>
            <a:gdLst>
              <a:gd name="T0" fmla="*/ 0 w 1587"/>
              <a:gd name="T1" fmla="*/ 10080625 h 4"/>
              <a:gd name="T2" fmla="*/ 0 w 1587"/>
              <a:gd name="T3" fmla="*/ 5040313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5040313 h 4"/>
              <a:gd name="T10" fmla="*/ 0 w 1587"/>
              <a:gd name="T11" fmla="*/ 5040313 h 4"/>
              <a:gd name="T12" fmla="*/ 0 w 1587"/>
              <a:gd name="T13" fmla="*/ 10080625 h 4"/>
              <a:gd name="T14" fmla="*/ 0 w 1587"/>
              <a:gd name="T15" fmla="*/ 5040313 h 4"/>
              <a:gd name="T16" fmla="*/ 0 w 1587"/>
              <a:gd name="T17" fmla="*/ 5040313 h 4"/>
              <a:gd name="T18" fmla="*/ 0 w 1587"/>
              <a:gd name="T19" fmla="*/ 5040313 h 4"/>
              <a:gd name="T20" fmla="*/ 0 w 1587"/>
              <a:gd name="T21" fmla="*/ 5040313 h 4"/>
              <a:gd name="T22" fmla="*/ 0 w 1587"/>
              <a:gd name="T23" fmla="*/ 5040313 h 4"/>
              <a:gd name="T24" fmla="*/ 0 w 1587"/>
              <a:gd name="T25" fmla="*/ 5040313 h 4"/>
              <a:gd name="T26" fmla="*/ 0 w 1587"/>
              <a:gd name="T27" fmla="*/ 5040313 h 4"/>
              <a:gd name="T28" fmla="*/ 0 w 1587"/>
              <a:gd name="T29" fmla="*/ 10080625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4" name="Freeform 1148"/>
          <p:cNvSpPr>
            <a:spLocks/>
          </p:cNvSpPr>
          <p:nvPr/>
        </p:nvSpPr>
        <p:spPr bwMode="auto">
          <a:xfrm>
            <a:off x="693739" y="460376"/>
            <a:ext cx="3175" cy="3175"/>
          </a:xfrm>
          <a:custGeom>
            <a:avLst/>
            <a:gdLst>
              <a:gd name="T0" fmla="*/ 5040313 w 2"/>
              <a:gd name="T1" fmla="*/ 5040313 h 2"/>
              <a:gd name="T2" fmla="*/ 5040313 w 2"/>
              <a:gd name="T3" fmla="*/ 0 h 2"/>
              <a:gd name="T4" fmla="*/ 5040313 w 2"/>
              <a:gd name="T5" fmla="*/ 0 h 2"/>
              <a:gd name="T6" fmla="*/ 5040313 w 2"/>
              <a:gd name="T7" fmla="*/ 0 h 2"/>
              <a:gd name="T8" fmla="*/ 5040313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5040313 h 2"/>
              <a:gd name="T16" fmla="*/ 0 w 2"/>
              <a:gd name="T17" fmla="*/ 5040313 h 2"/>
              <a:gd name="T18" fmla="*/ 0 w 2"/>
              <a:gd name="T19" fmla="*/ 5040313 h 2"/>
              <a:gd name="T20" fmla="*/ 5040313 w 2"/>
              <a:gd name="T21" fmla="*/ 5040313 h 2"/>
              <a:gd name="T22" fmla="*/ 5040313 w 2"/>
              <a:gd name="T23" fmla="*/ 5040313 h 2"/>
              <a:gd name="T24" fmla="*/ 5040313 w 2"/>
              <a:gd name="T25" fmla="*/ 0 h 2"/>
              <a:gd name="T26" fmla="*/ 5040313 w 2"/>
              <a:gd name="T27" fmla="*/ 0 h 2"/>
              <a:gd name="T28" fmla="*/ 5040313 w 2"/>
              <a:gd name="T29" fmla="*/ 0 h 2"/>
              <a:gd name="T30" fmla="*/ 0 w 2"/>
              <a:gd name="T31" fmla="*/ 5040313 h 2"/>
              <a:gd name="T32" fmla="*/ 5040313 w 2"/>
              <a:gd name="T33" fmla="*/ 5040313 h 2"/>
              <a:gd name="T34" fmla="*/ 5040313 w 2"/>
              <a:gd name="T35" fmla="*/ 0 h 2"/>
              <a:gd name="T36" fmla="*/ 0 w 2"/>
              <a:gd name="T37" fmla="*/ 5040313 h 2"/>
              <a:gd name="T38" fmla="*/ 5040313 w 2"/>
              <a:gd name="T39" fmla="*/ 5040313 h 2"/>
              <a:gd name="T40" fmla="*/ 0 w 2"/>
              <a:gd name="T41" fmla="*/ 5040313 h 2"/>
              <a:gd name="T42" fmla="*/ 0 w 2"/>
              <a:gd name="T43" fmla="*/ 5040313 h 2"/>
              <a:gd name="T44" fmla="*/ 0 w 2"/>
              <a:gd name="T45" fmla="*/ 5040313 h 2"/>
              <a:gd name="T46" fmla="*/ 0 w 2"/>
              <a:gd name="T47" fmla="*/ 5040313 h 2"/>
              <a:gd name="T48" fmla="*/ 0 w 2"/>
              <a:gd name="T49" fmla="*/ 5040313 h 2"/>
              <a:gd name="T50" fmla="*/ 0 w 2"/>
              <a:gd name="T51" fmla="*/ 5040313 h 2"/>
              <a:gd name="T52" fmla="*/ 0 w 2"/>
              <a:gd name="T53" fmla="*/ 5040313 h 2"/>
              <a:gd name="T54" fmla="*/ 0 w 2"/>
              <a:gd name="T55" fmla="*/ 5040313 h 2"/>
              <a:gd name="T56" fmla="*/ 0 w 2"/>
              <a:gd name="T57" fmla="*/ 5040313 h 2"/>
              <a:gd name="T58" fmla="*/ 5040313 w 2"/>
              <a:gd name="T59" fmla="*/ 5040313 h 2"/>
              <a:gd name="T60" fmla="*/ 5040313 w 2"/>
              <a:gd name="T61" fmla="*/ 5040313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5" name="Freeform 1150"/>
          <p:cNvSpPr>
            <a:spLocks/>
          </p:cNvSpPr>
          <p:nvPr/>
        </p:nvSpPr>
        <p:spPr bwMode="auto">
          <a:xfrm>
            <a:off x="684214" y="447677"/>
            <a:ext cx="1587" cy="3175"/>
          </a:xfrm>
          <a:custGeom>
            <a:avLst/>
            <a:gdLst>
              <a:gd name="T0" fmla="*/ 0 w 1587"/>
              <a:gd name="T1" fmla="*/ 5040313 h 2"/>
              <a:gd name="T2" fmla="*/ 0 w 1587"/>
              <a:gd name="T3" fmla="*/ 0 h 2"/>
              <a:gd name="T4" fmla="*/ 0 w 1587"/>
              <a:gd name="T5" fmla="*/ 5040313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6" name="Freeform 1152"/>
          <p:cNvSpPr>
            <a:spLocks/>
          </p:cNvSpPr>
          <p:nvPr/>
        </p:nvSpPr>
        <p:spPr bwMode="auto">
          <a:xfrm>
            <a:off x="684214" y="447677"/>
            <a:ext cx="3175" cy="3175"/>
          </a:xfrm>
          <a:custGeom>
            <a:avLst/>
            <a:gdLst>
              <a:gd name="T0" fmla="*/ 5040313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5040313 h 2"/>
              <a:gd name="T10" fmla="*/ 5040313 w 2"/>
              <a:gd name="T11" fmla="*/ 5040313 h 2"/>
              <a:gd name="T12" fmla="*/ 5040313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5040313 h 2"/>
              <a:gd name="T22" fmla="*/ 5040313 w 2"/>
              <a:gd name="T23" fmla="*/ 5040313 h 2"/>
              <a:gd name="T24" fmla="*/ 5040313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7" name="Freeform 1154"/>
          <p:cNvSpPr>
            <a:spLocks/>
          </p:cNvSpPr>
          <p:nvPr/>
        </p:nvSpPr>
        <p:spPr bwMode="auto">
          <a:xfrm>
            <a:off x="665164" y="434975"/>
            <a:ext cx="3175" cy="1588"/>
          </a:xfrm>
          <a:custGeom>
            <a:avLst/>
            <a:gdLst>
              <a:gd name="T0" fmla="*/ 5040313 w 2"/>
              <a:gd name="T1" fmla="*/ 0 h 1588"/>
              <a:gd name="T2" fmla="*/ 0 w 2"/>
              <a:gd name="T3" fmla="*/ 0 h 1588"/>
              <a:gd name="T4" fmla="*/ 5040313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8" name="Freeform 1156"/>
          <p:cNvSpPr>
            <a:spLocks/>
          </p:cNvSpPr>
          <p:nvPr/>
        </p:nvSpPr>
        <p:spPr bwMode="auto">
          <a:xfrm>
            <a:off x="665164" y="431801"/>
            <a:ext cx="3175" cy="3175"/>
          </a:xfrm>
          <a:custGeom>
            <a:avLst/>
            <a:gdLst>
              <a:gd name="T0" fmla="*/ 5040313 w 2"/>
              <a:gd name="T1" fmla="*/ 5040313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5040313 h 2"/>
              <a:gd name="T8" fmla="*/ 5040313 w 2"/>
              <a:gd name="T9" fmla="*/ 5040313 h 2"/>
              <a:gd name="T10" fmla="*/ 5040313 w 2"/>
              <a:gd name="T11" fmla="*/ 5040313 h 2"/>
              <a:gd name="T12" fmla="*/ 5040313 w 2"/>
              <a:gd name="T13" fmla="*/ 5040313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5040313 h 2"/>
              <a:gd name="T20" fmla="*/ 5040313 w 2"/>
              <a:gd name="T21" fmla="*/ 5040313 h 2"/>
              <a:gd name="T22" fmla="*/ 5040313 w 2"/>
              <a:gd name="T23" fmla="*/ 5040313 h 2"/>
              <a:gd name="T24" fmla="*/ 5040313 w 2"/>
              <a:gd name="T25" fmla="*/ 5040313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19" name="Freeform 1163"/>
          <p:cNvSpPr>
            <a:spLocks/>
          </p:cNvSpPr>
          <p:nvPr/>
        </p:nvSpPr>
        <p:spPr bwMode="auto">
          <a:xfrm>
            <a:off x="611188" y="415927"/>
            <a:ext cx="6350" cy="3175"/>
          </a:xfrm>
          <a:custGeom>
            <a:avLst/>
            <a:gdLst>
              <a:gd name="T0" fmla="*/ 5040313 w 4"/>
              <a:gd name="T1" fmla="*/ 5040313 h 2"/>
              <a:gd name="T2" fmla="*/ 5040313 w 4"/>
              <a:gd name="T3" fmla="*/ 5040313 h 2"/>
              <a:gd name="T4" fmla="*/ 10080625 w 4"/>
              <a:gd name="T5" fmla="*/ 5040313 h 2"/>
              <a:gd name="T6" fmla="*/ 10080625 w 4"/>
              <a:gd name="T7" fmla="*/ 0 h 2"/>
              <a:gd name="T8" fmla="*/ 10080625 w 4"/>
              <a:gd name="T9" fmla="*/ 0 h 2"/>
              <a:gd name="T10" fmla="*/ 5040313 w 4"/>
              <a:gd name="T11" fmla="*/ 0 h 2"/>
              <a:gd name="T12" fmla="*/ 5040313 w 4"/>
              <a:gd name="T13" fmla="*/ 0 h 2"/>
              <a:gd name="T14" fmla="*/ 0 w 4"/>
              <a:gd name="T15" fmla="*/ 5040313 h 2"/>
              <a:gd name="T16" fmla="*/ 5040313 w 4"/>
              <a:gd name="T17" fmla="*/ 5040313 h 2"/>
              <a:gd name="T18" fmla="*/ 5040313 w 4"/>
              <a:gd name="T19" fmla="*/ 0 h 2"/>
              <a:gd name="T20" fmla="*/ 10080625 w 4"/>
              <a:gd name="T21" fmla="*/ 5040313 h 2"/>
              <a:gd name="T22" fmla="*/ 10080625 w 4"/>
              <a:gd name="T23" fmla="*/ 0 h 2"/>
              <a:gd name="T24" fmla="*/ 10080625 w 4"/>
              <a:gd name="T25" fmla="*/ 0 h 2"/>
              <a:gd name="T26" fmla="*/ 5040313 w 4"/>
              <a:gd name="T27" fmla="*/ 0 h 2"/>
              <a:gd name="T28" fmla="*/ 5040313 w 4"/>
              <a:gd name="T29" fmla="*/ 0 h 2"/>
              <a:gd name="T30" fmla="*/ 0 w 4"/>
              <a:gd name="T31" fmla="*/ 0 h 2"/>
              <a:gd name="T32" fmla="*/ 5040313 w 4"/>
              <a:gd name="T33" fmla="*/ 5040313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0" name="Freeform 1172"/>
          <p:cNvSpPr>
            <a:spLocks/>
          </p:cNvSpPr>
          <p:nvPr/>
        </p:nvSpPr>
        <p:spPr bwMode="auto">
          <a:xfrm>
            <a:off x="582614" y="476252"/>
            <a:ext cx="3175" cy="3175"/>
          </a:xfrm>
          <a:custGeom>
            <a:avLst/>
            <a:gdLst>
              <a:gd name="T0" fmla="*/ 0 w 2"/>
              <a:gd name="T1" fmla="*/ 5040313 h 2"/>
              <a:gd name="T2" fmla="*/ 0 w 2"/>
              <a:gd name="T3" fmla="*/ 5040313 h 2"/>
              <a:gd name="T4" fmla="*/ 5040313 w 2"/>
              <a:gd name="T5" fmla="*/ 5040313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5040313 h 2"/>
              <a:gd name="T14" fmla="*/ 0 w 2"/>
              <a:gd name="T15" fmla="*/ 5040313 h 2"/>
              <a:gd name="T16" fmla="*/ 0 w 2"/>
              <a:gd name="T17" fmla="*/ 5040313 h 2"/>
              <a:gd name="T18" fmla="*/ 0 w 2"/>
              <a:gd name="T19" fmla="*/ 5040313 h 2"/>
              <a:gd name="T20" fmla="*/ 0 w 2"/>
              <a:gd name="T21" fmla="*/ 5040313 h 2"/>
              <a:gd name="T22" fmla="*/ 0 w 2"/>
              <a:gd name="T23" fmla="*/ 5040313 h 2"/>
              <a:gd name="T24" fmla="*/ 0 w 2"/>
              <a:gd name="T25" fmla="*/ 5040313 h 2"/>
              <a:gd name="T26" fmla="*/ 0 w 2"/>
              <a:gd name="T27" fmla="*/ 5040313 h 2"/>
              <a:gd name="T28" fmla="*/ 0 w 2"/>
              <a:gd name="T29" fmla="*/ 5040313 h 2"/>
              <a:gd name="T30" fmla="*/ 0 w 2"/>
              <a:gd name="T31" fmla="*/ 5040313 h 2"/>
              <a:gd name="T32" fmla="*/ 0 w 2"/>
              <a:gd name="T33" fmla="*/ 5040313 h 2"/>
              <a:gd name="T34" fmla="*/ 0 w 2"/>
              <a:gd name="T35" fmla="*/ 5040313 h 2"/>
              <a:gd name="T36" fmla="*/ 0 w 2"/>
              <a:gd name="T37" fmla="*/ 5040313 h 2"/>
              <a:gd name="T38" fmla="*/ 0 w 2"/>
              <a:gd name="T39" fmla="*/ 5040313 h 2"/>
              <a:gd name="T40" fmla="*/ 0 w 2"/>
              <a:gd name="T41" fmla="*/ 5040313 h 2"/>
              <a:gd name="T42" fmla="*/ 0 w 2"/>
              <a:gd name="T43" fmla="*/ 5040313 h 2"/>
              <a:gd name="T44" fmla="*/ 0 w 2"/>
              <a:gd name="T45" fmla="*/ 5040313 h 2"/>
              <a:gd name="T46" fmla="*/ 0 w 2"/>
              <a:gd name="T47" fmla="*/ 5040313 h 2"/>
              <a:gd name="T48" fmla="*/ 0 w 2"/>
              <a:gd name="T49" fmla="*/ 5040313 h 2"/>
              <a:gd name="T50" fmla="*/ 0 w 2"/>
              <a:gd name="T51" fmla="*/ 5040313 h 2"/>
              <a:gd name="T52" fmla="*/ 0 w 2"/>
              <a:gd name="T53" fmla="*/ 5040313 h 2"/>
              <a:gd name="T54" fmla="*/ 0 w 2"/>
              <a:gd name="T55" fmla="*/ 5040313 h 2"/>
              <a:gd name="T56" fmla="*/ 0 w 2"/>
              <a:gd name="T57" fmla="*/ 5040313 h 2"/>
              <a:gd name="T58" fmla="*/ 0 w 2"/>
              <a:gd name="T59" fmla="*/ 5040313 h 2"/>
              <a:gd name="T60" fmla="*/ 0 w 2"/>
              <a:gd name="T61" fmla="*/ 5040313 h 2"/>
              <a:gd name="T62" fmla="*/ 0 w 2"/>
              <a:gd name="T63" fmla="*/ 5040313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1" name="Freeform 1177"/>
          <p:cNvSpPr>
            <a:spLocks/>
          </p:cNvSpPr>
          <p:nvPr/>
        </p:nvSpPr>
        <p:spPr bwMode="auto">
          <a:xfrm>
            <a:off x="557214" y="534990"/>
            <a:ext cx="3175" cy="3175"/>
          </a:xfrm>
          <a:custGeom>
            <a:avLst/>
            <a:gdLst>
              <a:gd name="T0" fmla="*/ 0 w 2"/>
              <a:gd name="T1" fmla="*/ 5040313 h 2"/>
              <a:gd name="T2" fmla="*/ 5040313 w 2"/>
              <a:gd name="T3" fmla="*/ 5040313 h 2"/>
              <a:gd name="T4" fmla="*/ 5040313 w 2"/>
              <a:gd name="T5" fmla="*/ 5040313 h 2"/>
              <a:gd name="T6" fmla="*/ 5040313 w 2"/>
              <a:gd name="T7" fmla="*/ 0 h 2"/>
              <a:gd name="T8" fmla="*/ 5040313 w 2"/>
              <a:gd name="T9" fmla="*/ 0 h 2"/>
              <a:gd name="T10" fmla="*/ 5040313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5040313 h 2"/>
              <a:gd name="T40" fmla="*/ 0 w 2"/>
              <a:gd name="T41" fmla="*/ 5040313 h 2"/>
              <a:gd name="T42" fmla="*/ 5040313 w 2"/>
              <a:gd name="T43" fmla="*/ 5040313 h 2"/>
              <a:gd name="T44" fmla="*/ 5040313 w 2"/>
              <a:gd name="T45" fmla="*/ 0 h 2"/>
              <a:gd name="T46" fmla="*/ 5040313 w 2"/>
              <a:gd name="T47" fmla="*/ 0 h 2"/>
              <a:gd name="T48" fmla="*/ 5040313 w 2"/>
              <a:gd name="T49" fmla="*/ 0 h 2"/>
              <a:gd name="T50" fmla="*/ 5040313 w 2"/>
              <a:gd name="T51" fmla="*/ 0 h 2"/>
              <a:gd name="T52" fmla="*/ 5040313 w 2"/>
              <a:gd name="T53" fmla="*/ 0 h 2"/>
              <a:gd name="T54" fmla="*/ 5040313 w 2"/>
              <a:gd name="T55" fmla="*/ 0 h 2"/>
              <a:gd name="T56" fmla="*/ 5040313 w 2"/>
              <a:gd name="T57" fmla="*/ 0 h 2"/>
              <a:gd name="T58" fmla="*/ 5040313 w 2"/>
              <a:gd name="T59" fmla="*/ 0 h 2"/>
              <a:gd name="T60" fmla="*/ 5040313 w 2"/>
              <a:gd name="T61" fmla="*/ 0 h 2"/>
              <a:gd name="T62" fmla="*/ 5040313 w 2"/>
              <a:gd name="T63" fmla="*/ 0 h 2"/>
              <a:gd name="T64" fmla="*/ 5040313 w 2"/>
              <a:gd name="T65" fmla="*/ 0 h 2"/>
              <a:gd name="T66" fmla="*/ 5040313 w 2"/>
              <a:gd name="T67" fmla="*/ 5040313 h 2"/>
              <a:gd name="T68" fmla="*/ 5040313 w 2"/>
              <a:gd name="T69" fmla="*/ 0 h 2"/>
              <a:gd name="T70" fmla="*/ 5040313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5040313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2" name="Freeform 1180"/>
          <p:cNvSpPr>
            <a:spLocks/>
          </p:cNvSpPr>
          <p:nvPr/>
        </p:nvSpPr>
        <p:spPr bwMode="auto">
          <a:xfrm>
            <a:off x="560389" y="530227"/>
            <a:ext cx="3175" cy="4763"/>
          </a:xfrm>
          <a:custGeom>
            <a:avLst/>
            <a:gdLst>
              <a:gd name="T0" fmla="*/ 0 w 2"/>
              <a:gd name="T1" fmla="*/ 7562056 h 3"/>
              <a:gd name="T2" fmla="*/ 0 w 2"/>
              <a:gd name="T3" fmla="*/ 7562056 h 3"/>
              <a:gd name="T4" fmla="*/ 5040313 w 2"/>
              <a:gd name="T5" fmla="*/ 7562056 h 3"/>
              <a:gd name="T6" fmla="*/ 5040313 w 2"/>
              <a:gd name="T7" fmla="*/ 7562056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7562056 h 3"/>
              <a:gd name="T16" fmla="*/ 0 w 2"/>
              <a:gd name="T17" fmla="*/ 7562056 h 3"/>
              <a:gd name="T18" fmla="*/ 0 w 2"/>
              <a:gd name="T19" fmla="*/ 7562056 h 3"/>
              <a:gd name="T20" fmla="*/ 0 w 2"/>
              <a:gd name="T21" fmla="*/ 7562056 h 3"/>
              <a:gd name="T22" fmla="*/ 0 w 2"/>
              <a:gd name="T23" fmla="*/ 0 h 3"/>
              <a:gd name="T24" fmla="*/ 0 w 2"/>
              <a:gd name="T25" fmla="*/ 7562056 h 3"/>
              <a:gd name="T26" fmla="*/ 0 w 2"/>
              <a:gd name="T27" fmla="*/ 7562056 h 3"/>
              <a:gd name="T28" fmla="*/ 0 w 2"/>
              <a:gd name="T29" fmla="*/ 7562056 h 3"/>
              <a:gd name="T30" fmla="*/ 0 w 2"/>
              <a:gd name="T31" fmla="*/ 7562056 h 3"/>
              <a:gd name="T32" fmla="*/ 0 w 2"/>
              <a:gd name="T33" fmla="*/ 7562056 h 3"/>
              <a:gd name="T34" fmla="*/ 0 w 2"/>
              <a:gd name="T35" fmla="*/ 7562056 h 3"/>
              <a:gd name="T36" fmla="*/ 0 w 2"/>
              <a:gd name="T37" fmla="*/ 7562056 h 3"/>
              <a:gd name="T38" fmla="*/ 0 w 2"/>
              <a:gd name="T39" fmla="*/ 7562056 h 3"/>
              <a:gd name="T40" fmla="*/ 0 w 2"/>
              <a:gd name="T41" fmla="*/ 7562056 h 3"/>
              <a:gd name="T42" fmla="*/ 0 w 2"/>
              <a:gd name="T43" fmla="*/ 7562056 h 3"/>
              <a:gd name="T44" fmla="*/ 0 w 2"/>
              <a:gd name="T45" fmla="*/ 7562056 h 3"/>
              <a:gd name="T46" fmla="*/ 0 w 2"/>
              <a:gd name="T47" fmla="*/ 7562056 h 3"/>
              <a:gd name="T48" fmla="*/ 0 w 2"/>
              <a:gd name="T49" fmla="*/ 7562056 h 3"/>
              <a:gd name="T50" fmla="*/ 0 w 2"/>
              <a:gd name="T51" fmla="*/ 7562056 h 3"/>
              <a:gd name="T52" fmla="*/ 0 w 2"/>
              <a:gd name="T53" fmla="*/ 7562056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3" name="Line 1187"/>
          <p:cNvSpPr>
            <a:spLocks noChangeShapeType="1"/>
          </p:cNvSpPr>
          <p:nvPr/>
        </p:nvSpPr>
        <p:spPr bwMode="auto">
          <a:xfrm>
            <a:off x="569914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4" name="Line 1188"/>
          <p:cNvSpPr>
            <a:spLocks noChangeShapeType="1"/>
          </p:cNvSpPr>
          <p:nvPr/>
        </p:nvSpPr>
        <p:spPr bwMode="auto">
          <a:xfrm>
            <a:off x="569914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5" name="Freeform 1208"/>
          <p:cNvSpPr>
            <a:spLocks/>
          </p:cNvSpPr>
          <p:nvPr/>
        </p:nvSpPr>
        <p:spPr bwMode="auto">
          <a:xfrm>
            <a:off x="595313" y="557215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6" name="Freeform 1210"/>
          <p:cNvSpPr>
            <a:spLocks/>
          </p:cNvSpPr>
          <p:nvPr/>
        </p:nvSpPr>
        <p:spPr bwMode="auto">
          <a:xfrm>
            <a:off x="595314" y="557215"/>
            <a:ext cx="3175" cy="3175"/>
          </a:xfrm>
          <a:custGeom>
            <a:avLst/>
            <a:gdLst>
              <a:gd name="T0" fmla="*/ 0 w 2"/>
              <a:gd name="T1" fmla="*/ 5040313 h 2"/>
              <a:gd name="T2" fmla="*/ 0 w 2"/>
              <a:gd name="T3" fmla="*/ 5040313 h 2"/>
              <a:gd name="T4" fmla="*/ 5040313 w 2"/>
              <a:gd name="T5" fmla="*/ 5040313 h 2"/>
              <a:gd name="T6" fmla="*/ 5040313 w 2"/>
              <a:gd name="T7" fmla="*/ 0 h 2"/>
              <a:gd name="T8" fmla="*/ 5040313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5040313 h 2"/>
              <a:gd name="T18" fmla="*/ 0 w 2"/>
              <a:gd name="T19" fmla="*/ 5040313 h 2"/>
              <a:gd name="T20" fmla="*/ 5040313 w 2"/>
              <a:gd name="T21" fmla="*/ 5040313 h 2"/>
              <a:gd name="T22" fmla="*/ 5040313 w 2"/>
              <a:gd name="T23" fmla="*/ 0 h 2"/>
              <a:gd name="T24" fmla="*/ 5040313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5040313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7" name="Freeform 1214"/>
          <p:cNvSpPr>
            <a:spLocks/>
          </p:cNvSpPr>
          <p:nvPr/>
        </p:nvSpPr>
        <p:spPr bwMode="auto">
          <a:xfrm>
            <a:off x="595314" y="557215"/>
            <a:ext cx="3175" cy="3175"/>
          </a:xfrm>
          <a:custGeom>
            <a:avLst/>
            <a:gdLst>
              <a:gd name="T0" fmla="*/ 0 w 2"/>
              <a:gd name="T1" fmla="*/ 5040313 h 2"/>
              <a:gd name="T2" fmla="*/ 5040313 w 2"/>
              <a:gd name="T3" fmla="*/ 5040313 h 2"/>
              <a:gd name="T4" fmla="*/ 0 w 2"/>
              <a:gd name="T5" fmla="*/ 0 h 2"/>
              <a:gd name="T6" fmla="*/ 0 w 2"/>
              <a:gd name="T7" fmla="*/ 5040313 h 2"/>
              <a:gd name="T8" fmla="*/ 0 w 2"/>
              <a:gd name="T9" fmla="*/ 5040313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28" name="Rectangle 1215"/>
          <p:cNvSpPr>
            <a:spLocks noChangeArrowheads="1"/>
          </p:cNvSpPr>
          <p:nvPr/>
        </p:nvSpPr>
        <p:spPr bwMode="auto">
          <a:xfrm>
            <a:off x="595313" y="627065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29" name="Freeform 1217"/>
          <p:cNvSpPr>
            <a:spLocks/>
          </p:cNvSpPr>
          <p:nvPr/>
        </p:nvSpPr>
        <p:spPr bwMode="auto">
          <a:xfrm>
            <a:off x="595313" y="627065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0" name="Freeform 1219"/>
          <p:cNvSpPr>
            <a:spLocks/>
          </p:cNvSpPr>
          <p:nvPr/>
        </p:nvSpPr>
        <p:spPr bwMode="auto">
          <a:xfrm>
            <a:off x="731839" y="541340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1" name="Freeform 1221"/>
          <p:cNvSpPr>
            <a:spLocks/>
          </p:cNvSpPr>
          <p:nvPr/>
        </p:nvSpPr>
        <p:spPr bwMode="auto">
          <a:xfrm>
            <a:off x="731839" y="541340"/>
            <a:ext cx="3175" cy="3175"/>
          </a:xfrm>
          <a:custGeom>
            <a:avLst/>
            <a:gdLst>
              <a:gd name="T0" fmla="*/ 5040313 w 2"/>
              <a:gd name="T1" fmla="*/ 0 h 2"/>
              <a:gd name="T2" fmla="*/ 5040313 w 2"/>
              <a:gd name="T3" fmla="*/ 0 h 2"/>
              <a:gd name="T4" fmla="*/ 5040313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5040313 h 2"/>
              <a:gd name="T12" fmla="*/ 5040313 w 2"/>
              <a:gd name="T13" fmla="*/ 0 h 2"/>
              <a:gd name="T14" fmla="*/ 5040313 w 2"/>
              <a:gd name="T15" fmla="*/ 0 h 2"/>
              <a:gd name="T16" fmla="*/ 5040313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5040313 h 2"/>
              <a:gd name="T24" fmla="*/ 5040313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2" name="Freeform 1234"/>
          <p:cNvSpPr>
            <a:spLocks/>
          </p:cNvSpPr>
          <p:nvPr/>
        </p:nvSpPr>
        <p:spPr bwMode="auto">
          <a:xfrm>
            <a:off x="722314" y="550865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5040313 w 2"/>
              <a:gd name="T5" fmla="*/ 0 h 1587"/>
              <a:gd name="T6" fmla="*/ 5040313 w 2"/>
              <a:gd name="T7" fmla="*/ 0 h 1587"/>
              <a:gd name="T8" fmla="*/ 5040313 w 2"/>
              <a:gd name="T9" fmla="*/ 0 h 1587"/>
              <a:gd name="T10" fmla="*/ 5040313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5040313 w 2"/>
              <a:gd name="T25" fmla="*/ 0 h 1587"/>
              <a:gd name="T26" fmla="*/ 5040313 w 2"/>
              <a:gd name="T27" fmla="*/ 0 h 1587"/>
              <a:gd name="T28" fmla="*/ 5040313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5040313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3" name="Line 1237"/>
          <p:cNvSpPr>
            <a:spLocks noChangeShapeType="1"/>
          </p:cNvSpPr>
          <p:nvPr/>
        </p:nvSpPr>
        <p:spPr bwMode="auto">
          <a:xfrm>
            <a:off x="728663" y="544515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4" name="Line 1238"/>
          <p:cNvSpPr>
            <a:spLocks noChangeShapeType="1"/>
          </p:cNvSpPr>
          <p:nvPr/>
        </p:nvSpPr>
        <p:spPr bwMode="auto">
          <a:xfrm>
            <a:off x="728663" y="544515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5" name="Freeform 1240"/>
          <p:cNvSpPr>
            <a:spLocks/>
          </p:cNvSpPr>
          <p:nvPr/>
        </p:nvSpPr>
        <p:spPr bwMode="auto">
          <a:xfrm>
            <a:off x="728663" y="541340"/>
            <a:ext cx="1587" cy="3175"/>
          </a:xfrm>
          <a:custGeom>
            <a:avLst/>
            <a:gdLst>
              <a:gd name="T0" fmla="*/ 0 w 1587"/>
              <a:gd name="T1" fmla="*/ 5040313 h 2"/>
              <a:gd name="T2" fmla="*/ 0 w 1587"/>
              <a:gd name="T3" fmla="*/ 5040313 h 2"/>
              <a:gd name="T4" fmla="*/ 0 w 1587"/>
              <a:gd name="T5" fmla="*/ 0 h 2"/>
              <a:gd name="T6" fmla="*/ 0 w 1587"/>
              <a:gd name="T7" fmla="*/ 5040313 h 2"/>
              <a:gd name="T8" fmla="*/ 0 w 1587"/>
              <a:gd name="T9" fmla="*/ 5040313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6" name="Freeform 1243"/>
          <p:cNvSpPr>
            <a:spLocks/>
          </p:cNvSpPr>
          <p:nvPr/>
        </p:nvSpPr>
        <p:spPr bwMode="auto">
          <a:xfrm>
            <a:off x="728664" y="538165"/>
            <a:ext cx="3175" cy="3175"/>
          </a:xfrm>
          <a:custGeom>
            <a:avLst/>
            <a:gdLst>
              <a:gd name="T0" fmla="*/ 5040313 w 2"/>
              <a:gd name="T1" fmla="*/ 5040313 h 2"/>
              <a:gd name="T2" fmla="*/ 5040313 w 2"/>
              <a:gd name="T3" fmla="*/ 5040313 h 2"/>
              <a:gd name="T4" fmla="*/ 5040313 w 2"/>
              <a:gd name="T5" fmla="*/ 5040313 h 2"/>
              <a:gd name="T6" fmla="*/ 5040313 w 2"/>
              <a:gd name="T7" fmla="*/ 5040313 h 2"/>
              <a:gd name="T8" fmla="*/ 0 w 2"/>
              <a:gd name="T9" fmla="*/ 5040313 h 2"/>
              <a:gd name="T10" fmla="*/ 0 w 2"/>
              <a:gd name="T11" fmla="*/ 5040313 h 2"/>
              <a:gd name="T12" fmla="*/ 5040313 w 2"/>
              <a:gd name="T13" fmla="*/ 5040313 h 2"/>
              <a:gd name="T14" fmla="*/ 0 w 2"/>
              <a:gd name="T15" fmla="*/ 5040313 h 2"/>
              <a:gd name="T16" fmla="*/ 0 w 2"/>
              <a:gd name="T17" fmla="*/ 5040313 h 2"/>
              <a:gd name="T18" fmla="*/ 0 w 2"/>
              <a:gd name="T19" fmla="*/ 5040313 h 2"/>
              <a:gd name="T20" fmla="*/ 0 w 2"/>
              <a:gd name="T21" fmla="*/ 5040313 h 2"/>
              <a:gd name="T22" fmla="*/ 0 w 2"/>
              <a:gd name="T23" fmla="*/ 5040313 h 2"/>
              <a:gd name="T24" fmla="*/ 0 w 2"/>
              <a:gd name="T25" fmla="*/ 5040313 h 2"/>
              <a:gd name="T26" fmla="*/ 0 w 2"/>
              <a:gd name="T27" fmla="*/ 5040313 h 2"/>
              <a:gd name="T28" fmla="*/ 0 w 2"/>
              <a:gd name="T29" fmla="*/ 5040313 h 2"/>
              <a:gd name="T30" fmla="*/ 0 w 2"/>
              <a:gd name="T31" fmla="*/ 5040313 h 2"/>
              <a:gd name="T32" fmla="*/ 0 w 2"/>
              <a:gd name="T33" fmla="*/ 5040313 h 2"/>
              <a:gd name="T34" fmla="*/ 0 w 2"/>
              <a:gd name="T35" fmla="*/ 5040313 h 2"/>
              <a:gd name="T36" fmla="*/ 0 w 2"/>
              <a:gd name="T37" fmla="*/ 5040313 h 2"/>
              <a:gd name="T38" fmla="*/ 5040313 w 2"/>
              <a:gd name="T39" fmla="*/ 5040313 h 2"/>
              <a:gd name="T40" fmla="*/ 5040313 w 2"/>
              <a:gd name="T41" fmla="*/ 5040313 h 2"/>
              <a:gd name="T42" fmla="*/ 5040313 w 2"/>
              <a:gd name="T43" fmla="*/ 5040313 h 2"/>
              <a:gd name="T44" fmla="*/ 5040313 w 2"/>
              <a:gd name="T45" fmla="*/ 5040313 h 2"/>
              <a:gd name="T46" fmla="*/ 5040313 w 2"/>
              <a:gd name="T47" fmla="*/ 5040313 h 2"/>
              <a:gd name="T48" fmla="*/ 0 w 2"/>
              <a:gd name="T49" fmla="*/ 0 h 2"/>
              <a:gd name="T50" fmla="*/ 0 w 2"/>
              <a:gd name="T51" fmla="*/ 5040313 h 2"/>
              <a:gd name="T52" fmla="*/ 0 w 2"/>
              <a:gd name="T53" fmla="*/ 5040313 h 2"/>
              <a:gd name="T54" fmla="*/ 0 w 2"/>
              <a:gd name="T55" fmla="*/ 5040313 h 2"/>
              <a:gd name="T56" fmla="*/ 5040313 w 2"/>
              <a:gd name="T57" fmla="*/ 5040313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7" name="Freeform 1246"/>
          <p:cNvSpPr>
            <a:spLocks/>
          </p:cNvSpPr>
          <p:nvPr/>
        </p:nvSpPr>
        <p:spPr bwMode="auto">
          <a:xfrm>
            <a:off x="725489" y="547690"/>
            <a:ext cx="3175" cy="3175"/>
          </a:xfrm>
          <a:custGeom>
            <a:avLst/>
            <a:gdLst>
              <a:gd name="T0" fmla="*/ 0 w 2"/>
              <a:gd name="T1" fmla="*/ 5040313 h 2"/>
              <a:gd name="T2" fmla="*/ 0 w 2"/>
              <a:gd name="T3" fmla="*/ 5040313 h 2"/>
              <a:gd name="T4" fmla="*/ 5040313 w 2"/>
              <a:gd name="T5" fmla="*/ 0 h 2"/>
              <a:gd name="T6" fmla="*/ 5040313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5040313 h 2"/>
              <a:gd name="T14" fmla="*/ 0 w 2"/>
              <a:gd name="T15" fmla="*/ 5040313 h 2"/>
              <a:gd name="T16" fmla="*/ 5040313 w 2"/>
              <a:gd name="T17" fmla="*/ 0 h 2"/>
              <a:gd name="T18" fmla="*/ 5040313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5040313 h 2"/>
              <a:gd name="T48" fmla="*/ 0 w 2"/>
              <a:gd name="T49" fmla="*/ 5040313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8" name="Freeform 1250"/>
          <p:cNvSpPr>
            <a:spLocks/>
          </p:cNvSpPr>
          <p:nvPr/>
        </p:nvSpPr>
        <p:spPr bwMode="auto">
          <a:xfrm>
            <a:off x="731839" y="530225"/>
            <a:ext cx="3175" cy="1588"/>
          </a:xfrm>
          <a:custGeom>
            <a:avLst/>
            <a:gdLst>
              <a:gd name="T0" fmla="*/ 5040313 w 2"/>
              <a:gd name="T1" fmla="*/ 0 h 1588"/>
              <a:gd name="T2" fmla="*/ 0 w 2"/>
              <a:gd name="T3" fmla="*/ 0 h 1588"/>
              <a:gd name="T4" fmla="*/ 5040313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39" name="Freeform 1252"/>
          <p:cNvSpPr>
            <a:spLocks/>
          </p:cNvSpPr>
          <p:nvPr/>
        </p:nvSpPr>
        <p:spPr bwMode="auto">
          <a:xfrm>
            <a:off x="731839" y="527050"/>
            <a:ext cx="3175" cy="7938"/>
          </a:xfrm>
          <a:custGeom>
            <a:avLst/>
            <a:gdLst>
              <a:gd name="T0" fmla="*/ 5040313 w 2"/>
              <a:gd name="T1" fmla="*/ 5040630 h 5"/>
              <a:gd name="T2" fmla="*/ 5040313 w 2"/>
              <a:gd name="T3" fmla="*/ 5040630 h 5"/>
              <a:gd name="T4" fmla="*/ 0 w 2"/>
              <a:gd name="T5" fmla="*/ 0 h 5"/>
              <a:gd name="T6" fmla="*/ 0 w 2"/>
              <a:gd name="T7" fmla="*/ 5040630 h 5"/>
              <a:gd name="T8" fmla="*/ 0 w 2"/>
              <a:gd name="T9" fmla="*/ 5040630 h 5"/>
              <a:gd name="T10" fmla="*/ 5040313 w 2"/>
              <a:gd name="T11" fmla="*/ 12602369 h 5"/>
              <a:gd name="T12" fmla="*/ 5040313 w 2"/>
              <a:gd name="T13" fmla="*/ 5040630 h 5"/>
              <a:gd name="T14" fmla="*/ 5040313 w 2"/>
              <a:gd name="T15" fmla="*/ 5040630 h 5"/>
              <a:gd name="T16" fmla="*/ 0 w 2"/>
              <a:gd name="T17" fmla="*/ 0 h 5"/>
              <a:gd name="T18" fmla="*/ 0 w 2"/>
              <a:gd name="T19" fmla="*/ 5040630 h 5"/>
              <a:gd name="T20" fmla="*/ 0 w 2"/>
              <a:gd name="T21" fmla="*/ 5040630 h 5"/>
              <a:gd name="T22" fmla="*/ 5040313 w 2"/>
              <a:gd name="T23" fmla="*/ 12602369 h 5"/>
              <a:gd name="T24" fmla="*/ 5040313 w 2"/>
              <a:gd name="T25" fmla="*/ 5040630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0" name="Freeform 1255"/>
          <p:cNvSpPr>
            <a:spLocks/>
          </p:cNvSpPr>
          <p:nvPr/>
        </p:nvSpPr>
        <p:spPr bwMode="auto">
          <a:xfrm>
            <a:off x="712789" y="550865"/>
            <a:ext cx="3175" cy="1587"/>
          </a:xfrm>
          <a:custGeom>
            <a:avLst/>
            <a:gdLst>
              <a:gd name="T0" fmla="*/ 0 w 2"/>
              <a:gd name="T1" fmla="*/ 0 h 1587"/>
              <a:gd name="T2" fmla="*/ 5040313 w 2"/>
              <a:gd name="T3" fmla="*/ 0 h 1587"/>
              <a:gd name="T4" fmla="*/ 5040313 w 2"/>
              <a:gd name="T5" fmla="*/ 0 h 1587"/>
              <a:gd name="T6" fmla="*/ 5040313 w 2"/>
              <a:gd name="T7" fmla="*/ 0 h 1587"/>
              <a:gd name="T8" fmla="*/ 5040313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5040313 w 2"/>
              <a:gd name="T19" fmla="*/ 0 h 1587"/>
              <a:gd name="T20" fmla="*/ 5040313 w 2"/>
              <a:gd name="T21" fmla="*/ 0 h 1587"/>
              <a:gd name="T22" fmla="*/ 5040313 w 2"/>
              <a:gd name="T23" fmla="*/ 0 h 1587"/>
              <a:gd name="T24" fmla="*/ 5040313 w 2"/>
              <a:gd name="T25" fmla="*/ 0 h 1587"/>
              <a:gd name="T26" fmla="*/ 5040313 w 2"/>
              <a:gd name="T27" fmla="*/ 0 h 1587"/>
              <a:gd name="T28" fmla="*/ 5040313 w 2"/>
              <a:gd name="T29" fmla="*/ 0 h 1587"/>
              <a:gd name="T30" fmla="*/ 5040313 w 2"/>
              <a:gd name="T31" fmla="*/ 0 h 1587"/>
              <a:gd name="T32" fmla="*/ 5040313 w 2"/>
              <a:gd name="T33" fmla="*/ 0 h 1587"/>
              <a:gd name="T34" fmla="*/ 5040313 w 2"/>
              <a:gd name="T35" fmla="*/ 0 h 1587"/>
              <a:gd name="T36" fmla="*/ 5040313 w 2"/>
              <a:gd name="T37" fmla="*/ 0 h 1587"/>
              <a:gd name="T38" fmla="*/ 5040313 w 2"/>
              <a:gd name="T39" fmla="*/ 0 h 1587"/>
              <a:gd name="T40" fmla="*/ 5040313 w 2"/>
              <a:gd name="T41" fmla="*/ 0 h 1587"/>
              <a:gd name="T42" fmla="*/ 5040313 w 2"/>
              <a:gd name="T43" fmla="*/ 0 h 1587"/>
              <a:gd name="T44" fmla="*/ 5040313 w 2"/>
              <a:gd name="T45" fmla="*/ 0 h 1587"/>
              <a:gd name="T46" fmla="*/ 5040313 w 2"/>
              <a:gd name="T47" fmla="*/ 0 h 1587"/>
              <a:gd name="T48" fmla="*/ 5040313 w 2"/>
              <a:gd name="T49" fmla="*/ 0 h 1587"/>
              <a:gd name="T50" fmla="*/ 5040313 w 2"/>
              <a:gd name="T51" fmla="*/ 0 h 1587"/>
              <a:gd name="T52" fmla="*/ 5040313 w 2"/>
              <a:gd name="T53" fmla="*/ 0 h 1587"/>
              <a:gd name="T54" fmla="*/ 5040313 w 2"/>
              <a:gd name="T55" fmla="*/ 0 h 1587"/>
              <a:gd name="T56" fmla="*/ 5040313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1" name="Rectangle 1256"/>
          <p:cNvSpPr>
            <a:spLocks noChangeArrowheads="1"/>
          </p:cNvSpPr>
          <p:nvPr/>
        </p:nvSpPr>
        <p:spPr bwMode="auto">
          <a:xfrm>
            <a:off x="722314" y="550865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42" name="Freeform 1258"/>
          <p:cNvSpPr>
            <a:spLocks/>
          </p:cNvSpPr>
          <p:nvPr/>
        </p:nvSpPr>
        <p:spPr bwMode="auto">
          <a:xfrm>
            <a:off x="722314" y="550865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3" name="Freeform 1266"/>
          <p:cNvSpPr>
            <a:spLocks/>
          </p:cNvSpPr>
          <p:nvPr/>
        </p:nvSpPr>
        <p:spPr bwMode="auto">
          <a:xfrm>
            <a:off x="728663" y="534990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4" name="Freeform 1269"/>
          <p:cNvSpPr>
            <a:spLocks/>
          </p:cNvSpPr>
          <p:nvPr/>
        </p:nvSpPr>
        <p:spPr bwMode="auto">
          <a:xfrm>
            <a:off x="728664" y="530227"/>
            <a:ext cx="3175" cy="4763"/>
          </a:xfrm>
          <a:custGeom>
            <a:avLst/>
            <a:gdLst>
              <a:gd name="T0" fmla="*/ 0 w 2"/>
              <a:gd name="T1" fmla="*/ 7562056 h 3"/>
              <a:gd name="T2" fmla="*/ 5040313 w 2"/>
              <a:gd name="T3" fmla="*/ 0 h 3"/>
              <a:gd name="T4" fmla="*/ 5040313 w 2"/>
              <a:gd name="T5" fmla="*/ 0 h 3"/>
              <a:gd name="T6" fmla="*/ 5040313 w 2"/>
              <a:gd name="T7" fmla="*/ 0 h 3"/>
              <a:gd name="T8" fmla="*/ 5040313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7562056 h 3"/>
              <a:gd name="T16" fmla="*/ 0 w 2"/>
              <a:gd name="T17" fmla="*/ 7562056 h 3"/>
              <a:gd name="T18" fmla="*/ 5040313 w 2"/>
              <a:gd name="T19" fmla="*/ 0 h 3"/>
              <a:gd name="T20" fmla="*/ 5040313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7562056 h 3"/>
              <a:gd name="T40" fmla="*/ 0 w 2"/>
              <a:gd name="T41" fmla="*/ 7562056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5" name="Line 1270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6" name="Line 1271"/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47" name="Rectangle 1272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48" name="Rectangle 1273"/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49" name="Line 1274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50" name="Line 1275"/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51" name="Freeform 1277"/>
          <p:cNvSpPr>
            <a:spLocks/>
          </p:cNvSpPr>
          <p:nvPr/>
        </p:nvSpPr>
        <p:spPr bwMode="auto">
          <a:xfrm>
            <a:off x="728663" y="523877"/>
            <a:ext cx="1587" cy="3175"/>
          </a:xfrm>
          <a:custGeom>
            <a:avLst/>
            <a:gdLst>
              <a:gd name="T0" fmla="*/ 0 w 1587"/>
              <a:gd name="T1" fmla="*/ 5040313 h 2"/>
              <a:gd name="T2" fmla="*/ 0 w 1587"/>
              <a:gd name="T3" fmla="*/ 5040313 h 2"/>
              <a:gd name="T4" fmla="*/ 0 w 1587"/>
              <a:gd name="T5" fmla="*/ 0 h 2"/>
              <a:gd name="T6" fmla="*/ 0 w 1587"/>
              <a:gd name="T7" fmla="*/ 5040313 h 2"/>
              <a:gd name="T8" fmla="*/ 0 w 1587"/>
              <a:gd name="T9" fmla="*/ 5040313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52" name="Freeform 1287"/>
          <p:cNvSpPr>
            <a:spLocks/>
          </p:cNvSpPr>
          <p:nvPr/>
        </p:nvSpPr>
        <p:spPr bwMode="auto">
          <a:xfrm>
            <a:off x="719139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5040313 h 2"/>
              <a:gd name="T4" fmla="*/ 5040313 w 2"/>
              <a:gd name="T5" fmla="*/ 5040313 h 2"/>
              <a:gd name="T6" fmla="*/ 5040313 w 2"/>
              <a:gd name="T7" fmla="*/ 5040313 h 2"/>
              <a:gd name="T8" fmla="*/ 5040313 w 2"/>
              <a:gd name="T9" fmla="*/ 5040313 h 2"/>
              <a:gd name="T10" fmla="*/ 5040313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5040313 h 2"/>
              <a:gd name="T18" fmla="*/ 0 w 2"/>
              <a:gd name="T19" fmla="*/ 5040313 h 2"/>
              <a:gd name="T20" fmla="*/ 0 w 2"/>
              <a:gd name="T21" fmla="*/ 5040313 h 2"/>
              <a:gd name="T22" fmla="*/ 0 w 2"/>
              <a:gd name="T23" fmla="*/ 5040313 h 2"/>
              <a:gd name="T24" fmla="*/ 5040313 w 2"/>
              <a:gd name="T25" fmla="*/ 5040313 h 2"/>
              <a:gd name="T26" fmla="*/ 5040313 w 2"/>
              <a:gd name="T27" fmla="*/ 5040313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53" name="Freeform 1290"/>
          <p:cNvSpPr>
            <a:spLocks/>
          </p:cNvSpPr>
          <p:nvPr/>
        </p:nvSpPr>
        <p:spPr bwMode="auto">
          <a:xfrm>
            <a:off x="719139" y="517527"/>
            <a:ext cx="3175" cy="3175"/>
          </a:xfrm>
          <a:custGeom>
            <a:avLst/>
            <a:gdLst>
              <a:gd name="T0" fmla="*/ 0 w 2"/>
              <a:gd name="T1" fmla="*/ 5040313 h 2"/>
              <a:gd name="T2" fmla="*/ 0 w 2"/>
              <a:gd name="T3" fmla="*/ 5040313 h 2"/>
              <a:gd name="T4" fmla="*/ 5040313 w 2"/>
              <a:gd name="T5" fmla="*/ 5040313 h 2"/>
              <a:gd name="T6" fmla="*/ 5040313 w 2"/>
              <a:gd name="T7" fmla="*/ 5040313 h 2"/>
              <a:gd name="T8" fmla="*/ 5040313 w 2"/>
              <a:gd name="T9" fmla="*/ 5040313 h 2"/>
              <a:gd name="T10" fmla="*/ 5040313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5040313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5040313 h 2"/>
              <a:gd name="T32" fmla="*/ 0 w 2"/>
              <a:gd name="T33" fmla="*/ 5040313 h 2"/>
              <a:gd name="T34" fmla="*/ 0 w 2"/>
              <a:gd name="T35" fmla="*/ 5040313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5040313 h 2"/>
              <a:gd name="T50" fmla="*/ 5040313 w 2"/>
              <a:gd name="T51" fmla="*/ 5040313 h 2"/>
              <a:gd name="T52" fmla="*/ 5040313 w 2"/>
              <a:gd name="T53" fmla="*/ 0 h 2"/>
              <a:gd name="T54" fmla="*/ 5040313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5040313 h 2"/>
              <a:gd name="T62" fmla="*/ 0 w 2"/>
              <a:gd name="T63" fmla="*/ 5040313 h 2"/>
              <a:gd name="T64" fmla="*/ 5040313 w 2"/>
              <a:gd name="T65" fmla="*/ 5040313 h 2"/>
              <a:gd name="T66" fmla="*/ 5040313 w 2"/>
              <a:gd name="T67" fmla="*/ 5040313 h 2"/>
              <a:gd name="T68" fmla="*/ 0 w 2"/>
              <a:gd name="T69" fmla="*/ 5040313 h 2"/>
              <a:gd name="T70" fmla="*/ 0 w 2"/>
              <a:gd name="T71" fmla="*/ 5040313 h 2"/>
              <a:gd name="T72" fmla="*/ 0 w 2"/>
              <a:gd name="T73" fmla="*/ 5040313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 dirty="0"/>
          </a:p>
        </p:txBody>
      </p:sp>
      <p:sp>
        <p:nvSpPr>
          <p:cNvPr id="54" name="Rectangle 1335"/>
          <p:cNvSpPr>
            <a:spLocks noChangeArrowheads="1"/>
          </p:cNvSpPr>
          <p:nvPr/>
        </p:nvSpPr>
        <p:spPr bwMode="auto">
          <a:xfrm>
            <a:off x="468314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55" name="Rectangle 1336"/>
          <p:cNvSpPr>
            <a:spLocks noChangeArrowheads="1"/>
          </p:cNvSpPr>
          <p:nvPr/>
        </p:nvSpPr>
        <p:spPr bwMode="auto">
          <a:xfrm>
            <a:off x="474664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56" name="Rectangle 1337"/>
          <p:cNvSpPr>
            <a:spLocks noChangeArrowheads="1"/>
          </p:cNvSpPr>
          <p:nvPr/>
        </p:nvSpPr>
        <p:spPr bwMode="auto">
          <a:xfrm>
            <a:off x="474664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57" name="Rectangle 1340"/>
          <p:cNvSpPr>
            <a:spLocks noChangeArrowheads="1"/>
          </p:cNvSpPr>
          <p:nvPr/>
        </p:nvSpPr>
        <p:spPr bwMode="auto">
          <a:xfrm>
            <a:off x="468314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58" name="Rectangle 1341"/>
          <p:cNvSpPr>
            <a:spLocks noChangeArrowheads="1"/>
          </p:cNvSpPr>
          <p:nvPr/>
        </p:nvSpPr>
        <p:spPr bwMode="auto">
          <a:xfrm>
            <a:off x="468314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59" name="Rectangle 1342"/>
          <p:cNvSpPr>
            <a:spLocks noChangeArrowheads="1"/>
          </p:cNvSpPr>
          <p:nvPr/>
        </p:nvSpPr>
        <p:spPr bwMode="auto">
          <a:xfrm>
            <a:off x="468314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60" name="Rectangle 1343"/>
          <p:cNvSpPr>
            <a:spLocks noChangeArrowheads="1"/>
          </p:cNvSpPr>
          <p:nvPr/>
        </p:nvSpPr>
        <p:spPr bwMode="auto">
          <a:xfrm>
            <a:off x="468314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sp>
        <p:nvSpPr>
          <p:cNvPr id="61" name="Rectangle 1344"/>
          <p:cNvSpPr>
            <a:spLocks noChangeArrowheads="1"/>
          </p:cNvSpPr>
          <p:nvPr/>
        </p:nvSpPr>
        <p:spPr bwMode="auto">
          <a:xfrm>
            <a:off x="465139" y="485777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975" b="0" dirty="0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0" y="4302127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86916" indent="-86916">
              <a:spcBef>
                <a:spcPct val="50000"/>
              </a:spcBef>
              <a:buFontTx/>
              <a:buChar char="•"/>
            </a:pPr>
            <a:endParaRPr lang="en-US" sz="975" b="0" dirty="0">
              <a:solidFill>
                <a:schemeClr val="bg1"/>
              </a:solidFill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91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7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8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125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/>
          <p:cNvSpPr>
            <a:spLocks noGrp="1" noChangeArrowheads="1"/>
          </p:cNvSpPr>
          <p:nvPr>
            <p:ph type="dt" sz="half" idx="15"/>
          </p:nvPr>
        </p:nvSpPr>
        <p:spPr>
          <a:xfrm>
            <a:off x="5716589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5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44A-6040-40FE-A2D8-CD31B45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9908-9943-4D15-9E5D-1D7E4E5D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08DE-370B-4D6A-BA58-0C85FD8B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FC97-5014-4C28-88C1-0FD948A2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7143-D8C9-472A-89A1-B45D51C5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D2E0-93A2-4681-8A33-A1793834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2A7C-E9B4-4150-961F-AC6C308D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D3F-5DC5-49B2-9BE8-3C471DA4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FA38-645F-434C-A9DD-7E4044F9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5FA4-FEFA-408B-8D34-A91C0676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1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E282-AAE9-45FE-9E23-0392516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EA27-AD13-416E-BDAF-80E8E5FD2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5F6BB-3945-40F8-8DD5-AAE4D9E3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9C435-12D8-4095-9874-3738B3A0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67698-4779-4621-8C5E-981D28C2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FD54-D93D-4CF3-993C-0D5A282D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0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C228-A4AE-44B1-9E1D-0ACCD563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AA17-A924-4A88-BDC8-837C1D7F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CF966-EB15-4DEA-B393-3C04589C4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DD256-C22F-41FD-ABA8-3C450276D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7E6A4-EEB2-4792-A380-34C45BECD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CDCBF-0096-46A8-BA21-F2F73210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24E53-2EB8-4130-B522-38E6FBBF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FA57C-1498-46E7-8948-73E8A3BD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EF94-2F53-46F7-B382-C1A48AF7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0FAC-C2B9-4384-B620-9AE1480B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F8E4-5A2B-4664-B5AC-D53ED63B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DFD6-1CFE-4A82-9FC1-570A3E86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BD8D6-779E-41D9-B28C-F80521DC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FFBA8-736D-4912-BAF5-FA66600F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5659C-E7F2-46A7-9E17-5A17BE6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5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D411-909B-4377-A580-9F88DD6B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F6CB-4D46-4D8F-8E13-8A819CA7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C95DD-B695-4F47-B78F-3D691F66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3C7D-650D-40AC-811B-D448D4FE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25A40-2876-4BA8-940E-2768B42A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542B-E119-446C-98BA-41A3C911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3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5706-1DA7-4323-95BA-16512BA8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F9B2F-3C3D-4637-8475-A34FA5E05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0DE9E-6DB1-4A25-9409-AA20770C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383D-96A9-41B1-8897-ABD49A39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61-DD73-4549-96F6-2C1979E9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AE3C-772F-486A-B8CE-1DA1AB07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F1ECC-00C2-46D9-8AC8-6307BA96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0FE8-D372-45B9-8ADF-972FDE10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8D4C-4705-4B0F-8BBB-0CF1EFCC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015F-6D8A-4958-B0D3-8DAA078D025D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81EE-A269-4315-ADE6-1C269695E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66EE-D4A7-4AB3-93DE-6C43EC84A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8084-457A-4515-88FC-1BEEDCB3AC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0880" y="880935"/>
            <a:ext cx="8556770" cy="1354672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2100" dirty="0">
                <a:solidFill>
                  <a:srgbClr val="C00000"/>
                </a:solidFill>
                <a:latin typeface="+mn-lt"/>
              </a:rPr>
              <a:t>The World Bank Group and Development Finance in Contexts of Fragility, Conflict, and Violence: Overview and Relevance to Human Development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8471" y="2235607"/>
            <a:ext cx="6606540" cy="1055170"/>
          </a:xfrm>
        </p:spPr>
        <p:txBody>
          <a:bodyPr>
            <a:normAutofit/>
          </a:bodyPr>
          <a:lstStyle/>
          <a:p>
            <a:pPr marL="0" indent="0">
              <a:defRPr/>
            </a:pPr>
            <a:endParaRPr lang="en-US" dirty="0">
              <a:ea typeface="+mn-ea"/>
            </a:endParaRPr>
          </a:p>
          <a:p>
            <a:pPr marL="0" indent="0" algn="ctr">
              <a:buNone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Discussion notes for a webinar</a:t>
            </a:r>
          </a:p>
          <a:p>
            <a:pPr marL="0" indent="0" algn="ctr">
              <a:buNone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May 1, 2019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88472" y="3078236"/>
            <a:ext cx="6786799" cy="7965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Olusoji Adeyi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Health, Nutrition, and Population Global Practice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A79D-A922-47DD-9C3F-438C3141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1131094"/>
            <a:ext cx="7735174" cy="75171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+mn-lt"/>
              </a:rPr>
              <a:t>Evolution of World </a:t>
            </a:r>
            <a:r>
              <a:rPr lang="en-US" sz="2400" b="1" dirty="0">
                <a:solidFill>
                  <a:srgbClr val="0000FF"/>
                </a:solidFill>
                <a:latin typeface="+mn-lt"/>
                <a:cs typeface="Calibri" panose="020F0502020204030204" pitchFamily="34" charset="0"/>
              </a:rPr>
              <a:t>Bank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 Group’s engagement in contexts of Fragility, Conflict, and Violence (FCV)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D354-1355-461C-9C6F-1F9EE2DB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0" y="2036953"/>
            <a:ext cx="8487561" cy="3963797"/>
          </a:xfrm>
        </p:spPr>
        <p:txBody>
          <a:bodyPr/>
          <a:lstStyle/>
          <a:p>
            <a:r>
              <a:rPr lang="en-US" sz="1950" dirty="0"/>
              <a:t>Supporting fragile and conflict-affected countries has always been a WBG priority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50" dirty="0"/>
              <a:t>IBRD for post-conflict (WW2) reconstruction in Europe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50" dirty="0"/>
              <a:t>IDA launched in 1960, focused on development of low-income countries</a:t>
            </a:r>
          </a:p>
          <a:p>
            <a:r>
              <a:rPr lang="en-US" sz="1950" dirty="0"/>
              <a:t>Analyses to improve understanding and inform approach over the years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50" dirty="0"/>
              <a:t>Policy Research Working Papers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50" dirty="0"/>
              <a:t>World Development Report (2011) on Conflict, Security, and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50" dirty="0"/>
              <a:t>Joint World Bank – UN flagship report – </a:t>
            </a:r>
            <a:r>
              <a:rPr lang="en-US" sz="1950" i="1" dirty="0"/>
              <a:t>Pathways for Peace</a:t>
            </a:r>
            <a:r>
              <a:rPr lang="en-US" sz="1950" dirty="0"/>
              <a:t>. 2018</a:t>
            </a:r>
          </a:p>
          <a:p>
            <a:r>
              <a:rPr lang="en-US" sz="1950" dirty="0"/>
              <a:t>Classification of fragile states (2006) under LICUS approach; Fragile States List (2010); now the Harmonized List of Fragile Situations (FCS, 2011–2019) </a:t>
            </a:r>
          </a:p>
          <a:p>
            <a:r>
              <a:rPr lang="en-US" sz="1950" dirty="0"/>
              <a:t>Under IDA18: Continued and expanded policy engagement, financing, &amp; learning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1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C19-324F-42EF-ADBA-3397FA39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1958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0000FF"/>
                </a:solidFill>
                <a:latin typeface="+mn-lt"/>
                <a:cs typeface="Calibri" panose="020F0502020204030204" pitchFamily="34" charset="0"/>
              </a:rPr>
              <a:t>Recent History &amp; Current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9A87-FFBE-4E67-AA5D-57563C26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421" y="1750679"/>
            <a:ext cx="8588229" cy="3739294"/>
          </a:xfrm>
        </p:spPr>
        <p:txBody>
          <a:bodyPr/>
          <a:lstStyle/>
          <a:p>
            <a:r>
              <a:rPr lang="en-US" dirty="0"/>
              <a:t>Under IDA18, changes to the resource allocation framework increase core IDA support to FCS countries (as listed in the Harmonized List of Fragile Situations) from US$7.2 billion in IDA17 to US$14.4 billion in IDA18</a:t>
            </a:r>
          </a:p>
          <a:p>
            <a:r>
              <a:rPr lang="en-US" dirty="0"/>
              <a:t>Promoting a differentiated approach to addressing diverse challenges across the spectrum of FCV situations</a:t>
            </a:r>
          </a:p>
          <a:p>
            <a:r>
              <a:rPr lang="en-US" dirty="0" err="1"/>
              <a:t>Customised</a:t>
            </a:r>
            <a:r>
              <a:rPr lang="en-US" dirty="0"/>
              <a:t> approaches: </a:t>
            </a:r>
          </a:p>
          <a:p>
            <a:pPr lvl="1"/>
            <a:r>
              <a:rPr lang="en-US" dirty="0"/>
              <a:t>Investing in conflict prevention</a:t>
            </a:r>
          </a:p>
          <a:p>
            <a:pPr lvl="1"/>
            <a:r>
              <a:rPr lang="en-US" dirty="0"/>
              <a:t>Supporting refugees and host communities</a:t>
            </a:r>
          </a:p>
          <a:p>
            <a:pPr lvl="1"/>
            <a:r>
              <a:rPr lang="en-US" dirty="0"/>
              <a:t>Preventing and responding to gender-based violence</a:t>
            </a:r>
          </a:p>
          <a:p>
            <a:pPr lvl="1"/>
            <a:r>
              <a:rPr lang="en-US" dirty="0"/>
              <a:t>Engaging in situations of active conflict</a:t>
            </a:r>
          </a:p>
          <a:p>
            <a:pPr lvl="1"/>
            <a:r>
              <a:rPr lang="en-US" dirty="0"/>
              <a:t>Supporting transitions from conflict to peace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5953-35F8-4C3E-915E-E37D45DE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7" y="1133178"/>
            <a:ext cx="8238513" cy="101998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Value in Practice: Our Work in Human Development (across Education, Gender, Health, Nutrition, Population, Social Protection, and Jobs)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E50-A79B-4383-AC31-C26BB0A1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2489696"/>
            <a:ext cx="8123549" cy="313994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</a:pPr>
            <a:r>
              <a:rPr lang="en-US" sz="1800" dirty="0"/>
              <a:t>First post-crisis response includes rebuilding Human Development (HD) services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HD interventions are cross-cutting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Bridging the Humanitarian-Development-Peace (HDP) nexus and Strengthening Social Cohesion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Strengthening individual and institutional resilience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Leveraging strategic partnerships 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Protecting Human Capital</a:t>
            </a:r>
          </a:p>
          <a:p>
            <a:pPr marL="0" indent="0">
              <a:spcAft>
                <a:spcPts val="9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91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A3E8-0CF4-4323-80D6-60254D8C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342"/>
            <a:ext cx="9144000" cy="99417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Current HD Engagement in FCV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A1D287-A6D9-B34B-8B4D-9E4EC2FF4C1F}"/>
              </a:ext>
            </a:extLst>
          </p:cNvPr>
          <p:cNvGrpSpPr/>
          <p:nvPr/>
        </p:nvGrpSpPr>
        <p:grpSpPr>
          <a:xfrm>
            <a:off x="470319" y="2949859"/>
            <a:ext cx="2211889" cy="2391574"/>
            <a:chOff x="710930" y="2828343"/>
            <a:chExt cx="2949186" cy="2944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6AB7EB-0C15-3D45-A784-FACC9D5E6875}"/>
                </a:ext>
              </a:extLst>
            </p:cNvPr>
            <p:cNvSpPr txBox="1"/>
            <p:nvPr/>
          </p:nvSpPr>
          <p:spPr>
            <a:xfrm>
              <a:off x="710930" y="4749693"/>
              <a:ext cx="2949186" cy="102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700" b="1" dirty="0">
                  <a:solidFill>
                    <a:srgbClr val="4472C4">
                      <a:lumMod val="75000"/>
                    </a:srgbClr>
                  </a:solidFill>
                  <a:latin typeface="Calibri" panose="020F0502020204030204"/>
                  <a:ea typeface="+mn-ea"/>
                </a:rPr>
                <a:t>99</a:t>
              </a: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 Active Projects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1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F2A3C0-56AD-7344-8778-32CCD170F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375" y="2828343"/>
              <a:ext cx="1444297" cy="144429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E9264A1-151D-D049-8A7B-BD2A336AC797}"/>
                </a:ext>
              </a:extLst>
            </p:cNvPr>
            <p:cNvCxnSpPr>
              <a:cxnSpLocks/>
            </p:cNvCxnSpPr>
            <p:nvPr/>
          </p:nvCxnSpPr>
          <p:spPr>
            <a:xfrm>
              <a:off x="715449" y="5700067"/>
              <a:ext cx="2940147" cy="0"/>
            </a:xfrm>
            <a:prstGeom prst="line">
              <a:avLst/>
            </a:prstGeom>
            <a:ln w="412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4BC6AB-2BB1-A54E-98ED-73F42C536628}"/>
              </a:ext>
            </a:extLst>
          </p:cNvPr>
          <p:cNvGrpSpPr/>
          <p:nvPr/>
        </p:nvGrpSpPr>
        <p:grpSpPr>
          <a:xfrm>
            <a:off x="3276879" y="2730106"/>
            <a:ext cx="2414892" cy="2612905"/>
            <a:chOff x="4542341" y="2373815"/>
            <a:chExt cx="3219856" cy="34838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597095-BB1C-3A4E-A024-07FE831FBB18}"/>
                </a:ext>
              </a:extLst>
            </p:cNvPr>
            <p:cNvSpPr txBox="1"/>
            <p:nvPr/>
          </p:nvSpPr>
          <p:spPr>
            <a:xfrm>
              <a:off x="4542341" y="4749693"/>
              <a:ext cx="32198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700" b="1" dirty="0">
                  <a:solidFill>
                    <a:srgbClr val="4472C4">
                      <a:lumMod val="75000"/>
                    </a:srgbClr>
                  </a:solidFill>
                  <a:latin typeface="Calibri" panose="020F0502020204030204"/>
                  <a:ea typeface="+mn-ea"/>
                </a:rPr>
                <a:t>38</a:t>
              </a: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 Pipeline Projects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1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F64815-B0BB-2347-9D35-2415E8E9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7455" y="2373815"/>
              <a:ext cx="2375877" cy="237587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C0B954-5518-D547-8432-E0ADA636F64C}"/>
                </a:ext>
              </a:extLst>
            </p:cNvPr>
            <p:cNvCxnSpPr>
              <a:cxnSpLocks/>
            </p:cNvCxnSpPr>
            <p:nvPr/>
          </p:nvCxnSpPr>
          <p:spPr>
            <a:xfrm>
              <a:off x="4789157" y="5827626"/>
              <a:ext cx="2940147" cy="0"/>
            </a:xfrm>
            <a:prstGeom prst="line">
              <a:avLst/>
            </a:prstGeom>
            <a:ln w="412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D118C7-B37A-D44E-8FA4-6A46B51A7851}"/>
              </a:ext>
            </a:extLst>
          </p:cNvPr>
          <p:cNvGrpSpPr/>
          <p:nvPr/>
        </p:nvGrpSpPr>
        <p:grpSpPr>
          <a:xfrm>
            <a:off x="5738831" y="2825054"/>
            <a:ext cx="3130062" cy="2697466"/>
            <a:chOff x="7718886" y="2616357"/>
            <a:chExt cx="4173416" cy="37536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504F61-A176-7546-B138-9EE63BF378C0}"/>
                </a:ext>
              </a:extLst>
            </p:cNvPr>
            <p:cNvSpPr txBox="1"/>
            <p:nvPr/>
          </p:nvSpPr>
          <p:spPr>
            <a:xfrm>
              <a:off x="7718886" y="4763960"/>
              <a:ext cx="4173416" cy="1606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700" b="1" dirty="0">
                  <a:solidFill>
                    <a:srgbClr val="4472C4">
                      <a:lumMod val="75000"/>
                    </a:srgbClr>
                  </a:solidFill>
                  <a:latin typeface="Calibri" panose="020F0502020204030204"/>
                  <a:ea typeface="+mn-ea"/>
                </a:rPr>
                <a:t>69</a:t>
              </a: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 Technical Assistance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1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Engagements</a:t>
              </a:r>
            </a:p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2100" dirty="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85FC33-B7DB-D749-8199-47448606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5733" y="2616357"/>
              <a:ext cx="1678522" cy="1868268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CCD02A-08EB-6645-B9E2-A0463F96D856}"/>
                </a:ext>
              </a:extLst>
            </p:cNvPr>
            <p:cNvCxnSpPr>
              <a:cxnSpLocks/>
            </p:cNvCxnSpPr>
            <p:nvPr/>
          </p:nvCxnSpPr>
          <p:spPr>
            <a:xfrm>
              <a:off x="8544920" y="6088127"/>
              <a:ext cx="2940147" cy="0"/>
            </a:xfrm>
            <a:prstGeom prst="line">
              <a:avLst/>
            </a:prstGeom>
            <a:ln w="41275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DE04111-C731-4ED9-A854-0D5E3F63D9BD}"/>
              </a:ext>
            </a:extLst>
          </p:cNvPr>
          <p:cNvSpPr txBox="1"/>
          <p:nvPr/>
        </p:nvSpPr>
        <p:spPr>
          <a:xfrm>
            <a:off x="3021544" y="2053513"/>
            <a:ext cx="29713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700" b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In 36 FCV Countries</a:t>
            </a:r>
          </a:p>
        </p:txBody>
      </p:sp>
    </p:spTree>
    <p:extLst>
      <p:ext uri="{BB962C8B-B14F-4D97-AF65-F5344CB8AC3E}">
        <p14:creationId xmlns:p14="http://schemas.microsoft.com/office/powerpoint/2010/main" val="360800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A3E8-0CF4-4323-80D6-60254D8C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342"/>
            <a:ext cx="9144000" cy="994172"/>
          </a:xfrm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Examples of Gender-focused HD operations in FCV context</a:t>
            </a:r>
            <a:endParaRPr lang="en-US" sz="22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B29C3-8B30-4112-BBA0-2D443A00D133}"/>
              </a:ext>
            </a:extLst>
          </p:cNvPr>
          <p:cNvSpPr/>
          <p:nvPr/>
        </p:nvSpPr>
        <p:spPr>
          <a:xfrm>
            <a:off x="2962374" y="2057304"/>
            <a:ext cx="291995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u="sng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Calibri" panose="020F0502020204030204" pitchFamily="34" charset="0"/>
              </a:rPr>
              <a:t>The Lebanon Health Resilience Project</a:t>
            </a: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Calibri" panose="020F0502020204030204" pitchFamily="34" charset="0"/>
              </a:rPr>
              <a:t>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  <a:cs typeface="Calibri" panose="020F0502020204030204" pitchFamily="34" charset="0"/>
              </a:rPr>
              <a:t> (US$96m, Mar 2017)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30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Supports a health system over-burdened by influx of Syrian refugees</a:t>
            </a:r>
            <a:endParaRPr lang="en-US" sz="788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Package of services to address GBV, elderly care, non-communicable diseases, and mental health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Targeted health services for girls, adolescents and women including mammography and pap smears, prenatal, postnatal, delivery, family planning and other counselling services 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Mental health and GBV services are provided through screening, case management, counselling, and outreach activities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07E77-1544-4024-99C6-CBF8B2B989DA}"/>
              </a:ext>
            </a:extLst>
          </p:cNvPr>
          <p:cNvSpPr/>
          <p:nvPr/>
        </p:nvSpPr>
        <p:spPr>
          <a:xfrm>
            <a:off x="274486" y="2013318"/>
            <a:ext cx="234616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u="sng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The DRC Health Systems Strengthening Project</a:t>
            </a: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(US$100m, Mar 2017)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Addresses risk of early pregnancy, maternal death, low birth weight and chronic malnutrition, and STDs, including HIV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Supports </a:t>
            </a:r>
            <a:r>
              <a:rPr lang="en-US" sz="1350" dirty="0" err="1">
                <a:solidFill>
                  <a:srgbClr val="70AD47">
                    <a:lumMod val="7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behaviour</a:t>
            </a: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change and counselling on family planning, health and hygiene,  and better nutritional practices 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Monitors percentage of adolescent girls adopting modern contraception and pregnant women receiving ante-natal care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44156-B994-402E-ADA8-0F842FA37F5C}"/>
              </a:ext>
            </a:extLst>
          </p:cNvPr>
          <p:cNvSpPr/>
          <p:nvPr/>
        </p:nvSpPr>
        <p:spPr>
          <a:xfrm>
            <a:off x="6224048" y="1799808"/>
            <a:ext cx="257823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u="sng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Yemen Emergency Crisis Response Project 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(US$640m to date)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70AD47">
                  <a:lumMod val="75000"/>
                </a:srgbClr>
              </a:solidFill>
              <a:latin typeface="Calibri" panose="020F0502020204030204"/>
              <a:ea typeface="+mn-ea"/>
            </a:endParaRP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Responds to alarming levels of food insecurity, provides short-term employment access to selected basic services to the most vulnerable populations, and emergency cash transfers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Labour</a:t>
            </a: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 component ensures women’s access to jobs by flexible hours and on site child care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Grants to small and medium enterprises – 65% women-led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Emergency transfers to 1.45m households</a:t>
            </a:r>
          </a:p>
          <a:p>
            <a:pPr marL="285750" indent="-285750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  <a:ea typeface="+mn-ea"/>
              </a:rPr>
              <a:t>Nutrition sensitive cash transfer</a:t>
            </a:r>
          </a:p>
        </p:txBody>
      </p:sp>
    </p:spTree>
    <p:extLst>
      <p:ext uri="{BB962C8B-B14F-4D97-AF65-F5344CB8AC3E}">
        <p14:creationId xmlns:p14="http://schemas.microsoft.com/office/powerpoint/2010/main" val="85409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A3E8-0CF4-4323-80D6-60254D8C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342"/>
            <a:ext cx="9144000" cy="994172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+mn-lt"/>
              </a:rPr>
              <a:t>Examples of collaboration across Sectors</a:t>
            </a:r>
            <a:endParaRPr lang="en-US" sz="225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B2D3E-D8D8-42BF-885B-7E7BE45E04EB}"/>
              </a:ext>
            </a:extLst>
          </p:cNvPr>
          <p:cNvSpPr/>
          <p:nvPr/>
        </p:nvSpPr>
        <p:spPr>
          <a:xfrm>
            <a:off x="855483" y="2563378"/>
            <a:ext cx="600251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HNP and WASH 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prstClr val="black"/>
                </a:solidFill>
                <a:latin typeface="Calibri" panose="020F0502020204030204"/>
                <a:ea typeface="+mn-ea"/>
              </a:rPr>
              <a:t>Yemen Emergency Health and Nutrition 2</a:t>
            </a:r>
            <a:r>
              <a:rPr lang="en-US" sz="1875" baseline="30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nd</a:t>
            </a:r>
            <a:r>
              <a:rPr lang="en-US" sz="1875" dirty="0">
                <a:solidFill>
                  <a:prstClr val="black"/>
                </a:solidFill>
                <a:latin typeface="Calibri" panose="020F0502020204030204"/>
                <a:ea typeface="+mn-ea"/>
              </a:rPr>
              <a:t> AF –Cholera (US$200m); and 3</a:t>
            </a:r>
            <a:r>
              <a:rPr lang="en-US" sz="1875" baseline="30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rd</a:t>
            </a:r>
            <a:r>
              <a:rPr lang="en-US" sz="1875" dirty="0">
                <a:solidFill>
                  <a:prstClr val="black"/>
                </a:solidFill>
                <a:latin typeface="Calibri" panose="020F0502020204030204"/>
                <a:ea typeface="+mn-ea"/>
              </a:rPr>
              <a:t> AF (in preparation)</a:t>
            </a: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GENDER and EDUCATION 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prstClr val="black"/>
                </a:solidFill>
                <a:latin typeface="Calibri" panose="020F0502020204030204"/>
                <a:ea typeface="+mn-ea"/>
              </a:rPr>
              <a:t>Nepal School Sector Development Program (US$185m)</a:t>
            </a: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b="1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342900" lvl="1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75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EDUCATION and GOVERNANCE</a:t>
            </a:r>
          </a:p>
          <a:p>
            <a:pPr marL="900113" lvl="2" indent="-214313" defTabSz="6858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prstClr val="black"/>
                </a:solidFill>
                <a:latin typeface="Calibri" panose="020F0502020204030204"/>
                <a:ea typeface="+mn-ea"/>
              </a:rPr>
              <a:t>Nigeria Education Service Delivery for All (US$611m)</a:t>
            </a:r>
          </a:p>
          <a:p>
            <a:pPr marL="685800" lvl="2" defTabSz="685800" fontAlgn="auto">
              <a:spcBef>
                <a:spcPts val="0"/>
              </a:spcBef>
              <a:spcAft>
                <a:spcPts val="0"/>
              </a:spcAft>
            </a:pPr>
            <a:endParaRPr lang="en-US" sz="1875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0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6B82-4557-4CC4-8954-9AB1614D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Coherence Among Development and Crisis 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7F28-9D1D-4C9B-A861-B78DFEA6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0" y="2226469"/>
            <a:ext cx="8858774" cy="3263504"/>
          </a:xfrm>
        </p:spPr>
        <p:txBody>
          <a:bodyPr>
            <a:normAutofit/>
          </a:bodyPr>
          <a:lstStyle/>
          <a:p>
            <a:r>
              <a:rPr lang="en-US" sz="2400" dirty="0"/>
              <a:t>Shared understanding of FCV dynamics, including the causes and consequences of fragility</a:t>
            </a:r>
          </a:p>
          <a:p>
            <a:r>
              <a:rPr lang="en-US" sz="2400" dirty="0"/>
              <a:t>Recognition of – and actions based on – comparative advantages</a:t>
            </a:r>
          </a:p>
          <a:p>
            <a:r>
              <a:rPr lang="en-US" sz="2400" dirty="0"/>
              <a:t>Enabling and supporting country-led strategies and </a:t>
            </a:r>
            <a:r>
              <a:rPr lang="en-US" sz="2400" dirty="0" err="1"/>
              <a:t>programmes</a:t>
            </a:r>
            <a:endParaRPr lang="en-US" sz="2400" dirty="0"/>
          </a:p>
          <a:p>
            <a:r>
              <a:rPr lang="en-US" sz="2400" dirty="0"/>
              <a:t>Joint learning and co-convening for informed impact on policies and </a:t>
            </a:r>
            <a:r>
              <a:rPr lang="en-US" sz="2400" dirty="0" err="1"/>
              <a:t>programmes</a:t>
            </a:r>
            <a:endParaRPr lang="en-US" sz="2400" dirty="0"/>
          </a:p>
          <a:p>
            <a:r>
              <a:rPr lang="en-US" sz="2400" dirty="0"/>
              <a:t>Transparency of resource </a:t>
            </a:r>
            <a:r>
              <a:rPr lang="en-US" sz="2400" dirty="0" err="1"/>
              <a:t>mobilisation</a:t>
            </a:r>
            <a:r>
              <a:rPr lang="en-US" sz="2400" dirty="0"/>
              <a:t>, commitments, and disbursements</a:t>
            </a:r>
          </a:p>
        </p:txBody>
      </p:sp>
    </p:spTree>
    <p:extLst>
      <p:ext uri="{BB962C8B-B14F-4D97-AF65-F5344CB8AC3E}">
        <p14:creationId xmlns:p14="http://schemas.microsoft.com/office/powerpoint/2010/main" val="16463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 green PowerPoint template</Template>
  <TotalTime>0</TotalTime>
  <Words>692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Andes ExtraLight</vt:lpstr>
      <vt:lpstr>Arial</vt:lpstr>
      <vt:lpstr>Calibri</vt:lpstr>
      <vt:lpstr>Calibri Light</vt:lpstr>
      <vt:lpstr>Courier New</vt:lpstr>
      <vt:lpstr>Office Theme</vt:lpstr>
      <vt:lpstr>The World Bank Group and Development Finance in Contexts of Fragility, Conflict, and Violence: Overview and Relevance to Human Development</vt:lpstr>
      <vt:lpstr>Evolution of World Bank Group’s engagement in contexts of Fragility, Conflict, and Violence (FCV)</vt:lpstr>
      <vt:lpstr>Recent History &amp; Current Engagement</vt:lpstr>
      <vt:lpstr>Adding Value in Practice: Our Work in Human Development (across Education, Gender, Health, Nutrition, Population, Social Protection, and Jobs) </vt:lpstr>
      <vt:lpstr>Current HD Engagement in FCV</vt:lpstr>
      <vt:lpstr>Examples of Gender-focused HD operations in FCV context</vt:lpstr>
      <vt:lpstr>Examples of collaboration across Sectors</vt:lpstr>
      <vt:lpstr>Improving Coherence Among Development and Crisis Actors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McAndrew</dc:creator>
  <cp:lastModifiedBy>Simon Murphy</cp:lastModifiedBy>
  <cp:revision>316</cp:revision>
  <cp:lastPrinted>2019-04-30T14:10:50Z</cp:lastPrinted>
  <dcterms:created xsi:type="dcterms:W3CDTF">2019-04-23T08:15:40Z</dcterms:created>
  <dcterms:modified xsi:type="dcterms:W3CDTF">2019-05-07T13:20:38Z</dcterms:modified>
</cp:coreProperties>
</file>