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2" r:id="rId1"/>
  </p:sldMasterIdLst>
  <p:notesMasterIdLst>
    <p:notesMasterId r:id="rId8"/>
  </p:notesMasterIdLst>
  <p:handoutMasterIdLst>
    <p:handoutMasterId r:id="rId9"/>
  </p:handoutMasterIdLst>
  <p:sldIdLst>
    <p:sldId id="460" r:id="rId2"/>
    <p:sldId id="461" r:id="rId3"/>
    <p:sldId id="462" r:id="rId4"/>
    <p:sldId id="463" r:id="rId5"/>
    <p:sldId id="464" r:id="rId6"/>
    <p:sldId id="465" r:id="rId7"/>
  </p:sldIdLst>
  <p:sldSz cx="9144000" cy="6858000" type="screen4x3"/>
  <p:notesSz cx="6797675" cy="9926638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ce McAndrew" initials="AM" lastIdx="25" clrIdx="0">
    <p:extLst>
      <p:ext uri="{19B8F6BF-5375-455C-9EA6-DF929625EA0E}">
        <p15:presenceInfo xmlns:p15="http://schemas.microsoft.com/office/powerpoint/2012/main" userId="S-1-5-21-3535810530-4225766307-1564126992-2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51"/>
    <a:srgbClr val="109F68"/>
    <a:srgbClr val="084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652" autoAdjust="0"/>
  </p:normalViewPr>
  <p:slideViewPr>
    <p:cSldViewPr snapToGrid="0" snapToObjects="1">
      <p:cViewPr varScale="1">
        <p:scale>
          <a:sx n="105" d="100"/>
          <a:sy n="105" d="100"/>
        </p:scale>
        <p:origin x="18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12DD627-3D32-4CFE-9C62-1CF06D0109AA}" type="datetimeFigureOut">
              <a:rPr lang="en-GB" altLang="en-US"/>
              <a:pPr/>
              <a:t>07/05/2019</a:t>
            </a:fld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9B46659-6355-49FD-8A78-168D7EE6E792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E2709CD-1D49-4FB4-9CF1-4C78C6E83208}" type="datetimeFigureOut">
              <a:rPr lang="en-GB" altLang="en-US"/>
              <a:pPr/>
              <a:t>07/05/2019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B4C60AA-FB97-4DDF-A6AB-FC712FF8AE93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4E1C0F-5A28-B94A-94EF-2B356A6082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387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4E1C0F-5A28-B94A-94EF-2B356A6082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095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4E1C0F-5A28-B94A-94EF-2B356A6082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01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4A4F-9F57-2347-BE67-EFDF513507A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4195-1171-D24C-A86E-851D2CB9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7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4A4F-9F57-2347-BE67-EFDF513507A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4195-1171-D24C-A86E-851D2CB9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0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4A4F-9F57-2347-BE67-EFDF513507A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4195-1171-D24C-A86E-851D2CB9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9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4A4F-9F57-2347-BE67-EFDF513507A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4195-1171-D24C-A86E-851D2CB9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4A4F-9F57-2347-BE67-EFDF513507A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4195-1171-D24C-A86E-851D2CB9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7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4A4F-9F57-2347-BE67-EFDF513507A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4195-1171-D24C-A86E-851D2CB9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0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4A4F-9F57-2347-BE67-EFDF513507A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4195-1171-D24C-A86E-851D2CB9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1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4A4F-9F57-2347-BE67-EFDF513507A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4195-1171-D24C-A86E-851D2CB9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3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4A4F-9F57-2347-BE67-EFDF513507A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4195-1171-D24C-A86E-851D2CB9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9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4A4F-9F57-2347-BE67-EFDF513507A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4195-1171-D24C-A86E-851D2CB9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0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A4A4F-9F57-2347-BE67-EFDF513507A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D4195-1171-D24C-A86E-851D2CB9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6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A4A4F-9F57-2347-BE67-EFDF513507A1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D4195-1171-D24C-A86E-851D2CB9D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1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ORS"/>
          <p:cNvSpPr/>
          <p:nvPr/>
        </p:nvSpPr>
        <p:spPr>
          <a:xfrm>
            <a:off x="667940" y="3184523"/>
            <a:ext cx="5364125" cy="1469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202" tIns="19202" rIns="19202" bIns="19202" anchor="ctr">
            <a:spAutoFit/>
          </a:bodyPr>
          <a:lstStyle>
            <a:lvl1pPr algn="l">
              <a:lnSpc>
                <a:spcPct val="80000"/>
              </a:lnSpc>
              <a:defRPr sz="7200" spc="720">
                <a:solidFill>
                  <a:srgbClr val="151314"/>
                </a:solidFill>
                <a:latin typeface="+mj-lt"/>
                <a:ea typeface="+mj-ea"/>
                <a:cs typeface="+mj-cs"/>
                <a:sym typeface="Montserrat Bold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4A596C"/>
                </a:solidFill>
                <a:effectLst/>
                <a:uLnTx/>
                <a:uFillTx/>
                <a:latin typeface="Corbel" charset="0"/>
                <a:ea typeface="Corbel" charset="0"/>
                <a:cs typeface="Corbel" charset="0"/>
                <a:sym typeface="Montserrat Bold"/>
              </a:rPr>
              <a:t>A New Way of Working in Humanitarian Crises: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953735"/>
                </a:solidFill>
                <a:effectLst/>
                <a:uLnTx/>
                <a:uFillTx/>
                <a:latin typeface="Corbel" charset="0"/>
                <a:ea typeface="Corbel" charset="0"/>
                <a:cs typeface="Corbel" charset="0"/>
                <a:sym typeface="Montserrat Bold"/>
              </a:rPr>
              <a:t>Implications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orbel" charset="0"/>
                <a:ea typeface="Corbel" charset="0"/>
                <a:cs typeface="Corbel" charset="0"/>
                <a:sym typeface="Montserrat Bold"/>
              </a:rPr>
              <a:t> for Development Financing</a:t>
            </a:r>
            <a:endParaRPr kumimoji="0" sz="25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orbel" charset="0"/>
              <a:ea typeface="Corbel" charset="0"/>
              <a:cs typeface="Corbel" charset="0"/>
              <a:sym typeface="Montserrat Bold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67940" y="4821970"/>
            <a:ext cx="5192157" cy="0"/>
          </a:xfrm>
          <a:prstGeom prst="line">
            <a:avLst/>
          </a:prstGeom>
          <a:noFill/>
          <a:ln w="38100" cap="flat">
            <a:solidFill>
              <a:srgbClr val="E75C4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KEYNOTE PRESENTATION"/>
          <p:cNvSpPr/>
          <p:nvPr/>
        </p:nvSpPr>
        <p:spPr>
          <a:xfrm>
            <a:off x="667940" y="5087034"/>
            <a:ext cx="2966927" cy="40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1336" tIns="21336" rIns="21336" bIns="21336" anchor="ctr">
            <a:spAutoFit/>
          </a:bodyPr>
          <a:lstStyle>
            <a:lvl1pPr algn="l">
              <a:lnSpc>
                <a:spcPct val="120000"/>
              </a:lnSpc>
              <a:defRPr sz="3200" spc="160">
                <a:solidFill>
                  <a:srgbClr val="151314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6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rbel" charset="0"/>
                <a:ea typeface="Corbel" charset="0"/>
                <a:cs typeface="Corbel" charset="0"/>
                <a:sym typeface="Montserrat Light"/>
              </a:rPr>
              <a:t>Leah </a:t>
            </a:r>
            <a:r>
              <a:rPr kumimoji="0" lang="en-US" sz="2000" b="0" i="0" u="none" strike="noStrike" kern="1200" cap="none" spc="16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orbel" charset="0"/>
                <a:ea typeface="Corbel" charset="0"/>
                <a:cs typeface="Corbel" charset="0"/>
                <a:sym typeface="Montserrat Light"/>
              </a:rPr>
              <a:t>Zamore</a:t>
            </a:r>
            <a:endParaRPr kumimoji="0" sz="2000" b="0" i="0" u="none" strike="noStrike" kern="1200" cap="none" spc="16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orbel" charset="0"/>
              <a:ea typeface="Corbel" charset="0"/>
              <a:cs typeface="Corbel" charset="0"/>
              <a:sym typeface="Montserrat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28" y="398071"/>
            <a:ext cx="3014481" cy="93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0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o etoa jaom froan modern clean creative design."/>
          <p:cNvSpPr/>
          <p:nvPr/>
        </p:nvSpPr>
        <p:spPr>
          <a:xfrm>
            <a:off x="820149" y="559415"/>
            <a:ext cx="7169754" cy="86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202" tIns="19202" rIns="19202" bIns="19202" anchor="t">
            <a:spAutoFit/>
          </a:bodyPr>
          <a:lstStyle>
            <a:lvl1pPr algn="l">
              <a:defRPr sz="4800">
                <a:solidFill>
                  <a:srgbClr val="59545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rbel"/>
                <a:ea typeface="Corbel" charset="0"/>
                <a:cs typeface="Corbel"/>
                <a:sym typeface="Montserrat Light"/>
              </a:rPr>
              <a:t>Quick overview:</a:t>
            </a:r>
            <a:b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rbel"/>
                <a:ea typeface="Corbel" charset="0"/>
                <a:cs typeface="Corbel"/>
                <a:sym typeface="Montserrat Light"/>
              </a:rPr>
            </a:b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rbel"/>
                <a:ea typeface="Corbel" charset="0"/>
                <a:cs typeface="Corbel"/>
                <a:sym typeface="Montserrat Light"/>
              </a:rPr>
              <a:t>CIC’s ongoing review of the New Way of Working</a:t>
            </a:r>
            <a:endParaRPr kumimoji="0" sz="2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orbel"/>
              <a:ea typeface="Corbel" charset="0"/>
              <a:cs typeface="Corbel"/>
              <a:sym typeface="Montserrat Light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20149" y="1589242"/>
            <a:ext cx="4548487" cy="0"/>
          </a:xfrm>
          <a:prstGeom prst="line">
            <a:avLst/>
          </a:prstGeom>
          <a:noFill/>
          <a:ln w="38100" cap="flat">
            <a:solidFill>
              <a:srgbClr val="E75C4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D37388-51E7-4CDB-AA6A-CA5222370C2F}"/>
              </a:ext>
            </a:extLst>
          </p:cNvPr>
          <p:cNvSpPr txBox="1"/>
          <p:nvPr/>
        </p:nvSpPr>
        <p:spPr>
          <a:xfrm>
            <a:off x="838969" y="1876762"/>
            <a:ext cx="7541551" cy="342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The study examines progress and challenges related to implementation of the  New Way of Working at country level.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  <a:p>
            <a:pPr marL="284400" marR="0" lvl="0" indent="-2844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The New Way of Working has three elements:</a:t>
            </a:r>
          </a:p>
          <a:p>
            <a:pPr marL="284400" marR="0" lvl="0" indent="-2844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Corbel" charset="0"/>
                <a:cs typeface="Times"/>
              </a:rPr>
              <a:t>Reinforce, do not replace, national and local systems</a:t>
            </a:r>
          </a:p>
          <a:p>
            <a:pPr marL="284400" marR="0" lvl="0" indent="-2844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Corbel" charset="0"/>
                <a:cs typeface="Times"/>
              </a:rPr>
              <a:t>Anticipate, do not wait, for crises</a:t>
            </a:r>
          </a:p>
          <a:p>
            <a:pPr marL="284400" marR="0" lvl="0" indent="-2844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Corbel" charset="0"/>
                <a:cs typeface="Times"/>
              </a:rPr>
              <a:t>Transcend the humanitarian–development–peacebuilding divide by working towards collective outcomes, based on comparative advantages, over multi-year timelines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77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o etoa jaom froan modern clean creative design."/>
          <p:cNvSpPr/>
          <p:nvPr/>
        </p:nvSpPr>
        <p:spPr>
          <a:xfrm>
            <a:off x="838969" y="574730"/>
            <a:ext cx="7159812" cy="454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202" tIns="19202" rIns="19202" bIns="19202" anchor="t">
            <a:spAutoFit/>
          </a:bodyPr>
          <a:lstStyle>
            <a:lvl1pPr algn="l">
              <a:defRPr sz="4800">
                <a:solidFill>
                  <a:srgbClr val="59545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rbel"/>
                <a:ea typeface="Corbel" charset="0"/>
                <a:cs typeface="Corbel"/>
                <a:sym typeface="Montserrat Light"/>
              </a:rPr>
              <a:t>A selection of promising trends</a:t>
            </a:r>
            <a:endParaRPr kumimoji="0" sz="2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orbel"/>
              <a:ea typeface="Corbel" charset="0"/>
              <a:cs typeface="Corbel"/>
              <a:sym typeface="Montserrat Ligh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38969" y="1267363"/>
            <a:ext cx="3467485" cy="0"/>
          </a:xfrm>
          <a:prstGeom prst="line">
            <a:avLst/>
          </a:prstGeom>
          <a:noFill/>
          <a:ln w="38100" cap="flat">
            <a:solidFill>
              <a:srgbClr val="E75C4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17FD8D3-8773-4289-8FA7-FB0CD3E67166}"/>
              </a:ext>
            </a:extLst>
          </p:cNvPr>
          <p:cNvSpPr txBox="1"/>
          <p:nvPr/>
        </p:nvSpPr>
        <p:spPr>
          <a:xfrm>
            <a:off x="838969" y="1876762"/>
            <a:ext cx="7589807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Rising government ownership at national and local levels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Increased recognition of the need to support rather than supplant national and local coordination and service delivery capacities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Growing linkages between humanitarian activities and government </a:t>
            </a:r>
            <a:b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</a:b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social services/social protection systems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New or adapted development financing instruments designed for use in </a:t>
            </a:r>
            <a:b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</a:b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crisis-affected settings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Greater availability of anticipatory financing in relation to natural disasters and health crises</a:t>
            </a:r>
          </a:p>
        </p:txBody>
      </p:sp>
    </p:spTree>
    <p:extLst>
      <p:ext uri="{BB962C8B-B14F-4D97-AF65-F5344CB8AC3E}">
        <p14:creationId xmlns:p14="http://schemas.microsoft.com/office/powerpoint/2010/main" val="166691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o etoa jaom froan modern clean creative design.">
            <a:extLst>
              <a:ext uri="{FF2B5EF4-FFF2-40B4-BE49-F238E27FC236}">
                <a16:creationId xmlns:a16="http://schemas.microsoft.com/office/drawing/2014/main" id="{8F801587-343D-4F71-AD10-C46FF6AD868D}"/>
              </a:ext>
            </a:extLst>
          </p:cNvPr>
          <p:cNvSpPr/>
          <p:nvPr/>
        </p:nvSpPr>
        <p:spPr>
          <a:xfrm>
            <a:off x="838969" y="574730"/>
            <a:ext cx="7159812" cy="454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202" tIns="19202" rIns="19202" bIns="19202" anchor="t">
            <a:spAutoFit/>
          </a:bodyPr>
          <a:lstStyle>
            <a:lvl1pPr algn="l">
              <a:defRPr sz="4800">
                <a:solidFill>
                  <a:srgbClr val="59545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rbel"/>
                <a:ea typeface="Corbel" charset="0"/>
                <a:cs typeface="Corbel"/>
                <a:sym typeface="Montserrat Light"/>
              </a:rPr>
              <a:t>Selected</a:t>
            </a: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rbel"/>
                <a:ea typeface="Corbel" charset="0"/>
                <a:cs typeface="Corbel"/>
                <a:sym typeface="Montserrat Light"/>
              </a:rPr>
              <a:t> 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rbel"/>
                <a:ea typeface="Corbel" charset="0"/>
                <a:cs typeface="Corbel"/>
                <a:sym typeface="Montserrat Light"/>
              </a:rPr>
              <a:t>challenges and constraints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E23DB0-A65F-4950-9E01-ABFFD7E8636A}"/>
              </a:ext>
            </a:extLst>
          </p:cNvPr>
          <p:cNvCxnSpPr/>
          <p:nvPr/>
        </p:nvCxnSpPr>
        <p:spPr>
          <a:xfrm>
            <a:off x="838969" y="1267363"/>
            <a:ext cx="3467485" cy="0"/>
          </a:xfrm>
          <a:prstGeom prst="line">
            <a:avLst/>
          </a:prstGeom>
          <a:noFill/>
          <a:ln w="38100" cap="flat">
            <a:solidFill>
              <a:srgbClr val="E75C4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0B18F3-9DF2-4E1D-860F-B8D972D95438}"/>
              </a:ext>
            </a:extLst>
          </p:cNvPr>
          <p:cNvSpPr txBox="1"/>
          <p:nvPr/>
        </p:nvSpPr>
        <p:spPr>
          <a:xfrm>
            <a:off x="838969" y="1876762"/>
            <a:ext cx="7544540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Development financing can be slow to disburse and difficult to adapt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Funding is often earmarked to specific, small-scale projects, and tends to bypass country systems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Funding for prevention and preparedness is minimal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Even in crisis/conflict contexts, programming is not always informed by humanitarian or peacebuilding concerns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There can be a lack of coherence between funding for programs and reforms aimed at fiscal consolidation and those aimed at strengthening public systems </a:t>
            </a:r>
          </a:p>
        </p:txBody>
      </p:sp>
    </p:spTree>
    <p:extLst>
      <p:ext uri="{BB962C8B-B14F-4D97-AF65-F5344CB8AC3E}">
        <p14:creationId xmlns:p14="http://schemas.microsoft.com/office/powerpoint/2010/main" val="299871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o etoa jaom froan modern clean creative design.">
            <a:extLst>
              <a:ext uri="{FF2B5EF4-FFF2-40B4-BE49-F238E27FC236}">
                <a16:creationId xmlns:a16="http://schemas.microsoft.com/office/drawing/2014/main" id="{7EDFF36E-9D15-499F-9AC7-E0768A969B90}"/>
              </a:ext>
            </a:extLst>
          </p:cNvPr>
          <p:cNvSpPr/>
          <p:nvPr/>
        </p:nvSpPr>
        <p:spPr>
          <a:xfrm>
            <a:off x="838968" y="574730"/>
            <a:ext cx="7544541" cy="454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202" tIns="19202" rIns="19202" bIns="19202" anchor="t">
            <a:spAutoFit/>
          </a:bodyPr>
          <a:lstStyle>
            <a:lvl1pPr algn="l">
              <a:defRPr sz="4800">
                <a:solidFill>
                  <a:srgbClr val="59545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rbel"/>
                <a:ea typeface="Corbel" charset="0"/>
                <a:cs typeface="Corbel"/>
                <a:sym typeface="Montserrat Light"/>
              </a:rPr>
              <a:t>Four key gaps that development actors could help fill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873BCF-C908-45FF-993D-A3B5C177A8D0}"/>
              </a:ext>
            </a:extLst>
          </p:cNvPr>
          <p:cNvCxnSpPr/>
          <p:nvPr/>
        </p:nvCxnSpPr>
        <p:spPr>
          <a:xfrm>
            <a:off x="838969" y="1267363"/>
            <a:ext cx="3467485" cy="0"/>
          </a:xfrm>
          <a:prstGeom prst="line">
            <a:avLst/>
          </a:prstGeom>
          <a:noFill/>
          <a:ln w="38100" cap="flat">
            <a:solidFill>
              <a:srgbClr val="E75C4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28924F-81DB-47CA-8B79-0AE4851EB3B6}"/>
              </a:ext>
            </a:extLst>
          </p:cNvPr>
          <p:cNvSpPr txBox="1"/>
          <p:nvPr/>
        </p:nvSpPr>
        <p:spPr>
          <a:xfrm>
            <a:off x="838969" y="1876762"/>
            <a:ext cx="7544540" cy="368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400" marR="0" lvl="0" indent="-2844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Supporting governments to put in place systems and procedures for responding to protracted crises, such as those related to fiscal </a:t>
            </a:r>
            <a:r>
              <a:rPr kumimoji="0" lang="en-US" sz="18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decentralisation</a:t>
            </a: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 and personnel deployment</a:t>
            </a:r>
          </a:p>
          <a:p>
            <a:pPr marL="284400" marR="0" lvl="0" indent="-2844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Supporting governments to overcome exogenous constraints on development: illicit capital flows; vulnerability to commodity/currency/financial shocks; debt; conflict spillovers</a:t>
            </a:r>
          </a:p>
          <a:p>
            <a:pPr marL="284400" marR="0" lvl="0" indent="-2844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Providing </a:t>
            </a:r>
            <a:r>
              <a:rPr kumimoji="0" lang="en-US" sz="18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additional</a:t>
            </a: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 development support, especially to refugee-hosting governments</a:t>
            </a:r>
          </a:p>
          <a:p>
            <a:pPr marL="284400" marR="0" lvl="0" indent="-28440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Supporting efforts to strengthen literacy and engagement among country teams when it comes to affected governments’ fiscal and budgetary processes</a:t>
            </a:r>
          </a:p>
        </p:txBody>
      </p:sp>
    </p:spTree>
    <p:extLst>
      <p:ext uri="{BB962C8B-B14F-4D97-AF65-F5344CB8AC3E}">
        <p14:creationId xmlns:p14="http://schemas.microsoft.com/office/powerpoint/2010/main" val="43403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4716C0-B238-4F71-B2BD-88AFF6721F75}"/>
              </a:ext>
            </a:extLst>
          </p:cNvPr>
          <p:cNvSpPr txBox="1"/>
          <p:nvPr/>
        </p:nvSpPr>
        <p:spPr>
          <a:xfrm>
            <a:off x="838969" y="1876762"/>
            <a:ext cx="7541551" cy="44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What incentives or policies are needed to ensure that development aid redounds quickly, directly, and sustainably to the benefit of crisis-affected communities?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How can commitments made by development actors, such as national ownership and use of country systems, be responsibly adapted and pursued in crisis contexts?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Beyond the UN reforms, what changes are needed to improve development coordination, including coordination among and within governments, bilateral donors, and IFIs?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How can development donors and actors best use their leverage, resources, and expertise to help address the exogenous drivers of vulnerability and impoverishment?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What does or should ‘success’ look like in protracted crisis contexts? </a:t>
            </a:r>
          </a:p>
        </p:txBody>
      </p:sp>
      <p:sp>
        <p:nvSpPr>
          <p:cNvPr id="8" name="Uno etoa jaom froan modern clean creative design.">
            <a:extLst>
              <a:ext uri="{FF2B5EF4-FFF2-40B4-BE49-F238E27FC236}">
                <a16:creationId xmlns:a16="http://schemas.microsoft.com/office/drawing/2014/main" id="{BBB436B0-3869-4C80-BBE2-031213A47C3D}"/>
              </a:ext>
            </a:extLst>
          </p:cNvPr>
          <p:cNvSpPr/>
          <p:nvPr/>
        </p:nvSpPr>
        <p:spPr>
          <a:xfrm>
            <a:off x="838969" y="574730"/>
            <a:ext cx="7159812" cy="454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202" tIns="19202" rIns="19202" bIns="19202" anchor="t">
            <a:spAutoFit/>
          </a:bodyPr>
          <a:lstStyle>
            <a:lvl1pPr algn="l">
              <a:defRPr sz="4800">
                <a:solidFill>
                  <a:srgbClr val="59545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rbel"/>
                <a:ea typeface="Corbel" charset="0"/>
                <a:cs typeface="Corbel"/>
                <a:sym typeface="Montserrat Light"/>
              </a:rPr>
              <a:t>Key overarching questions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98D058-3792-47A1-A02B-1C8520DC96D3}"/>
              </a:ext>
            </a:extLst>
          </p:cNvPr>
          <p:cNvCxnSpPr/>
          <p:nvPr/>
        </p:nvCxnSpPr>
        <p:spPr>
          <a:xfrm>
            <a:off x="838969" y="1267363"/>
            <a:ext cx="3467485" cy="0"/>
          </a:xfrm>
          <a:prstGeom prst="line">
            <a:avLst/>
          </a:prstGeom>
          <a:noFill/>
          <a:ln w="38100" cap="flat">
            <a:solidFill>
              <a:srgbClr val="E75C4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6475181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 green PowerPoint template</Template>
  <TotalTime>0</TotalTime>
  <Words>418</Words>
  <Application>Microsoft Office PowerPoint</Application>
  <PresentationFormat>On-screen Show (4:3)</PresentationFormat>
  <Paragraphs>36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Times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Alice McAndrew</dc:creator>
  <cp:lastModifiedBy>Simon Murphy</cp:lastModifiedBy>
  <cp:revision>315</cp:revision>
  <cp:lastPrinted>2019-04-30T14:10:50Z</cp:lastPrinted>
  <dcterms:created xsi:type="dcterms:W3CDTF">2019-04-23T08:15:40Z</dcterms:created>
  <dcterms:modified xsi:type="dcterms:W3CDTF">2019-05-07T10:24:07Z</dcterms:modified>
</cp:coreProperties>
</file>