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  <p:sldMasterId id="2147483756" r:id="rId2"/>
  </p:sldMasterIdLst>
  <p:notesMasterIdLst>
    <p:notesMasterId r:id="rId12"/>
  </p:notesMasterIdLst>
  <p:handoutMasterIdLst>
    <p:handoutMasterId r:id="rId13"/>
  </p:handoutMasterIdLst>
  <p:sldIdLst>
    <p:sldId id="271" r:id="rId3"/>
    <p:sldId id="467" r:id="rId4"/>
    <p:sldId id="267" r:id="rId5"/>
    <p:sldId id="468" r:id="rId6"/>
    <p:sldId id="270" r:id="rId7"/>
    <p:sldId id="469" r:id="rId8"/>
    <p:sldId id="470" r:id="rId9"/>
    <p:sldId id="260" r:id="rId10"/>
    <p:sldId id="472" r:id="rId11"/>
  </p:sldIdLst>
  <p:sldSz cx="9144000" cy="6858000" type="screen4x3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McAndrew" initials="AM" lastIdx="25" clrIdx="0">
    <p:extLst>
      <p:ext uri="{19B8F6BF-5375-455C-9EA6-DF929625EA0E}">
        <p15:presenceInfo xmlns:p15="http://schemas.microsoft.com/office/powerpoint/2012/main" userId="S-1-5-21-3535810530-4225766307-1564126992-2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51"/>
    <a:srgbClr val="109F68"/>
    <a:srgbClr val="084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52" autoAdjust="0"/>
  </p:normalViewPr>
  <p:slideViewPr>
    <p:cSldViewPr snapToGrid="0" snapToObjects="1">
      <p:cViewPr varScale="1">
        <p:scale>
          <a:sx n="105" d="100"/>
          <a:sy n="105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ouda%20Djouma\AppData\Local\Microsoft\Windows\INetCache\Content.Outlook\7PP9LRKK\Indicateu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ouda%20Djouma\AppData\Local\Microsoft\Windows\INetCache\Content.Outlook\7PP9LRKK\Indicateu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002060"/>
                </a:solidFill>
              </a:rPr>
              <a:t>P</a:t>
            </a:r>
            <a:r>
              <a:rPr lang="en-US" sz="2000" b="1" baseline="0" dirty="0">
                <a:solidFill>
                  <a:srgbClr val="002060"/>
                </a:solidFill>
              </a:rPr>
              <a:t>hase 3-5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Sheet1!$B$4</c:f>
              <c:strCache>
                <c:ptCount val="1"/>
                <c:pt idx="0">
                  <c:v>CH</c:v>
                </c:pt>
              </c:strCache>
            </c:strRef>
          </c:tx>
          <c:spPr>
            <a:ln w="38100" cap="rnd">
              <a:solidFill>
                <a:schemeClr val="accent4"/>
              </a:solidFill>
              <a:prstDash val="sysDot"/>
              <a:bevel/>
            </a:ln>
            <a:effectLst/>
          </c:spPr>
          <c:marker>
            <c:symbol val="none"/>
          </c:marker>
          <c:dPt>
            <c:idx val="3"/>
            <c:marker>
              <c:symbol val="none"/>
            </c:marker>
            <c:bubble3D val="0"/>
            <c:spPr>
              <a:ln w="38100" cap="sq">
                <a:solidFill>
                  <a:schemeClr val="accent4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56-4523-A1AB-102269E8A047}"/>
              </c:ext>
            </c:extLst>
          </c:dPt>
          <c:dLbls>
            <c:dLbl>
              <c:idx val="3"/>
              <c:layout>
                <c:manualLayout>
                  <c:x val="-5.7545872606180076E-2"/>
                  <c:y val="1.952791331734330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687 000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90758342065632"/>
                      <c:h val="0.1101667080029225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F56-4523-A1AB-102269E8A0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Sheet1!$C$3:$F$3</c:f>
              <c:numCache>
                <c:formatCode>@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Sheet1!$C$4:$F$4</c:f>
              <c:numCache>
                <c:formatCode>_(* #,##0_);_(* \(#,##0\);_(* "-"??_);_(@_)</c:formatCode>
                <c:ptCount val="4"/>
                <c:pt idx="0">
                  <c:v>153000</c:v>
                </c:pt>
                <c:pt idx="1">
                  <c:v>257000</c:v>
                </c:pt>
                <c:pt idx="2">
                  <c:v>954000</c:v>
                </c:pt>
                <c:pt idx="3">
                  <c:v>641000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56-4523-A1AB-102269E8A0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879120"/>
        <c:axId val="74579455"/>
      </c:lineChart>
      <c:catAx>
        <c:axId val="2119879120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79455"/>
        <c:crosses val="autoZero"/>
        <c:auto val="1"/>
        <c:lblAlgn val="ctr"/>
        <c:lblOffset val="100"/>
        <c:noMultiLvlLbl val="0"/>
      </c:catAx>
      <c:valAx>
        <c:axId val="74579455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211987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002060"/>
                </a:solidFill>
              </a:rPr>
              <a:t>Acute malnutrition cases</a:t>
            </a:r>
            <a:endParaRPr lang="en-US" sz="2000" b="1" baseline="0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Sheet1!$I$4</c:f>
              <c:strCache>
                <c:ptCount val="1"/>
                <c:pt idx="0">
                  <c:v>MA</c:v>
                </c:pt>
              </c:strCache>
            </c:strRef>
          </c:tx>
          <c:spPr>
            <a:ln w="38100" cap="sq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6504267230077346"/>
                  <c:y val="-0.1665984233702312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89594603676744"/>
                      <c:h val="0.451063500736701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E1C-461A-A742-25F7522DFE39}"/>
                </c:ext>
              </c:extLst>
            </c:dLbl>
            <c:dLbl>
              <c:idx val="1"/>
              <c:layout>
                <c:manualLayout>
                  <c:x val="-0.13649149062449417"/>
                  <c:y val="-9.88395844658692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91222076762813"/>
                      <c:h val="0.451063500736701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E1C-461A-A742-25F7522DFE39}"/>
                </c:ext>
              </c:extLst>
            </c:dLbl>
            <c:dLbl>
              <c:idx val="2"/>
              <c:layout>
                <c:manualLayout>
                  <c:x val="-3.1177142110688616E-2"/>
                  <c:y val="-4.5094611295034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98274460135757"/>
                      <c:h val="0.451063500736701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4E1C-461A-A742-25F7522DFE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Sheet1!$K$3:$M$3</c:f>
              <c:numCache>
                <c:formatCode>@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Sheet1!$K$4:$M$4</c:f>
              <c:numCache>
                <c:formatCode>_(* #,##0_);_(* \(#,##0\);_(* "-"??_);_(@_)</c:formatCode>
                <c:ptCount val="3"/>
                <c:pt idx="0">
                  <c:v>621582</c:v>
                </c:pt>
                <c:pt idx="1">
                  <c:v>789296</c:v>
                </c:pt>
                <c:pt idx="2">
                  <c:v>357758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E2-432A-BA25-D2959FE9D4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879120"/>
        <c:axId val="74579455"/>
      </c:lineChart>
      <c:catAx>
        <c:axId val="2119879120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79455"/>
        <c:crosses val="autoZero"/>
        <c:auto val="1"/>
        <c:lblAlgn val="ctr"/>
        <c:lblOffset val="100"/>
        <c:noMultiLvlLbl val="0"/>
      </c:catAx>
      <c:valAx>
        <c:axId val="74579455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211987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EBD91-1A70-49B0-84B0-D55C90353BE4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SN"/>
        </a:p>
      </dgm:t>
    </dgm:pt>
    <dgm:pt modelId="{C19B688C-A477-42FD-80E3-A1F7062311A7}">
      <dgm:prSet custT="1"/>
      <dgm:spPr/>
      <dgm:t>
        <a:bodyPr/>
        <a:lstStyle/>
        <a:p>
          <a:r>
            <a:rPr lang="fr-SN" sz="1800" b="1" dirty="0">
              <a:solidFill>
                <a:schemeClr val="accent2">
                  <a:lumMod val="75000"/>
                </a:schemeClr>
              </a:solidFill>
            </a:rPr>
            <a:t>ECHO/DEVCO</a:t>
          </a:r>
          <a:r>
            <a:rPr lang="fr-SN" sz="1800" b="1" dirty="0"/>
            <a:t> </a:t>
          </a:r>
          <a:endParaRPr lang="fr-SN" sz="1800" dirty="0"/>
        </a:p>
      </dgm:t>
    </dgm:pt>
    <dgm:pt modelId="{70D87CF2-AA3C-472E-91B0-44A0905EF574}" type="parTrans" cxnId="{04F3172E-4DBB-4D6E-9AE1-47080C7F7984}">
      <dgm:prSet/>
      <dgm:spPr/>
      <dgm:t>
        <a:bodyPr/>
        <a:lstStyle/>
        <a:p>
          <a:endParaRPr lang="fr-SN"/>
        </a:p>
      </dgm:t>
    </dgm:pt>
    <dgm:pt modelId="{AC591511-5EE2-4DA9-97BF-9179E8AD0B60}" type="sibTrans" cxnId="{04F3172E-4DBB-4D6E-9AE1-47080C7F7984}">
      <dgm:prSet/>
      <dgm:spPr/>
      <dgm:t>
        <a:bodyPr/>
        <a:lstStyle/>
        <a:p>
          <a:endParaRPr lang="fr-SN"/>
        </a:p>
      </dgm:t>
    </dgm:pt>
    <dgm:pt modelId="{31041EA7-B773-4502-83F4-188B26D0583F}">
      <dgm:prSet custT="1"/>
      <dgm:spPr/>
      <dgm:t>
        <a:bodyPr/>
        <a:lstStyle/>
        <a:p>
          <a:r>
            <a:rPr lang="fr-SN" sz="1800" b="1" dirty="0">
              <a:solidFill>
                <a:schemeClr val="accent1">
                  <a:lumMod val="75000"/>
                </a:schemeClr>
              </a:solidFill>
            </a:rPr>
            <a:t>USAID</a:t>
          </a:r>
          <a:endParaRPr lang="fr-SN" sz="1800" dirty="0">
            <a:solidFill>
              <a:schemeClr val="accent1">
                <a:lumMod val="75000"/>
              </a:schemeClr>
            </a:solidFill>
          </a:endParaRPr>
        </a:p>
      </dgm:t>
    </dgm:pt>
    <dgm:pt modelId="{A58E7DA3-CBD1-4EC3-8B2A-BCBE9EA30EAA}" type="parTrans" cxnId="{80AEC411-9500-495E-80F0-DAAA908EE3BB}">
      <dgm:prSet/>
      <dgm:spPr/>
      <dgm:t>
        <a:bodyPr/>
        <a:lstStyle/>
        <a:p>
          <a:endParaRPr lang="fr-SN"/>
        </a:p>
      </dgm:t>
    </dgm:pt>
    <dgm:pt modelId="{80ED6837-4AF5-4D6C-9D59-0DFAA74979AA}" type="sibTrans" cxnId="{80AEC411-9500-495E-80F0-DAAA908EE3BB}">
      <dgm:prSet/>
      <dgm:spPr/>
      <dgm:t>
        <a:bodyPr/>
        <a:lstStyle/>
        <a:p>
          <a:endParaRPr lang="fr-SN"/>
        </a:p>
      </dgm:t>
    </dgm:pt>
    <dgm:pt modelId="{84D30D2F-C9B6-44B9-B7C9-AF179D05D1D2}">
      <dgm:prSet custT="1"/>
      <dgm:spPr/>
      <dgm:t>
        <a:bodyPr/>
        <a:lstStyle/>
        <a:p>
          <a:r>
            <a:rPr lang="fr-SN" sz="1800" b="1" dirty="0">
              <a:solidFill>
                <a:srgbClr val="00B0F0"/>
              </a:solidFill>
            </a:rPr>
            <a:t>UN (CERF)</a:t>
          </a:r>
          <a:endParaRPr lang="fr-SN" sz="1800" dirty="0">
            <a:solidFill>
              <a:srgbClr val="00B0F0"/>
            </a:solidFill>
          </a:endParaRPr>
        </a:p>
      </dgm:t>
    </dgm:pt>
    <dgm:pt modelId="{7EF63AE7-EA37-4E93-9B24-D7D3F5563677}" type="parTrans" cxnId="{E21DDD6B-5BDB-46AB-BFD0-5C0D5ACDF3C3}">
      <dgm:prSet/>
      <dgm:spPr/>
      <dgm:t>
        <a:bodyPr/>
        <a:lstStyle/>
        <a:p>
          <a:endParaRPr lang="fr-SN"/>
        </a:p>
      </dgm:t>
    </dgm:pt>
    <dgm:pt modelId="{CFC32FBF-31A6-4382-A3ED-AF4D4B80B8F4}" type="sibTrans" cxnId="{E21DDD6B-5BDB-46AB-BFD0-5C0D5ACDF3C3}">
      <dgm:prSet/>
      <dgm:spPr/>
      <dgm:t>
        <a:bodyPr/>
        <a:lstStyle/>
        <a:p>
          <a:endParaRPr lang="fr-SN"/>
        </a:p>
      </dgm:t>
    </dgm:pt>
    <dgm:pt modelId="{71B4E535-3670-4F7D-A6A3-6782FFD7488B}">
      <dgm:prSet custT="1"/>
      <dgm:spPr/>
      <dgm:t>
        <a:bodyPr/>
        <a:lstStyle/>
        <a:p>
          <a:r>
            <a:rPr lang="fr-SN" sz="1800" b="1" dirty="0">
              <a:solidFill>
                <a:srgbClr val="00B050"/>
              </a:solidFill>
            </a:rPr>
            <a:t>World Bank – IDA18</a:t>
          </a:r>
          <a:endParaRPr lang="fr-SN" sz="1800" dirty="0">
            <a:solidFill>
              <a:srgbClr val="00B050"/>
            </a:solidFill>
          </a:endParaRPr>
        </a:p>
      </dgm:t>
    </dgm:pt>
    <dgm:pt modelId="{9C60D044-31A5-4EB1-A640-79D7A2DE3C29}" type="parTrans" cxnId="{23373F34-A173-4478-B592-2176C918F8FA}">
      <dgm:prSet/>
      <dgm:spPr/>
      <dgm:t>
        <a:bodyPr/>
        <a:lstStyle/>
        <a:p>
          <a:endParaRPr lang="fr-SN"/>
        </a:p>
      </dgm:t>
    </dgm:pt>
    <dgm:pt modelId="{BCFF1B6E-37EB-4342-876C-2138B0B8B91C}" type="sibTrans" cxnId="{23373F34-A173-4478-B592-2176C918F8FA}">
      <dgm:prSet/>
      <dgm:spPr/>
      <dgm:t>
        <a:bodyPr/>
        <a:lstStyle/>
        <a:p>
          <a:endParaRPr lang="fr-SN"/>
        </a:p>
      </dgm:t>
    </dgm:pt>
    <dgm:pt modelId="{23A1FDAC-0F4E-4E24-A72F-C8BB6E595CFE}">
      <dgm:prSet custT="1"/>
      <dgm:spPr/>
      <dgm:t>
        <a:bodyPr/>
        <a:lstStyle/>
        <a:p>
          <a:r>
            <a:rPr lang="fr-SN" sz="1800" b="1" dirty="0" err="1">
              <a:solidFill>
                <a:schemeClr val="accent4">
                  <a:lumMod val="75000"/>
                </a:schemeClr>
              </a:solidFill>
            </a:rPr>
            <a:t>Govt</a:t>
          </a:r>
          <a:endParaRPr lang="fr-SN" sz="1800" dirty="0">
            <a:solidFill>
              <a:schemeClr val="accent4">
                <a:lumMod val="75000"/>
              </a:schemeClr>
            </a:solidFill>
          </a:endParaRPr>
        </a:p>
      </dgm:t>
    </dgm:pt>
    <dgm:pt modelId="{04D2A596-18D8-4F32-88C8-6E35F5E1C082}" type="parTrans" cxnId="{270224BD-78BB-494B-A012-D8DF5600582F}">
      <dgm:prSet/>
      <dgm:spPr/>
      <dgm:t>
        <a:bodyPr/>
        <a:lstStyle/>
        <a:p>
          <a:endParaRPr lang="fr-SN"/>
        </a:p>
      </dgm:t>
    </dgm:pt>
    <dgm:pt modelId="{E82AD81D-1AE5-4B14-8270-C92BE0184A94}" type="sibTrans" cxnId="{270224BD-78BB-494B-A012-D8DF5600582F}">
      <dgm:prSet/>
      <dgm:spPr/>
      <dgm:t>
        <a:bodyPr/>
        <a:lstStyle/>
        <a:p>
          <a:endParaRPr lang="fr-SN"/>
        </a:p>
      </dgm:t>
    </dgm:pt>
    <dgm:pt modelId="{2AD388C4-488B-4B76-8696-BA117AE44971}" type="pres">
      <dgm:prSet presAssocID="{509EBD91-1A70-49B0-84B0-D55C90353BE4}" presName="compositeShape" presStyleCnt="0">
        <dgm:presLayoutVars>
          <dgm:chMax val="7"/>
          <dgm:dir/>
          <dgm:resizeHandles val="exact"/>
        </dgm:presLayoutVars>
      </dgm:prSet>
      <dgm:spPr/>
    </dgm:pt>
    <dgm:pt modelId="{26ABACE5-E24F-40C3-8999-53378C6DB6EC}" type="pres">
      <dgm:prSet presAssocID="{C19B688C-A477-42FD-80E3-A1F7062311A7}" presName="circ1" presStyleLbl="vennNode1" presStyleIdx="0" presStyleCnt="5"/>
      <dgm:spPr/>
    </dgm:pt>
    <dgm:pt modelId="{7297B50B-A99B-4C67-A22B-AA04CA3A9D58}" type="pres">
      <dgm:prSet presAssocID="{C19B688C-A477-42FD-80E3-A1F7062311A7}" presName="circ1Tx" presStyleLbl="revTx" presStyleIdx="0" presStyleCnt="0" custScaleX="172618">
        <dgm:presLayoutVars>
          <dgm:chMax val="0"/>
          <dgm:chPref val="0"/>
          <dgm:bulletEnabled val="1"/>
        </dgm:presLayoutVars>
      </dgm:prSet>
      <dgm:spPr/>
    </dgm:pt>
    <dgm:pt modelId="{FE62127E-B991-44FA-BCED-DAA4079FF472}" type="pres">
      <dgm:prSet presAssocID="{31041EA7-B773-4502-83F4-188B26D0583F}" presName="circ2" presStyleLbl="vennNode1" presStyleIdx="1" presStyleCnt="5"/>
      <dgm:spPr/>
    </dgm:pt>
    <dgm:pt modelId="{228CC63D-2FD4-4494-90F2-271E8C31F5D8}" type="pres">
      <dgm:prSet presAssocID="{31041EA7-B773-4502-83F4-188B26D058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ED8A196-D9D8-46DC-A3CC-32270DD2090E}" type="pres">
      <dgm:prSet presAssocID="{84D30D2F-C9B6-44B9-B7C9-AF179D05D1D2}" presName="circ3" presStyleLbl="vennNode1" presStyleIdx="2" presStyleCnt="5"/>
      <dgm:spPr/>
    </dgm:pt>
    <dgm:pt modelId="{567EE300-4288-4050-B054-2A94EAC18D8D}" type="pres">
      <dgm:prSet presAssocID="{84D30D2F-C9B6-44B9-B7C9-AF179D05D1D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9B216E4-4FD8-46C5-95B4-A912593779F8}" type="pres">
      <dgm:prSet presAssocID="{71B4E535-3670-4F7D-A6A3-6782FFD7488B}" presName="circ4" presStyleLbl="vennNode1" presStyleIdx="3" presStyleCnt="5"/>
      <dgm:spPr/>
    </dgm:pt>
    <dgm:pt modelId="{CE748F09-61C0-438F-84E7-D447A0F68B04}" type="pres">
      <dgm:prSet presAssocID="{71B4E535-3670-4F7D-A6A3-6782FFD7488B}" presName="circ4Tx" presStyleLbl="revTx" presStyleIdx="0" presStyleCnt="0" custScaleY="142346">
        <dgm:presLayoutVars>
          <dgm:chMax val="0"/>
          <dgm:chPref val="0"/>
          <dgm:bulletEnabled val="1"/>
        </dgm:presLayoutVars>
      </dgm:prSet>
      <dgm:spPr/>
    </dgm:pt>
    <dgm:pt modelId="{07811F32-CC49-4020-B313-557D78386916}" type="pres">
      <dgm:prSet presAssocID="{23A1FDAC-0F4E-4E24-A72F-C8BB6E595CFE}" presName="circ5" presStyleLbl="vennNode1" presStyleIdx="4" presStyleCnt="5"/>
      <dgm:spPr/>
    </dgm:pt>
    <dgm:pt modelId="{48FA5425-3A2D-4A62-BECD-F1FEA60BD73B}" type="pres">
      <dgm:prSet presAssocID="{23A1FDAC-0F4E-4E24-A72F-C8BB6E595CF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0AEC411-9500-495E-80F0-DAAA908EE3BB}" srcId="{509EBD91-1A70-49B0-84B0-D55C90353BE4}" destId="{31041EA7-B773-4502-83F4-188B26D0583F}" srcOrd="1" destOrd="0" parTransId="{A58E7DA3-CBD1-4EC3-8B2A-BCBE9EA30EAA}" sibTransId="{80ED6837-4AF5-4D6C-9D59-0DFAA74979AA}"/>
    <dgm:cxn modelId="{E5C2C11E-CC01-48FC-AA46-1442B0BABD92}" type="presOf" srcId="{509EBD91-1A70-49B0-84B0-D55C90353BE4}" destId="{2AD388C4-488B-4B76-8696-BA117AE44971}" srcOrd="0" destOrd="0" presId="urn:microsoft.com/office/officeart/2005/8/layout/venn1"/>
    <dgm:cxn modelId="{04F3172E-4DBB-4D6E-9AE1-47080C7F7984}" srcId="{509EBD91-1A70-49B0-84B0-D55C90353BE4}" destId="{C19B688C-A477-42FD-80E3-A1F7062311A7}" srcOrd="0" destOrd="0" parTransId="{70D87CF2-AA3C-472E-91B0-44A0905EF574}" sibTransId="{AC591511-5EE2-4DA9-97BF-9179E8AD0B60}"/>
    <dgm:cxn modelId="{23373F34-A173-4478-B592-2176C918F8FA}" srcId="{509EBD91-1A70-49B0-84B0-D55C90353BE4}" destId="{71B4E535-3670-4F7D-A6A3-6782FFD7488B}" srcOrd="3" destOrd="0" parTransId="{9C60D044-31A5-4EB1-A640-79D7A2DE3C29}" sibTransId="{BCFF1B6E-37EB-4342-876C-2138B0B8B91C}"/>
    <dgm:cxn modelId="{6155B736-4E3E-496F-AAC2-8669932BA539}" type="presOf" srcId="{84D30D2F-C9B6-44B9-B7C9-AF179D05D1D2}" destId="{567EE300-4288-4050-B054-2A94EAC18D8D}" srcOrd="0" destOrd="0" presId="urn:microsoft.com/office/officeart/2005/8/layout/venn1"/>
    <dgm:cxn modelId="{F6927660-5AF0-4322-9599-D87E969A31F2}" type="presOf" srcId="{C19B688C-A477-42FD-80E3-A1F7062311A7}" destId="{7297B50B-A99B-4C67-A22B-AA04CA3A9D58}" srcOrd="0" destOrd="0" presId="urn:microsoft.com/office/officeart/2005/8/layout/venn1"/>
    <dgm:cxn modelId="{E21DDD6B-5BDB-46AB-BFD0-5C0D5ACDF3C3}" srcId="{509EBD91-1A70-49B0-84B0-D55C90353BE4}" destId="{84D30D2F-C9B6-44B9-B7C9-AF179D05D1D2}" srcOrd="2" destOrd="0" parTransId="{7EF63AE7-EA37-4E93-9B24-D7D3F5563677}" sibTransId="{CFC32FBF-31A6-4382-A3ED-AF4D4B80B8F4}"/>
    <dgm:cxn modelId="{65A1D178-1E6D-434E-86F9-1AF5F0535DC5}" type="presOf" srcId="{31041EA7-B773-4502-83F4-188B26D0583F}" destId="{228CC63D-2FD4-4494-90F2-271E8C31F5D8}" srcOrd="0" destOrd="0" presId="urn:microsoft.com/office/officeart/2005/8/layout/venn1"/>
    <dgm:cxn modelId="{270224BD-78BB-494B-A012-D8DF5600582F}" srcId="{509EBD91-1A70-49B0-84B0-D55C90353BE4}" destId="{23A1FDAC-0F4E-4E24-A72F-C8BB6E595CFE}" srcOrd="4" destOrd="0" parTransId="{04D2A596-18D8-4F32-88C8-6E35F5E1C082}" sibTransId="{E82AD81D-1AE5-4B14-8270-C92BE0184A94}"/>
    <dgm:cxn modelId="{A1129DC3-FC70-4FF0-A822-6E446FB19AF5}" type="presOf" srcId="{71B4E535-3670-4F7D-A6A3-6782FFD7488B}" destId="{CE748F09-61C0-438F-84E7-D447A0F68B04}" srcOrd="0" destOrd="0" presId="urn:microsoft.com/office/officeart/2005/8/layout/venn1"/>
    <dgm:cxn modelId="{115C77E6-0F1A-4A51-A7D0-A2404107A1B7}" type="presOf" srcId="{23A1FDAC-0F4E-4E24-A72F-C8BB6E595CFE}" destId="{48FA5425-3A2D-4A62-BECD-F1FEA60BD73B}" srcOrd="0" destOrd="0" presId="urn:microsoft.com/office/officeart/2005/8/layout/venn1"/>
    <dgm:cxn modelId="{36F60B48-7FAC-4183-B6D3-672EC9848DEE}" type="presParOf" srcId="{2AD388C4-488B-4B76-8696-BA117AE44971}" destId="{26ABACE5-E24F-40C3-8999-53378C6DB6EC}" srcOrd="0" destOrd="0" presId="urn:microsoft.com/office/officeart/2005/8/layout/venn1"/>
    <dgm:cxn modelId="{E360EB78-CC65-46C7-8829-B00B2E224227}" type="presParOf" srcId="{2AD388C4-488B-4B76-8696-BA117AE44971}" destId="{7297B50B-A99B-4C67-A22B-AA04CA3A9D58}" srcOrd="1" destOrd="0" presId="urn:microsoft.com/office/officeart/2005/8/layout/venn1"/>
    <dgm:cxn modelId="{A5D4F6B5-F693-48CB-94FC-39BC3D2FEBC3}" type="presParOf" srcId="{2AD388C4-488B-4B76-8696-BA117AE44971}" destId="{FE62127E-B991-44FA-BCED-DAA4079FF472}" srcOrd="2" destOrd="0" presId="urn:microsoft.com/office/officeart/2005/8/layout/venn1"/>
    <dgm:cxn modelId="{24F4E860-0B13-4E72-B531-B09E833327C4}" type="presParOf" srcId="{2AD388C4-488B-4B76-8696-BA117AE44971}" destId="{228CC63D-2FD4-4494-90F2-271E8C31F5D8}" srcOrd="3" destOrd="0" presId="urn:microsoft.com/office/officeart/2005/8/layout/venn1"/>
    <dgm:cxn modelId="{3406105E-FB70-4BDC-9B56-DC064FF18ACB}" type="presParOf" srcId="{2AD388C4-488B-4B76-8696-BA117AE44971}" destId="{EED8A196-D9D8-46DC-A3CC-32270DD2090E}" srcOrd="4" destOrd="0" presId="urn:microsoft.com/office/officeart/2005/8/layout/venn1"/>
    <dgm:cxn modelId="{EDC08E59-62FD-4322-A3E5-67F267A6D93A}" type="presParOf" srcId="{2AD388C4-488B-4B76-8696-BA117AE44971}" destId="{567EE300-4288-4050-B054-2A94EAC18D8D}" srcOrd="5" destOrd="0" presId="urn:microsoft.com/office/officeart/2005/8/layout/venn1"/>
    <dgm:cxn modelId="{A04D407F-6CAB-4B69-91D3-987AB0B5370C}" type="presParOf" srcId="{2AD388C4-488B-4B76-8696-BA117AE44971}" destId="{69B216E4-4FD8-46C5-95B4-A912593779F8}" srcOrd="6" destOrd="0" presId="urn:microsoft.com/office/officeart/2005/8/layout/venn1"/>
    <dgm:cxn modelId="{D3616507-81E0-4C1A-8455-0C492F183B46}" type="presParOf" srcId="{2AD388C4-488B-4B76-8696-BA117AE44971}" destId="{CE748F09-61C0-438F-84E7-D447A0F68B04}" srcOrd="7" destOrd="0" presId="urn:microsoft.com/office/officeart/2005/8/layout/venn1"/>
    <dgm:cxn modelId="{A04E5A94-C2B0-4D5D-8A91-F98741907CE0}" type="presParOf" srcId="{2AD388C4-488B-4B76-8696-BA117AE44971}" destId="{07811F32-CC49-4020-B313-557D78386916}" srcOrd="8" destOrd="0" presId="urn:microsoft.com/office/officeart/2005/8/layout/venn1"/>
    <dgm:cxn modelId="{BDB58EF1-F3D7-4FB7-A288-F8A6ADF562CC}" type="presParOf" srcId="{2AD388C4-488B-4B76-8696-BA117AE44971}" destId="{48FA5425-3A2D-4A62-BECD-F1FEA60BD73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BACE5-E24F-40C3-8999-53378C6DB6EC}">
      <dsp:nvSpPr>
        <dsp:cNvPr id="0" name=""/>
        <dsp:cNvSpPr/>
      </dsp:nvSpPr>
      <dsp:spPr>
        <a:xfrm>
          <a:off x="1225809" y="515966"/>
          <a:ext cx="699942" cy="69994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97B50B-A99B-4C67-A22B-AA04CA3A9D58}">
      <dsp:nvSpPr>
        <dsp:cNvPr id="0" name=""/>
        <dsp:cNvSpPr/>
      </dsp:nvSpPr>
      <dsp:spPr>
        <a:xfrm>
          <a:off x="875009" y="-53986"/>
          <a:ext cx="1401543" cy="4699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800" b="1" kern="1200" dirty="0">
              <a:solidFill>
                <a:schemeClr val="accent2">
                  <a:lumMod val="75000"/>
                </a:schemeClr>
              </a:solidFill>
            </a:rPr>
            <a:t>ECHO/DEVCO</a:t>
          </a:r>
          <a:r>
            <a:rPr lang="fr-SN" sz="1800" b="1" kern="1200" dirty="0"/>
            <a:t> </a:t>
          </a:r>
          <a:endParaRPr lang="fr-SN" sz="1800" kern="1200" dirty="0"/>
        </a:p>
      </dsp:txBody>
      <dsp:txXfrm>
        <a:off x="875009" y="-53986"/>
        <a:ext cx="1401543" cy="469961"/>
      </dsp:txXfrm>
    </dsp:sp>
    <dsp:sp modelId="{FE62127E-B991-44FA-BCED-DAA4079FF472}">
      <dsp:nvSpPr>
        <dsp:cNvPr id="0" name=""/>
        <dsp:cNvSpPr/>
      </dsp:nvSpPr>
      <dsp:spPr>
        <a:xfrm>
          <a:off x="1492067" y="709350"/>
          <a:ext cx="699942" cy="699942"/>
        </a:xfrm>
        <a:prstGeom prst="ellipse">
          <a:avLst/>
        </a:prstGeom>
        <a:solidFill>
          <a:schemeClr val="accent5">
            <a:alpha val="50000"/>
            <a:hueOff val="276562"/>
            <a:satOff val="3140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28CC63D-2FD4-4494-90F2-271E8C31F5D8}">
      <dsp:nvSpPr>
        <dsp:cNvPr id="0" name=""/>
        <dsp:cNvSpPr/>
      </dsp:nvSpPr>
      <dsp:spPr>
        <a:xfrm>
          <a:off x="2247725" y="565962"/>
          <a:ext cx="727940" cy="509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800" b="1" kern="1200" dirty="0">
              <a:solidFill>
                <a:schemeClr val="accent1">
                  <a:lumMod val="75000"/>
                </a:schemeClr>
              </a:solidFill>
            </a:rPr>
            <a:t>USAID</a:t>
          </a:r>
          <a:endParaRPr lang="fr-SN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247725" y="565962"/>
        <a:ext cx="727940" cy="509958"/>
      </dsp:txXfrm>
    </dsp:sp>
    <dsp:sp modelId="{EED8A196-D9D8-46DC-A3CC-32270DD2090E}">
      <dsp:nvSpPr>
        <dsp:cNvPr id="0" name=""/>
        <dsp:cNvSpPr/>
      </dsp:nvSpPr>
      <dsp:spPr>
        <a:xfrm>
          <a:off x="1390436" y="1022524"/>
          <a:ext cx="699942" cy="699942"/>
        </a:xfrm>
        <a:prstGeom prst="ellipse">
          <a:avLst/>
        </a:prstGeom>
        <a:solidFill>
          <a:schemeClr val="accent5">
            <a:alpha val="50000"/>
            <a:hueOff val="553124"/>
            <a:satOff val="6280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67EE300-4288-4050-B054-2A94EAC18D8D}">
      <dsp:nvSpPr>
        <dsp:cNvPr id="0" name=""/>
        <dsp:cNvSpPr/>
      </dsp:nvSpPr>
      <dsp:spPr>
        <a:xfrm>
          <a:off x="2135735" y="1435891"/>
          <a:ext cx="727940" cy="509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800" b="1" kern="1200" dirty="0">
              <a:solidFill>
                <a:srgbClr val="00B0F0"/>
              </a:solidFill>
            </a:rPr>
            <a:t>UN (CERF)</a:t>
          </a:r>
          <a:endParaRPr lang="fr-SN" sz="1800" kern="1200" dirty="0">
            <a:solidFill>
              <a:srgbClr val="00B0F0"/>
            </a:solidFill>
          </a:endParaRPr>
        </a:p>
      </dsp:txBody>
      <dsp:txXfrm>
        <a:off x="2135735" y="1435891"/>
        <a:ext cx="727940" cy="509958"/>
      </dsp:txXfrm>
    </dsp:sp>
    <dsp:sp modelId="{69B216E4-4FD8-46C5-95B4-A912593779F8}">
      <dsp:nvSpPr>
        <dsp:cNvPr id="0" name=""/>
        <dsp:cNvSpPr/>
      </dsp:nvSpPr>
      <dsp:spPr>
        <a:xfrm>
          <a:off x="1061183" y="1022524"/>
          <a:ext cx="699942" cy="699942"/>
        </a:xfrm>
        <a:prstGeom prst="ellipse">
          <a:avLst/>
        </a:prstGeom>
        <a:solidFill>
          <a:schemeClr val="accent5">
            <a:alpha val="50000"/>
            <a:hueOff val="829686"/>
            <a:satOff val="9421"/>
            <a:lumOff val="8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748F09-61C0-438F-84E7-D447A0F68B04}">
      <dsp:nvSpPr>
        <dsp:cNvPr id="0" name=""/>
        <dsp:cNvSpPr/>
      </dsp:nvSpPr>
      <dsp:spPr>
        <a:xfrm>
          <a:off x="287886" y="1327917"/>
          <a:ext cx="727940" cy="7259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800" b="1" kern="1200" dirty="0">
              <a:solidFill>
                <a:srgbClr val="00B050"/>
              </a:solidFill>
            </a:rPr>
            <a:t>World Bank – IDA18</a:t>
          </a:r>
          <a:endParaRPr lang="fr-SN" sz="1800" kern="1200" dirty="0">
            <a:solidFill>
              <a:srgbClr val="00B050"/>
            </a:solidFill>
          </a:endParaRPr>
        </a:p>
      </dsp:txBody>
      <dsp:txXfrm>
        <a:off x="287886" y="1327917"/>
        <a:ext cx="727940" cy="725905"/>
      </dsp:txXfrm>
    </dsp:sp>
    <dsp:sp modelId="{07811F32-CC49-4020-B313-557D78386916}">
      <dsp:nvSpPr>
        <dsp:cNvPr id="0" name=""/>
        <dsp:cNvSpPr/>
      </dsp:nvSpPr>
      <dsp:spPr>
        <a:xfrm>
          <a:off x="959551" y="709350"/>
          <a:ext cx="699942" cy="699942"/>
        </a:xfrm>
        <a:prstGeom prst="ellipse">
          <a:avLst/>
        </a:prstGeom>
        <a:solidFill>
          <a:schemeClr val="accent5">
            <a:alpha val="50000"/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FA5425-3A2D-4A62-BECD-F1FEA60BD73B}">
      <dsp:nvSpPr>
        <dsp:cNvPr id="0" name=""/>
        <dsp:cNvSpPr/>
      </dsp:nvSpPr>
      <dsp:spPr>
        <a:xfrm>
          <a:off x="175895" y="565962"/>
          <a:ext cx="727940" cy="509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800" b="1" kern="1200" dirty="0" err="1">
              <a:solidFill>
                <a:schemeClr val="accent4">
                  <a:lumMod val="75000"/>
                </a:schemeClr>
              </a:solidFill>
            </a:rPr>
            <a:t>Govt</a:t>
          </a:r>
          <a:endParaRPr lang="fr-SN" sz="18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175895" y="565962"/>
        <a:ext cx="727940" cy="509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2DD627-3D32-4CFE-9C62-1CF06D0109AA}" type="datetimeFigureOut">
              <a:rPr lang="en-GB" altLang="en-US"/>
              <a:pPr/>
              <a:t>07/05/2019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9B46659-6355-49FD-8A78-168D7EE6E79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E2709CD-1D49-4FB4-9CF1-4C78C6E83208}" type="datetimeFigureOut">
              <a:rPr lang="en-GB" altLang="en-US"/>
              <a:pPr/>
              <a:t>07/05/2019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B4C60AA-FB97-4DDF-A6AB-FC712FF8AE9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935B1-EDEA-2D4E-8568-0BC53176D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37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Zones</a:t>
            </a:r>
            <a:r>
              <a:rPr lang="fr-FR" baseline="0" dirty="0"/>
              <a:t> non accessibles, zone pauvre en grand besoin d’aide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A05C-873E-4850-85AD-5A08A40997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6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D2072E6B-2635-43F8-8181-418C448ED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ce réservé des notes 2">
            <a:extLst>
              <a:ext uri="{FF2B5EF4-FFF2-40B4-BE49-F238E27FC236}">
                <a16:creationId xmlns:a16="http://schemas.microsoft.com/office/drawing/2014/main" id="{4CBA5DB4-5E9C-4EDE-8969-BB7A09A4C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fr-FR"/>
              <a:t>New mindset, new way of interacting/working - shared understanding and collective responsibilities.</a:t>
            </a:r>
            <a:endParaRPr lang="fr-SN" altLang="fr-FR"/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D0FC9DB2-D47B-4046-9F3E-33B4EBA63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FD98AC-FFAA-4C89-8079-0835FB3154B4}" type="slidenum">
              <a:rPr kumimoji="0" lang="fr-SN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SN" alt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>
            <a:extLst>
              <a:ext uri="{FF2B5EF4-FFF2-40B4-BE49-F238E27FC236}">
                <a16:creationId xmlns:a16="http://schemas.microsoft.com/office/drawing/2014/main" id="{FB42A666-DE00-43F1-913D-9E399675CC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56" y="136526"/>
            <a:ext cx="290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BD0956-9DAA-4808-9698-12DDA18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A4348-99A9-4251-8229-21AE57EA5D20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BD7408-83B1-4F3D-8C6A-C2AB33E9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9F0AA3-7DDC-4A1F-A557-DB1231D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D13D-2AF1-48F8-B33E-95DED86D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9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9F73-5D1F-4BE0-B5C0-488ED073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B9C72-9696-4152-AE05-1C185DBC129F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CDF8-9A2B-4F08-A920-0B3FF82C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0E-D650-4007-BF1D-FCCCB109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E969-D69D-4647-90F3-B8F5F523A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4F79-ED1D-46B8-9798-4B174C40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B2BF5-C9CE-4812-99B8-621CEB7B0017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0053-10BC-4677-B49C-022B7C8A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D03B-4BC4-4176-9F9B-47EE966A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F777-D336-419E-B6B0-E7380F8A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5CFC71-5F49-4D46-9DD7-65EC706B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62080-68EF-4CA8-BAEE-7037983EA52F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3EE923-354A-44AC-9039-74394F24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308CE9-CB3E-4458-A50A-BE458EED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B1A84-7DE9-426C-85D4-C62BC4696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5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3D3489-7C51-42B3-B3E8-33D98AF9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DC21F-A941-4534-B446-753DDC4A065D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5106A9-D66C-4101-B054-A502F9B6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86F4E-FB1C-4931-8CE5-A4D69265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03F36-3494-456E-B2FB-EDC158EF2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CC2E72-0CDA-4D11-83AC-1B2C1C24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75B4C-3139-4560-A742-94B2C06FC3C2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D981187-CA3F-40F2-B9B4-7D52E19F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1277EF-C8AA-43DB-AF1D-95A365DE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5A082-9A64-4547-BC0C-AE223E59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9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0E0818-8BE0-4C82-B52D-3E50DCF7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03F1-C0FB-4F74-97A8-0735A35C9B65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FA25E4-EA52-43D5-92E2-B4E58798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524513-004A-4A55-9D0F-B78B05F8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D6D10-A194-4240-804C-6DF5BDAD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5B0CDD-EFBC-42BF-B968-B1A423B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A07F-2144-4BE7-85F7-5A870D05A5A2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CFE9EB-7201-42BE-A654-633429B9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7B82B7-44DE-4D5D-9B9D-D668A5E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2E5D3-93F7-420C-B433-8AED9B096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481AAC-FEEE-42AF-8D6E-1C38827F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B6DE-3748-4061-8053-3C8F02C40A35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9F8466-6205-4D43-AA61-8639D156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1112EB-C2D2-4569-A33E-F26A6F5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D5A2-7EAB-4C30-96E4-9D11C474A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01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EA65-B0AC-4692-85B5-B023217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CAB43-CF2A-4ACA-B74F-99CB2F99DDAB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22AB-0853-4B96-97FE-5E81C8A8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93CE-AD3D-4F66-891B-44762EEB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1A8FE-14E5-47DD-89C6-BF889AC0A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2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07B4-8E6E-4FF4-9F1A-4C37130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1E67D-5676-4FDF-AD27-D3DF2720747C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BBDF-1DC0-444E-91D7-C1267D7E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4465-2F41-439A-AB86-5A1BBE2B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20388-85CF-4EF5-853A-0673F1EBD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8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6DCC-8A0C-484B-9C5E-7690C584728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603D-B6CF-4DD0-AAEA-56A396C3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F8304AA-BBCE-45C0-AC47-0F5FCD1A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876916-5B90-407A-AF40-C106C9D75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0B5C-5D81-4B57-BC4C-249256385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D30555-F85A-4ED6-B342-033CC81496CE}" type="datetimeFigureOut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FC39-B24D-4EDD-9E23-CA2588DA0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8A4A1-EB73-4666-863F-043438C87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8BF0BE-ADB1-488F-AEF4-235E3A83E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Image 13">
            <a:extLst>
              <a:ext uri="{FF2B5EF4-FFF2-40B4-BE49-F238E27FC236}">
                <a16:creationId xmlns:a16="http://schemas.microsoft.com/office/drawing/2014/main" id="{550A33E0-AAB2-48B0-83F9-5B84A51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56" y="136526"/>
            <a:ext cx="290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82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01BB2-BCC0-4DB3-AF71-4362BF6A2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394" y="2046850"/>
            <a:ext cx="4278963" cy="2764301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Century Gothic" charset="0"/>
                <a:ea typeface="Century Gothic" charset="0"/>
              </a:rPr>
              <a:t>Breaking the financing silos to leave no one behind</a:t>
            </a:r>
            <a:endParaRPr lang="fr-SN" sz="405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857250"/>
            <a:ext cx="4629587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653D65-9D66-49AE-B3E7-BD50172D2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8" r="-2" b="-2"/>
          <a:stretch/>
        </p:blipFill>
        <p:spPr>
          <a:xfrm>
            <a:off x="15" y="857257"/>
            <a:ext cx="4518101" cy="5143493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65EDC4F4-F3C2-4A0E-9057-5322EEA9DE61}"/>
              </a:ext>
            </a:extLst>
          </p:cNvPr>
          <p:cNvSpPr txBox="1">
            <a:spLocks/>
          </p:cNvSpPr>
          <p:nvPr/>
        </p:nvSpPr>
        <p:spPr>
          <a:xfrm>
            <a:off x="1313507" y="3511746"/>
            <a:ext cx="7374987" cy="355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br>
              <a:rPr lang="en-US" b="1" dirty="0">
                <a:latin typeface="Century Gothic" charset="0"/>
                <a:ea typeface="Century Gothic" charset="0"/>
              </a:rPr>
            </a:br>
            <a:br>
              <a:rPr lang="en-US" sz="3700" b="1" dirty="0">
                <a:latin typeface="Century Gothic" charset="0"/>
                <a:ea typeface="Century Gothic" charset="0"/>
              </a:rPr>
            </a:br>
            <a:r>
              <a:rPr lang="en-GB" sz="3700" dirty="0">
                <a:latin typeface="Century Gothic" charset="0"/>
                <a:ea typeface="Century Gothic" charset="0"/>
              </a:rPr>
              <a:t>Metsi Makhetha </a:t>
            </a:r>
            <a:br>
              <a:rPr lang="en-GB" sz="3700" dirty="0">
                <a:latin typeface="Century Gothic" charset="0"/>
                <a:ea typeface="Century Gothic" charset="0"/>
              </a:rPr>
            </a:br>
            <a:r>
              <a:rPr lang="en-GB" sz="2500" dirty="0">
                <a:latin typeface="Century Gothic" charset="0"/>
                <a:ea typeface="Century Gothic" charset="0"/>
              </a:rPr>
              <a:t>United Nations Resident Coordinator, </a:t>
            </a:r>
            <a:br>
              <a:rPr lang="en-GB" sz="2500" dirty="0">
                <a:latin typeface="Century Gothic" charset="0"/>
                <a:ea typeface="Century Gothic" charset="0"/>
              </a:rPr>
            </a:br>
            <a:r>
              <a:rPr lang="en-GB" sz="2500" dirty="0">
                <a:latin typeface="Century Gothic" charset="0"/>
                <a:ea typeface="Century Gothic" charset="0"/>
              </a:rPr>
              <a:t>Burkina Faso</a:t>
            </a:r>
            <a:br>
              <a:rPr lang="en-GB" b="1" dirty="0">
                <a:latin typeface="Century Gothic" charset="0"/>
                <a:ea typeface="Century Gothic" charset="0"/>
              </a:rPr>
            </a:b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1279281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47506F2-0653-4427-9386-ECBFEB810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34" y="3024231"/>
            <a:ext cx="2362201" cy="3012791"/>
          </a:xfrm>
          <a:prstGeom prst="rect">
            <a:avLst/>
          </a:prstGeom>
          <a:ln>
            <a:noFill/>
          </a:ln>
        </p:spPr>
      </p:pic>
      <p:sp>
        <p:nvSpPr>
          <p:cNvPr id="11" name="Rectangle à coins arrondis 31">
            <a:extLst>
              <a:ext uri="{FF2B5EF4-FFF2-40B4-BE49-F238E27FC236}">
                <a16:creationId xmlns:a16="http://schemas.microsoft.com/office/drawing/2014/main" id="{66EA58C2-0D5D-4749-8710-F191C1BDEF54}"/>
              </a:ext>
            </a:extLst>
          </p:cNvPr>
          <p:cNvSpPr/>
          <p:nvPr/>
        </p:nvSpPr>
        <p:spPr>
          <a:xfrm>
            <a:off x="4662182" y="1677188"/>
            <a:ext cx="4069068" cy="15486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1350" b="1" dirty="0">
                <a:solidFill>
                  <a:srgbClr val="4F81BD"/>
                </a:solidFill>
                <a:latin typeface="Franklin Gothic Book" panose="020B0503020102020204" pitchFamily="34" charset="0"/>
              </a:rPr>
              <a:t>Vision statement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prstClr val="black"/>
                </a:solidFill>
                <a:latin typeface="Franklin Gothic Book" panose="020B0503020102020204" pitchFamily="34" charset="0"/>
              </a:rPr>
              <a:t>«</a:t>
            </a:r>
            <a:r>
              <a:rPr lang="en-GB" sz="1200" dirty="0">
                <a:solidFill>
                  <a:prstClr val="black"/>
                </a:solidFill>
                <a:latin typeface="Franklin Gothic Book" panose="020B0503020102020204" pitchFamily="34" charset="0"/>
              </a:rPr>
              <a:t> Building, with the people, a Burkina Faso of democracy, social and economic progress, freedom and justice » 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 b="1" dirty="0">
              <a:solidFill>
                <a:srgbClr val="4F81BD"/>
              </a:solidFill>
              <a:latin typeface="Franklin Gothic Book" panose="020B050302010202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1350" b="1" dirty="0">
                <a:solidFill>
                  <a:srgbClr val="4F81BD"/>
                </a:solidFill>
                <a:latin typeface="Franklin Gothic Book" panose="020B0503020102020204" pitchFamily="34" charset="0"/>
              </a:rPr>
              <a:t>Translated into 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National Economic Social Development Plan 2016–2020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443A035-0886-47F8-AC4F-1F2EA72D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4" y="1041642"/>
            <a:ext cx="3468757" cy="546094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fr-FR" sz="1800" b="1" kern="0" dirty="0" err="1">
                <a:solidFill>
                  <a:srgbClr val="146194"/>
                </a:solidFill>
                <a:latin typeface="Century Gothic"/>
              </a:rPr>
              <a:t>Context</a:t>
            </a:r>
            <a:endParaRPr lang="fr-SN" sz="1800" b="1" kern="0" dirty="0">
              <a:solidFill>
                <a:srgbClr val="146194"/>
              </a:solidFill>
              <a:latin typeface="Century Gothic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5AAD53BB-D3C2-4140-BBE1-FF20CF0F95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3812" y="1692055"/>
            <a:ext cx="3969544" cy="4214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214313" indent="-214313"/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Population of 19.6 m: 70% in rural areas; </a:t>
            </a:r>
            <a:b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70% below 35 </a:t>
            </a:r>
            <a:r>
              <a:rPr lang="en-GB" sz="48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yrs</a:t>
            </a:r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; 52% women</a:t>
            </a:r>
          </a:p>
          <a:p>
            <a:pPr marL="214313" indent="-214313"/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Persistent poverty (40%) </a:t>
            </a:r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&amp; geographic inequalities, despite steady economic growth (average 5%) the last decade</a:t>
            </a:r>
          </a:p>
          <a:p>
            <a:pPr marL="214313" indent="-214313"/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Land degradation</a:t>
            </a:r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loss of biodiversity, burden on women and girls</a:t>
            </a:r>
          </a:p>
          <a:p>
            <a:pPr marL="214313" indent="-214313"/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Fragile zones with food &amp; nutrition insecurity, </a:t>
            </a:r>
            <a:b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and exposure to climate hazards </a:t>
            </a:r>
          </a:p>
          <a:p>
            <a:pPr marL="214313" indent="-214313"/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Limited institutional capacities</a:t>
            </a:r>
          </a:p>
          <a:p>
            <a:pPr marL="214313" indent="-214313"/>
            <a:endParaRPr lang="en-GB" sz="48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GB" sz="8400" b="1" dirty="0">
                <a:solidFill>
                  <a:srgbClr val="4F81BD"/>
                </a:solidFill>
                <a:latin typeface="Franklin Gothic Book" panose="020B0503020102020204" pitchFamily="34" charset="0"/>
              </a:rPr>
              <a:t>… and growing insecurity, vulnerability &amp; risks</a:t>
            </a:r>
          </a:p>
          <a:p>
            <a:pPr marL="214313" indent="-214313"/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Violent attacks </a:t>
            </a:r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&amp; radicalisation </a:t>
            </a:r>
            <a:b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(initially Sahel region &amp; expanded to new regions)</a:t>
            </a:r>
          </a:p>
          <a:p>
            <a:pPr marL="214313" indent="-214313"/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Cross-border challenges </a:t>
            </a:r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(Mali/Niger) and recently </a:t>
            </a:r>
            <a:r>
              <a:rPr lang="en-GB" sz="4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Togo, Ghana and Benin</a:t>
            </a:r>
          </a:p>
        </p:txBody>
      </p:sp>
    </p:spTree>
    <p:extLst>
      <p:ext uri="{BB962C8B-B14F-4D97-AF65-F5344CB8AC3E}">
        <p14:creationId xmlns:p14="http://schemas.microsoft.com/office/powerpoint/2010/main" val="32735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00025" y="857250"/>
            <a:ext cx="7505700" cy="95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950" b="1" kern="0" dirty="0">
              <a:solidFill>
                <a:srgbClr val="146194"/>
              </a:solidFill>
              <a:latin typeface="Century Gothic"/>
              <a:ea typeface="+mn-ea"/>
            </a:endParaRPr>
          </a:p>
          <a:p>
            <a:pPr defTabSz="685800" fontAlgn="auto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b="1" kern="0" dirty="0">
                <a:solidFill>
                  <a:srgbClr val="146194"/>
                </a:solidFill>
                <a:latin typeface="Century Gothic"/>
                <a:ea typeface="+mn-ea"/>
              </a:rPr>
              <a:t>The Prevention Imperative &amp; Sustainable Development</a:t>
            </a:r>
          </a:p>
          <a:p>
            <a:pPr defTabSz="685800" fontAlgn="auto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b="1" kern="0" dirty="0">
                <a:solidFill>
                  <a:srgbClr val="146194"/>
                </a:solidFill>
                <a:latin typeface="Century Gothic"/>
                <a:ea typeface="+mn-ea"/>
              </a:rPr>
              <a:t>Guiding Frameworks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99792" y="2342128"/>
            <a:ext cx="5685182" cy="3116238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marL="257175" indent="-257175" defTabSz="685800" eaLnBrk="0" fontAlgn="auto">
              <a:spcBef>
                <a:spcPts val="0"/>
              </a:spcBef>
              <a:spcAft>
                <a:spcPts val="0"/>
              </a:spcAft>
              <a:buClr>
                <a:srgbClr val="146194"/>
              </a:buClr>
              <a:buFont typeface="Arial"/>
              <a:buChar char="•"/>
            </a:pPr>
            <a:r>
              <a:rPr lang="en-US" altLang="ko-KR" b="1" dirty="0">
                <a:solidFill>
                  <a:srgbClr val="146194"/>
                </a:solidFill>
                <a:latin typeface="Calibri" charset="0"/>
                <a:ea typeface="Calibri" charset="0"/>
              </a:rPr>
              <a:t>SDG-aligned National Plan (2016–2020)</a:t>
            </a:r>
            <a:endParaRPr lang="fr-FR" altLang="ko-KR" b="1" dirty="0">
              <a:solidFill>
                <a:srgbClr val="146194"/>
              </a:solidFill>
              <a:latin typeface="Calibri" charset="0"/>
              <a:ea typeface="Calibri" charset="0"/>
            </a:endParaRPr>
          </a:p>
          <a:p>
            <a:pPr defTabSz="685800" eaLnBrk="0" fontAlgn="auto">
              <a:spcBef>
                <a:spcPts val="0"/>
              </a:spcBef>
              <a:spcAft>
                <a:spcPts val="0"/>
              </a:spcAft>
              <a:buClr>
                <a:srgbClr val="146194"/>
              </a:buClr>
            </a:pPr>
            <a:endParaRPr lang="en-US" altLang="ko-KR" b="1" dirty="0">
              <a:solidFill>
                <a:srgbClr val="146194"/>
              </a:solidFill>
              <a:latin typeface="Calibri" charset="0"/>
              <a:ea typeface="Calibri" charset="0"/>
            </a:endParaRPr>
          </a:p>
          <a:p>
            <a:pPr marL="257175" indent="-257175" defTabSz="685800" eaLnBrk="0" fontAlgn="auto">
              <a:spcBef>
                <a:spcPts val="0"/>
              </a:spcBef>
              <a:spcAft>
                <a:spcPts val="0"/>
              </a:spcAft>
              <a:buClr>
                <a:srgbClr val="146194"/>
              </a:buClr>
              <a:buFont typeface="Arial"/>
              <a:buChar char="•"/>
            </a:pPr>
            <a:r>
              <a:rPr lang="en-US" altLang="ko-KR" b="1" dirty="0">
                <a:solidFill>
                  <a:srgbClr val="146194"/>
                </a:solidFill>
                <a:latin typeface="Calibri" charset="0"/>
                <a:ea typeface="Calibri" charset="0"/>
              </a:rPr>
              <a:t>SDGs &amp; 2030 Agenda - “Reach the furthest behind” </a:t>
            </a:r>
            <a:br>
              <a:rPr lang="en-US" altLang="ko-KR" b="1" dirty="0">
                <a:solidFill>
                  <a:srgbClr val="146194"/>
                </a:solidFill>
                <a:latin typeface="Calibri" charset="0"/>
                <a:ea typeface="Calibri" charset="0"/>
              </a:rPr>
            </a:br>
            <a:r>
              <a:rPr lang="en-US" altLang="ko-KR" b="1" dirty="0">
                <a:solidFill>
                  <a:srgbClr val="146194"/>
                </a:solidFill>
                <a:latin typeface="Calibri" charset="0"/>
                <a:ea typeface="Calibri" charset="0"/>
              </a:rPr>
              <a:t>&amp; “leave no one behind”.</a:t>
            </a:r>
            <a:endParaRPr lang="ko-KR" altLang="en-US" b="1" dirty="0">
              <a:solidFill>
                <a:srgbClr val="146194"/>
              </a:solidFill>
              <a:latin typeface="Calibri" charset="0"/>
              <a:ea typeface="Calibri" charset="0"/>
            </a:endParaRPr>
          </a:p>
          <a:p>
            <a:pPr marL="257175" indent="-257175" defTabSz="685800" eaLnBrk="0" fontAlgn="auto">
              <a:spcBef>
                <a:spcPts val="0"/>
              </a:spcBef>
              <a:spcAft>
                <a:spcPts val="0"/>
              </a:spcAft>
              <a:buClr>
                <a:srgbClr val="146194"/>
              </a:buClr>
              <a:buFont typeface="Arial"/>
              <a:buChar char="•"/>
            </a:pPr>
            <a:endParaRPr lang="ko-KR" altLang="en-US" b="1" dirty="0">
              <a:solidFill>
                <a:srgbClr val="146194"/>
              </a:solidFill>
              <a:latin typeface="Calibri" charset="0"/>
              <a:ea typeface="Calibri" charset="0"/>
            </a:endParaRPr>
          </a:p>
          <a:p>
            <a:pPr marL="257175" indent="-257175" defTabSz="685800" eaLnBrk="0" fontAlgn="auto">
              <a:spcBef>
                <a:spcPts val="0"/>
              </a:spcBef>
              <a:spcAft>
                <a:spcPts val="0"/>
              </a:spcAft>
              <a:buClr>
                <a:srgbClr val="146194"/>
              </a:buClr>
              <a:buFont typeface="Arial"/>
              <a:buChar char="•"/>
            </a:pPr>
            <a:r>
              <a:rPr lang="en-US" altLang="ko-KR" b="1" dirty="0">
                <a:solidFill>
                  <a:srgbClr val="146194"/>
                </a:solidFill>
                <a:latin typeface="Calibri" charset="0"/>
                <a:ea typeface="Calibri" charset="0"/>
              </a:rPr>
              <a:t>Sustaining Peace – Prevent relapse, reduce risk, consolidate gains &amp; sustain engagement towards the SDGs.</a:t>
            </a:r>
          </a:p>
          <a:p>
            <a:pPr marL="257175" indent="-257175" defTabSz="685800" eaLnBrk="0" fontAlgn="auto">
              <a:spcBef>
                <a:spcPts val="0"/>
              </a:spcBef>
              <a:spcAft>
                <a:spcPts val="0"/>
              </a:spcAft>
              <a:buClr>
                <a:srgbClr val="146194"/>
              </a:buClr>
              <a:buFont typeface="Arial"/>
              <a:buChar char="•"/>
            </a:pPr>
            <a:endParaRPr lang="en-US" altLang="ko-KR" b="1" dirty="0">
              <a:solidFill>
                <a:srgbClr val="146194"/>
              </a:solidFill>
              <a:latin typeface="Calibri" charset="0"/>
              <a:ea typeface="Calibri" charset="0"/>
            </a:endParaRPr>
          </a:p>
          <a:p>
            <a:pPr marL="257175" indent="-257175" defTabSz="685800" eaLnBrk="0" fontAlgn="auto">
              <a:spcBef>
                <a:spcPts val="0"/>
              </a:spcBef>
              <a:spcAft>
                <a:spcPts val="0"/>
              </a:spcAft>
              <a:buClr>
                <a:srgbClr val="146194"/>
              </a:buClr>
              <a:buFont typeface="Arial"/>
              <a:buChar char="•"/>
            </a:pPr>
            <a:r>
              <a:rPr lang="en-US" altLang="ko-KR" b="1" dirty="0">
                <a:solidFill>
                  <a:srgbClr val="146194"/>
                </a:solidFill>
                <a:latin typeface="Calibri" charset="0"/>
                <a:ea typeface="Calibri" charset="0"/>
              </a:rPr>
              <a:t>End humanitarian needs and strengthen preparedness to natural hazards (WHS and Sendai Frameworks)</a:t>
            </a:r>
            <a:endParaRPr lang="ko-KR" altLang="en-US" sz="1500" dirty="0">
              <a:solidFill>
                <a:prstClr val="black"/>
              </a:solidFill>
              <a:latin typeface="Calibri" charset="0"/>
              <a:ea typeface="Calibri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7" y="2535590"/>
            <a:ext cx="2798174" cy="27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44091" y="990855"/>
            <a:ext cx="6972869" cy="432926"/>
          </a:xfrm>
        </p:spPr>
        <p:txBody>
          <a:bodyPr vert="horz" wrap="none" anchor="t" anchorCtr="1"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GB" sz="1800" b="1" kern="0" dirty="0">
                <a:solidFill>
                  <a:srgbClr val="146194"/>
                </a:solidFill>
                <a:latin typeface="Century Gothic"/>
              </a:rPr>
              <a:t>Operationalising Coherence: Case of Sahel Band Burkina Faso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3196" y="1354207"/>
            <a:ext cx="5443871" cy="3269976"/>
          </a:xfrm>
        </p:spPr>
        <p:txBody>
          <a:bodyPr vert="horz" wrap="square" lIns="68580" tIns="34290" rIns="68580" bIns="34290" rtlCol="0" anchor="ctr">
            <a:normAutofit fontScale="92500" lnSpcReduction="20000"/>
          </a:bodyPr>
          <a:lstStyle/>
          <a:p>
            <a:pPr marL="0" indent="0" algn="just">
              <a:spcBef>
                <a:spcPts val="300"/>
              </a:spcBef>
              <a:buNone/>
            </a:pPr>
            <a:endParaRPr lang="en-GB" altLang="ko-KR" sz="2100" b="1" dirty="0">
              <a:solidFill>
                <a:srgbClr val="4F81BD"/>
              </a:solidFill>
              <a:latin typeface="Calibri" charset="0"/>
              <a:ea typeface="Calibri" charset="0"/>
            </a:endParaRPr>
          </a:p>
          <a:p>
            <a:pPr algn="just">
              <a:spcBef>
                <a:spcPts val="300"/>
              </a:spcBef>
            </a:pPr>
            <a:r>
              <a:rPr lang="en-GB" altLang="ko-KR" sz="195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</a:rPr>
              <a:t>Continued deterioration of the security situation in Sahel Band of Burkina </a:t>
            </a:r>
            <a:r>
              <a:rPr lang="en-GB" altLang="ko-KR" sz="1950" b="1" dirty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</a:rPr>
              <a:t>(150k displaced populations)</a:t>
            </a:r>
          </a:p>
          <a:p>
            <a:pPr algn="just">
              <a:spcBef>
                <a:spcPts val="300"/>
              </a:spcBef>
            </a:pPr>
            <a:endParaRPr lang="en-GB" altLang="ko-KR" sz="1950" b="1" dirty="0">
              <a:solidFill>
                <a:schemeClr val="accent2">
                  <a:lumMod val="75000"/>
                </a:schemeClr>
              </a:solidFill>
              <a:latin typeface="Calibri" charset="0"/>
              <a:ea typeface="Calibri" charset="0"/>
            </a:endParaRPr>
          </a:p>
          <a:p>
            <a:pPr algn="just">
              <a:spcBef>
                <a:spcPts val="300"/>
              </a:spcBef>
            </a:pPr>
            <a:r>
              <a:rPr lang="en-GB" altLang="ko-KR" sz="1950" b="1" dirty="0">
                <a:solidFill>
                  <a:srgbClr val="4F81BD"/>
                </a:solidFill>
                <a:latin typeface="Calibri" charset="0"/>
              </a:rPr>
              <a:t>Growing inter-community tensions</a:t>
            </a:r>
          </a:p>
          <a:p>
            <a:pPr algn="just">
              <a:spcBef>
                <a:spcPts val="300"/>
              </a:spcBef>
            </a:pPr>
            <a:endParaRPr lang="en-GB" altLang="ko-KR" sz="1950" b="1" dirty="0">
              <a:solidFill>
                <a:srgbClr val="4F81BD"/>
              </a:solidFill>
              <a:latin typeface="Calibri" charset="0"/>
            </a:endParaRPr>
          </a:p>
          <a:p>
            <a:pPr algn="just">
              <a:spcBef>
                <a:spcPts val="300"/>
              </a:spcBef>
            </a:pPr>
            <a:r>
              <a:rPr lang="en-GB" altLang="ko-KR" sz="1950" b="1" dirty="0">
                <a:solidFill>
                  <a:srgbClr val="4F81BD"/>
                </a:solidFill>
                <a:latin typeface="Calibri" charset="0"/>
              </a:rPr>
              <a:t>Deterioration of the food &amp; nutrition security situation (Low rainfall and insecurity in the Sahel) – </a:t>
            </a:r>
            <a:r>
              <a:rPr lang="en-GB" sz="1950" b="1" u="sng" dirty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687,000</a:t>
            </a:r>
            <a:r>
              <a:rPr lang="en-GB" altLang="ko-KR" sz="1950" b="1" u="sng" dirty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 people in emergency including </a:t>
            </a:r>
            <a:r>
              <a:rPr lang="en-GB" sz="1950" b="1" u="sng" dirty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25,539</a:t>
            </a:r>
            <a:r>
              <a:rPr lang="en-GB" altLang="ko-KR" sz="1950" b="1" u="sng" dirty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 in IPC4 – March 2019 </a:t>
            </a:r>
          </a:p>
          <a:p>
            <a:pPr algn="just">
              <a:spcBef>
                <a:spcPts val="300"/>
              </a:spcBef>
            </a:pPr>
            <a:endParaRPr lang="en-GB" altLang="ko-KR" sz="1950" b="1" dirty="0">
              <a:solidFill>
                <a:srgbClr val="4F81BD"/>
              </a:solidFill>
              <a:latin typeface="Calibri" charset="0"/>
              <a:ea typeface="Calibri" charset="0"/>
            </a:endParaRPr>
          </a:p>
          <a:p>
            <a:pPr algn="just">
              <a:spcBef>
                <a:spcPts val="300"/>
              </a:spcBef>
            </a:pPr>
            <a:r>
              <a:rPr lang="en-GB" altLang="ko-KR" sz="1950" b="1" dirty="0">
                <a:solidFill>
                  <a:srgbClr val="4F81BD"/>
                </a:solidFill>
                <a:latin typeface="Calibri" charset="0"/>
                <a:ea typeface="Calibri" charset="0"/>
              </a:rPr>
              <a:t>Weak institutional and community coping capacities </a:t>
            </a:r>
            <a:r>
              <a:rPr lang="en-GB" altLang="ko-KR" sz="1950" b="1" dirty="0">
                <a:solidFill>
                  <a:srgbClr val="4F81BD"/>
                </a:solidFill>
                <a:latin typeface="Calibri" charset="0"/>
              </a:rPr>
              <a:t>–</a:t>
            </a:r>
            <a:r>
              <a:rPr lang="en-GB" altLang="ko-KR" sz="1950" b="1" dirty="0">
                <a:solidFill>
                  <a:srgbClr val="4F81BD"/>
                </a:solidFill>
                <a:latin typeface="Calibri" charset="0"/>
                <a:ea typeface="Calibri" charset="0"/>
              </a:rPr>
              <a:t> </a:t>
            </a:r>
            <a:r>
              <a:rPr lang="en-GB" altLang="ko-KR" sz="1950" b="1" dirty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</a:rPr>
              <a:t>Burkina ranks 5.1 out of 10 in fragility according to risk INFORM.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8E9C0CA-7204-4155-8637-0AEEB8D09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20"/>
          <a:stretch/>
        </p:blipFill>
        <p:spPr>
          <a:xfrm>
            <a:off x="156933" y="3959597"/>
            <a:ext cx="3371353" cy="22993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B716C72-0BDD-441B-A29F-CB0EEAB421FD}"/>
              </a:ext>
            </a:extLst>
          </p:cNvPr>
          <p:cNvSpPr txBox="1"/>
          <p:nvPr/>
        </p:nvSpPr>
        <p:spPr>
          <a:xfrm>
            <a:off x="2249694" y="5919953"/>
            <a:ext cx="1719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9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+mn-ea"/>
              </a:rPr>
              <a:t>CCA, September 2017 </a:t>
            </a:r>
          </a:p>
        </p:txBody>
      </p:sp>
      <p:pic>
        <p:nvPicPr>
          <p:cNvPr id="10" name="Image 9" descr="C:\Users\TOSHIBA\Desktop\CHJmars219\CH 2019\Cartographie CH mars 2019\Projété.jpg">
            <a:extLst>
              <a:ext uri="{FF2B5EF4-FFF2-40B4-BE49-F238E27FC236}">
                <a16:creationId xmlns:a16="http://schemas.microsoft.com/office/drawing/2014/main" id="{6B8A25AF-CFE2-413A-AE35-A7A83A1362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" y="1354206"/>
            <a:ext cx="3106000" cy="224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2E2D7C9-0015-47BB-BCA2-6B2768AA4C15}"/>
              </a:ext>
            </a:extLst>
          </p:cNvPr>
          <p:cNvSpPr txBox="1">
            <a:spLocks/>
          </p:cNvSpPr>
          <p:nvPr/>
        </p:nvSpPr>
        <p:spPr>
          <a:xfrm>
            <a:off x="3598556" y="4928699"/>
            <a:ext cx="5312984" cy="79016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42900" fontAlgn="auto">
              <a:lnSpc>
                <a:spcPct val="100000"/>
              </a:lnSpc>
              <a:spcBef>
                <a:spcPts val="300"/>
              </a:spcBef>
              <a:spcAft>
                <a:spcPts val="450"/>
              </a:spcAft>
              <a:buClr>
                <a:srgbClr val="000000"/>
              </a:buClr>
              <a:buSzPct val="80000"/>
              <a:buNone/>
            </a:pPr>
            <a:r>
              <a:rPr lang="en-GB" altLang="ko-KR" sz="1800" b="1" dirty="0">
                <a:solidFill>
                  <a:srgbClr val="00B0F0"/>
                </a:solidFill>
                <a:latin typeface="Calibri" charset="0"/>
                <a:ea typeface="Calibri" charset="0"/>
              </a:rPr>
              <a:t>Social Cohesion &amp; Sustaining Peace </a:t>
            </a:r>
            <a:r>
              <a:rPr lang="en-GB" altLang="ko-KR" sz="1800" b="1" dirty="0">
                <a:solidFill>
                  <a:srgbClr val="00B0F0"/>
                </a:solidFill>
                <a:latin typeface="Calibri" charset="0"/>
                <a:ea typeface="Calibri" charset="0"/>
                <a:sym typeface="Wingdings" panose="05000000000000000000" pitchFamily="2" charset="2"/>
              </a:rPr>
              <a:t></a:t>
            </a:r>
            <a:r>
              <a:rPr lang="en-GB" altLang="ko-KR" sz="1800" b="1" dirty="0">
                <a:solidFill>
                  <a:srgbClr val="00B0F0"/>
                </a:solidFill>
                <a:latin typeface="Calibri" charset="0"/>
                <a:ea typeface="Calibri" charset="0"/>
              </a:rPr>
              <a:t> fundamental to advance towards SDGs – SDG 2 cannot be achieved on its own. Requires multisector response</a:t>
            </a:r>
          </a:p>
        </p:txBody>
      </p:sp>
    </p:spTree>
    <p:extLst>
      <p:ext uri="{BB962C8B-B14F-4D97-AF65-F5344CB8AC3E}">
        <p14:creationId xmlns:p14="http://schemas.microsoft.com/office/powerpoint/2010/main" val="33059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FD7EC-F813-4AE3-B150-7B1BB5EF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9EC67-C939-4877-BFC3-3CF06AF3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S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3BD16B-9CBD-4E46-BA43-4A2A4E1E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7250"/>
            <a:ext cx="9238706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6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7B577-E6FA-430A-A109-50675367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56" y="968033"/>
            <a:ext cx="8767689" cy="3821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b="1" kern="0" dirty="0">
                <a:solidFill>
                  <a:srgbClr val="146194"/>
                </a:solidFill>
                <a:latin typeface="Century Gothic"/>
              </a:rPr>
              <a:t>Approach to coherence financing</a:t>
            </a:r>
            <a:endParaRPr lang="fr-SN" sz="1800" b="1" kern="0" dirty="0">
              <a:solidFill>
                <a:srgbClr val="146194"/>
              </a:solidFill>
              <a:latin typeface="Century Gothic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7A624A-8A35-4466-AE2A-16981131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1378841"/>
            <a:ext cx="7153422" cy="45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6294-58FE-4D02-A030-743010DA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905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800" b="1" kern="0" dirty="0">
                <a:solidFill>
                  <a:srgbClr val="146194"/>
                </a:solidFill>
                <a:latin typeface="Century Gothic"/>
              </a:rPr>
              <a:t>Collective outcomes stemming from the joint analyses</a:t>
            </a:r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BE8CFD03-4CCC-4C88-9C5E-5BE093257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899" y="1890712"/>
            <a:ext cx="3598069" cy="1388269"/>
          </a:xfrm>
        </p:spPr>
        <p:txBody>
          <a:bodyPr/>
          <a:lstStyle/>
          <a:p>
            <a:pPr algn="just"/>
            <a:r>
              <a:rPr lang="en-GB" altLang="fr-FR" sz="1800" b="1" dirty="0">
                <a:solidFill>
                  <a:srgbClr val="00B0F0"/>
                </a:solidFill>
              </a:rPr>
              <a:t>Food security:</a:t>
            </a:r>
            <a:r>
              <a:rPr lang="en-GB" altLang="fr-FR" sz="1800" dirty="0"/>
              <a:t> By 2020, to reduce by </a:t>
            </a:r>
            <a:r>
              <a:rPr lang="en-GB" altLang="fr-FR" sz="1800" b="1" dirty="0"/>
              <a:t>50% the number of people in phase 3 of food insecurity</a:t>
            </a:r>
            <a:r>
              <a:rPr lang="en-GB" altLang="fr-FR" sz="1800" dirty="0"/>
              <a:t> and </a:t>
            </a:r>
            <a:r>
              <a:rPr lang="en-GB" altLang="fr-FR" sz="1800" b="1" dirty="0"/>
              <a:t>reach 0% of people in phase 4 and 5 of food insecurity</a:t>
            </a:r>
          </a:p>
        </p:txBody>
      </p:sp>
      <p:pic>
        <p:nvPicPr>
          <p:cNvPr id="9220" name="Image 8">
            <a:extLst>
              <a:ext uri="{FF2B5EF4-FFF2-40B4-BE49-F238E27FC236}">
                <a16:creationId xmlns:a16="http://schemas.microsoft.com/office/drawing/2014/main" id="{5F59ACD3-2502-481D-BBD1-6FA706DA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5" y="3613185"/>
            <a:ext cx="1069181" cy="104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 12">
            <a:extLst>
              <a:ext uri="{FF2B5EF4-FFF2-40B4-BE49-F238E27FC236}">
                <a16:creationId xmlns:a16="http://schemas.microsoft.com/office/drawing/2014/main" id="{4E4CCD66-B51C-40D3-8090-0C145279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2256"/>
            <a:ext cx="1043581" cy="104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42801C48-A305-4FCA-99A8-D4597A808400}"/>
              </a:ext>
            </a:extLst>
          </p:cNvPr>
          <p:cNvSpPr txBox="1">
            <a:spLocks/>
          </p:cNvSpPr>
          <p:nvPr/>
        </p:nvSpPr>
        <p:spPr>
          <a:xfrm>
            <a:off x="4572000" y="3581400"/>
            <a:ext cx="4301729" cy="1585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 defTabSz="685800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GB" sz="1800" b="1" dirty="0">
                <a:solidFill>
                  <a:srgbClr val="1D6FA9">
                    <a:lumMod val="75000"/>
                  </a:srgbClr>
                </a:solidFill>
                <a:latin typeface="Calibri" panose="020F0502020204030204"/>
              </a:rPr>
              <a:t>Climate induced hazards: </a:t>
            </a: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By 2020, to reduce to </a:t>
            </a:r>
            <a:r>
              <a:rPr lang="en-GB" sz="1800" b="1" dirty="0">
                <a:solidFill>
                  <a:prstClr val="black"/>
                </a:solidFill>
                <a:latin typeface="Calibri" panose="020F0502020204030204"/>
              </a:rPr>
              <a:t>less than 1% the number of households vulnerable</a:t>
            </a: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 to climate shocks and increase by </a:t>
            </a:r>
            <a:r>
              <a:rPr lang="en-GB" sz="1800" b="1" dirty="0">
                <a:solidFill>
                  <a:prstClr val="black"/>
                </a:solidFill>
                <a:latin typeface="Calibri" panose="020F0502020204030204"/>
              </a:rPr>
              <a:t>50% the number of institutions with capacities for disaster risk reduction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35ED0EE-F8F4-46BB-BCE7-FFAE19D3FCD8}"/>
              </a:ext>
            </a:extLst>
          </p:cNvPr>
          <p:cNvSpPr txBox="1">
            <a:spLocks/>
          </p:cNvSpPr>
          <p:nvPr/>
        </p:nvSpPr>
        <p:spPr>
          <a:xfrm>
            <a:off x="5638799" y="1890712"/>
            <a:ext cx="2813051" cy="12977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 defTabSz="685800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GB" sz="1800" b="1" dirty="0">
                <a:solidFill>
                  <a:srgbClr val="B74919">
                    <a:lumMod val="75000"/>
                  </a:srgbClr>
                </a:solidFill>
                <a:latin typeface="Calibri" panose="020F0502020204030204"/>
              </a:rPr>
              <a:t>Peace and security: </a:t>
            </a: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By 2020, a 50% reduction of perception of risk and conflicts by general population</a:t>
            </a:r>
          </a:p>
          <a:p>
            <a:pPr marL="171450" indent="-171450" algn="just" defTabSz="685800" fontAlgn="auto">
              <a:spcBef>
                <a:spcPts val="750"/>
              </a:spcBef>
              <a:spcAft>
                <a:spcPts val="0"/>
              </a:spcAft>
              <a:defRPr/>
            </a:pP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24" name="Espace réservé du contenu 2">
            <a:extLst>
              <a:ext uri="{FF2B5EF4-FFF2-40B4-BE49-F238E27FC236}">
                <a16:creationId xmlns:a16="http://schemas.microsoft.com/office/drawing/2014/main" id="{F8C718C6-E09D-40BC-83B0-66D77CCBB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255865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algn="just" defTabSz="685800">
              <a:spcBef>
                <a:spcPts val="750"/>
              </a:spcBef>
              <a:defRPr/>
            </a:pPr>
            <a:r>
              <a:rPr lang="en-GB" altLang="fr-FR" sz="1800" b="1" dirty="0">
                <a:solidFill>
                  <a:srgbClr val="00B050"/>
                </a:solidFill>
                <a:ea typeface="+mn-ea"/>
              </a:rPr>
              <a:t>Nutrition:</a:t>
            </a:r>
            <a:r>
              <a:rPr lang="en-GB" altLang="fr-FR" sz="1800" dirty="0">
                <a:solidFill>
                  <a:srgbClr val="00B050"/>
                </a:solidFill>
                <a:ea typeface="+mn-ea"/>
              </a:rPr>
              <a:t> </a:t>
            </a:r>
            <a:r>
              <a:rPr lang="en-GB" altLang="fr-FR" sz="1800" dirty="0">
                <a:solidFill>
                  <a:prstClr val="black"/>
                </a:solidFill>
                <a:ea typeface="+mn-ea"/>
              </a:rPr>
              <a:t>By 2020, </a:t>
            </a:r>
            <a:r>
              <a:rPr lang="en-GB" altLang="fr-FR" sz="1800" b="1" dirty="0">
                <a:solidFill>
                  <a:prstClr val="black"/>
                </a:solidFill>
                <a:ea typeface="+mn-ea"/>
              </a:rPr>
              <a:t>to reduce by 30% the rate of chronic malnutrition</a:t>
            </a:r>
            <a:r>
              <a:rPr lang="en-GB" altLang="fr-FR" sz="1800" dirty="0">
                <a:solidFill>
                  <a:prstClr val="black"/>
                </a:solidFill>
                <a:ea typeface="+mn-ea"/>
              </a:rPr>
              <a:t> among children 0–5 years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1F623-CCA1-4B91-A67C-32FC23D4EE19}"/>
              </a:ext>
            </a:extLst>
          </p:cNvPr>
          <p:cNvSpPr/>
          <p:nvPr/>
        </p:nvSpPr>
        <p:spPr>
          <a:xfrm>
            <a:off x="242584" y="5345874"/>
            <a:ext cx="8737997" cy="415498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  <a:ea typeface="+mn-ea"/>
              </a:rPr>
              <a:t>By 2020, reduce the prevalence of multidimensional poverty to less than 35%</a:t>
            </a:r>
            <a:endParaRPr lang="fr-SN" sz="21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495" y="1009675"/>
            <a:ext cx="8525168" cy="811076"/>
          </a:xfrm>
        </p:spPr>
        <p:txBody>
          <a:bodyPr>
            <a:noAutofit/>
          </a:bodyPr>
          <a:lstStyle/>
          <a:p>
            <a:r>
              <a:rPr lang="en-GB" sz="1800" b="1" kern="0" dirty="0">
                <a:solidFill>
                  <a:srgbClr val="146194"/>
                </a:solidFill>
                <a:latin typeface="Century Gothic"/>
              </a:rPr>
              <a:t>Burkina Faso, encouraging examples in food security &amp; nutrition sectors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1916" y="2839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5" name="Espace réservé du contenu 14">
            <a:extLst>
              <a:ext uri="{FF2B5EF4-FFF2-40B4-BE49-F238E27FC236}">
                <a16:creationId xmlns:a16="http://schemas.microsoft.com/office/drawing/2014/main" id="{BB15B788-3ED9-40D5-B02D-834692B26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59717"/>
              </p:ext>
            </p:extLst>
          </p:nvPr>
        </p:nvGraphicFramePr>
        <p:xfrm>
          <a:off x="256338" y="1676906"/>
          <a:ext cx="3151562" cy="1999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space réservé du contenu 10">
            <a:extLst>
              <a:ext uri="{FF2B5EF4-FFF2-40B4-BE49-F238E27FC236}">
                <a16:creationId xmlns:a16="http://schemas.microsoft.com/office/drawing/2014/main" id="{CD68A396-971D-439B-BC5B-67C10EAC81CB}"/>
              </a:ext>
            </a:extLst>
          </p:cNvPr>
          <p:cNvSpPr txBox="1">
            <a:spLocks/>
          </p:cNvSpPr>
          <p:nvPr/>
        </p:nvSpPr>
        <p:spPr>
          <a:xfrm>
            <a:off x="4143647" y="2499190"/>
            <a:ext cx="4744016" cy="5596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700" b="1" dirty="0">
                <a:solidFill>
                  <a:schemeClr val="accent1">
                    <a:lumMod val="75000"/>
                  </a:schemeClr>
                </a:solidFill>
              </a:rPr>
              <a:t>Joint financing for lean season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82947-CEC7-435C-BBFB-8A9BD80CEC43}"/>
              </a:ext>
            </a:extLst>
          </p:cNvPr>
          <p:cNvSpPr/>
          <p:nvPr/>
        </p:nvSpPr>
        <p:spPr>
          <a:xfrm>
            <a:off x="843230" y="3870809"/>
            <a:ext cx="7457539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500" b="1" kern="0" dirty="0">
                <a:solidFill>
                  <a:srgbClr val="146194"/>
                </a:solidFill>
                <a:latin typeface="Century Gothic"/>
              </a:rPr>
              <a:t>Encouraging results</a:t>
            </a:r>
            <a:endParaRPr lang="en-GB" sz="1500" dirty="0"/>
          </a:p>
        </p:txBody>
      </p:sp>
      <p:graphicFrame>
        <p:nvGraphicFramePr>
          <p:cNvPr id="16" name="Chart 6">
            <a:extLst>
              <a:ext uri="{FF2B5EF4-FFF2-40B4-BE49-F238E27FC236}">
                <a16:creationId xmlns:a16="http://schemas.microsoft.com/office/drawing/2014/main" id="{B52C06C5-E02B-4EB0-953F-00E7490F2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07198"/>
              </p:ext>
            </p:extLst>
          </p:nvPr>
        </p:nvGraphicFramePr>
        <p:xfrm>
          <a:off x="53700" y="4244630"/>
          <a:ext cx="4225692" cy="223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7">
            <a:extLst>
              <a:ext uri="{FF2B5EF4-FFF2-40B4-BE49-F238E27FC236}">
                <a16:creationId xmlns:a16="http://schemas.microsoft.com/office/drawing/2014/main" id="{EAA33954-EF94-47AA-A2CC-3C3B70724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975814"/>
              </p:ext>
            </p:extLst>
          </p:nvPr>
        </p:nvGraphicFramePr>
        <p:xfrm>
          <a:off x="4782996" y="4325968"/>
          <a:ext cx="4225692" cy="2146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85E24F83-C2CA-406C-AC3B-6A88640FAA1C}"/>
              </a:ext>
            </a:extLst>
          </p:cNvPr>
          <p:cNvSpPr/>
          <p:nvPr/>
        </p:nvSpPr>
        <p:spPr>
          <a:xfrm>
            <a:off x="3407900" y="1895837"/>
            <a:ext cx="422233" cy="168498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9579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94703-88EC-44EA-9F64-5D175393B042}"/>
              </a:ext>
            </a:extLst>
          </p:cNvPr>
          <p:cNvSpPr txBox="1"/>
          <p:nvPr/>
        </p:nvSpPr>
        <p:spPr>
          <a:xfrm>
            <a:off x="798910" y="1835614"/>
            <a:ext cx="7546181" cy="29546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i="1" dirty="0">
              <a:solidFill>
                <a:srgbClr val="44546A">
                  <a:lumMod val="75000"/>
                </a:srgbClr>
              </a:solidFill>
              <a:latin typeface="Calibri" panose="020F0502020204030204"/>
              <a:ea typeface="+mn-ea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000" b="1" i="1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</a:rPr>
              <a:t>We cannot solve our problems with the same thinking (&amp; structures) we used when we created them.  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i="1" dirty="0">
              <a:solidFill>
                <a:srgbClr val="44546A">
                  <a:lumMod val="75000"/>
                </a:srgbClr>
              </a:solidFill>
              <a:latin typeface="Calibri" panose="020F0502020204030204"/>
              <a:ea typeface="+mn-ea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i="1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</a:rPr>
              <a:t>Albert Einstein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100" b="1" i="1" dirty="0">
              <a:solidFill>
                <a:srgbClr val="44546A">
                  <a:lumMod val="60000"/>
                  <a:lumOff val="40000"/>
                </a:srgbClr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100" b="1" i="1" dirty="0">
              <a:solidFill>
                <a:srgbClr val="44546A">
                  <a:lumMod val="60000"/>
                  <a:lumOff val="40000"/>
                </a:srgbClr>
              </a:solidFill>
              <a:latin typeface="Calibri" panose="020F0502020204030204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 green PowerPoint template</Template>
  <TotalTime>0</TotalTime>
  <Words>402</Words>
  <Application>Microsoft Office PowerPoint</Application>
  <PresentationFormat>On-screen Show (4:3)</PresentationFormat>
  <Paragraphs>68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Franklin Gothic Book</vt:lpstr>
      <vt:lpstr>Thème Office</vt:lpstr>
      <vt:lpstr>2_Office Theme</vt:lpstr>
      <vt:lpstr>Breaking the financing silos to leave no one behind</vt:lpstr>
      <vt:lpstr>Context</vt:lpstr>
      <vt:lpstr>PowerPoint Presentation</vt:lpstr>
      <vt:lpstr>Operationalising Coherence: Case of Sahel Band Burkina Faso</vt:lpstr>
      <vt:lpstr>PowerPoint Presentation</vt:lpstr>
      <vt:lpstr>Approach to coherence financing</vt:lpstr>
      <vt:lpstr>Collective outcomes stemming from the joint analyses</vt:lpstr>
      <vt:lpstr>Burkina Faso, encouraging examples in food security &amp; nutrition sectors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McAndrew</dc:creator>
  <cp:lastModifiedBy>Simon Murphy</cp:lastModifiedBy>
  <cp:revision>317</cp:revision>
  <cp:lastPrinted>2019-04-30T14:10:50Z</cp:lastPrinted>
  <dcterms:created xsi:type="dcterms:W3CDTF">2019-04-23T08:15:40Z</dcterms:created>
  <dcterms:modified xsi:type="dcterms:W3CDTF">2019-05-07T13:20:27Z</dcterms:modified>
</cp:coreProperties>
</file>