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3.xml" ContentType="application/vnd.openxmlformats-officedocument.themeOverride+xml"/>
  <Override PartName="/ppt/notesSlides/notesSlide1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4.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9"/>
  </p:notesMasterIdLst>
  <p:handoutMasterIdLst>
    <p:handoutMasterId r:id="rId20"/>
  </p:handoutMasterIdLst>
  <p:sldIdLst>
    <p:sldId id="256" r:id="rId2"/>
    <p:sldId id="266" r:id="rId3"/>
    <p:sldId id="259" r:id="rId4"/>
    <p:sldId id="257" r:id="rId5"/>
    <p:sldId id="271" r:id="rId6"/>
    <p:sldId id="272" r:id="rId7"/>
    <p:sldId id="273" r:id="rId8"/>
    <p:sldId id="281" r:id="rId9"/>
    <p:sldId id="274" r:id="rId10"/>
    <p:sldId id="275" r:id="rId11"/>
    <p:sldId id="276" r:id="rId12"/>
    <p:sldId id="277" r:id="rId13"/>
    <p:sldId id="278" r:id="rId14"/>
    <p:sldId id="279" r:id="rId15"/>
    <p:sldId id="280" r:id="rId16"/>
    <p:sldId id="295" r:id="rId17"/>
    <p:sldId id="265" r:id="rId18"/>
  </p:sldIdLst>
  <p:sldSz cx="9144000" cy="6858000" type="screen4x3"/>
  <p:notesSz cx="6797675" cy="9926638"/>
  <p:defaultTextStyle>
    <a:defPPr>
      <a:defRPr lang="en-GB"/>
    </a:defPPr>
    <a:lvl1pPr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ice McAndrew" initials="AM" lastIdx="25" clrIdx="0">
    <p:extLst>
      <p:ext uri="{19B8F6BF-5375-455C-9EA6-DF929625EA0E}">
        <p15:presenceInfo xmlns:p15="http://schemas.microsoft.com/office/powerpoint/2012/main" userId="S-1-5-21-3535810530-4225766307-1564126992-227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51"/>
    <a:srgbClr val="109F68"/>
    <a:srgbClr val="0849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6667" autoAdjust="0"/>
  </p:normalViewPr>
  <p:slideViewPr>
    <p:cSldViewPr snapToGrid="0" snapToObjects="1">
      <p:cViewPr>
        <p:scale>
          <a:sx n="100" d="100"/>
          <a:sy n="100" d="100"/>
        </p:scale>
        <p:origin x="1338" y="-122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dipr-dc01\home$\robt\My%20Documents\Briefcase\GHA\Protracted%20crisis%20webinar\All%20resources%20comparison.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dipr-dc01\home$\robt\My%20Documents\Briefcase\GHA\Protracted%20crisis%20webinar\All%20resources%20comparison.xlsx" TargetMode="Externa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1.xlsx"/></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dk1" tx1="lt1" bg2="dk2" tx2="lt2" accent1="accent1" accent2="accent2" accent3="accent3" accent4="accent4" accent5="accent5" accent6="accent6" hlink="hlink" folHlink="folHlink"/>
  <c:chart>
    <c:autoTitleDeleted val="1"/>
    <c:plotArea>
      <c:layout>
        <c:manualLayout>
          <c:layoutTarget val="inner"/>
          <c:xMode val="edge"/>
          <c:yMode val="edge"/>
          <c:x val="0.2090460471928777"/>
          <c:y val="0.20504152413553439"/>
          <c:w val="0.58684864391951008"/>
          <c:h val="0.79247608015165039"/>
        </c:manualLayout>
      </c:layout>
      <c:doughnutChart>
        <c:varyColors val="1"/>
        <c:ser>
          <c:idx val="0"/>
          <c:order val="0"/>
          <c:spPr>
            <a:noFill/>
            <a:ln w="19050">
              <a:solidFill>
                <a:sysClr val="window" lastClr="FFFFFF"/>
              </a:solidFill>
            </a:ln>
          </c:spPr>
          <c:dPt>
            <c:idx val="0"/>
            <c:bubble3D val="0"/>
            <c:spPr>
              <a:solidFill>
                <a:schemeClr val="tx2"/>
              </a:solidFill>
              <a:ln w="19050">
                <a:solidFill>
                  <a:sysClr val="window" lastClr="FFFFFF"/>
                </a:solidFill>
              </a:ln>
              <a:effectLst/>
            </c:spPr>
            <c:extLst>
              <c:ext xmlns:c16="http://schemas.microsoft.com/office/drawing/2014/chart" uri="{C3380CC4-5D6E-409C-BE32-E72D297353CC}">
                <c16:uniqueId val="{00000001-D73E-40A4-9346-E74142C773E3}"/>
              </c:ext>
            </c:extLst>
          </c:dPt>
          <c:dPt>
            <c:idx val="1"/>
            <c:bubble3D val="0"/>
            <c:spPr>
              <a:solidFill>
                <a:schemeClr val="accent6"/>
              </a:solidFill>
              <a:ln w="19050">
                <a:solidFill>
                  <a:sysClr val="window" lastClr="FFFFFF"/>
                </a:solidFill>
              </a:ln>
              <a:effectLst/>
            </c:spPr>
            <c:extLst>
              <c:ext xmlns:c16="http://schemas.microsoft.com/office/drawing/2014/chart" uri="{C3380CC4-5D6E-409C-BE32-E72D297353CC}">
                <c16:uniqueId val="{00000003-D73E-40A4-9346-E74142C773E3}"/>
              </c:ext>
            </c:extLst>
          </c:dPt>
          <c:dPt>
            <c:idx val="2"/>
            <c:bubble3D val="0"/>
            <c:spPr>
              <a:solidFill>
                <a:schemeClr val="accent5"/>
              </a:solidFill>
              <a:ln w="25400">
                <a:solidFill>
                  <a:sysClr val="window" lastClr="FFFFFF"/>
                </a:solidFill>
              </a:ln>
              <a:effectLst/>
            </c:spPr>
            <c:extLst>
              <c:ext xmlns:c16="http://schemas.microsoft.com/office/drawing/2014/chart" uri="{C3380CC4-5D6E-409C-BE32-E72D297353CC}">
                <c16:uniqueId val="{00000005-D73E-40A4-9346-E74142C773E3}"/>
              </c:ext>
            </c:extLst>
          </c:dPt>
          <c:dPt>
            <c:idx val="3"/>
            <c:bubble3D val="0"/>
            <c:spPr>
              <a:solidFill>
                <a:schemeClr val="bg2"/>
              </a:solidFill>
              <a:ln w="19050">
                <a:solidFill>
                  <a:sysClr val="window" lastClr="FFFFFF"/>
                </a:solidFill>
              </a:ln>
              <a:effectLst/>
            </c:spPr>
            <c:extLst>
              <c:ext xmlns:c16="http://schemas.microsoft.com/office/drawing/2014/chart" uri="{C3380CC4-5D6E-409C-BE32-E72D297353CC}">
                <c16:uniqueId val="{00000007-D73E-40A4-9346-E74142C773E3}"/>
              </c:ext>
            </c:extLst>
          </c:dPt>
          <c:dPt>
            <c:idx val="4"/>
            <c:bubble3D val="0"/>
            <c:spPr>
              <a:solidFill>
                <a:schemeClr val="accent3"/>
              </a:solidFill>
              <a:ln w="19050">
                <a:solidFill>
                  <a:sysClr val="window" lastClr="FFFFFF"/>
                </a:solidFill>
              </a:ln>
              <a:effectLst/>
            </c:spPr>
            <c:extLst>
              <c:ext xmlns:c16="http://schemas.microsoft.com/office/drawing/2014/chart" uri="{C3380CC4-5D6E-409C-BE32-E72D297353CC}">
                <c16:uniqueId val="{00000009-D73E-40A4-9346-E74142C773E3}"/>
              </c:ext>
            </c:extLst>
          </c:dPt>
          <c:dPt>
            <c:idx val="5"/>
            <c:bubble3D val="0"/>
            <c:spPr>
              <a:solidFill>
                <a:schemeClr val="accent2"/>
              </a:solidFill>
              <a:ln w="19050">
                <a:solidFill>
                  <a:sysClr val="window" lastClr="FFFFFF"/>
                </a:solidFill>
              </a:ln>
              <a:effectLst/>
            </c:spPr>
            <c:extLst>
              <c:ext xmlns:c16="http://schemas.microsoft.com/office/drawing/2014/chart" uri="{C3380CC4-5D6E-409C-BE32-E72D297353CC}">
                <c16:uniqueId val="{0000000B-D73E-40A4-9346-E74142C773E3}"/>
              </c:ext>
            </c:extLst>
          </c:dPt>
          <c:dPt>
            <c:idx val="6"/>
            <c:bubble3D val="0"/>
            <c:spPr>
              <a:solidFill>
                <a:srgbClr val="6B656A">
                  <a:lumMod val="60000"/>
                  <a:lumOff val="40000"/>
                </a:srgbClr>
              </a:solidFill>
              <a:ln w="19050">
                <a:solidFill>
                  <a:sysClr val="window" lastClr="FFFFFF"/>
                </a:solidFill>
              </a:ln>
              <a:effectLst/>
            </c:spPr>
            <c:extLst>
              <c:ext xmlns:c16="http://schemas.microsoft.com/office/drawing/2014/chart" uri="{C3380CC4-5D6E-409C-BE32-E72D297353CC}">
                <c16:uniqueId val="{0000000D-D73E-40A4-9346-E74142C773E3}"/>
              </c:ext>
            </c:extLst>
          </c:dPt>
          <c:dPt>
            <c:idx val="7"/>
            <c:bubble3D val="0"/>
            <c:spPr>
              <a:solidFill>
                <a:srgbClr val="6B656A">
                  <a:lumMod val="20000"/>
                  <a:lumOff val="80000"/>
                </a:srgbClr>
              </a:solidFill>
              <a:ln w="19050">
                <a:solidFill>
                  <a:sysClr val="window" lastClr="FFFFFF"/>
                </a:solidFill>
              </a:ln>
              <a:effectLst/>
            </c:spPr>
            <c:extLst>
              <c:ext xmlns:c16="http://schemas.microsoft.com/office/drawing/2014/chart" uri="{C3380CC4-5D6E-409C-BE32-E72D297353CC}">
                <c16:uniqueId val="{0000000F-D73E-40A4-9346-E74142C773E3}"/>
              </c:ext>
            </c:extLst>
          </c:dPt>
          <c:dPt>
            <c:idx val="8"/>
            <c:bubble3D val="0"/>
            <c:spPr>
              <a:solidFill>
                <a:srgbClr val="6B656A">
                  <a:lumMod val="20000"/>
                  <a:lumOff val="80000"/>
                </a:srgbClr>
              </a:solidFill>
              <a:ln w="19050">
                <a:solidFill>
                  <a:srgbClr val="6B656A">
                    <a:lumMod val="20000"/>
                    <a:lumOff val="80000"/>
                  </a:srgbClr>
                </a:solidFill>
              </a:ln>
              <a:effectLst/>
            </c:spPr>
            <c:extLst>
              <c:ext xmlns:c16="http://schemas.microsoft.com/office/drawing/2014/chart" uri="{C3380CC4-5D6E-409C-BE32-E72D297353CC}">
                <c16:uniqueId val="{00000011-D73E-40A4-9346-E74142C773E3}"/>
              </c:ext>
            </c:extLst>
          </c:dPt>
          <c:dPt>
            <c:idx val="9"/>
            <c:bubble3D val="0"/>
            <c:spPr>
              <a:solidFill>
                <a:schemeClr val="accent3">
                  <a:lumMod val="60000"/>
                  <a:lumOff val="40000"/>
                </a:schemeClr>
              </a:solidFill>
              <a:ln w="19050">
                <a:solidFill>
                  <a:sysClr val="window" lastClr="FFFFFF"/>
                </a:solidFill>
              </a:ln>
              <a:effectLst/>
            </c:spPr>
            <c:extLst>
              <c:ext xmlns:c16="http://schemas.microsoft.com/office/drawing/2014/chart" uri="{C3380CC4-5D6E-409C-BE32-E72D297353CC}">
                <c16:uniqueId val="{00000013-D73E-40A4-9346-E74142C773E3}"/>
              </c:ext>
            </c:extLst>
          </c:dPt>
          <c:dPt>
            <c:idx val="10"/>
            <c:bubble3D val="0"/>
            <c:spPr>
              <a:noFill/>
              <a:ln w="19050">
                <a:solidFill>
                  <a:sysClr val="window" lastClr="FFFFFF"/>
                </a:solidFill>
              </a:ln>
              <a:effectLst/>
            </c:spPr>
            <c:extLst>
              <c:ext xmlns:c16="http://schemas.microsoft.com/office/drawing/2014/chart" uri="{C3380CC4-5D6E-409C-BE32-E72D297353CC}">
                <c16:uniqueId val="{00000015-D73E-40A4-9346-E74142C773E3}"/>
              </c:ext>
            </c:extLst>
          </c:dPt>
          <c:dLbls>
            <c:dLbl>
              <c:idx val="0"/>
              <c:layout>
                <c:manualLayout>
                  <c:x val="7.0783027121609802E-3"/>
                  <c:y val="6.7709843984166199E-2"/>
                </c:manualLayout>
              </c:layout>
              <c:tx>
                <c:rich>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j-lt"/>
                        <a:ea typeface="+mn-ea"/>
                        <a:cs typeface="+mn-cs"/>
                      </a:defRPr>
                    </a:pPr>
                    <a:fld id="{E51DDFC2-B8D0-4618-B1E9-B140F62A78D2}" type="CATEGORYNAME">
                      <a:rPr lang="en-US">
                        <a:solidFill>
                          <a:schemeClr val="tx1"/>
                        </a:solidFill>
                      </a:rPr>
                      <a:pPr>
                        <a:defRPr sz="1000">
                          <a:solidFill>
                            <a:schemeClr val="tx1"/>
                          </a:solidFill>
                          <a:latin typeface="+mj-lt"/>
                        </a:defRPr>
                      </a:pPr>
                      <a:t>[CATEGORY NAME]</a:t>
                    </a:fld>
                    <a:r>
                      <a:rPr lang="en-US" baseline="0" dirty="0">
                        <a:solidFill>
                          <a:schemeClr val="tx1"/>
                        </a:solidFill>
                      </a:rPr>
                      <a:t> </a:t>
                    </a:r>
                    <a:br>
                      <a:rPr lang="en-US" baseline="0" dirty="0">
                        <a:solidFill>
                          <a:schemeClr val="tx1"/>
                        </a:solidFill>
                      </a:rPr>
                    </a:br>
                    <a:fld id="{0E491AA9-8418-4845-B216-5B65A7479E3B}" type="VALUE">
                      <a:rPr lang="en-US" baseline="0" smtClean="0">
                        <a:solidFill>
                          <a:schemeClr val="tx1"/>
                        </a:solidFill>
                      </a:rPr>
                      <a:pPr>
                        <a:defRPr sz="1000">
                          <a:solidFill>
                            <a:schemeClr val="tx1"/>
                          </a:solidFill>
                          <a:latin typeface="+mj-lt"/>
                        </a:defRPr>
                      </a:pPr>
                      <a:t>[VALUE]</a:t>
                    </a:fld>
                    <a:endParaRPr lang="en-US" baseline="0" dirty="0">
                      <a:solidFill>
                        <a:schemeClr val="tx1"/>
                      </a:solidFill>
                    </a:endParaRPr>
                  </a:p>
                </c:rich>
              </c:tx>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j-lt"/>
                      <a:ea typeface="+mn-ea"/>
                      <a:cs typeface="+mn-cs"/>
                    </a:defRPr>
                  </a:pPr>
                  <a:endParaRPr lang="en-US"/>
                </a:p>
              </c:txPr>
              <c:showLegendKey val="0"/>
              <c:showVal val="1"/>
              <c:showCatName val="1"/>
              <c:showSerName val="0"/>
              <c:showPercent val="0"/>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1-D73E-40A4-9346-E74142C773E3}"/>
                </c:ext>
              </c:extLst>
            </c:dLbl>
            <c:dLbl>
              <c:idx val="1"/>
              <c:layout>
                <c:manualLayout>
                  <c:x val="6.2132545931758024E-3"/>
                  <c:y val="-1.8057661646900092E-2"/>
                </c:manualLayout>
              </c:layout>
              <c:tx>
                <c:rich>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j-lt"/>
                        <a:ea typeface="+mn-ea"/>
                        <a:cs typeface="+mn-cs"/>
                      </a:defRPr>
                    </a:pPr>
                    <a:fld id="{9AC07D4D-9DAE-4ECC-8692-C64203872399}" type="CATEGORYNAME">
                      <a:rPr lang="en-US" smtClean="0">
                        <a:solidFill>
                          <a:schemeClr val="tx1"/>
                        </a:solidFill>
                      </a:rPr>
                      <a:pPr>
                        <a:defRPr sz="1000">
                          <a:solidFill>
                            <a:schemeClr val="tx1"/>
                          </a:solidFill>
                          <a:latin typeface="+mj-lt"/>
                        </a:defRPr>
                      </a:pPr>
                      <a:t>[CATEGORY NAME]</a:t>
                    </a:fld>
                    <a:br>
                      <a:rPr lang="en-US" dirty="0">
                        <a:solidFill>
                          <a:schemeClr val="tx1"/>
                        </a:solidFill>
                      </a:rPr>
                    </a:br>
                    <a:r>
                      <a:rPr lang="en-US" baseline="0" dirty="0">
                        <a:solidFill>
                          <a:schemeClr val="tx1"/>
                        </a:solidFill>
                      </a:rPr>
                      <a:t> </a:t>
                    </a:r>
                    <a:fld id="{171EE3C5-3C7E-4FC1-8518-7AA2AC9D629A}" type="VALUE">
                      <a:rPr lang="en-US" baseline="0">
                        <a:solidFill>
                          <a:schemeClr val="tx1"/>
                        </a:solidFill>
                      </a:rPr>
                      <a:pPr>
                        <a:defRPr sz="1000">
                          <a:solidFill>
                            <a:schemeClr val="tx1"/>
                          </a:solidFill>
                          <a:latin typeface="+mj-lt"/>
                        </a:defRPr>
                      </a:pPr>
                      <a:t>[VALUE]</a:t>
                    </a:fld>
                    <a:endParaRPr lang="en-US" baseline="0" dirty="0">
                      <a:solidFill>
                        <a:schemeClr val="tx1"/>
                      </a:solidFill>
                    </a:endParaRPr>
                  </a:p>
                </c:rich>
              </c:tx>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j-lt"/>
                      <a:ea typeface="+mn-ea"/>
                      <a:cs typeface="+mn-cs"/>
                    </a:defRPr>
                  </a:pPr>
                  <a:endParaRPr lang="en-US"/>
                </a:p>
              </c:txPr>
              <c:showLegendKey val="0"/>
              <c:showVal val="1"/>
              <c:showCatName val="1"/>
              <c:showSerName val="0"/>
              <c:showPercent val="0"/>
              <c:showBubbleSize val="0"/>
              <c:separator> </c:separator>
              <c:extLst>
                <c:ext xmlns:c15="http://schemas.microsoft.com/office/drawing/2012/chart" uri="{CE6537A1-D6FC-4f65-9D91-7224C49458BB}">
                  <c15:layout>
                    <c:manualLayout>
                      <c:w val="0.24170844269466316"/>
                      <c:h val="0.13203838990194589"/>
                    </c:manualLayout>
                  </c15:layout>
                  <c15:dlblFieldTable/>
                  <c15:showDataLabelsRange val="0"/>
                </c:ext>
                <c:ext xmlns:c16="http://schemas.microsoft.com/office/drawing/2014/chart" uri="{C3380CC4-5D6E-409C-BE32-E72D297353CC}">
                  <c16:uniqueId val="{00000003-D73E-40A4-9346-E74142C773E3}"/>
                </c:ext>
              </c:extLst>
            </c:dLbl>
            <c:dLbl>
              <c:idx val="2"/>
              <c:layout>
                <c:manualLayout>
                  <c:x val="-6.5382764654418456E-3"/>
                  <c:y val="-1.3129998623615649E-2"/>
                </c:manualLayout>
              </c:layout>
              <c:tx>
                <c:rich>
                  <a:bodyPr rot="0" spcFirstLastPara="1" vertOverflow="ellipsis" vert="horz" wrap="square" lIns="38100" tIns="19050" rIns="38100" bIns="19050" anchor="ctr" anchorCtr="1">
                    <a:noAutofit/>
                  </a:bodyPr>
                  <a:lstStyle/>
                  <a:p>
                    <a:pPr>
                      <a:defRPr sz="1000" b="0" i="0" u="none" strike="noStrike" kern="1200" baseline="0">
                        <a:solidFill>
                          <a:schemeClr val="tx1"/>
                        </a:solidFill>
                        <a:latin typeface="+mj-lt"/>
                        <a:ea typeface="+mn-ea"/>
                        <a:cs typeface="+mn-cs"/>
                      </a:defRPr>
                    </a:pPr>
                    <a:fld id="{556D5F08-EAB7-44BA-BAB7-ADC531AB0E7A}" type="CATEGORYNAME">
                      <a:rPr lang="en-GB">
                        <a:solidFill>
                          <a:schemeClr val="tx1"/>
                        </a:solidFill>
                      </a:rPr>
                      <a:pPr>
                        <a:defRPr sz="1000">
                          <a:solidFill>
                            <a:schemeClr val="tx1"/>
                          </a:solidFill>
                          <a:latin typeface="+mj-lt"/>
                        </a:defRPr>
                      </a:pPr>
                      <a:t>[CATEGORY NAME]</a:t>
                    </a:fld>
                    <a:r>
                      <a:rPr lang="en-GB" baseline="0" dirty="0">
                        <a:solidFill>
                          <a:schemeClr val="tx1"/>
                        </a:solidFill>
                      </a:rPr>
                      <a:t> </a:t>
                    </a:r>
                    <a:br>
                      <a:rPr lang="en-GB" baseline="0" dirty="0">
                        <a:solidFill>
                          <a:schemeClr val="tx1"/>
                        </a:solidFill>
                      </a:rPr>
                    </a:br>
                    <a:fld id="{FB2025AC-0641-4905-A1AF-000DFEE88DCD}" type="VALUE">
                      <a:rPr lang="en-GB" baseline="0" smtClean="0">
                        <a:solidFill>
                          <a:schemeClr val="tx1"/>
                        </a:solidFill>
                      </a:rPr>
                      <a:pPr>
                        <a:defRPr sz="1000">
                          <a:solidFill>
                            <a:schemeClr val="tx1"/>
                          </a:solidFill>
                          <a:latin typeface="+mj-lt"/>
                        </a:defRPr>
                      </a:pPr>
                      <a:t>[VALUE]</a:t>
                    </a:fld>
                    <a:endParaRPr lang="en-GB" baseline="0" dirty="0">
                      <a:solidFill>
                        <a:schemeClr val="tx1"/>
                      </a:solidFill>
                    </a:endParaRPr>
                  </a:p>
                </c:rich>
              </c:tx>
              <c:spPr>
                <a:noFill/>
                <a:ln>
                  <a:noFill/>
                </a:ln>
                <a:effectLst/>
              </c:spPr>
              <c:txPr>
                <a:bodyPr rot="0" spcFirstLastPara="1" vertOverflow="ellipsis" vert="horz" wrap="square" lIns="38100" tIns="19050" rIns="38100" bIns="19050" anchor="ctr" anchorCtr="1">
                  <a:noAutofit/>
                </a:bodyPr>
                <a:lstStyle/>
                <a:p>
                  <a:pPr>
                    <a:defRPr sz="1000" b="0" i="0" u="none" strike="noStrike" kern="1200" baseline="0">
                      <a:solidFill>
                        <a:schemeClr val="tx1"/>
                      </a:solidFill>
                      <a:latin typeface="+mj-lt"/>
                      <a:ea typeface="+mn-ea"/>
                      <a:cs typeface="+mn-cs"/>
                    </a:defRPr>
                  </a:pPr>
                  <a:endParaRPr lang="en-US"/>
                </a:p>
              </c:txPr>
              <c:showLegendKey val="0"/>
              <c:showVal val="1"/>
              <c:showCatName val="1"/>
              <c:showSerName val="0"/>
              <c:showPercent val="0"/>
              <c:showBubbleSize val="0"/>
              <c:separator> </c:separator>
              <c:extLst>
                <c:ext xmlns:c15="http://schemas.microsoft.com/office/drawing/2012/chart" uri="{CE6537A1-D6FC-4f65-9D91-7224C49458BB}">
                  <c15:layout>
                    <c:manualLayout>
                      <c:w val="0.14944444444444444"/>
                      <c:h val="0.2006833482884689"/>
                    </c:manualLayout>
                  </c15:layout>
                  <c15:dlblFieldTable/>
                  <c15:showDataLabelsRange val="0"/>
                </c:ext>
                <c:ext xmlns:c16="http://schemas.microsoft.com/office/drawing/2014/chart" uri="{C3380CC4-5D6E-409C-BE32-E72D297353CC}">
                  <c16:uniqueId val="{00000005-D73E-40A4-9346-E74142C773E3}"/>
                </c:ext>
              </c:extLst>
            </c:dLbl>
            <c:dLbl>
              <c:idx val="3"/>
              <c:layout>
                <c:manualLayout>
                  <c:x val="-8.9022309711286086E-3"/>
                  <c:y val="-7.3406185223538417E-3"/>
                </c:manualLayout>
              </c:layout>
              <c:tx>
                <c:rich>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j-lt"/>
                        <a:ea typeface="+mn-ea"/>
                        <a:cs typeface="+mn-cs"/>
                      </a:defRPr>
                    </a:pPr>
                    <a:fld id="{BBC6315C-EA78-49A9-A9F6-7B0F8F7815C1}" type="CATEGORYNAME">
                      <a:rPr lang="en-US">
                        <a:solidFill>
                          <a:schemeClr val="tx1"/>
                        </a:solidFill>
                      </a:rPr>
                      <a:pPr>
                        <a:defRPr sz="1000">
                          <a:solidFill>
                            <a:schemeClr val="tx1"/>
                          </a:solidFill>
                          <a:latin typeface="+mj-lt"/>
                        </a:defRPr>
                      </a:pPr>
                      <a:t>[CATEGORY NAME]</a:t>
                    </a:fld>
                    <a:r>
                      <a:rPr lang="en-US" baseline="0" dirty="0">
                        <a:solidFill>
                          <a:schemeClr val="tx1"/>
                        </a:solidFill>
                      </a:rPr>
                      <a:t> </a:t>
                    </a:r>
                    <a:br>
                      <a:rPr lang="en-US" baseline="0" dirty="0">
                        <a:solidFill>
                          <a:schemeClr val="tx1"/>
                        </a:solidFill>
                      </a:rPr>
                    </a:br>
                    <a:fld id="{CEFCC966-038A-4C60-8A52-08EEC01094F9}" type="VALUE">
                      <a:rPr lang="en-US" baseline="0" smtClean="0">
                        <a:solidFill>
                          <a:schemeClr val="tx1"/>
                        </a:solidFill>
                      </a:rPr>
                      <a:pPr>
                        <a:defRPr sz="1000">
                          <a:solidFill>
                            <a:schemeClr val="tx1"/>
                          </a:solidFill>
                          <a:latin typeface="+mj-lt"/>
                        </a:defRPr>
                      </a:pPr>
                      <a:t>[VALUE]</a:t>
                    </a:fld>
                    <a:endParaRPr lang="en-US" baseline="0" dirty="0">
                      <a:solidFill>
                        <a:schemeClr val="tx1"/>
                      </a:solidFill>
                    </a:endParaRPr>
                  </a:p>
                </c:rich>
              </c:tx>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j-lt"/>
                      <a:ea typeface="+mn-ea"/>
                      <a:cs typeface="+mn-cs"/>
                    </a:defRPr>
                  </a:pPr>
                  <a:endParaRPr lang="en-US"/>
                </a:p>
              </c:txPr>
              <c:showLegendKey val="0"/>
              <c:showVal val="1"/>
              <c:showCatName val="1"/>
              <c:showSerName val="0"/>
              <c:showPercent val="0"/>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7-D73E-40A4-9346-E74142C773E3}"/>
                </c:ext>
              </c:extLst>
            </c:dLbl>
            <c:dLbl>
              <c:idx val="4"/>
              <c:layout>
                <c:manualLayout>
                  <c:x val="-0.26508851339128547"/>
                  <c:y val="-0.19465582786520738"/>
                </c:manualLayout>
              </c:layout>
              <c:tx>
                <c:rich>
                  <a:bodyPr/>
                  <a:lstStyle/>
                  <a:p>
                    <a:fld id="{A389D38D-AB76-4D1C-96B5-AAAEF2F2E7E0}" type="CATEGORYNAME">
                      <a:rPr lang="en-US"/>
                      <a:pPr/>
                      <a:t>[CATEGORY NAME]</a:t>
                    </a:fld>
                    <a:r>
                      <a:rPr lang="en-US" baseline="0" dirty="0"/>
                      <a:t> </a:t>
                    </a:r>
                    <a:br>
                      <a:rPr lang="en-US" baseline="0" dirty="0"/>
                    </a:br>
                    <a:fld id="{176EBD2A-CB75-45EB-96AC-7D7D25CB1721}" type="VALUE">
                      <a:rPr lang="en-US" baseline="0" smtClean="0"/>
                      <a:pPr/>
                      <a:t>[VALUE]</a:t>
                    </a:fld>
                    <a:endParaRPr lang="en-US" baseline="0" dirty="0"/>
                  </a:p>
                </c:rich>
              </c:tx>
              <c:showLegendKey val="0"/>
              <c:showVal val="1"/>
              <c:showCatName val="1"/>
              <c:showSerName val="0"/>
              <c:showPercent val="0"/>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9-D73E-40A4-9346-E74142C773E3}"/>
                </c:ext>
              </c:extLst>
            </c:dLbl>
            <c:dLbl>
              <c:idx val="5"/>
              <c:layout>
                <c:manualLayout>
                  <c:x val="-0.1101872581953422"/>
                  <c:y val="-0.22245245219214918"/>
                </c:manualLayout>
              </c:layout>
              <c:tx>
                <c:rich>
                  <a:bodyPr/>
                  <a:lstStyle/>
                  <a:p>
                    <a:fld id="{679265B7-E03B-4912-A8A9-939357A2B907}" type="CATEGORYNAME">
                      <a:rPr lang="en-US"/>
                      <a:pPr/>
                      <a:t>[CATEGORY NAME]</a:t>
                    </a:fld>
                    <a:r>
                      <a:rPr lang="en-US" baseline="0" dirty="0"/>
                      <a:t> </a:t>
                    </a:r>
                    <a:br>
                      <a:rPr lang="en-US" baseline="0" dirty="0"/>
                    </a:br>
                    <a:fld id="{4A2DDE9B-C39B-4FE1-A577-7373B3A21942}" type="VALUE">
                      <a:rPr lang="en-US" baseline="0" smtClean="0"/>
                      <a:pPr/>
                      <a:t>[VALUE]</a:t>
                    </a:fld>
                    <a:endParaRPr lang="en-US" baseline="0" dirty="0"/>
                  </a:p>
                </c:rich>
              </c:tx>
              <c:showLegendKey val="0"/>
              <c:showVal val="1"/>
              <c:showCatName val="1"/>
              <c:showSerName val="0"/>
              <c:showPercent val="0"/>
              <c:showBubbleSize val="0"/>
              <c:separator> </c:separator>
              <c:extLst>
                <c:ext xmlns:c15="http://schemas.microsoft.com/office/drawing/2012/chart" uri="{CE6537A1-D6FC-4f65-9D91-7224C49458BB}">
                  <c15:layout>
                    <c:manualLayout>
                      <c:w val="0.31519444444444444"/>
                      <c:h val="9.7528356177573675E-2"/>
                    </c:manualLayout>
                  </c15:layout>
                  <c15:dlblFieldTable/>
                  <c15:showDataLabelsRange val="0"/>
                </c:ext>
                <c:ext xmlns:c16="http://schemas.microsoft.com/office/drawing/2014/chart" uri="{C3380CC4-5D6E-409C-BE32-E72D297353CC}">
                  <c16:uniqueId val="{0000000B-D73E-40A4-9346-E74142C773E3}"/>
                </c:ext>
              </c:extLst>
            </c:dLbl>
            <c:dLbl>
              <c:idx val="6"/>
              <c:layout>
                <c:manualLayout>
                  <c:x val="0.11857546055945987"/>
                  <c:y val="-0.22350562625309853"/>
                </c:manualLayout>
              </c:layout>
              <c:tx>
                <c:rich>
                  <a:bodyPr/>
                  <a:lstStyle/>
                  <a:p>
                    <a:fld id="{640834E2-73AB-414F-93B4-F2BC73547F78}" type="CATEGORYNAME">
                      <a:rPr lang="en-US"/>
                      <a:pPr/>
                      <a:t>[CATEGORY NAME]</a:t>
                    </a:fld>
                    <a:r>
                      <a:rPr lang="en-US" baseline="0" dirty="0"/>
                      <a:t> </a:t>
                    </a:r>
                    <a:br>
                      <a:rPr lang="en-US" baseline="0" dirty="0"/>
                    </a:br>
                    <a:fld id="{54C2FBFF-C631-4FD8-ABF9-21946FA58CDF}" type="VALUE">
                      <a:rPr lang="en-US" baseline="0" smtClean="0"/>
                      <a:pPr/>
                      <a:t>[VALUE]</a:t>
                    </a:fld>
                    <a:endParaRPr lang="en-US" baseline="0" dirty="0"/>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D-D73E-40A4-9346-E74142C773E3}"/>
                </c:ext>
              </c:extLst>
            </c:dLbl>
            <c:dLbl>
              <c:idx val="7"/>
              <c:layout>
                <c:manualLayout>
                  <c:x val="0.25691349787882961"/>
                  <c:y val="-0.14010800451686772"/>
                </c:manualLayout>
              </c:layout>
              <c:tx>
                <c:rich>
                  <a:bodyPr/>
                  <a:lstStyle/>
                  <a:p>
                    <a:fld id="{06132A45-7A01-4524-BADD-89650577EC5A}" type="CATEGORYNAME">
                      <a:rPr lang="en-US"/>
                      <a:pPr/>
                      <a:t>[CATEGORY NAME]</a:t>
                    </a:fld>
                    <a:r>
                      <a:rPr lang="en-US" baseline="0" dirty="0"/>
                      <a:t> </a:t>
                    </a:r>
                    <a:br>
                      <a:rPr lang="en-US" baseline="0" dirty="0"/>
                    </a:br>
                    <a:fld id="{37C95B5D-EE4D-47D4-9D46-BD09E6100859}" type="VALUE">
                      <a:rPr lang="en-US" baseline="0" smtClean="0"/>
                      <a:pPr/>
                      <a:t>[VALUE]</a:t>
                    </a:fld>
                    <a:endParaRPr lang="en-US" baseline="0" dirty="0"/>
                  </a:p>
                </c:rich>
              </c:tx>
              <c:showLegendKey val="0"/>
              <c:showVal val="1"/>
              <c:showCatName val="1"/>
              <c:showSerName val="0"/>
              <c:showPercent val="0"/>
              <c:showBubbleSize val="0"/>
              <c:extLst>
                <c:ext xmlns:c15="http://schemas.microsoft.com/office/drawing/2012/chart" uri="{CE6537A1-D6FC-4f65-9D91-7224C49458BB}">
                  <c15:layout>
                    <c:manualLayout>
                      <c:w val="0.1469100549889808"/>
                      <c:h val="0.12509643260434619"/>
                    </c:manualLayout>
                  </c15:layout>
                  <c15:dlblFieldTable/>
                  <c15:showDataLabelsRange val="0"/>
                </c:ext>
                <c:ext xmlns:c16="http://schemas.microsoft.com/office/drawing/2014/chart" uri="{C3380CC4-5D6E-409C-BE32-E72D297353CC}">
                  <c16:uniqueId val="{0000000F-D73E-40A4-9346-E74142C773E3}"/>
                </c:ext>
              </c:extLst>
            </c:dLbl>
            <c:dLbl>
              <c:idx val="8"/>
              <c:delete val="1"/>
              <c:extLst>
                <c:ext xmlns:c15="http://schemas.microsoft.com/office/drawing/2012/chart" uri="{CE6537A1-D6FC-4f65-9D91-7224C49458BB}"/>
                <c:ext xmlns:c16="http://schemas.microsoft.com/office/drawing/2014/chart" uri="{C3380CC4-5D6E-409C-BE32-E72D297353CC}">
                  <c16:uniqueId val="{00000011-D73E-40A4-9346-E74142C773E3}"/>
                </c:ext>
              </c:extLst>
            </c:dLbl>
            <c:dLbl>
              <c:idx val="9"/>
              <c:delete val="1"/>
              <c:extLst>
                <c:ext xmlns:c15="http://schemas.microsoft.com/office/drawing/2012/chart" uri="{CE6537A1-D6FC-4f65-9D91-7224C49458BB}"/>
                <c:ext xmlns:c16="http://schemas.microsoft.com/office/drawing/2014/chart" uri="{C3380CC4-5D6E-409C-BE32-E72D297353CC}">
                  <c16:uniqueId val="{00000013-D73E-40A4-9346-E74142C773E3}"/>
                </c:ext>
              </c:extLst>
            </c:dLbl>
            <c:dLbl>
              <c:idx val="10"/>
              <c:delete val="1"/>
              <c:extLst>
                <c:ext xmlns:c15="http://schemas.microsoft.com/office/drawing/2012/chart" uri="{CE6537A1-D6FC-4f65-9D91-7224C49458BB}"/>
                <c:ext xmlns:c16="http://schemas.microsoft.com/office/drawing/2014/chart" uri="{C3380CC4-5D6E-409C-BE32-E72D297353CC}">
                  <c16:uniqueId val="{00000015-D73E-40A4-9346-E74142C773E3}"/>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2"/>
                    </a:solidFill>
                    <a:latin typeface="+mj-lt"/>
                    <a:ea typeface="+mn-ea"/>
                    <a:cs typeface="+mn-cs"/>
                  </a:defRPr>
                </a:pPr>
                <a:endParaRPr lang="en-US"/>
              </a:p>
            </c:txPr>
            <c:showLegendKey val="0"/>
            <c:showVal val="1"/>
            <c:showCatName val="1"/>
            <c:showSerName val="0"/>
            <c:showPercent val="0"/>
            <c:showBubbleSize val="0"/>
            <c:separator> </c:separator>
            <c:showLeaderLines val="1"/>
            <c:leaderLines>
              <c:spPr>
                <a:ln w="9525" cap="flat" cmpd="sng" algn="ctr">
                  <a:solidFill>
                    <a:schemeClr val="tx2"/>
                  </a:solidFill>
                  <a:round/>
                </a:ln>
                <a:effectLst/>
              </c:spPr>
            </c:leaderLines>
            <c:extLst>
              <c:ext xmlns:c15="http://schemas.microsoft.com/office/drawing/2012/chart" uri="{CE6537A1-D6FC-4f65-9D91-7224C49458BB}"/>
            </c:extLst>
          </c:dLbls>
          <c:cat>
            <c:strRef>
              <c:f>Sheet1!$C$3:$C$13</c:f>
              <c:strCache>
                <c:ptCount val="11"/>
                <c:pt idx="0">
                  <c:v>ODA</c:v>
                </c:pt>
                <c:pt idx="1">
                  <c:v>Remittances</c:v>
                </c:pt>
                <c:pt idx="2">
                  <c:v>Aid from other providers</c:v>
                </c:pt>
                <c:pt idx="3">
                  <c:v>FDI</c:v>
                </c:pt>
                <c:pt idx="4">
                  <c:v>Tourism</c:v>
                </c:pt>
                <c:pt idx="5">
                  <c:v>Official long-term debt</c:v>
                </c:pt>
                <c:pt idx="6">
                  <c:v>Other official flows</c:v>
                </c:pt>
                <c:pt idx="7">
                  <c:v>Short-term debt (net)</c:v>
                </c:pt>
                <c:pt idx="8">
                  <c:v>Export credits</c:v>
                </c:pt>
                <c:pt idx="9">
                  <c:v>Portfolio equity (net)</c:v>
                </c:pt>
                <c:pt idx="10">
                  <c:v>Commercial long-term debt</c:v>
                </c:pt>
              </c:strCache>
            </c:strRef>
          </c:cat>
          <c:val>
            <c:numRef>
              <c:f>Sheet1!$F$3:$F$13</c:f>
              <c:numCache>
                <c:formatCode>0%</c:formatCode>
                <c:ptCount val="11"/>
                <c:pt idx="0">
                  <c:v>0.4069921602192611</c:v>
                </c:pt>
                <c:pt idx="1">
                  <c:v>0.20494869158835252</c:v>
                </c:pt>
                <c:pt idx="2">
                  <c:v>0.16071310666077812</c:v>
                </c:pt>
                <c:pt idx="3">
                  <c:v>0.14240519728835629</c:v>
                </c:pt>
                <c:pt idx="4">
                  <c:v>4.652900221857062E-2</c:v>
                </c:pt>
                <c:pt idx="5">
                  <c:v>2.4894624907474325E-2</c:v>
                </c:pt>
                <c:pt idx="6">
                  <c:v>9.2871112381253933E-3</c:v>
                </c:pt>
                <c:pt idx="7">
                  <c:v>2.5463241648690849E-3</c:v>
                </c:pt>
                <c:pt idx="8">
                  <c:v>1.1658504438683966E-3</c:v>
                </c:pt>
                <c:pt idx="9">
                  <c:v>4.8705887243956293E-4</c:v>
                </c:pt>
                <c:pt idx="10">
                  <c:v>3.0872397904809361E-5</c:v>
                </c:pt>
              </c:numCache>
            </c:numRef>
          </c:val>
          <c:extLst>
            <c:ext xmlns:c16="http://schemas.microsoft.com/office/drawing/2014/chart" uri="{C3380CC4-5D6E-409C-BE32-E72D297353CC}">
              <c16:uniqueId val="{00000016-D73E-40A4-9346-E74142C773E3}"/>
            </c:ext>
          </c:extLst>
        </c:ser>
        <c:dLbls>
          <c:showLegendKey val="0"/>
          <c:showVal val="1"/>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dk1" tx1="lt1" bg2="dk2" tx2="lt2" accent1="accent1" accent2="accent2" accent3="accent3" accent4="accent4" accent5="accent5" accent6="accent6" hlink="hlink" folHlink="folHlink"/>
  <c:chart>
    <c:autoTitleDeleted val="1"/>
    <c:plotArea>
      <c:layout>
        <c:manualLayout>
          <c:layoutTarget val="inner"/>
          <c:xMode val="edge"/>
          <c:yMode val="edge"/>
          <c:x val="0.20814893682158808"/>
          <c:y val="0.17642559029625404"/>
          <c:w val="0.58370231846019249"/>
          <c:h val="0.79207364507317823"/>
        </c:manualLayout>
      </c:layout>
      <c:doughnutChart>
        <c:varyColors val="1"/>
        <c:ser>
          <c:idx val="0"/>
          <c:order val="0"/>
          <c:spPr>
            <a:noFill/>
            <a:ln w="25400">
              <a:solidFill>
                <a:sysClr val="window" lastClr="FFFFFF"/>
              </a:solidFill>
            </a:ln>
          </c:spPr>
          <c:dPt>
            <c:idx val="0"/>
            <c:bubble3D val="0"/>
            <c:spPr>
              <a:solidFill>
                <a:schemeClr val="accent3">
                  <a:lumMod val="40000"/>
                  <a:lumOff val="60000"/>
                </a:schemeClr>
              </a:solidFill>
              <a:ln w="25400">
                <a:solidFill>
                  <a:sysClr val="window" lastClr="FFFFFF"/>
                </a:solidFill>
              </a:ln>
              <a:effectLst/>
            </c:spPr>
            <c:extLst>
              <c:ext xmlns:c16="http://schemas.microsoft.com/office/drawing/2014/chart" uri="{C3380CC4-5D6E-409C-BE32-E72D297353CC}">
                <c16:uniqueId val="{00000001-87DB-40A1-8096-1071D1E3A37C}"/>
              </c:ext>
            </c:extLst>
          </c:dPt>
          <c:dPt>
            <c:idx val="1"/>
            <c:bubble3D val="0"/>
            <c:spPr>
              <a:solidFill>
                <a:schemeClr val="accent1"/>
              </a:solidFill>
              <a:ln w="25400">
                <a:solidFill>
                  <a:sysClr val="window" lastClr="FFFFFF"/>
                </a:solidFill>
              </a:ln>
              <a:effectLst/>
            </c:spPr>
            <c:extLst>
              <c:ext xmlns:c16="http://schemas.microsoft.com/office/drawing/2014/chart" uri="{C3380CC4-5D6E-409C-BE32-E72D297353CC}">
                <c16:uniqueId val="{00000003-87DB-40A1-8096-1071D1E3A37C}"/>
              </c:ext>
            </c:extLst>
          </c:dPt>
          <c:dPt>
            <c:idx val="2"/>
            <c:bubble3D val="0"/>
            <c:spPr>
              <a:solidFill>
                <a:schemeClr val="accent6"/>
              </a:solidFill>
              <a:ln w="25400">
                <a:solidFill>
                  <a:sysClr val="window" lastClr="FFFFFF"/>
                </a:solidFill>
              </a:ln>
              <a:effectLst/>
            </c:spPr>
            <c:extLst>
              <c:ext xmlns:c16="http://schemas.microsoft.com/office/drawing/2014/chart" uri="{C3380CC4-5D6E-409C-BE32-E72D297353CC}">
                <c16:uniqueId val="{00000005-87DB-40A1-8096-1071D1E3A37C}"/>
              </c:ext>
            </c:extLst>
          </c:dPt>
          <c:dPt>
            <c:idx val="3"/>
            <c:bubble3D val="0"/>
            <c:spPr>
              <a:solidFill>
                <a:schemeClr val="accent3"/>
              </a:solidFill>
              <a:ln w="25400">
                <a:solidFill>
                  <a:sysClr val="window" lastClr="FFFFFF"/>
                </a:solidFill>
              </a:ln>
              <a:effectLst/>
            </c:spPr>
            <c:extLst>
              <c:ext xmlns:c16="http://schemas.microsoft.com/office/drawing/2014/chart" uri="{C3380CC4-5D6E-409C-BE32-E72D297353CC}">
                <c16:uniqueId val="{00000007-87DB-40A1-8096-1071D1E3A37C}"/>
              </c:ext>
            </c:extLst>
          </c:dPt>
          <c:dPt>
            <c:idx val="4"/>
            <c:bubble3D val="0"/>
            <c:spPr>
              <a:solidFill>
                <a:schemeClr val="accent6">
                  <a:lumMod val="20000"/>
                  <a:lumOff val="80000"/>
                </a:schemeClr>
              </a:solidFill>
              <a:ln w="25400">
                <a:solidFill>
                  <a:sysClr val="window" lastClr="FFFFFF"/>
                </a:solidFill>
              </a:ln>
              <a:effectLst/>
            </c:spPr>
            <c:extLst>
              <c:ext xmlns:c16="http://schemas.microsoft.com/office/drawing/2014/chart" uri="{C3380CC4-5D6E-409C-BE32-E72D297353CC}">
                <c16:uniqueId val="{00000009-87DB-40A1-8096-1071D1E3A37C}"/>
              </c:ext>
            </c:extLst>
          </c:dPt>
          <c:dPt>
            <c:idx val="5"/>
            <c:bubble3D val="0"/>
            <c:spPr>
              <a:solidFill>
                <a:schemeClr val="tx2"/>
              </a:solidFill>
              <a:ln w="25400">
                <a:solidFill>
                  <a:sysClr val="window" lastClr="FFFFFF"/>
                </a:solidFill>
              </a:ln>
              <a:effectLst/>
            </c:spPr>
            <c:extLst>
              <c:ext xmlns:c16="http://schemas.microsoft.com/office/drawing/2014/chart" uri="{C3380CC4-5D6E-409C-BE32-E72D297353CC}">
                <c16:uniqueId val="{0000000B-87DB-40A1-8096-1071D1E3A37C}"/>
              </c:ext>
            </c:extLst>
          </c:dPt>
          <c:dPt>
            <c:idx val="6"/>
            <c:bubble3D val="0"/>
            <c:spPr>
              <a:solidFill>
                <a:schemeClr val="accent6">
                  <a:lumMod val="40000"/>
                  <a:lumOff val="60000"/>
                </a:schemeClr>
              </a:solidFill>
              <a:ln w="25400">
                <a:solidFill>
                  <a:sysClr val="window" lastClr="FFFFFF"/>
                </a:solidFill>
              </a:ln>
              <a:effectLst/>
            </c:spPr>
            <c:extLst>
              <c:ext xmlns:c16="http://schemas.microsoft.com/office/drawing/2014/chart" uri="{C3380CC4-5D6E-409C-BE32-E72D297353CC}">
                <c16:uniqueId val="{0000000D-87DB-40A1-8096-1071D1E3A37C}"/>
              </c:ext>
            </c:extLst>
          </c:dPt>
          <c:dPt>
            <c:idx val="7"/>
            <c:bubble3D val="0"/>
            <c:spPr>
              <a:solidFill>
                <a:schemeClr val="accent6">
                  <a:lumMod val="60000"/>
                  <a:lumOff val="40000"/>
                </a:schemeClr>
              </a:solidFill>
              <a:ln w="25400">
                <a:solidFill>
                  <a:sysClr val="window" lastClr="FFFFFF"/>
                </a:solidFill>
              </a:ln>
              <a:effectLst/>
            </c:spPr>
            <c:extLst>
              <c:ext xmlns:c16="http://schemas.microsoft.com/office/drawing/2014/chart" uri="{C3380CC4-5D6E-409C-BE32-E72D297353CC}">
                <c16:uniqueId val="{0000000F-87DB-40A1-8096-1071D1E3A37C}"/>
              </c:ext>
            </c:extLst>
          </c:dPt>
          <c:dPt>
            <c:idx val="8"/>
            <c:bubble3D val="0"/>
            <c:spPr>
              <a:solidFill>
                <a:schemeClr val="accent2"/>
              </a:solidFill>
              <a:ln w="25400">
                <a:solidFill>
                  <a:sysClr val="window" lastClr="FFFFFF"/>
                </a:solidFill>
              </a:ln>
              <a:effectLst/>
            </c:spPr>
            <c:extLst>
              <c:ext xmlns:c16="http://schemas.microsoft.com/office/drawing/2014/chart" uri="{C3380CC4-5D6E-409C-BE32-E72D297353CC}">
                <c16:uniqueId val="{00000011-87DB-40A1-8096-1071D1E3A37C}"/>
              </c:ext>
            </c:extLst>
          </c:dPt>
          <c:dPt>
            <c:idx val="9"/>
            <c:bubble3D val="0"/>
            <c:spPr>
              <a:solidFill>
                <a:schemeClr val="accent6">
                  <a:lumMod val="40000"/>
                  <a:lumOff val="60000"/>
                </a:schemeClr>
              </a:solidFill>
              <a:ln w="25400">
                <a:solidFill>
                  <a:sysClr val="window" lastClr="FFFFFF"/>
                </a:solidFill>
              </a:ln>
              <a:effectLst/>
            </c:spPr>
            <c:extLst>
              <c:ext xmlns:c16="http://schemas.microsoft.com/office/drawing/2014/chart" uri="{C3380CC4-5D6E-409C-BE32-E72D297353CC}">
                <c16:uniqueId val="{00000013-87DB-40A1-8096-1071D1E3A37C}"/>
              </c:ext>
            </c:extLst>
          </c:dPt>
          <c:dPt>
            <c:idx val="10"/>
            <c:bubble3D val="0"/>
            <c:spPr>
              <a:solidFill>
                <a:schemeClr val="accent6">
                  <a:lumMod val="60000"/>
                  <a:lumOff val="40000"/>
                </a:schemeClr>
              </a:solidFill>
              <a:ln w="25400">
                <a:solidFill>
                  <a:sysClr val="window" lastClr="FFFFFF"/>
                </a:solidFill>
              </a:ln>
              <a:effectLst/>
            </c:spPr>
            <c:extLst>
              <c:ext xmlns:c16="http://schemas.microsoft.com/office/drawing/2014/chart" uri="{C3380CC4-5D6E-409C-BE32-E72D297353CC}">
                <c16:uniqueId val="{00000015-87DB-40A1-8096-1071D1E3A37C}"/>
              </c:ext>
            </c:extLst>
          </c:dPt>
          <c:dLbls>
            <c:dLbl>
              <c:idx val="0"/>
              <c:layout>
                <c:manualLayout>
                  <c:x val="1.9035691756686936E-2"/>
                  <c:y val="8.348978401215533E-2"/>
                </c:manualLayout>
              </c:layout>
              <c:tx>
                <c:rich>
                  <a:bodyPr rot="0" spcFirstLastPara="1" vertOverflow="ellipsis" vert="horz" wrap="square" lIns="38100" tIns="19050" rIns="38100" bIns="19050" anchor="ctr" anchorCtr="1">
                    <a:noAutofit/>
                  </a:bodyPr>
                  <a:lstStyle/>
                  <a:p>
                    <a:pPr>
                      <a:defRPr sz="1000" b="0" i="0" u="none" strike="noStrike" kern="1200" baseline="0">
                        <a:solidFill>
                          <a:schemeClr val="tx2"/>
                        </a:solidFill>
                        <a:latin typeface="+mj-lt"/>
                        <a:ea typeface="+mn-ea"/>
                        <a:cs typeface="+mn-cs"/>
                      </a:defRPr>
                    </a:pPr>
                    <a:fld id="{B62ADCF5-C6A7-463D-B256-B15C56C74135}" type="CATEGORYNAME">
                      <a:rPr lang="en-US" dirty="0"/>
                      <a:pPr>
                        <a:defRPr sz="1000">
                          <a:solidFill>
                            <a:schemeClr val="tx2"/>
                          </a:solidFill>
                          <a:latin typeface="+mj-lt"/>
                        </a:defRPr>
                      </a:pPr>
                      <a:t>[CATEGORY NAME]</a:t>
                    </a:fld>
                    <a:r>
                      <a:rPr lang="en-US" baseline="0" dirty="0"/>
                      <a:t> </a:t>
                    </a:r>
                    <a:br>
                      <a:rPr lang="en-US" baseline="0" dirty="0"/>
                    </a:br>
                    <a:fld id="{CBCA2300-BC2B-4E15-8FE2-1AC6433C67B8}" type="VALUE">
                      <a:rPr lang="en-US" baseline="0" smtClean="0"/>
                      <a:pPr>
                        <a:defRPr sz="1000">
                          <a:solidFill>
                            <a:schemeClr val="tx2"/>
                          </a:solidFill>
                          <a:latin typeface="+mj-lt"/>
                        </a:defRPr>
                      </a:pPr>
                      <a:t>[VALUE]</a:t>
                    </a:fld>
                    <a:endParaRPr lang="en-US" baseline="0" dirty="0"/>
                  </a:p>
                </c:rich>
              </c:tx>
              <c:spPr>
                <a:noFill/>
                <a:ln>
                  <a:noFill/>
                </a:ln>
                <a:effectLst/>
              </c:spPr>
              <c:txPr>
                <a:bodyPr rot="0" spcFirstLastPara="1" vertOverflow="ellipsis" vert="horz" wrap="square" lIns="38100" tIns="19050" rIns="38100" bIns="19050" anchor="ctr" anchorCtr="1">
                  <a:noAutofit/>
                </a:bodyPr>
                <a:lstStyle/>
                <a:p>
                  <a:pPr>
                    <a:defRPr sz="1000" b="0" i="0" u="none" strike="noStrike" kern="1200" baseline="0">
                      <a:solidFill>
                        <a:schemeClr val="tx2"/>
                      </a:solidFill>
                      <a:latin typeface="+mj-lt"/>
                      <a:ea typeface="+mn-ea"/>
                      <a:cs typeface="+mn-cs"/>
                    </a:defRPr>
                  </a:pPr>
                  <a:endParaRPr lang="en-US"/>
                </a:p>
              </c:txPr>
              <c:showLegendKey val="0"/>
              <c:showVal val="1"/>
              <c:showCatName val="1"/>
              <c:showSerName val="0"/>
              <c:showPercent val="0"/>
              <c:showBubbleSize val="0"/>
              <c:separator> </c:separator>
              <c:extLst>
                <c:ext xmlns:c15="http://schemas.microsoft.com/office/drawing/2012/chart" uri="{CE6537A1-D6FC-4f65-9D91-7224C49458BB}">
                  <c15:layout>
                    <c:manualLayout>
                      <c:w val="0.16430537082833011"/>
                      <c:h val="0.23986921484026899"/>
                    </c:manualLayout>
                  </c15:layout>
                  <c15:dlblFieldTable/>
                  <c15:showDataLabelsRange val="0"/>
                </c:ext>
                <c:ext xmlns:c16="http://schemas.microsoft.com/office/drawing/2014/chart" uri="{C3380CC4-5D6E-409C-BE32-E72D297353CC}">
                  <c16:uniqueId val="{00000001-87DB-40A1-8096-1071D1E3A37C}"/>
                </c:ext>
              </c:extLst>
            </c:dLbl>
            <c:dLbl>
              <c:idx val="1"/>
              <c:layout>
                <c:manualLayout>
                  <c:x val="1.1022528433945756E-2"/>
                  <c:y val="-2.4170428888880314E-2"/>
                </c:manualLayout>
              </c:layout>
              <c:tx>
                <c:rich>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j-lt"/>
                        <a:ea typeface="+mn-ea"/>
                        <a:cs typeface="+mn-cs"/>
                      </a:defRPr>
                    </a:pPr>
                    <a:fld id="{B1B30083-FDC4-40AE-B798-6DD910149CC6}" type="CATEGORYNAME">
                      <a:rPr lang="en-US">
                        <a:solidFill>
                          <a:schemeClr val="tx1"/>
                        </a:solidFill>
                      </a:rPr>
                      <a:pPr>
                        <a:defRPr sz="1000">
                          <a:solidFill>
                            <a:schemeClr val="tx1"/>
                          </a:solidFill>
                          <a:latin typeface="+mj-lt"/>
                        </a:defRPr>
                      </a:pPr>
                      <a:t>[CATEGORY NAME]</a:t>
                    </a:fld>
                    <a:r>
                      <a:rPr lang="en-US" baseline="0" dirty="0">
                        <a:solidFill>
                          <a:schemeClr val="tx1"/>
                        </a:solidFill>
                      </a:rPr>
                      <a:t> </a:t>
                    </a:r>
                    <a:br>
                      <a:rPr lang="en-US" baseline="0" dirty="0">
                        <a:solidFill>
                          <a:schemeClr val="tx1"/>
                        </a:solidFill>
                      </a:rPr>
                    </a:br>
                    <a:fld id="{6ED5ECD3-2C10-4A17-9709-7897A60D2651}" type="VALUE">
                      <a:rPr lang="en-US" baseline="0" smtClean="0">
                        <a:solidFill>
                          <a:schemeClr val="tx1"/>
                        </a:solidFill>
                      </a:rPr>
                      <a:pPr>
                        <a:defRPr sz="1000">
                          <a:solidFill>
                            <a:schemeClr val="tx1"/>
                          </a:solidFill>
                          <a:latin typeface="+mj-lt"/>
                        </a:defRPr>
                      </a:pPr>
                      <a:t>[VALUE]</a:t>
                    </a:fld>
                    <a:endParaRPr lang="en-US" baseline="0" dirty="0">
                      <a:solidFill>
                        <a:schemeClr val="tx1"/>
                      </a:solidFill>
                    </a:endParaRPr>
                  </a:p>
                </c:rich>
              </c:tx>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j-lt"/>
                      <a:ea typeface="+mn-ea"/>
                      <a:cs typeface="+mn-cs"/>
                    </a:defRPr>
                  </a:pPr>
                  <a:endParaRPr lang="en-US"/>
                </a:p>
              </c:txPr>
              <c:showLegendKey val="0"/>
              <c:showVal val="1"/>
              <c:showCatName val="1"/>
              <c:showSerName val="0"/>
              <c:showPercent val="0"/>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3-87DB-40A1-8096-1071D1E3A37C}"/>
                </c:ext>
              </c:extLst>
            </c:dLbl>
            <c:dLbl>
              <c:idx val="2"/>
              <c:layout>
                <c:manualLayout>
                  <c:x val="-1.7027559055123203E-4"/>
                  <c:y val="-4.8313551924602603E-3"/>
                </c:manualLayout>
              </c:layout>
              <c:tx>
                <c:rich>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j-lt"/>
                        <a:ea typeface="+mn-ea"/>
                        <a:cs typeface="+mn-cs"/>
                      </a:defRPr>
                    </a:pPr>
                    <a:fld id="{025C2BD7-0F42-41CB-AF65-CB96954D2FF9}" type="CATEGORYNAME">
                      <a:rPr lang="en-US" smtClean="0"/>
                      <a:pPr>
                        <a:defRPr sz="1000">
                          <a:solidFill>
                            <a:schemeClr val="tx1"/>
                          </a:solidFill>
                          <a:latin typeface="+mj-lt"/>
                        </a:defRPr>
                      </a:pPr>
                      <a:t>[CATEGORY NAME]</a:t>
                    </a:fld>
                    <a:br>
                      <a:rPr lang="en-US" dirty="0"/>
                    </a:br>
                    <a:r>
                      <a:rPr lang="en-US" baseline="0" dirty="0"/>
                      <a:t> </a:t>
                    </a:r>
                    <a:fld id="{18A56B6D-C553-45AE-A011-40BA020AB326}" type="VALUE">
                      <a:rPr lang="en-US" baseline="0"/>
                      <a:pPr>
                        <a:defRPr sz="1000">
                          <a:solidFill>
                            <a:schemeClr val="tx1"/>
                          </a:solidFill>
                          <a:latin typeface="+mj-lt"/>
                        </a:defRPr>
                      </a:pPr>
                      <a:t>[VALUE]</a:t>
                    </a:fld>
                    <a:endParaRPr lang="en-US" baseline="0" dirty="0"/>
                  </a:p>
                </c:rich>
              </c:tx>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j-lt"/>
                      <a:ea typeface="+mn-ea"/>
                      <a:cs typeface="+mn-cs"/>
                    </a:defRPr>
                  </a:pPr>
                  <a:endParaRPr lang="en-US"/>
                </a:p>
              </c:txPr>
              <c:showLegendKey val="0"/>
              <c:showVal val="1"/>
              <c:showCatName val="1"/>
              <c:showSerName val="0"/>
              <c:showPercent val="0"/>
              <c:showBubbleSize val="0"/>
              <c:separator> </c:separator>
              <c:extLst>
                <c:ext xmlns:c15="http://schemas.microsoft.com/office/drawing/2012/chart" uri="{CE6537A1-D6FC-4f65-9D91-7224C49458BB}">
                  <c15:layout>
                    <c:manualLayout>
                      <c:w val="0.22415288713910758"/>
                      <c:h val="0.11538117932198973"/>
                    </c:manualLayout>
                  </c15:layout>
                  <c15:dlblFieldTable/>
                  <c15:showDataLabelsRange val="0"/>
                </c:ext>
                <c:ext xmlns:c16="http://schemas.microsoft.com/office/drawing/2014/chart" uri="{C3380CC4-5D6E-409C-BE32-E72D297353CC}">
                  <c16:uniqueId val="{00000005-87DB-40A1-8096-1071D1E3A37C}"/>
                </c:ext>
              </c:extLst>
            </c:dLbl>
            <c:dLbl>
              <c:idx val="3"/>
              <c:layout>
                <c:manualLayout>
                  <c:x val="-4.0820209973753026E-3"/>
                  <c:y val="-3.8287554971579651E-4"/>
                </c:manualLayout>
              </c:layout>
              <c:tx>
                <c:rich>
                  <a:bodyPr/>
                  <a:lstStyle/>
                  <a:p>
                    <a:fld id="{45989023-CD8B-4154-AA4B-FCFD2CFB409C}" type="CATEGORYNAME">
                      <a:rPr lang="en-US"/>
                      <a:pPr/>
                      <a:t>[CATEGORY NAME]</a:t>
                    </a:fld>
                    <a:r>
                      <a:rPr lang="en-US" baseline="0" dirty="0"/>
                      <a:t> </a:t>
                    </a:r>
                    <a:br>
                      <a:rPr lang="en-US" baseline="0" dirty="0"/>
                    </a:br>
                    <a:fld id="{CEACD058-009F-4507-9496-79BB59BC6841}" type="VALUE">
                      <a:rPr lang="en-US" baseline="0" smtClean="0"/>
                      <a:pPr/>
                      <a:t>[VALUE]</a:t>
                    </a:fld>
                    <a:endParaRPr lang="en-US" baseline="0" dirty="0"/>
                  </a:p>
                </c:rich>
              </c:tx>
              <c:showLegendKey val="0"/>
              <c:showVal val="1"/>
              <c:showCatName val="1"/>
              <c:showSerName val="0"/>
              <c:showPercent val="0"/>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7-87DB-40A1-8096-1071D1E3A37C}"/>
                </c:ext>
              </c:extLst>
            </c:dLbl>
            <c:dLbl>
              <c:idx val="4"/>
              <c:layout>
                <c:manualLayout>
                  <c:x val="-5.3556721935540683E-3"/>
                  <c:y val="1.2794635244036125E-2"/>
                </c:manualLayout>
              </c:layout>
              <c:tx>
                <c:rich>
                  <a:bodyPr rot="0" spcFirstLastPara="1" vertOverflow="ellipsis" vert="horz" wrap="square" lIns="38100" tIns="19050" rIns="38100" bIns="19050" anchor="ctr" anchorCtr="1">
                    <a:noAutofit/>
                  </a:bodyPr>
                  <a:lstStyle/>
                  <a:p>
                    <a:pPr>
                      <a:defRPr sz="1000" b="0" i="0" u="none" strike="noStrike" kern="1200" baseline="0">
                        <a:solidFill>
                          <a:schemeClr val="tx2"/>
                        </a:solidFill>
                        <a:latin typeface="+mj-lt"/>
                        <a:ea typeface="+mn-ea"/>
                        <a:cs typeface="+mn-cs"/>
                      </a:defRPr>
                    </a:pPr>
                    <a:fld id="{59FECF1E-E32A-4464-ABD8-BEA43C54D795}" type="CATEGORYNAME">
                      <a:rPr lang="en-US"/>
                      <a:pPr>
                        <a:defRPr sz="1000">
                          <a:solidFill>
                            <a:schemeClr val="tx2"/>
                          </a:solidFill>
                          <a:latin typeface="+mj-lt"/>
                        </a:defRPr>
                      </a:pPr>
                      <a:t>[CATEGORY NAME]</a:t>
                    </a:fld>
                    <a:r>
                      <a:rPr lang="en-US" baseline="0" dirty="0"/>
                      <a:t> </a:t>
                    </a:r>
                    <a:br>
                      <a:rPr lang="en-US" baseline="0" dirty="0"/>
                    </a:br>
                    <a:fld id="{B9316C47-09C4-43E9-A7FD-979B1DD327B2}" type="VALUE">
                      <a:rPr lang="en-US" baseline="0" smtClean="0"/>
                      <a:pPr>
                        <a:defRPr sz="1000">
                          <a:solidFill>
                            <a:schemeClr val="tx2"/>
                          </a:solidFill>
                          <a:latin typeface="+mj-lt"/>
                        </a:defRPr>
                      </a:pPr>
                      <a:t>[VALUE]</a:t>
                    </a:fld>
                    <a:endParaRPr lang="en-US" baseline="0" dirty="0"/>
                  </a:p>
                </c:rich>
              </c:tx>
              <c:spPr>
                <a:noFill/>
                <a:ln>
                  <a:noFill/>
                </a:ln>
                <a:effectLst/>
              </c:spPr>
              <c:txPr>
                <a:bodyPr rot="0" spcFirstLastPara="1" vertOverflow="ellipsis" vert="horz" wrap="square" lIns="38100" tIns="19050" rIns="38100" bIns="19050" anchor="ctr" anchorCtr="1">
                  <a:noAutofit/>
                </a:bodyPr>
                <a:lstStyle/>
                <a:p>
                  <a:pPr>
                    <a:defRPr sz="1000" b="0" i="0" u="none" strike="noStrike" kern="1200" baseline="0">
                      <a:solidFill>
                        <a:schemeClr val="tx2"/>
                      </a:solidFill>
                      <a:latin typeface="+mj-lt"/>
                      <a:ea typeface="+mn-ea"/>
                      <a:cs typeface="+mn-cs"/>
                    </a:defRPr>
                  </a:pPr>
                  <a:endParaRPr lang="en-US"/>
                </a:p>
              </c:txPr>
              <c:showLegendKey val="0"/>
              <c:showVal val="1"/>
              <c:showCatName val="1"/>
              <c:showSerName val="0"/>
              <c:showPercent val="0"/>
              <c:showBubbleSize val="0"/>
              <c:separator> </c:separator>
              <c:extLst>
                <c:ext xmlns:c15="http://schemas.microsoft.com/office/drawing/2012/chart" uri="{CE6537A1-D6FC-4f65-9D91-7224C49458BB}">
                  <c15:layout>
                    <c:manualLayout>
                      <c:w val="0.13313002944674809"/>
                      <c:h val="0.15144152172379968"/>
                    </c:manualLayout>
                  </c15:layout>
                  <c15:dlblFieldTable/>
                  <c15:showDataLabelsRange val="0"/>
                </c:ext>
                <c:ext xmlns:c16="http://schemas.microsoft.com/office/drawing/2014/chart" uri="{C3380CC4-5D6E-409C-BE32-E72D297353CC}">
                  <c16:uniqueId val="{00000009-87DB-40A1-8096-1071D1E3A37C}"/>
                </c:ext>
              </c:extLst>
            </c:dLbl>
            <c:dLbl>
              <c:idx val="5"/>
              <c:layout>
                <c:manualLayout>
                  <c:x val="-0.18448344220428434"/>
                  <c:y val="-8.9054179675729733E-2"/>
                </c:manualLayout>
              </c:layout>
              <c:tx>
                <c:rich>
                  <a:bodyPr/>
                  <a:lstStyle/>
                  <a:p>
                    <a:fld id="{2A953620-891F-4C17-A874-B29505D7E4E0}" type="CATEGORYNAME">
                      <a:rPr lang="en-US"/>
                      <a:pPr/>
                      <a:t>[CATEGORY NAME]</a:t>
                    </a:fld>
                    <a:r>
                      <a:rPr lang="en-US" baseline="0" dirty="0"/>
                      <a:t> </a:t>
                    </a:r>
                    <a:br>
                      <a:rPr lang="en-US" baseline="0" dirty="0"/>
                    </a:br>
                    <a:fld id="{47ECC0D0-CFAE-4289-B76A-1487261E3228}" type="VALUE">
                      <a:rPr lang="en-US" baseline="0" smtClean="0"/>
                      <a:pPr/>
                      <a:t>[VALUE]</a:t>
                    </a:fld>
                    <a:endParaRPr lang="en-US" baseline="0" dirty="0"/>
                  </a:p>
                </c:rich>
              </c:tx>
              <c:showLegendKey val="0"/>
              <c:showVal val="1"/>
              <c:showCatName val="1"/>
              <c:showSerName val="0"/>
              <c:showPercent val="0"/>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B-87DB-40A1-8096-1071D1E3A37C}"/>
                </c:ext>
              </c:extLst>
            </c:dLbl>
            <c:dLbl>
              <c:idx val="6"/>
              <c:layout>
                <c:manualLayout>
                  <c:x val="-0.16944444444444445"/>
                  <c:y val="-0.21108611702160812"/>
                </c:manualLayout>
              </c:layout>
              <c:tx>
                <c:rich>
                  <a:bodyPr/>
                  <a:lstStyle/>
                  <a:p>
                    <a:fld id="{DC044D41-ADEC-489A-B058-0DBA10145A73}" type="CATEGORYNAME">
                      <a:rPr lang="en-US"/>
                      <a:pPr/>
                      <a:t>[CATEGORY NAME]</a:t>
                    </a:fld>
                    <a:r>
                      <a:rPr lang="en-US" baseline="0" dirty="0"/>
                      <a:t> </a:t>
                    </a:r>
                    <a:br>
                      <a:rPr lang="en-US" baseline="0" dirty="0"/>
                    </a:br>
                    <a:fld id="{3B92C422-2976-41DF-B84A-7DEE7EB439A0}" type="VALUE">
                      <a:rPr lang="en-US" baseline="0" smtClean="0"/>
                      <a:pPr/>
                      <a:t>[VALUE]</a:t>
                    </a:fld>
                    <a:endParaRPr lang="en-US" baseline="0" dirty="0"/>
                  </a:p>
                </c:rich>
              </c:tx>
              <c:showLegendKey val="0"/>
              <c:showVal val="1"/>
              <c:showCatName val="1"/>
              <c:showSerName val="0"/>
              <c:showPercent val="0"/>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D-87DB-40A1-8096-1071D1E3A37C}"/>
                </c:ext>
              </c:extLst>
            </c:dLbl>
            <c:dLbl>
              <c:idx val="7"/>
              <c:layout>
                <c:manualLayout>
                  <c:x val="-2.892169728783902E-2"/>
                  <c:y val="-0.24209903654858764"/>
                </c:manualLayout>
              </c:layout>
              <c:tx>
                <c:rich>
                  <a:bodyPr/>
                  <a:lstStyle/>
                  <a:p>
                    <a:fld id="{76CD43FB-B428-466B-9EFB-D8AC2079A786}" type="CATEGORYNAME">
                      <a:rPr lang="en-US"/>
                      <a:pPr/>
                      <a:t>[CATEGORY NAME]</a:t>
                    </a:fld>
                    <a:r>
                      <a:rPr lang="en-US" baseline="0" dirty="0"/>
                      <a:t> </a:t>
                    </a:r>
                    <a:br>
                      <a:rPr lang="en-US" baseline="0" dirty="0"/>
                    </a:br>
                    <a:fld id="{9A4DDEB1-F8BD-4155-8C3D-3964DD758320}" type="VALUE">
                      <a:rPr lang="en-US" baseline="0" smtClean="0"/>
                      <a:pPr/>
                      <a:t>[VALUE]</a:t>
                    </a:fld>
                    <a:endParaRPr lang="en-US" baseline="0" dirty="0"/>
                  </a:p>
                </c:rich>
              </c:tx>
              <c:showLegendKey val="0"/>
              <c:showVal val="1"/>
              <c:showCatName val="1"/>
              <c:showSerName val="0"/>
              <c:showPercent val="0"/>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F-87DB-40A1-8096-1071D1E3A37C}"/>
                </c:ext>
              </c:extLst>
            </c:dLbl>
            <c:dLbl>
              <c:idx val="8"/>
              <c:layout>
                <c:manualLayout>
                  <c:x val="0.21834909231372221"/>
                  <c:y val="-0.22910687840185665"/>
                </c:manualLayout>
              </c:layout>
              <c:tx>
                <c:rich>
                  <a:bodyPr/>
                  <a:lstStyle/>
                  <a:p>
                    <a:fld id="{F2FFDF0E-C3E0-4ED4-B24A-6DED31485C13}" type="CATEGORYNAME">
                      <a:rPr lang="en-US" smtClean="0"/>
                      <a:pPr/>
                      <a:t>[CATEGORY NAME]</a:t>
                    </a:fld>
                    <a:br>
                      <a:rPr lang="en-US" dirty="0"/>
                    </a:br>
                    <a:r>
                      <a:rPr lang="en-US" baseline="0" dirty="0"/>
                      <a:t> </a:t>
                    </a:r>
                    <a:fld id="{8D839188-D7CD-48B6-B52A-EEC60B885C0B}" type="VALUE">
                      <a:rPr lang="en-US" baseline="0"/>
                      <a:pPr/>
                      <a:t>[VALUE]</a:t>
                    </a:fld>
                    <a:endParaRPr lang="en-US" baseline="0" dirty="0"/>
                  </a:p>
                </c:rich>
              </c:tx>
              <c:showLegendKey val="0"/>
              <c:showVal val="1"/>
              <c:showCatName val="1"/>
              <c:showSerName val="0"/>
              <c:showPercent val="0"/>
              <c:showBubbleSize val="0"/>
              <c:separator> </c:separator>
              <c:extLst>
                <c:ext xmlns:c15="http://schemas.microsoft.com/office/drawing/2012/chart" uri="{CE6537A1-D6FC-4f65-9D91-7224C49458BB}">
                  <c15:layout>
                    <c:manualLayout>
                      <c:w val="0.34236111111111112"/>
                      <c:h val="9.8004268617175205E-2"/>
                    </c:manualLayout>
                  </c15:layout>
                  <c15:dlblFieldTable/>
                  <c15:showDataLabelsRange val="0"/>
                </c:ext>
                <c:ext xmlns:c16="http://schemas.microsoft.com/office/drawing/2014/chart" uri="{C3380CC4-5D6E-409C-BE32-E72D297353CC}">
                  <c16:uniqueId val="{00000011-87DB-40A1-8096-1071D1E3A37C}"/>
                </c:ext>
              </c:extLst>
            </c:dLbl>
            <c:dLbl>
              <c:idx val="9"/>
              <c:layout>
                <c:manualLayout>
                  <c:x val="0.27509540617879019"/>
                  <c:y val="-0.1062313999782024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13-87DB-40A1-8096-1071D1E3A37C}"/>
                </c:ext>
              </c:extLst>
            </c:dLbl>
            <c:dLbl>
              <c:idx val="10"/>
              <c:delete val="1"/>
              <c:extLst>
                <c:ext xmlns:c15="http://schemas.microsoft.com/office/drawing/2012/chart" uri="{CE6537A1-D6FC-4f65-9D91-7224C49458BB}"/>
                <c:ext xmlns:c16="http://schemas.microsoft.com/office/drawing/2014/chart" uri="{C3380CC4-5D6E-409C-BE32-E72D297353CC}">
                  <c16:uniqueId val="{00000015-87DB-40A1-8096-1071D1E3A37C}"/>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2"/>
                    </a:solidFill>
                    <a:latin typeface="+mj-lt"/>
                    <a:ea typeface="+mn-ea"/>
                    <a:cs typeface="+mn-cs"/>
                  </a:defRPr>
                </a:pPr>
                <a:endParaRPr lang="en-US"/>
              </a:p>
            </c:txPr>
            <c:showLegendKey val="0"/>
            <c:showVal val="1"/>
            <c:showCatName val="1"/>
            <c:showSerName val="0"/>
            <c:showPercent val="0"/>
            <c:showBubbleSize val="0"/>
            <c:separator> </c:separator>
            <c:showLeaderLines val="1"/>
            <c:leaderLines>
              <c:spPr>
                <a:ln w="9525" cap="flat" cmpd="sng" algn="ctr">
                  <a:solidFill>
                    <a:schemeClr val="tx2"/>
                  </a:solidFill>
                  <a:round/>
                </a:ln>
                <a:effectLst/>
              </c:spPr>
            </c:leaderLines>
            <c:extLst>
              <c:ext xmlns:c15="http://schemas.microsoft.com/office/drawing/2012/chart" uri="{CE6537A1-D6FC-4f65-9D91-7224C49458BB}"/>
            </c:extLst>
          </c:dLbls>
          <c:cat>
            <c:strRef>
              <c:f>Sheet1!$K$3:$K$13</c:f>
              <c:strCache>
                <c:ptCount val="11"/>
                <c:pt idx="0">
                  <c:v>Commercial long-term debt</c:v>
                </c:pt>
                <c:pt idx="1">
                  <c:v>FDI</c:v>
                </c:pt>
                <c:pt idx="2">
                  <c:v>Remittances</c:v>
                </c:pt>
                <c:pt idx="3">
                  <c:v>Tourism</c:v>
                </c:pt>
                <c:pt idx="4">
                  <c:v>Short-term debt (net)</c:v>
                </c:pt>
                <c:pt idx="5">
                  <c:v>ODA</c:v>
                </c:pt>
                <c:pt idx="6">
                  <c:v>Portfolio equity (net)</c:v>
                </c:pt>
                <c:pt idx="7">
                  <c:v>Other official flows</c:v>
                </c:pt>
                <c:pt idx="8">
                  <c:v>Official long-term debt</c:v>
                </c:pt>
                <c:pt idx="9">
                  <c:v>Export credits</c:v>
                </c:pt>
                <c:pt idx="10">
                  <c:v>Development cooperation (other providers)</c:v>
                </c:pt>
              </c:strCache>
            </c:strRef>
          </c:cat>
          <c:val>
            <c:numRef>
              <c:f>Sheet1!$N$3:$N$13</c:f>
              <c:numCache>
                <c:formatCode>0%</c:formatCode>
                <c:ptCount val="11"/>
                <c:pt idx="0">
                  <c:v>0.30574567453933588</c:v>
                </c:pt>
                <c:pt idx="1">
                  <c:v>0.17848295818930482</c:v>
                </c:pt>
                <c:pt idx="2">
                  <c:v>0.15293588946166936</c:v>
                </c:pt>
                <c:pt idx="3">
                  <c:v>0.14326613591734594</c:v>
                </c:pt>
                <c:pt idx="4">
                  <c:v>0.11234321985214195</c:v>
                </c:pt>
                <c:pt idx="5">
                  <c:v>3.1997048580812072E-2</c:v>
                </c:pt>
                <c:pt idx="6">
                  <c:v>2.7720385490611829E-2</c:v>
                </c:pt>
                <c:pt idx="7">
                  <c:v>2.083819582451607E-2</c:v>
                </c:pt>
                <c:pt idx="8">
                  <c:v>1.4810699858359484E-2</c:v>
                </c:pt>
                <c:pt idx="9">
                  <c:v>1.021886644396678E-2</c:v>
                </c:pt>
                <c:pt idx="10">
                  <c:v>1.640925841935835E-3</c:v>
                </c:pt>
              </c:numCache>
            </c:numRef>
          </c:val>
          <c:extLst>
            <c:ext xmlns:c16="http://schemas.microsoft.com/office/drawing/2014/chart" uri="{C3380CC4-5D6E-409C-BE32-E72D297353CC}">
              <c16:uniqueId val="{00000016-87DB-40A1-8096-1071D1E3A37C}"/>
            </c:ext>
          </c:extLst>
        </c:ser>
        <c:dLbls>
          <c:showLegendKey val="0"/>
          <c:showVal val="1"/>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109F68"/>
            </a:solidFill>
            <a:ln>
              <a:solidFill>
                <a:srgbClr val="109F68"/>
              </a:solidFill>
            </a:ln>
            <a:effectLst/>
          </c:spPr>
          <c:invertIfNegative val="0"/>
          <c:dLbls>
            <c:numFmt formatCode="&quot;+&quot;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2">
                        <a:lumMod val="60000"/>
                        <a:lumOff val="4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Year 2</c:v>
                </c:pt>
                <c:pt idx="1">
                  <c:v>Year 3</c:v>
                </c:pt>
                <c:pt idx="2">
                  <c:v>Year 4</c:v>
                </c:pt>
                <c:pt idx="3">
                  <c:v>Year 5</c:v>
                </c:pt>
              </c:strCache>
            </c:strRef>
          </c:cat>
          <c:val>
            <c:numRef>
              <c:f>Sheet1!$B$2:$B$5</c:f>
              <c:numCache>
                <c:formatCode>General</c:formatCode>
                <c:ptCount val="4"/>
                <c:pt idx="0">
                  <c:v>1.2</c:v>
                </c:pt>
                <c:pt idx="1">
                  <c:v>1.5</c:v>
                </c:pt>
                <c:pt idx="2">
                  <c:v>2.6</c:v>
                </c:pt>
                <c:pt idx="3">
                  <c:v>2.9</c:v>
                </c:pt>
              </c:numCache>
            </c:numRef>
          </c:val>
          <c:extLst>
            <c:ext xmlns:c16="http://schemas.microsoft.com/office/drawing/2014/chart" uri="{C3380CC4-5D6E-409C-BE32-E72D297353CC}">
              <c16:uniqueId val="{00000000-2C4B-43F4-97C7-196CB578E145}"/>
            </c:ext>
          </c:extLst>
        </c:ser>
        <c:ser>
          <c:idx val="1"/>
          <c:order val="1"/>
          <c:tx>
            <c:strRef>
              <c:f>Sheet1!$C$1</c:f>
              <c:strCache>
                <c:ptCount val="1"/>
                <c:pt idx="0">
                  <c:v>Series 2</c:v>
                </c:pt>
              </c:strCache>
            </c:strRef>
          </c:tx>
          <c:spPr>
            <a:solidFill>
              <a:srgbClr val="F36E36"/>
            </a:solidFill>
            <a:ln>
              <a:noFill/>
            </a:ln>
            <a:effectLst/>
          </c:spPr>
          <c:invertIfNegative val="0"/>
          <c:dPt>
            <c:idx val="0"/>
            <c:invertIfNegative val="0"/>
            <c:bubble3D val="0"/>
            <c:spPr>
              <a:solidFill>
                <a:srgbClr val="92CBAA"/>
              </a:solidFill>
              <a:ln>
                <a:noFill/>
              </a:ln>
              <a:effectLst/>
            </c:spPr>
            <c:extLst>
              <c:ext xmlns:c16="http://schemas.microsoft.com/office/drawing/2014/chart" uri="{C3380CC4-5D6E-409C-BE32-E72D297353CC}">
                <c16:uniqueId val="{00000002-2C4B-43F4-97C7-196CB578E145}"/>
              </c:ext>
            </c:extLst>
          </c:dPt>
          <c:dPt>
            <c:idx val="1"/>
            <c:invertIfNegative val="0"/>
            <c:bubble3D val="0"/>
            <c:spPr>
              <a:solidFill>
                <a:srgbClr val="92CBAA"/>
              </a:solidFill>
              <a:ln>
                <a:noFill/>
              </a:ln>
              <a:effectLst/>
            </c:spPr>
            <c:extLst>
              <c:ext xmlns:c16="http://schemas.microsoft.com/office/drawing/2014/chart" uri="{C3380CC4-5D6E-409C-BE32-E72D297353CC}">
                <c16:uniqueId val="{00000004-2C4B-43F4-97C7-196CB578E145}"/>
              </c:ext>
            </c:extLst>
          </c:dPt>
          <c:dPt>
            <c:idx val="2"/>
            <c:invertIfNegative val="0"/>
            <c:bubble3D val="0"/>
            <c:spPr>
              <a:solidFill>
                <a:srgbClr val="92CBAA"/>
              </a:solidFill>
              <a:ln>
                <a:solidFill>
                  <a:srgbClr val="92CBAA"/>
                </a:solidFill>
              </a:ln>
              <a:effectLst/>
            </c:spPr>
            <c:extLst>
              <c:ext xmlns:c16="http://schemas.microsoft.com/office/drawing/2014/chart" uri="{C3380CC4-5D6E-409C-BE32-E72D297353CC}">
                <c16:uniqueId val="{00000006-2C4B-43F4-97C7-196CB578E145}"/>
              </c:ext>
            </c:extLst>
          </c:dPt>
          <c:dPt>
            <c:idx val="3"/>
            <c:invertIfNegative val="0"/>
            <c:bubble3D val="0"/>
            <c:spPr>
              <a:solidFill>
                <a:srgbClr val="92CBAA"/>
              </a:solidFill>
              <a:ln>
                <a:noFill/>
              </a:ln>
              <a:effectLst/>
            </c:spPr>
            <c:extLst>
              <c:ext xmlns:c16="http://schemas.microsoft.com/office/drawing/2014/chart" uri="{C3380CC4-5D6E-409C-BE32-E72D297353CC}">
                <c16:uniqueId val="{00000008-2C4B-43F4-97C7-196CB578E14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2">
                        <a:lumMod val="60000"/>
                        <a:lumOff val="4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Year 2</c:v>
                </c:pt>
                <c:pt idx="1">
                  <c:v>Year 3</c:v>
                </c:pt>
                <c:pt idx="2">
                  <c:v>Year 4</c:v>
                </c:pt>
                <c:pt idx="3">
                  <c:v>Year 5</c:v>
                </c:pt>
              </c:strCache>
            </c:strRef>
          </c:cat>
          <c:val>
            <c:numRef>
              <c:f>Sheet1!$C$2:$C$5</c:f>
              <c:numCache>
                <c:formatCode>General</c:formatCode>
                <c:ptCount val="4"/>
                <c:pt idx="0">
                  <c:v>-2.8</c:v>
                </c:pt>
                <c:pt idx="1">
                  <c:v>-2.1</c:v>
                </c:pt>
                <c:pt idx="2">
                  <c:v>-4.9000000000000004</c:v>
                </c:pt>
                <c:pt idx="3">
                  <c:v>-3.8</c:v>
                </c:pt>
              </c:numCache>
            </c:numRef>
          </c:val>
          <c:extLst>
            <c:ext xmlns:c16="http://schemas.microsoft.com/office/drawing/2014/chart" uri="{C3380CC4-5D6E-409C-BE32-E72D297353CC}">
              <c16:uniqueId val="{00000009-2C4B-43F4-97C7-196CB578E145}"/>
            </c:ext>
          </c:extLst>
        </c:ser>
        <c:dLbls>
          <c:showLegendKey val="0"/>
          <c:showVal val="0"/>
          <c:showCatName val="0"/>
          <c:showSerName val="0"/>
          <c:showPercent val="0"/>
          <c:showBubbleSize val="0"/>
        </c:dLbls>
        <c:gapWidth val="75"/>
        <c:axId val="1004838392"/>
        <c:axId val="1004834456"/>
      </c:barChart>
      <c:catAx>
        <c:axId val="1004838392"/>
        <c:scaling>
          <c:orientation val="minMax"/>
        </c:scaling>
        <c:delete val="0"/>
        <c:axPos val="b"/>
        <c:numFmt formatCode="General" sourceLinked="1"/>
        <c:majorTickMark val="none"/>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1004834456"/>
        <c:crosses val="autoZero"/>
        <c:auto val="1"/>
        <c:lblAlgn val="ctr"/>
        <c:lblOffset val="100"/>
        <c:noMultiLvlLbl val="0"/>
      </c:catAx>
      <c:valAx>
        <c:axId val="1004834456"/>
        <c:scaling>
          <c:orientation val="minMax"/>
        </c:scaling>
        <c:delete val="0"/>
        <c:axPos val="l"/>
        <c:majorGridlines>
          <c:spPr>
            <a:ln w="9525" cap="flat" cmpd="sng" algn="ctr">
              <a:solidFill>
                <a:schemeClr val="tx1">
                  <a:lumMod val="15000"/>
                  <a:lumOff val="85000"/>
                </a:schemeClr>
              </a:solidFill>
              <a:round/>
            </a:ln>
            <a:effectLst/>
          </c:spPr>
        </c:majorGridlines>
        <c:numFmt formatCode="&quot;+&quot;_-* #,##0_-;\-* #,##0_-;_-* &quot;-&quot;??_-;_-@_-"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lumMod val="60000"/>
                    <a:lumOff val="40000"/>
                  </a:schemeClr>
                </a:solidFill>
                <a:latin typeface="+mn-lt"/>
                <a:ea typeface="+mn-ea"/>
                <a:cs typeface="+mn-cs"/>
              </a:defRPr>
            </a:pPr>
            <a:endParaRPr lang="en-US"/>
          </a:p>
        </c:txPr>
        <c:crossAx val="10048383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dk1" tx1="lt1" bg2="dk2" tx2="lt2" accent1="accent1" accent2="accent2" accent3="accent3" accent4="accent4" accent5="accent5" accent6="accent6" hlink="hlink" folHlink="folHlink"/>
  <c:chart>
    <c:autoTitleDeleted val="1"/>
    <c:plotArea>
      <c:layout/>
      <c:barChart>
        <c:barDir val="col"/>
        <c:grouping val="clustered"/>
        <c:varyColors val="0"/>
        <c:ser>
          <c:idx val="0"/>
          <c:order val="0"/>
          <c:tx>
            <c:strRef>
              <c:f>'Slide 13'!$A$8</c:f>
              <c:strCache>
                <c:ptCount val="1"/>
                <c:pt idx="0">
                  <c:v>Humanitarian aid</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'Slide 13'!$B$7:$D$7</c:f>
              <c:strCache>
                <c:ptCount val="3"/>
                <c:pt idx="0">
                  <c:v>Year 1 post-crisis</c:v>
                </c:pt>
                <c:pt idx="1">
                  <c:v>Year 2 post-crisis</c:v>
                </c:pt>
                <c:pt idx="2">
                  <c:v>Year 3 post-crisis</c:v>
                </c:pt>
              </c:strCache>
            </c:strRef>
          </c:cat>
          <c:val>
            <c:numRef>
              <c:f>'Slide 13'!$B$8:$D$8</c:f>
              <c:numCache>
                <c:formatCode>#,##0</c:formatCode>
                <c:ptCount val="3"/>
                <c:pt idx="0">
                  <c:v>-779.55</c:v>
                </c:pt>
                <c:pt idx="1">
                  <c:v>-946.9</c:v>
                </c:pt>
                <c:pt idx="2">
                  <c:v>-1075.3000000000002</c:v>
                </c:pt>
              </c:numCache>
            </c:numRef>
          </c:val>
          <c:extLst>
            <c:ext xmlns:c16="http://schemas.microsoft.com/office/drawing/2014/chart" uri="{C3380CC4-5D6E-409C-BE32-E72D297353CC}">
              <c16:uniqueId val="{00000000-4F15-4D5D-A698-C4B568DE8ABE}"/>
            </c:ext>
          </c:extLst>
        </c:ser>
        <c:ser>
          <c:idx val="1"/>
          <c:order val="1"/>
          <c:tx>
            <c:strRef>
              <c:f>'Slide 13'!$A$9</c:f>
              <c:strCache>
                <c:ptCount val="1"/>
                <c:pt idx="0">
                  <c:v>Non-humanitarian ODA</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'Slide 13'!$B$7:$D$7</c:f>
              <c:strCache>
                <c:ptCount val="3"/>
                <c:pt idx="0">
                  <c:v>Year 1 post-crisis</c:v>
                </c:pt>
                <c:pt idx="1">
                  <c:v>Year 2 post-crisis</c:v>
                </c:pt>
                <c:pt idx="2">
                  <c:v>Year 3 post-crisis</c:v>
                </c:pt>
              </c:strCache>
            </c:strRef>
          </c:cat>
          <c:val>
            <c:numRef>
              <c:f>'Slide 13'!$B$9:$D$9</c:f>
              <c:numCache>
                <c:formatCode>#,##0</c:formatCode>
                <c:ptCount val="3"/>
                <c:pt idx="0">
                  <c:v>1624.1599999999962</c:v>
                </c:pt>
                <c:pt idx="1">
                  <c:v>2694.6999999999971</c:v>
                </c:pt>
                <c:pt idx="2">
                  <c:v>1784.1099999999988</c:v>
                </c:pt>
              </c:numCache>
            </c:numRef>
          </c:val>
          <c:extLst>
            <c:ext xmlns:c16="http://schemas.microsoft.com/office/drawing/2014/chart" uri="{C3380CC4-5D6E-409C-BE32-E72D297353CC}">
              <c16:uniqueId val="{00000001-4F15-4D5D-A698-C4B568DE8ABE}"/>
            </c:ext>
          </c:extLst>
        </c:ser>
        <c:dLbls>
          <c:dLblPos val="inEnd"/>
          <c:showLegendKey val="0"/>
          <c:showVal val="1"/>
          <c:showCatName val="0"/>
          <c:showSerName val="0"/>
          <c:showPercent val="0"/>
          <c:showBubbleSize val="0"/>
        </c:dLbls>
        <c:gapWidth val="65"/>
        <c:axId val="507907240"/>
        <c:axId val="507910192"/>
      </c:barChart>
      <c:catAx>
        <c:axId val="507907240"/>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none" baseline="0">
                <a:solidFill>
                  <a:schemeClr val="dk1">
                    <a:lumMod val="75000"/>
                    <a:lumOff val="25000"/>
                  </a:schemeClr>
                </a:solidFill>
                <a:latin typeface="+mn-lt"/>
                <a:ea typeface="+mn-ea"/>
                <a:cs typeface="+mn-cs"/>
              </a:defRPr>
            </a:pPr>
            <a:endParaRPr lang="en-US"/>
          </a:p>
        </c:txPr>
        <c:crossAx val="507910192"/>
        <c:crosses val="autoZero"/>
        <c:auto val="1"/>
        <c:lblAlgn val="ctr"/>
        <c:lblOffset val="100"/>
        <c:noMultiLvlLbl val="0"/>
      </c:catAx>
      <c:valAx>
        <c:axId val="507910192"/>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US" b="0" dirty="0"/>
                  <a:t>US$ million (constant 2016 prices)</a:t>
                </a:r>
              </a:p>
            </c:rich>
          </c:tx>
          <c:layout>
            <c:manualLayout>
              <c:xMode val="edge"/>
              <c:yMode val="edge"/>
              <c:x val="0"/>
              <c:y val="0.16834163232334698"/>
            </c:manualLayout>
          </c:layout>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0" sourceLinked="1"/>
        <c:majorTickMark val="none"/>
        <c:minorTickMark val="none"/>
        <c:tickLblPos val="nextTo"/>
        <c:crossAx val="507907240"/>
        <c:crosses val="autoZero"/>
        <c:crossBetween val="between"/>
      </c:valAx>
      <c:spPr>
        <a:noFill/>
        <a:ln>
          <a:noFill/>
        </a:ln>
        <a:effectLst/>
      </c:spPr>
    </c:plotArea>
    <c:legend>
      <c:legendPos val="b"/>
      <c:layout>
        <c:manualLayout>
          <c:xMode val="edge"/>
          <c:yMode val="edge"/>
          <c:x val="0.26367782969885772"/>
          <c:y val="0.90916483472394627"/>
          <c:w val="0.47264421079958463"/>
          <c:h val="5.9765938635586352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dk1" tx1="lt1" bg2="dk2" tx2="lt2" accent1="accent1" accent2="accent2" accent3="accent3" accent4="accent4" accent5="accent5" accent6="accent6" hlink="hlink" folHlink="folHlink"/>
  <c:chart>
    <c:autoTitleDeleted val="1"/>
    <c:plotArea>
      <c:layout>
        <c:manualLayout>
          <c:layoutTarget val="inner"/>
          <c:xMode val="edge"/>
          <c:yMode val="edge"/>
          <c:x val="0.12009515895002904"/>
          <c:y val="3.4834607419173859E-2"/>
          <c:w val="0.87990484104997091"/>
          <c:h val="0.85633252601467025"/>
        </c:manualLayout>
      </c:layout>
      <c:lineChart>
        <c:grouping val="standard"/>
        <c:varyColors val="0"/>
        <c:ser>
          <c:idx val="0"/>
          <c:order val="0"/>
          <c:tx>
            <c:strRef>
              <c:f>Sheet5!$A$10</c:f>
              <c:strCache>
                <c:ptCount val="1"/>
                <c:pt idx="0">
                  <c:v>Loans to PCCs</c:v>
                </c:pt>
              </c:strCache>
            </c:strRef>
          </c:tx>
          <c:spPr>
            <a:ln w="38100" cap="rnd" cmpd="sng" algn="ctr">
              <a:solidFill>
                <a:schemeClr val="accent1"/>
              </a:solidFill>
              <a:round/>
            </a:ln>
            <a:effectLst/>
          </c:spPr>
          <c:marker>
            <c:symbol val="none"/>
          </c:marker>
          <c:cat>
            <c:strRef>
              <c:f>Sheet5!$B$9:$L$9</c:f>
              <c:strCache>
                <c:ptCount val="11"/>
                <c:pt idx="0">
                  <c:v>2007</c:v>
                </c:pt>
                <c:pt idx="1">
                  <c:v>2008</c:v>
                </c:pt>
                <c:pt idx="2">
                  <c:v>2009</c:v>
                </c:pt>
                <c:pt idx="3">
                  <c:v>2010</c:v>
                </c:pt>
                <c:pt idx="4">
                  <c:v>2011</c:v>
                </c:pt>
                <c:pt idx="5">
                  <c:v>2012</c:v>
                </c:pt>
                <c:pt idx="6">
                  <c:v>2013</c:v>
                </c:pt>
                <c:pt idx="7">
                  <c:v>2014</c:v>
                </c:pt>
                <c:pt idx="8">
                  <c:v>2015</c:v>
                </c:pt>
                <c:pt idx="9">
                  <c:v>2016</c:v>
                </c:pt>
                <c:pt idx="10">
                  <c:v>2017</c:v>
                </c:pt>
              </c:strCache>
            </c:strRef>
          </c:cat>
          <c:val>
            <c:numRef>
              <c:f>Sheet5!$B$10:$L$10</c:f>
              <c:numCache>
                <c:formatCode>0%</c:formatCode>
                <c:ptCount val="11"/>
                <c:pt idx="0">
                  <c:v>0</c:v>
                </c:pt>
                <c:pt idx="1">
                  <c:v>-0.44060606060606056</c:v>
                </c:pt>
                <c:pt idx="2">
                  <c:v>3.2098405103668268</c:v>
                </c:pt>
                <c:pt idx="3">
                  <c:v>1.1719776714513555</c:v>
                </c:pt>
                <c:pt idx="4">
                  <c:v>1.261180223285487</c:v>
                </c:pt>
                <c:pt idx="5">
                  <c:v>2.2656299840510368</c:v>
                </c:pt>
                <c:pt idx="6">
                  <c:v>6.8866507177033514</c:v>
                </c:pt>
                <c:pt idx="7">
                  <c:v>4.3163157894736832</c:v>
                </c:pt>
                <c:pt idx="8">
                  <c:v>5.0930143540669857</c:v>
                </c:pt>
                <c:pt idx="9">
                  <c:v>6.1592344497607643</c:v>
                </c:pt>
                <c:pt idx="10">
                  <c:v>8.7472886762360442</c:v>
                </c:pt>
              </c:numCache>
            </c:numRef>
          </c:val>
          <c:smooth val="0"/>
          <c:extLst>
            <c:ext xmlns:c16="http://schemas.microsoft.com/office/drawing/2014/chart" uri="{C3380CC4-5D6E-409C-BE32-E72D297353CC}">
              <c16:uniqueId val="{00000000-F86C-40C1-A607-E687A8E11A87}"/>
            </c:ext>
          </c:extLst>
        </c:ser>
        <c:ser>
          <c:idx val="1"/>
          <c:order val="1"/>
          <c:tx>
            <c:strRef>
              <c:f>Sheet5!$A$11</c:f>
              <c:strCache>
                <c:ptCount val="1"/>
                <c:pt idx="0">
                  <c:v>Loans to other developing countries</c:v>
                </c:pt>
              </c:strCache>
            </c:strRef>
          </c:tx>
          <c:spPr>
            <a:ln w="38100" cap="rnd" cmpd="sng" algn="ctr">
              <a:solidFill>
                <a:schemeClr val="accent2"/>
              </a:solidFill>
              <a:round/>
            </a:ln>
            <a:effectLst/>
          </c:spPr>
          <c:marker>
            <c:symbol val="none"/>
          </c:marker>
          <c:cat>
            <c:strRef>
              <c:f>Sheet5!$B$9:$L$9</c:f>
              <c:strCache>
                <c:ptCount val="11"/>
                <c:pt idx="0">
                  <c:v>2007</c:v>
                </c:pt>
                <c:pt idx="1">
                  <c:v>2008</c:v>
                </c:pt>
                <c:pt idx="2">
                  <c:v>2009</c:v>
                </c:pt>
                <c:pt idx="3">
                  <c:v>2010</c:v>
                </c:pt>
                <c:pt idx="4">
                  <c:v>2011</c:v>
                </c:pt>
                <c:pt idx="5">
                  <c:v>2012</c:v>
                </c:pt>
                <c:pt idx="6">
                  <c:v>2013</c:v>
                </c:pt>
                <c:pt idx="7">
                  <c:v>2014</c:v>
                </c:pt>
                <c:pt idx="8">
                  <c:v>2015</c:v>
                </c:pt>
                <c:pt idx="9">
                  <c:v>2016</c:v>
                </c:pt>
                <c:pt idx="10">
                  <c:v>2017</c:v>
                </c:pt>
              </c:strCache>
            </c:strRef>
          </c:cat>
          <c:val>
            <c:numRef>
              <c:f>Sheet5!$B$11:$L$11</c:f>
              <c:numCache>
                <c:formatCode>0%</c:formatCode>
                <c:ptCount val="11"/>
                <c:pt idx="0">
                  <c:v>0</c:v>
                </c:pt>
                <c:pt idx="1">
                  <c:v>8.6035084176024457E-2</c:v>
                </c:pt>
                <c:pt idx="2">
                  <c:v>0.23162829122294015</c:v>
                </c:pt>
                <c:pt idx="3">
                  <c:v>0.20979495019052452</c:v>
                </c:pt>
                <c:pt idx="4">
                  <c:v>0.44653954946408958</c:v>
                </c:pt>
                <c:pt idx="5">
                  <c:v>0.52167166032656209</c:v>
                </c:pt>
                <c:pt idx="6">
                  <c:v>0.63379696126216256</c:v>
                </c:pt>
                <c:pt idx="7">
                  <c:v>0.77845392422170345</c:v>
                </c:pt>
                <c:pt idx="8">
                  <c:v>0.91529435019933381</c:v>
                </c:pt>
                <c:pt idx="9">
                  <c:v>0.81972117866846017</c:v>
                </c:pt>
                <c:pt idx="10">
                  <c:v>0.99735939418615494</c:v>
                </c:pt>
              </c:numCache>
            </c:numRef>
          </c:val>
          <c:smooth val="0"/>
          <c:extLst>
            <c:ext xmlns:c16="http://schemas.microsoft.com/office/drawing/2014/chart" uri="{C3380CC4-5D6E-409C-BE32-E72D297353CC}">
              <c16:uniqueId val="{00000001-F86C-40C1-A607-E687A8E11A87}"/>
            </c:ext>
          </c:extLst>
        </c:ser>
        <c:dLbls>
          <c:showLegendKey val="0"/>
          <c:showVal val="0"/>
          <c:showCatName val="0"/>
          <c:showSerName val="0"/>
          <c:showPercent val="0"/>
          <c:showBubbleSize val="0"/>
        </c:dLbls>
        <c:smooth val="0"/>
        <c:axId val="1205678824"/>
        <c:axId val="1205679808"/>
      </c:lineChart>
      <c:catAx>
        <c:axId val="1205678824"/>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205679808"/>
        <c:crosses val="autoZero"/>
        <c:auto val="1"/>
        <c:lblAlgn val="ctr"/>
        <c:lblOffset val="100"/>
        <c:noMultiLvlLbl val="0"/>
      </c:catAx>
      <c:valAx>
        <c:axId val="1205679808"/>
        <c:scaling>
          <c:orientation val="minMax"/>
        </c:scaling>
        <c:delete val="0"/>
        <c:axPos val="l"/>
        <c:majorGridlines>
          <c:spPr>
            <a:ln>
              <a:solidFill>
                <a:schemeClr val="dk1">
                  <a:lumMod val="15000"/>
                  <a:lumOff val="85000"/>
                </a:schemeClr>
              </a:solidFill>
            </a:ln>
            <a:effectLst/>
          </c:spPr>
        </c:majorGridlines>
        <c:title>
          <c:tx>
            <c:rich>
              <a:bodyPr rot="-5400000" spcFirstLastPara="1" vertOverflow="ellipsis" vert="horz" wrap="square" anchor="ctr" anchorCtr="1"/>
              <a:lstStyle/>
              <a:p>
                <a:pPr>
                  <a:defRPr sz="1197" b="0" i="0" u="none" strike="noStrike" kern="1200" cap="none" baseline="0">
                    <a:solidFill>
                      <a:schemeClr val="dk1">
                        <a:lumMod val="65000"/>
                        <a:lumOff val="35000"/>
                      </a:schemeClr>
                    </a:solidFill>
                    <a:latin typeface="+mn-lt"/>
                    <a:ea typeface="+mn-ea"/>
                    <a:cs typeface="+mn-cs"/>
                  </a:defRPr>
                </a:pPr>
                <a:r>
                  <a:rPr lang="en-US" cap="none" dirty="0"/>
                  <a:t>% change in ODA loans</a:t>
                </a:r>
              </a:p>
            </c:rich>
          </c:tx>
          <c:layout>
            <c:manualLayout>
              <c:xMode val="edge"/>
              <c:yMode val="edge"/>
              <c:x val="1.5432100640626596E-3"/>
              <c:y val="0.22685554383186224"/>
            </c:manualLayout>
          </c:layout>
          <c:overlay val="0"/>
          <c:spPr>
            <a:noFill/>
            <a:ln>
              <a:noFill/>
            </a:ln>
            <a:effectLst/>
          </c:spPr>
          <c:txPr>
            <a:bodyPr rot="-5400000" spcFirstLastPara="1" vertOverflow="ellipsis" vert="horz" wrap="square" anchor="ctr" anchorCtr="1"/>
            <a:lstStyle/>
            <a:p>
              <a:pPr>
                <a:defRPr sz="1197" b="0" i="0" u="none" strike="noStrike" kern="1200" cap="none" baseline="0">
                  <a:solidFill>
                    <a:schemeClr val="dk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2056788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50443" y="0"/>
            <a:ext cx="2945659" cy="496332"/>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112DD627-3D32-4CFE-9C62-1CF06D0109AA}" type="datetimeFigureOut">
              <a:rPr lang="en-GB" altLang="en-US"/>
              <a:pPr/>
              <a:t>18/07/2019</a:t>
            </a:fld>
            <a:endParaRPr lang="en-GB" altLang="en-US"/>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B9B46659-6355-49FD-8A78-168D7EE6E792}" type="slidenum">
              <a:rPr lang="en-GB" altLang="en-US"/>
              <a:pPr/>
              <a:t>‹#›</a:t>
            </a:fld>
            <a:endParaRPr lang="en-GB"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850443" y="0"/>
            <a:ext cx="2945659" cy="496332"/>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9E2709CD-1D49-4FB4-9CF1-4C78C6E83208}" type="datetimeFigureOut">
              <a:rPr lang="en-GB" altLang="en-US"/>
              <a:pPr/>
              <a:t>18/07/2019</a:t>
            </a:fld>
            <a:endParaRPr lang="en-GB" alt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79768" y="4715153"/>
            <a:ext cx="5438140" cy="4466987"/>
          </a:xfrm>
          <a:prstGeom prst="rect">
            <a:avLst/>
          </a:prstGeom>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2B4C60AA-FB97-4DDF-A6AB-FC712FF8AE93}" type="slidenum">
              <a:rPr lang="en-GB" altLang="en-US"/>
              <a:pPr/>
              <a:t>‹#›</a:t>
            </a:fld>
            <a:endParaRPr lang="en-GB" altLang="en-US"/>
          </a:p>
        </p:txBody>
      </p:sp>
    </p:spTree>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MS PGothic" panose="020B0600070205080204" pitchFamily="34" charset="-128"/>
        <a:cs typeface="+mn-cs"/>
      </a:defRPr>
    </a:lvl1pPr>
    <a:lvl2pPr marL="457200" algn="l" defTabSz="457200" rtl="0" fontAlgn="base">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fontAlgn="base">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fontAlgn="base">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fontAlgn="base">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B4C60AA-FB97-4DDF-A6AB-FC712FF8AE93}" type="slidenum">
              <a:rPr lang="en-GB" altLang="en-US" smtClean="0"/>
              <a:pPr/>
              <a:t>1</a:t>
            </a:fld>
            <a:endParaRPr lang="en-GB" altLang="en-US"/>
          </a:p>
        </p:txBody>
      </p:sp>
    </p:spTree>
    <p:extLst>
      <p:ext uri="{BB962C8B-B14F-4D97-AF65-F5344CB8AC3E}">
        <p14:creationId xmlns:p14="http://schemas.microsoft.com/office/powerpoint/2010/main" val="17670611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is a noticeable difference between protracted crisis countries and other developing nations when it comes to the amount of aid channelled through different types of implementing agents. </a:t>
            </a:r>
          </a:p>
          <a:p>
            <a:endParaRPr lang="en-GB" dirty="0"/>
          </a:p>
          <a:p>
            <a:r>
              <a:rPr lang="en-GB" dirty="0"/>
              <a:t>In non-crisis-affected countries 70% is channelled though </a:t>
            </a:r>
            <a:r>
              <a:rPr lang="en-GB" b="0" dirty="0"/>
              <a:t>governments. </a:t>
            </a:r>
            <a:r>
              <a:rPr lang="en-GB" dirty="0"/>
              <a:t>However, in protracted crisis countries, less than half of developmental ODA is channelled via government agencies</a:t>
            </a:r>
            <a:r>
              <a:rPr lang="en-GB" b="1" dirty="0"/>
              <a:t>.</a:t>
            </a:r>
            <a:endParaRPr lang="en-GB" b="0" dirty="0"/>
          </a:p>
          <a:p>
            <a:r>
              <a:rPr lang="en-GB" b="0" dirty="0"/>
              <a:t>This largely reflects the greater challenge of working with</a:t>
            </a:r>
            <a:r>
              <a:rPr lang="en-GB" b="1" dirty="0"/>
              <a:t>,</a:t>
            </a:r>
            <a:r>
              <a:rPr lang="en-GB" b="0" dirty="0"/>
              <a:t> and through</a:t>
            </a:r>
            <a:r>
              <a:rPr lang="en-GB" b="1" dirty="0"/>
              <a:t>,</a:t>
            </a:r>
            <a:r>
              <a:rPr lang="en-GB" b="0" dirty="0"/>
              <a:t> governments in many crisis contexts - as in these contexts, capacity </a:t>
            </a:r>
            <a:r>
              <a:rPr lang="en-GB" b="0" strike="noStrike" dirty="0"/>
              <a:t>is </a:t>
            </a:r>
            <a:r>
              <a:rPr lang="en-GB" b="0" dirty="0"/>
              <a:t>often lower. </a:t>
            </a:r>
          </a:p>
          <a:p>
            <a:endParaRPr lang="en-GB" b="0" dirty="0"/>
          </a:p>
          <a:p>
            <a:r>
              <a:rPr lang="en-GB" b="0" dirty="0"/>
              <a:t>Also, as you’ll be able to see, multilateral bodies handle a much greater proportion of developmental aid in PCCs than in other countries</a:t>
            </a:r>
            <a:r>
              <a:rPr lang="en-GB" b="1" dirty="0"/>
              <a:t>,</a:t>
            </a:r>
            <a:r>
              <a:rPr lang="en-GB" b="0" dirty="0"/>
              <a:t> and the proportion of developmental aid going via NGOs is substantially higher in PCCs. </a:t>
            </a:r>
          </a:p>
          <a:p>
            <a:endParaRPr lang="en-GB" b="1" dirty="0"/>
          </a:p>
          <a:p>
            <a:endParaRPr lang="en-GB" b="0" dirty="0">
              <a:solidFill>
                <a:srgbClr val="FF0000"/>
              </a:solidFill>
            </a:endParaRPr>
          </a:p>
        </p:txBody>
      </p:sp>
      <p:sp>
        <p:nvSpPr>
          <p:cNvPr id="4" name="Slide Number Placeholder 3"/>
          <p:cNvSpPr>
            <a:spLocks noGrp="1"/>
          </p:cNvSpPr>
          <p:nvPr>
            <p:ph type="sldNum" sz="quarter" idx="5"/>
          </p:nvPr>
        </p:nvSpPr>
        <p:spPr/>
        <p:txBody>
          <a:bodyPr/>
          <a:lstStyle/>
          <a:p>
            <a:fld id="{2B4C60AA-FB97-4DDF-A6AB-FC712FF8AE93}" type="slidenum">
              <a:rPr lang="en-GB" altLang="en-US" smtClean="0"/>
              <a:pPr/>
              <a:t>10</a:t>
            </a:fld>
            <a:endParaRPr lang="en-GB" altLang="en-US"/>
          </a:p>
        </p:txBody>
      </p:sp>
    </p:spTree>
    <p:extLst>
      <p:ext uri="{BB962C8B-B14F-4D97-AF65-F5344CB8AC3E}">
        <p14:creationId xmlns:p14="http://schemas.microsoft.com/office/powerpoint/2010/main" val="3327723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[The content on this slide and notes below were updated on 18.07.19]</a:t>
            </a:r>
          </a:p>
          <a:p>
            <a:endParaRPr lang="en-GB" dirty="0"/>
          </a:p>
          <a:p>
            <a:r>
              <a:rPr lang="en-GB" dirty="0"/>
              <a:t>Now, let us look at what happens to overall level of aid – both developmental and humanitarian – in the first 5 years of crisis.</a:t>
            </a:r>
          </a:p>
          <a:p>
            <a:endParaRPr lang="en-GB" dirty="0"/>
          </a:p>
          <a:p>
            <a:r>
              <a:rPr lang="en-GB" dirty="0"/>
              <a:t>For the 27 countries we identified, developmental ODA fell sharply between the first and fourth years of crisis, before recovering slightly whilst remaining at a lower level. Although humanitarian assistance rose throughout the first five years of crisis, this rise was not enough to replace the fall in developmental ODA.</a:t>
            </a:r>
          </a:p>
          <a:p>
            <a:endParaRPr lang="en-GB" dirty="0"/>
          </a:p>
          <a:p>
            <a:r>
              <a:rPr lang="en-GB" dirty="0"/>
              <a:t>By year four, developmental ODA was almost US$5 billion lower than in year one, but humanitarian assistance had increased by just US$2.6 billion. </a:t>
            </a:r>
          </a:p>
          <a:p>
            <a:endParaRPr lang="en-GB" dirty="0"/>
          </a:p>
          <a:p>
            <a:r>
              <a:rPr lang="en-GB" dirty="0"/>
              <a:t>At the end of year five, developmental ODA had recovered slightly but was still almost US$4 billion below the year one level, while humanitarian aid rose to US$2.9 billion higher than in year one.</a:t>
            </a:r>
          </a:p>
          <a:p>
            <a:endParaRPr lang="en-GB" dirty="0"/>
          </a:p>
          <a:p>
            <a:r>
              <a:rPr lang="en-GB" dirty="0"/>
              <a:t>This raises questions about the ways in which development finance complements humanitarian assistance in a protracted crisis context.</a:t>
            </a:r>
          </a:p>
          <a:p>
            <a:endParaRPr lang="en-GB" dirty="0"/>
          </a:p>
          <a:p>
            <a:r>
              <a:rPr lang="en-GB" dirty="0"/>
              <a:t>ODA should be able to be counter-cyclical - increasing to counter the impact of crises. But is this always the case? Here we can see overall levels of assistance decreasing in the face of crises.</a:t>
            </a:r>
          </a:p>
          <a:p>
            <a:endParaRPr lang="en-GB" dirty="0"/>
          </a:p>
          <a:p>
            <a:r>
              <a:rPr lang="en-GB" dirty="0"/>
              <a:t>To ensure that people’s livelihoods and access to basic services is sustained, should development assistance adapt and continue, where possible, through a crisis. Could this even prevent some crises from becoming protracted?</a:t>
            </a:r>
          </a:p>
          <a:p>
            <a:endParaRPr lang="en-GB" dirty="0"/>
          </a:p>
          <a:p>
            <a:r>
              <a:rPr lang="en-GB" dirty="0"/>
              <a:t>Obviously, much depends on the specific context, but it is food for thought.</a:t>
            </a:r>
            <a:endParaRPr lang="en-GB" b="0" dirty="0"/>
          </a:p>
        </p:txBody>
      </p:sp>
      <p:sp>
        <p:nvSpPr>
          <p:cNvPr id="4" name="Slide Number Placeholder 3"/>
          <p:cNvSpPr>
            <a:spLocks noGrp="1"/>
          </p:cNvSpPr>
          <p:nvPr>
            <p:ph type="sldNum" sz="quarter" idx="5"/>
          </p:nvPr>
        </p:nvSpPr>
        <p:spPr/>
        <p:txBody>
          <a:bodyPr/>
          <a:lstStyle/>
          <a:p>
            <a:fld id="{2B4C60AA-FB97-4DDF-A6AB-FC712FF8AE93}" type="slidenum">
              <a:rPr lang="en-GB" altLang="en-US" smtClean="0"/>
              <a:pPr/>
              <a:t>11</a:t>
            </a:fld>
            <a:endParaRPr lang="en-GB" altLang="en-US"/>
          </a:p>
        </p:txBody>
      </p:sp>
    </p:spTree>
    <p:extLst>
      <p:ext uri="{BB962C8B-B14F-4D97-AF65-F5344CB8AC3E}">
        <p14:creationId xmlns:p14="http://schemas.microsoft.com/office/powerpoint/2010/main" val="96588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strike="noStrike" dirty="0"/>
              <a:t>It’s also interesting to </a:t>
            </a:r>
            <a:r>
              <a:rPr lang="en-GB" dirty="0"/>
              <a:t>look at what can happen when a country exits a crisis situation.</a:t>
            </a:r>
          </a:p>
          <a:p>
            <a:endParaRPr lang="en-GB" dirty="0"/>
          </a:p>
          <a:p>
            <a:r>
              <a:rPr lang="en-GB" dirty="0"/>
              <a:t>For 12 of the 27 countries we have data on aid levels for at least 3 years after the last humanitarian response plans.</a:t>
            </a:r>
          </a:p>
          <a:p>
            <a:endParaRPr lang="en-GB" dirty="0"/>
          </a:p>
          <a:p>
            <a:r>
              <a:rPr lang="en-GB" b="0" dirty="0"/>
              <a:t>For these countries, in these first 3 post-crisis years, the situation shown in the previous chart was reversed.</a:t>
            </a:r>
          </a:p>
          <a:p>
            <a:endParaRPr lang="en-GB" b="0" dirty="0"/>
          </a:p>
          <a:p>
            <a:r>
              <a:rPr lang="en-GB" b="0" dirty="0"/>
              <a:t>Although humanitarian aid fell as soon as the crisis had passed, the rise in development aid was substantially larger than the fall in HA – meaning that overall levels of ODA were higher than during the crisis. </a:t>
            </a:r>
          </a:p>
          <a:p>
            <a:endParaRPr lang="en-GB" dirty="0"/>
          </a:p>
        </p:txBody>
      </p:sp>
      <p:sp>
        <p:nvSpPr>
          <p:cNvPr id="4" name="Slide Number Placeholder 3"/>
          <p:cNvSpPr>
            <a:spLocks noGrp="1"/>
          </p:cNvSpPr>
          <p:nvPr>
            <p:ph type="sldNum" sz="quarter" idx="5"/>
          </p:nvPr>
        </p:nvSpPr>
        <p:spPr/>
        <p:txBody>
          <a:bodyPr/>
          <a:lstStyle/>
          <a:p>
            <a:fld id="{2B4C60AA-FB97-4DDF-A6AB-FC712FF8AE93}" type="slidenum">
              <a:rPr lang="en-GB" altLang="en-US" smtClean="0"/>
              <a:pPr/>
              <a:t>12</a:t>
            </a:fld>
            <a:endParaRPr lang="en-GB" altLang="en-US"/>
          </a:p>
        </p:txBody>
      </p:sp>
    </p:spTree>
    <p:extLst>
      <p:ext uri="{BB962C8B-B14F-4D97-AF65-F5344CB8AC3E}">
        <p14:creationId xmlns:p14="http://schemas.microsoft.com/office/powerpoint/2010/main" val="2953966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Finally, let us turn to the issue of loans. </a:t>
            </a:r>
          </a:p>
          <a:p>
            <a:endParaRPr lang="en-GB" dirty="0"/>
          </a:p>
          <a:p>
            <a:r>
              <a:rPr lang="en-GB" dirty="0"/>
              <a:t>Concessional loans have been part of the aid finance landscape for decades – both bilateral loans from DAC donors to developing countries</a:t>
            </a:r>
            <a:r>
              <a:rPr lang="en-GB" b="1" dirty="0"/>
              <a:t>,</a:t>
            </a:r>
            <a:r>
              <a:rPr lang="en-GB" dirty="0"/>
              <a:t> and loans from the World Bank or regional development banks</a:t>
            </a:r>
            <a:r>
              <a:rPr lang="en-GB" b="1" dirty="0"/>
              <a:t>.</a:t>
            </a:r>
          </a:p>
          <a:p>
            <a:endParaRPr lang="en-GB" dirty="0"/>
          </a:p>
          <a:p>
            <a:r>
              <a:rPr lang="en-GB" dirty="0"/>
              <a:t>Since 2007 there has been a marked increase in the use of loans as a form of aid</a:t>
            </a:r>
            <a:r>
              <a:rPr lang="en-GB" b="0" dirty="0"/>
              <a:t>. Loans </a:t>
            </a:r>
            <a:r>
              <a:rPr lang="en-GB" dirty="0"/>
              <a:t>made up 14% of total ODA in 2007, </a:t>
            </a:r>
            <a:r>
              <a:rPr lang="en-GB" b="0" dirty="0"/>
              <a:t>and almost doubled </a:t>
            </a:r>
            <a:r>
              <a:rPr lang="en-GB" dirty="0"/>
              <a:t>to 26% in 2017.</a:t>
            </a:r>
          </a:p>
          <a:p>
            <a:endParaRPr lang="en-GB" dirty="0"/>
          </a:p>
          <a:p>
            <a:r>
              <a:rPr lang="en-GB" dirty="0"/>
              <a:t>What is interesting to note is that donor and, especially, multilateral lending to crisis affected countries has increased much more rapidly than lending to non-crisis countries.</a:t>
            </a:r>
          </a:p>
          <a:p>
            <a:endParaRPr lang="en-GB" dirty="0"/>
          </a:p>
          <a:p>
            <a:r>
              <a:rPr lang="en-GB" dirty="0"/>
              <a:t>Loans to non-crisis countries doubled between 2007-2017, but loans to countries in crisis rose by 875% over the same period.</a:t>
            </a:r>
          </a:p>
          <a:p>
            <a:endParaRPr lang="en-GB" dirty="0"/>
          </a:p>
          <a:p>
            <a:r>
              <a:rPr lang="en-GB" dirty="0"/>
              <a:t>This rise is from a low base, however, as prior to 2007 very little lending was advanced to crisis-affected countries.</a:t>
            </a:r>
          </a:p>
          <a:p>
            <a:endParaRPr lang="en-GB" b="1" dirty="0"/>
          </a:p>
          <a:p>
            <a:pPr marL="0" marR="0" lvl="0" indent="0" algn="l" defTabSz="457200" rtl="0" eaLnBrk="1" fontAlgn="base" latinLnBrk="0" hangingPunct="1">
              <a:lnSpc>
                <a:spcPct val="100000"/>
              </a:lnSpc>
              <a:spcBef>
                <a:spcPct val="30000"/>
              </a:spcBef>
              <a:spcAft>
                <a:spcPct val="0"/>
              </a:spcAft>
              <a:buClrTx/>
              <a:buSzTx/>
              <a:buFontTx/>
              <a:buNone/>
              <a:tabLst/>
              <a:defRPr/>
            </a:pPr>
            <a:r>
              <a:rPr lang="en-GB" b="0" dirty="0"/>
              <a:t>And, it’s important to note here, we are not suggesting loans are necessarily an inappropriate form of financing in PCCs, but raising questions for discussion. </a:t>
            </a:r>
          </a:p>
          <a:p>
            <a:pPr marL="0" marR="0" lvl="0" indent="0" algn="l" defTabSz="457200" rtl="0" eaLnBrk="1" fontAlgn="base" latinLnBrk="0" hangingPunct="1">
              <a:lnSpc>
                <a:spcPct val="100000"/>
              </a:lnSpc>
              <a:spcBef>
                <a:spcPct val="30000"/>
              </a:spcBef>
              <a:spcAft>
                <a:spcPct val="0"/>
              </a:spcAft>
              <a:buClrTx/>
              <a:buSzTx/>
              <a:buFontTx/>
              <a:buNone/>
              <a:tabLst/>
              <a:defRPr/>
            </a:pPr>
            <a:endParaRPr lang="en-GB" b="0" dirty="0"/>
          </a:p>
          <a:p>
            <a:pPr marL="0" marR="0" lvl="0" indent="0" algn="l" defTabSz="457200" rtl="0" eaLnBrk="1" fontAlgn="base" latinLnBrk="0" hangingPunct="1">
              <a:lnSpc>
                <a:spcPct val="100000"/>
              </a:lnSpc>
              <a:spcBef>
                <a:spcPct val="30000"/>
              </a:spcBef>
              <a:spcAft>
                <a:spcPct val="0"/>
              </a:spcAft>
              <a:buClrTx/>
              <a:buSzTx/>
              <a:buFontTx/>
              <a:buNone/>
              <a:tabLst/>
              <a:defRPr/>
            </a:pPr>
            <a:r>
              <a:rPr lang="en-GB" b="0" dirty="0"/>
              <a:t>In particular, are the right financing mechanisms being used in the right places? </a:t>
            </a:r>
          </a:p>
          <a:p>
            <a:pPr marL="0" marR="0" lvl="0" indent="0" algn="l" defTabSz="457200" rtl="0" eaLnBrk="1" fontAlgn="base" latinLnBrk="0" hangingPunct="1">
              <a:lnSpc>
                <a:spcPct val="100000"/>
              </a:lnSpc>
              <a:spcBef>
                <a:spcPct val="30000"/>
              </a:spcBef>
              <a:spcAft>
                <a:spcPct val="0"/>
              </a:spcAft>
              <a:buClrTx/>
              <a:buSzTx/>
              <a:buFontTx/>
              <a:buNone/>
              <a:tabLst/>
              <a:defRPr/>
            </a:pPr>
            <a:endParaRPr lang="en-GB" b="0" dirty="0"/>
          </a:p>
          <a:p>
            <a:pPr marL="0" marR="0" lvl="0" indent="0" algn="l" defTabSz="457200" rtl="0" eaLnBrk="1" fontAlgn="base" latinLnBrk="0" hangingPunct="1">
              <a:lnSpc>
                <a:spcPct val="100000"/>
              </a:lnSpc>
              <a:spcBef>
                <a:spcPct val="30000"/>
              </a:spcBef>
              <a:spcAft>
                <a:spcPct val="0"/>
              </a:spcAft>
              <a:buClrTx/>
              <a:buSzTx/>
              <a:buFontTx/>
              <a:buNone/>
              <a:tabLst/>
              <a:defRPr/>
            </a:pPr>
            <a:r>
              <a:rPr lang="en-GB" b="0" dirty="0"/>
              <a:t>To answer this, there is a need for stronger evidence on how these loans are being used and targeted, and the impact on vulnerable and crisis-affected people. </a:t>
            </a:r>
          </a:p>
          <a:p>
            <a:endParaRPr lang="en-GB" dirty="0"/>
          </a:p>
        </p:txBody>
      </p:sp>
      <p:sp>
        <p:nvSpPr>
          <p:cNvPr id="4" name="Slide Number Placeholder 3"/>
          <p:cNvSpPr>
            <a:spLocks noGrp="1"/>
          </p:cNvSpPr>
          <p:nvPr>
            <p:ph type="sldNum" sz="quarter" idx="5"/>
          </p:nvPr>
        </p:nvSpPr>
        <p:spPr/>
        <p:txBody>
          <a:bodyPr/>
          <a:lstStyle/>
          <a:p>
            <a:fld id="{2B4C60AA-FB97-4DDF-A6AB-FC712FF8AE93}" type="slidenum">
              <a:rPr lang="en-GB" altLang="en-US" smtClean="0"/>
              <a:pPr/>
              <a:t>13</a:t>
            </a:fld>
            <a:endParaRPr lang="en-GB" altLang="en-US"/>
          </a:p>
        </p:txBody>
      </p:sp>
    </p:spTree>
    <p:extLst>
      <p:ext uri="{BB962C8B-B14F-4D97-AF65-F5344CB8AC3E}">
        <p14:creationId xmlns:p14="http://schemas.microsoft.com/office/powerpoint/2010/main" val="17533427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2017, 12 of the 14 countries still in protracted crisis received at least some of their aid in the form of loans </a:t>
            </a:r>
            <a:r>
              <a:rPr lang="en-GB" b="0" dirty="0"/>
              <a:t>-</a:t>
            </a:r>
            <a:r>
              <a:rPr lang="en-GB" dirty="0"/>
              <a:t> with some of these countries taking on new debt totalling hundreds of millions </a:t>
            </a:r>
            <a:r>
              <a:rPr lang="en-GB" b="0" dirty="0"/>
              <a:t>of dollars.</a:t>
            </a:r>
          </a:p>
          <a:p>
            <a:endParaRPr lang="en-GB" dirty="0"/>
          </a:p>
          <a:p>
            <a:r>
              <a:rPr lang="en-GB" dirty="0"/>
              <a:t>Indeed, around </a:t>
            </a:r>
            <a:r>
              <a:rPr lang="en-GB" b="0" dirty="0"/>
              <a:t>two-thirds</a:t>
            </a:r>
            <a:r>
              <a:rPr lang="en-GB" dirty="0"/>
              <a:t> of developmental ODA – not including </a:t>
            </a:r>
            <a:r>
              <a:rPr lang="en-GB" b="0" strike="noStrike" dirty="0"/>
              <a:t>humanitarian assistance </a:t>
            </a:r>
            <a:r>
              <a:rPr lang="en-GB" dirty="0"/>
              <a:t>- to Yemen and Mauritania was in the form of loans. </a:t>
            </a:r>
            <a:r>
              <a:rPr lang="en-GB" b="0" dirty="0"/>
              <a:t>And, it </a:t>
            </a:r>
            <a:r>
              <a:rPr lang="en-GB" dirty="0"/>
              <a:t>should be noted that Mauritania was listed as a country at risk of debt distress in a recent IMF assessment.</a:t>
            </a:r>
          </a:p>
          <a:p>
            <a:endParaRPr lang="en-GB" dirty="0"/>
          </a:p>
          <a:p>
            <a:r>
              <a:rPr lang="en-GB" dirty="0"/>
              <a:t>Protracted crisis countries at risk of debt distress (or, in the case of S. Sudan actually in debt distress) received over $700 million of new loans in 2017.</a:t>
            </a:r>
          </a:p>
          <a:p>
            <a:endParaRPr lang="en-GB" dirty="0"/>
          </a:p>
        </p:txBody>
      </p:sp>
      <p:sp>
        <p:nvSpPr>
          <p:cNvPr id="4" name="Slide Number Placeholder 3"/>
          <p:cNvSpPr>
            <a:spLocks noGrp="1"/>
          </p:cNvSpPr>
          <p:nvPr>
            <p:ph type="sldNum" sz="quarter" idx="5"/>
          </p:nvPr>
        </p:nvSpPr>
        <p:spPr/>
        <p:txBody>
          <a:bodyPr/>
          <a:lstStyle/>
          <a:p>
            <a:fld id="{2B4C60AA-FB97-4DDF-A6AB-FC712FF8AE93}" type="slidenum">
              <a:rPr lang="en-GB" altLang="en-US" smtClean="0"/>
              <a:pPr/>
              <a:t>14</a:t>
            </a:fld>
            <a:endParaRPr lang="en-GB" altLang="en-US"/>
          </a:p>
        </p:txBody>
      </p:sp>
    </p:spTree>
    <p:extLst>
      <p:ext uri="{BB962C8B-B14F-4D97-AF65-F5344CB8AC3E}">
        <p14:creationId xmlns:p14="http://schemas.microsoft.com/office/powerpoint/2010/main" val="12226947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majority of this new lending is coming from the World Bank –</a:t>
            </a:r>
            <a:r>
              <a:rPr lang="en-GB" b="0" dirty="0"/>
              <a:t>which</a:t>
            </a:r>
            <a:r>
              <a:rPr lang="en-GB" dirty="0"/>
              <a:t> is not surprising given that the bank is the largest single source of concessional loans to developing countries.</a:t>
            </a:r>
          </a:p>
          <a:p>
            <a:endParaRPr lang="en-GB" dirty="0"/>
          </a:p>
          <a:p>
            <a:r>
              <a:rPr lang="en-GB" dirty="0"/>
              <a:t>$1.4 billion of new loans came from IDA, the concessional lending arm of the WB, representing 12% of loans advanced by IDA in that year.</a:t>
            </a:r>
          </a:p>
          <a:p>
            <a:endParaRPr lang="en-GB" dirty="0"/>
          </a:p>
          <a:p>
            <a:r>
              <a:rPr lang="en-GB" dirty="0"/>
              <a:t>Smaller, but substantial, amounts of loans to PCCs came from the concessional trust funds of the IMF and a number of regional development banks</a:t>
            </a:r>
            <a:r>
              <a:rPr lang="en-GB" b="1" dirty="0"/>
              <a:t>.</a:t>
            </a:r>
          </a:p>
          <a:p>
            <a:endParaRPr lang="en-GB" dirty="0"/>
          </a:p>
          <a:p>
            <a:r>
              <a:rPr lang="en-GB" dirty="0"/>
              <a:t>Among DAC members the great majority of loans to PCCs came from Japan and France</a:t>
            </a:r>
            <a:r>
              <a:rPr lang="en-GB" b="1" dirty="0"/>
              <a:t>.</a:t>
            </a:r>
          </a:p>
          <a:p>
            <a:endParaRPr lang="en-GB" b="1" dirty="0"/>
          </a:p>
          <a:p>
            <a:r>
              <a:rPr lang="en-GB" b="0" dirty="0"/>
              <a:t>We hope this has provided a useful foundation for further presentations and discussion.</a:t>
            </a:r>
            <a:r>
              <a:rPr lang="en-GB" b="1" dirty="0"/>
              <a:t> </a:t>
            </a:r>
            <a:r>
              <a:rPr lang="en-GB" b="0" dirty="0"/>
              <a:t>If you have any questions on data, please email DI and we will respond individually. </a:t>
            </a:r>
          </a:p>
          <a:p>
            <a:endParaRPr lang="en-GB" dirty="0"/>
          </a:p>
        </p:txBody>
      </p:sp>
      <p:sp>
        <p:nvSpPr>
          <p:cNvPr id="4" name="Slide Number Placeholder 3"/>
          <p:cNvSpPr>
            <a:spLocks noGrp="1"/>
          </p:cNvSpPr>
          <p:nvPr>
            <p:ph type="sldNum" sz="quarter" idx="5"/>
          </p:nvPr>
        </p:nvSpPr>
        <p:spPr/>
        <p:txBody>
          <a:bodyPr/>
          <a:lstStyle/>
          <a:p>
            <a:fld id="{2B4C60AA-FB97-4DDF-A6AB-FC712FF8AE93}" type="slidenum">
              <a:rPr lang="en-GB" altLang="en-US" smtClean="0"/>
              <a:pPr/>
              <a:t>15</a:t>
            </a:fld>
            <a:endParaRPr lang="en-GB" altLang="en-US"/>
          </a:p>
        </p:txBody>
      </p:sp>
    </p:spTree>
    <p:extLst>
      <p:ext uri="{BB962C8B-B14F-4D97-AF65-F5344CB8AC3E}">
        <p14:creationId xmlns:p14="http://schemas.microsoft.com/office/powerpoint/2010/main" val="906592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B4C60AA-FB97-4DDF-A6AB-FC712FF8AE93}" type="slidenum">
              <a:rPr lang="en-GB" altLang="en-US" smtClean="0"/>
              <a:pPr/>
              <a:t>16</a:t>
            </a:fld>
            <a:endParaRPr lang="en-GB" altLang="en-US"/>
          </a:p>
        </p:txBody>
      </p:sp>
    </p:spTree>
    <p:extLst>
      <p:ext uri="{BB962C8B-B14F-4D97-AF65-F5344CB8AC3E}">
        <p14:creationId xmlns:p14="http://schemas.microsoft.com/office/powerpoint/2010/main" val="3856054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S PGothic" panose="020B0600070205080204" pitchFamily="34" charset="-128"/>
                <a:cs typeface="+mn-cs"/>
              </a:rPr>
              <a:t>Hi everyone, this is Cecilia.</a:t>
            </a:r>
          </a:p>
          <a:p>
            <a:r>
              <a:rPr lang="en-GB" sz="1200" kern="1200" dirty="0">
                <a:solidFill>
                  <a:schemeClr val="tx1"/>
                </a:solidFill>
                <a:effectLst/>
                <a:latin typeface="+mn-lt"/>
                <a:ea typeface="MS PGothic" panose="020B0600070205080204" pitchFamily="34" charset="-128"/>
                <a:cs typeface="+mn-cs"/>
              </a:rPr>
              <a:t> </a:t>
            </a:r>
          </a:p>
          <a:p>
            <a:r>
              <a:rPr lang="en-GB" sz="1200" kern="1200" dirty="0">
                <a:solidFill>
                  <a:schemeClr val="tx1"/>
                </a:solidFill>
                <a:effectLst/>
                <a:latin typeface="+mn-lt"/>
                <a:ea typeface="MS PGothic" panose="020B0600070205080204" pitchFamily="34" charset="-128"/>
                <a:cs typeface="+mn-cs"/>
              </a:rPr>
              <a:t>For those of you who are not familiar with the development financing landscape, I’ll take you through the key policy processes and stakeholders, skimming the surface of the background document that was shared ahead of the webinar. You can find a link to this in the email you should have received an hour ago, so please do refer to that for more detail.</a:t>
            </a:r>
          </a:p>
          <a:p>
            <a:endParaRPr lang="en-GB" sz="1200" kern="1200" dirty="0">
              <a:solidFill>
                <a:schemeClr val="tx1"/>
              </a:solidFill>
              <a:effectLst/>
              <a:latin typeface="+mn-lt"/>
              <a:ea typeface="MS PGothic" panose="020B0600070205080204" pitchFamily="34" charset="-128"/>
              <a:cs typeface="+mn-cs"/>
            </a:endParaRPr>
          </a:p>
          <a:p>
            <a:r>
              <a:rPr lang="en-GB" sz="1200" kern="1200" dirty="0">
                <a:solidFill>
                  <a:schemeClr val="tx1"/>
                </a:solidFill>
                <a:effectLst/>
                <a:latin typeface="+mn-lt"/>
                <a:ea typeface="MS PGothic" panose="020B0600070205080204" pitchFamily="34" charset="-128"/>
                <a:cs typeface="+mn-cs"/>
              </a:rPr>
              <a:t>For those of you who are familiar with all of this, please bear with us, as we’ll quickly be moving on to the findings from our analysis.</a:t>
            </a:r>
          </a:p>
          <a:p>
            <a:endParaRPr lang="en-GB" dirty="0"/>
          </a:p>
        </p:txBody>
      </p:sp>
      <p:sp>
        <p:nvSpPr>
          <p:cNvPr id="4" name="Slide Number Placeholder 3"/>
          <p:cNvSpPr>
            <a:spLocks noGrp="1"/>
          </p:cNvSpPr>
          <p:nvPr>
            <p:ph type="sldNum" sz="quarter" idx="5"/>
          </p:nvPr>
        </p:nvSpPr>
        <p:spPr/>
        <p:txBody>
          <a:bodyPr/>
          <a:lstStyle/>
          <a:p>
            <a:fld id="{2B4C60AA-FB97-4DDF-A6AB-FC712FF8AE93}" type="slidenum">
              <a:rPr lang="en-GB" altLang="en-US" smtClean="0"/>
              <a:pPr/>
              <a:t>2</a:t>
            </a:fld>
            <a:endParaRPr lang="en-GB" altLang="en-US"/>
          </a:p>
        </p:txBody>
      </p:sp>
    </p:spTree>
    <p:extLst>
      <p:ext uri="{BB962C8B-B14F-4D97-AF65-F5344CB8AC3E}">
        <p14:creationId xmlns:p14="http://schemas.microsoft.com/office/powerpoint/2010/main" val="415102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S PGothic" panose="020B0600070205080204" pitchFamily="34" charset="-128"/>
                <a:cs typeface="+mn-cs"/>
              </a:rPr>
              <a:t>There are three overarching frameworks around which development financing policies are organised.</a:t>
            </a:r>
          </a:p>
          <a:p>
            <a:r>
              <a:rPr lang="en-GB" sz="1200" kern="1200" dirty="0">
                <a:solidFill>
                  <a:schemeClr val="tx1"/>
                </a:solidFill>
                <a:effectLst/>
                <a:latin typeface="+mn-lt"/>
                <a:ea typeface="MS PGothic" panose="020B0600070205080204" pitchFamily="34" charset="-128"/>
                <a:cs typeface="+mn-cs"/>
              </a:rPr>
              <a:t>(On the slide, you can also see some of the follow-up processes related to these).</a:t>
            </a:r>
          </a:p>
          <a:p>
            <a:endParaRPr lang="en-GB" sz="1200" kern="1200" dirty="0">
              <a:solidFill>
                <a:schemeClr val="tx1"/>
              </a:solidFill>
              <a:effectLst/>
              <a:latin typeface="+mn-lt"/>
              <a:ea typeface="MS PGothic" panose="020B0600070205080204" pitchFamily="34" charset="-128"/>
              <a:cs typeface="+mn-cs"/>
            </a:endParaRPr>
          </a:p>
          <a:p>
            <a:r>
              <a:rPr lang="en-GB" sz="1200" kern="1200" dirty="0">
                <a:solidFill>
                  <a:schemeClr val="tx1"/>
                </a:solidFill>
                <a:effectLst/>
                <a:latin typeface="+mn-lt"/>
                <a:ea typeface="MS PGothic" panose="020B0600070205080204" pitchFamily="34" charset="-128"/>
                <a:cs typeface="+mn-cs"/>
              </a:rPr>
              <a:t>So, the first framework is the </a:t>
            </a:r>
            <a:r>
              <a:rPr lang="en-GB" sz="1200" b="1" kern="1200" dirty="0">
                <a:solidFill>
                  <a:schemeClr val="tx1"/>
                </a:solidFill>
                <a:effectLst/>
                <a:latin typeface="+mn-lt"/>
                <a:ea typeface="MS PGothic" panose="020B0600070205080204" pitchFamily="34" charset="-128"/>
                <a:cs typeface="+mn-cs"/>
              </a:rPr>
              <a:t>goal framework</a:t>
            </a:r>
            <a:r>
              <a:rPr lang="en-GB" sz="1200" b="0" kern="1200" dirty="0">
                <a:solidFill>
                  <a:schemeClr val="tx1"/>
                </a:solidFill>
                <a:effectLst/>
                <a:latin typeface="+mn-lt"/>
                <a:ea typeface="MS PGothic" panose="020B0600070205080204" pitchFamily="34" charset="-128"/>
                <a:cs typeface="+mn-cs"/>
              </a:rPr>
              <a:t>,</a:t>
            </a:r>
            <a:r>
              <a:rPr lang="en-GB" sz="1200" kern="1200" dirty="0">
                <a:solidFill>
                  <a:schemeClr val="tx1"/>
                </a:solidFill>
                <a:effectLst/>
                <a:latin typeface="+mn-lt"/>
                <a:ea typeface="MS PGothic" panose="020B0600070205080204" pitchFamily="34" charset="-128"/>
                <a:cs typeface="+mn-cs"/>
              </a:rPr>
              <a:t> which provides overall guidance related to </a:t>
            </a:r>
            <a:r>
              <a:rPr lang="en-GB" sz="1200" b="1" kern="1200" dirty="0">
                <a:solidFill>
                  <a:schemeClr val="tx1"/>
                </a:solidFill>
                <a:effectLst/>
                <a:latin typeface="+mn-lt"/>
                <a:ea typeface="MS PGothic" panose="020B0600070205080204" pitchFamily="34" charset="-128"/>
                <a:cs typeface="+mn-cs"/>
              </a:rPr>
              <a:t>what all actors involved in development finance are seeking to achieve</a:t>
            </a:r>
            <a:r>
              <a:rPr lang="en-GB" sz="1200" kern="1200" dirty="0">
                <a:solidFill>
                  <a:schemeClr val="tx1"/>
                </a:solidFill>
                <a:effectLst/>
                <a:latin typeface="+mn-lt"/>
                <a:ea typeface="MS PGothic" panose="020B0600070205080204" pitchFamily="34" charset="-128"/>
                <a:cs typeface="+mn-cs"/>
              </a:rPr>
              <a:t>. </a:t>
            </a:r>
          </a:p>
          <a:p>
            <a:r>
              <a:rPr lang="en-GB" sz="1200" kern="1200" dirty="0">
                <a:solidFill>
                  <a:schemeClr val="tx1"/>
                </a:solidFill>
                <a:effectLst/>
                <a:latin typeface="+mn-lt"/>
                <a:ea typeface="MS PGothic" panose="020B0600070205080204" pitchFamily="34" charset="-128"/>
                <a:cs typeface="+mn-cs"/>
              </a:rPr>
              <a:t>This is the 2030 Agenda for Sustainable Development, which was agreed in September 2015 and which highlights the role and responsibility of all actors – public and private, domestic and international – to deliver on the 17 Sustainable Development Goals and the underlying principle to Leave No One Behind. </a:t>
            </a:r>
          </a:p>
          <a:p>
            <a:endParaRPr lang="en-GB" sz="1200" kern="1200" dirty="0">
              <a:solidFill>
                <a:schemeClr val="tx1"/>
              </a:solidFill>
              <a:effectLst/>
              <a:latin typeface="+mn-lt"/>
              <a:ea typeface="MS PGothic" panose="020B0600070205080204" pitchFamily="34" charset="-128"/>
              <a:cs typeface="+mn-cs"/>
            </a:endParaRPr>
          </a:p>
          <a:p>
            <a:r>
              <a:rPr lang="en-GB" sz="1200" kern="1200" dirty="0">
                <a:solidFill>
                  <a:schemeClr val="tx1"/>
                </a:solidFill>
                <a:effectLst/>
                <a:latin typeface="+mn-lt"/>
                <a:ea typeface="MS PGothic" panose="020B0600070205080204" pitchFamily="34" charset="-128"/>
                <a:cs typeface="+mn-cs"/>
              </a:rPr>
              <a:t>The second framework is the </a:t>
            </a:r>
            <a:r>
              <a:rPr lang="en-GB" sz="1200" b="1" kern="1200" dirty="0">
                <a:solidFill>
                  <a:schemeClr val="tx1"/>
                </a:solidFill>
                <a:effectLst/>
                <a:latin typeface="+mn-lt"/>
                <a:ea typeface="MS PGothic" panose="020B0600070205080204" pitchFamily="34" charset="-128"/>
                <a:cs typeface="+mn-cs"/>
              </a:rPr>
              <a:t>financing framework</a:t>
            </a:r>
            <a:r>
              <a:rPr lang="en-GB" sz="1200" kern="1200" dirty="0">
                <a:solidFill>
                  <a:schemeClr val="tx1"/>
                </a:solidFill>
                <a:effectLst/>
                <a:latin typeface="+mn-lt"/>
                <a:ea typeface="MS PGothic" panose="020B0600070205080204" pitchFamily="34" charset="-128"/>
                <a:cs typeface="+mn-cs"/>
              </a:rPr>
              <a:t> which sets out </a:t>
            </a:r>
            <a:r>
              <a:rPr lang="en-GB" sz="1200" b="1" kern="1200" dirty="0">
                <a:solidFill>
                  <a:schemeClr val="tx1"/>
                </a:solidFill>
                <a:effectLst/>
                <a:latin typeface="+mn-lt"/>
                <a:ea typeface="MS PGothic" panose="020B0600070205080204" pitchFamily="34" charset="-128"/>
                <a:cs typeface="+mn-cs"/>
              </a:rPr>
              <a:t>the</a:t>
            </a:r>
            <a:r>
              <a:rPr lang="en-GB" sz="1200" kern="1200" dirty="0">
                <a:solidFill>
                  <a:schemeClr val="tx1"/>
                </a:solidFill>
                <a:effectLst/>
                <a:latin typeface="+mn-lt"/>
                <a:ea typeface="MS PGothic" panose="020B0600070205080204" pitchFamily="34" charset="-128"/>
                <a:cs typeface="+mn-cs"/>
              </a:rPr>
              <a:t> </a:t>
            </a:r>
            <a:r>
              <a:rPr lang="en-GB" sz="1200" b="1" kern="1200" dirty="0">
                <a:solidFill>
                  <a:schemeClr val="tx1"/>
                </a:solidFill>
                <a:effectLst/>
                <a:latin typeface="+mn-lt"/>
                <a:ea typeface="MS PGothic" panose="020B0600070205080204" pitchFamily="34" charset="-128"/>
                <a:cs typeface="+mn-cs"/>
              </a:rPr>
              <a:t>means to achieve the collective goals set out in the 2030 Agenda</a:t>
            </a:r>
            <a:r>
              <a:rPr lang="en-GB" sz="1200" kern="1200" dirty="0">
                <a:solidFill>
                  <a:schemeClr val="tx1"/>
                </a:solidFill>
                <a:effectLst/>
                <a:latin typeface="+mn-lt"/>
                <a:ea typeface="MS PGothic" panose="020B0600070205080204" pitchFamily="34" charset="-128"/>
                <a:cs typeface="+mn-cs"/>
              </a:rPr>
              <a:t>. </a:t>
            </a:r>
          </a:p>
          <a:p>
            <a:r>
              <a:rPr lang="en-GB" sz="1200" kern="1200" dirty="0">
                <a:solidFill>
                  <a:schemeClr val="tx1"/>
                </a:solidFill>
                <a:effectLst/>
                <a:latin typeface="+mn-lt"/>
                <a:ea typeface="MS PGothic" panose="020B0600070205080204" pitchFamily="34" charset="-128"/>
                <a:cs typeface="+mn-cs"/>
              </a:rPr>
              <a:t>The Addis Ababa Action Agenda is the guiding document for this. Agreed in July 2015 at the Third International Conference on Financing for Development, it highlights the role of different sources of finance, as well as systemic issues that need to be addressed. </a:t>
            </a:r>
          </a:p>
          <a:p>
            <a:endParaRPr lang="en-GB" sz="1200" kern="1200" dirty="0">
              <a:solidFill>
                <a:schemeClr val="tx1"/>
              </a:solidFill>
              <a:effectLst/>
              <a:latin typeface="+mn-lt"/>
              <a:ea typeface="MS PGothic" panose="020B0600070205080204" pitchFamily="34" charset="-128"/>
              <a:cs typeface="+mn-cs"/>
            </a:endParaRPr>
          </a:p>
          <a:p>
            <a:r>
              <a:rPr lang="en-GB" sz="1200" kern="1200" dirty="0">
                <a:solidFill>
                  <a:schemeClr val="tx1"/>
                </a:solidFill>
                <a:effectLst/>
                <a:latin typeface="+mn-lt"/>
                <a:ea typeface="MS PGothic" panose="020B0600070205080204" pitchFamily="34" charset="-128"/>
                <a:cs typeface="+mn-cs"/>
              </a:rPr>
              <a:t>The third framework is the </a:t>
            </a:r>
            <a:r>
              <a:rPr lang="en-GB" sz="1200" b="1" kern="1200" dirty="0">
                <a:solidFill>
                  <a:schemeClr val="tx1"/>
                </a:solidFill>
                <a:effectLst/>
                <a:latin typeface="+mn-lt"/>
                <a:ea typeface="MS PGothic" panose="020B0600070205080204" pitchFamily="34" charset="-128"/>
                <a:cs typeface="+mn-cs"/>
              </a:rPr>
              <a:t>effectiveness framework</a:t>
            </a:r>
            <a:r>
              <a:rPr lang="en-GB" sz="1200" kern="1200" dirty="0">
                <a:solidFill>
                  <a:schemeClr val="tx1"/>
                </a:solidFill>
                <a:effectLst/>
                <a:latin typeface="+mn-lt"/>
                <a:ea typeface="MS PGothic" panose="020B0600070205080204" pitchFamily="34" charset="-128"/>
                <a:cs typeface="+mn-cs"/>
              </a:rPr>
              <a:t>. This relates to </a:t>
            </a:r>
            <a:r>
              <a:rPr lang="en-GB" sz="1200" b="1" kern="1200" dirty="0">
                <a:solidFill>
                  <a:schemeClr val="tx1"/>
                </a:solidFill>
                <a:effectLst/>
                <a:latin typeface="+mn-lt"/>
                <a:ea typeface="MS PGothic" panose="020B0600070205080204" pitchFamily="34" charset="-128"/>
                <a:cs typeface="+mn-cs"/>
              </a:rPr>
              <a:t>how all actors can best work together to deliver on collective goals</a:t>
            </a:r>
            <a:r>
              <a:rPr lang="en-GB" sz="1200" kern="1200" dirty="0">
                <a:solidFill>
                  <a:schemeClr val="tx1"/>
                </a:solidFill>
                <a:effectLst/>
                <a:latin typeface="+mn-lt"/>
                <a:ea typeface="MS PGothic" panose="020B0600070205080204" pitchFamily="34" charset="-128"/>
                <a:cs typeface="+mn-cs"/>
              </a:rPr>
              <a:t>. </a:t>
            </a:r>
          </a:p>
          <a:p>
            <a:r>
              <a:rPr lang="en-GB" sz="1200" kern="1200" dirty="0">
                <a:solidFill>
                  <a:schemeClr val="tx1"/>
                </a:solidFill>
                <a:effectLst/>
                <a:latin typeface="+mn-lt"/>
                <a:ea typeface="MS PGothic" panose="020B0600070205080204" pitchFamily="34" charset="-128"/>
                <a:cs typeface="+mn-cs"/>
              </a:rPr>
              <a:t>It was formally established in 2011 when the Global Partnership for Effective Development Cooperation was set up to boost the international community’s efforts toward development. </a:t>
            </a:r>
          </a:p>
          <a:p>
            <a:r>
              <a:rPr lang="en-GB" sz="1200" kern="1200" dirty="0">
                <a:solidFill>
                  <a:schemeClr val="tx1"/>
                </a:solidFill>
                <a:effectLst/>
                <a:latin typeface="+mn-lt"/>
                <a:ea typeface="MS PGothic" panose="020B0600070205080204" pitchFamily="34" charset="-128"/>
                <a:cs typeface="+mn-cs"/>
              </a:rPr>
              <a:t>The work of the GPEDC includes, among other things, monitoring progress against four key effectiveness principles and adapting them to new forms of development cooperation, such as private sector engagement.</a:t>
            </a:r>
          </a:p>
          <a:p>
            <a:endParaRPr lang="en-GB" sz="1200" kern="1200" dirty="0">
              <a:solidFill>
                <a:schemeClr val="tx1"/>
              </a:solidFill>
              <a:effectLst/>
              <a:latin typeface="+mn-lt"/>
              <a:ea typeface="MS PGothic" panose="020B0600070205080204" pitchFamily="34" charset="-128"/>
              <a:cs typeface="+mn-cs"/>
            </a:endParaRPr>
          </a:p>
          <a:p>
            <a:pPr fontAlgn="ctr"/>
            <a:r>
              <a:rPr lang="en-GB" sz="1200" kern="1200" dirty="0">
                <a:solidFill>
                  <a:schemeClr val="tx1"/>
                </a:solidFill>
                <a:effectLst/>
                <a:latin typeface="+mn-lt"/>
                <a:ea typeface="MS PGothic" panose="020B0600070205080204" pitchFamily="34" charset="-128"/>
                <a:cs typeface="+mn-cs"/>
              </a:rPr>
              <a:t>Lastly, the fourth framework is the </a:t>
            </a:r>
            <a:r>
              <a:rPr lang="en-GB" sz="1200" b="1" kern="1200" dirty="0">
                <a:solidFill>
                  <a:schemeClr val="tx1"/>
                </a:solidFill>
                <a:effectLst/>
                <a:latin typeface="+mn-lt"/>
                <a:ea typeface="MS PGothic" panose="020B0600070205080204" pitchFamily="34" charset="-128"/>
                <a:cs typeface="+mn-cs"/>
              </a:rPr>
              <a:t>Stockholm Declaration</a:t>
            </a:r>
            <a:r>
              <a:rPr lang="en-GB" sz="1200" b="0" kern="1200" dirty="0">
                <a:solidFill>
                  <a:schemeClr val="tx1"/>
                </a:solidFill>
                <a:effectLst/>
                <a:latin typeface="+mn-lt"/>
                <a:ea typeface="MS PGothic" panose="020B0600070205080204" pitchFamily="34" charset="-128"/>
                <a:cs typeface="+mn-cs"/>
              </a:rPr>
              <a:t>. This </a:t>
            </a:r>
            <a:r>
              <a:rPr lang="en-GB" sz="1200" b="1" kern="1200" dirty="0">
                <a:solidFill>
                  <a:schemeClr val="tx1"/>
                </a:solidFill>
                <a:effectLst/>
                <a:latin typeface="+mn-lt"/>
                <a:ea typeface="MS PGothic" panose="020B0600070205080204" pitchFamily="34" charset="-128"/>
                <a:cs typeface="+mn-cs"/>
              </a:rPr>
              <a:t>renews the commitment of the international community to the New Deal for Engagement in Fragile States</a:t>
            </a:r>
            <a:r>
              <a:rPr lang="en-GB" sz="1200" b="0" kern="1200" dirty="0">
                <a:solidFill>
                  <a:schemeClr val="tx1"/>
                </a:solidFill>
                <a:effectLst/>
                <a:latin typeface="+mn-lt"/>
                <a:ea typeface="MS PGothic" panose="020B0600070205080204" pitchFamily="34" charset="-128"/>
                <a:cs typeface="+mn-cs"/>
              </a:rPr>
              <a:t>,</a:t>
            </a:r>
            <a:r>
              <a:rPr lang="en-GB" sz="1200" b="1" kern="1200" dirty="0">
                <a:solidFill>
                  <a:schemeClr val="tx1"/>
                </a:solidFill>
                <a:effectLst/>
                <a:latin typeface="+mn-lt"/>
                <a:ea typeface="MS PGothic" panose="020B0600070205080204" pitchFamily="34" charset="-128"/>
                <a:cs typeface="+mn-cs"/>
              </a:rPr>
              <a:t> </a:t>
            </a:r>
            <a:r>
              <a:rPr lang="en-GB" sz="1200" kern="1200" dirty="0">
                <a:solidFill>
                  <a:schemeClr val="tx1"/>
                </a:solidFill>
                <a:effectLst/>
                <a:latin typeface="+mn-lt"/>
                <a:ea typeface="MS PGothic" panose="020B0600070205080204" pitchFamily="34" charset="-128"/>
                <a:cs typeface="+mn-cs"/>
              </a:rPr>
              <a:t>which represents an action plan and guide for how to prioritise investment in peacebuilding and state-building in fragile environments. </a:t>
            </a:r>
          </a:p>
          <a:p>
            <a:pPr fontAlgn="ctr"/>
            <a:r>
              <a:rPr lang="en-GB" sz="1200" kern="1200" dirty="0">
                <a:solidFill>
                  <a:schemeClr val="tx1"/>
                </a:solidFill>
                <a:effectLst/>
                <a:latin typeface="+mn-lt"/>
                <a:ea typeface="MS PGothic" panose="020B0600070205080204" pitchFamily="34" charset="-128"/>
                <a:cs typeface="+mn-cs"/>
              </a:rPr>
              <a:t>The Stockholm Declaration outlines what signatories must do to revive commitment to the New Deal and take it to the next level to Leave No One Behind and achieve the SDGs, particularly in fragile and conflict-affected settings.</a:t>
            </a:r>
          </a:p>
          <a:p>
            <a:pPr marL="0" marR="0" lvl="0" indent="0" algn="l" defTabSz="457200" rtl="0" eaLnBrk="1" fontAlgn="base" latinLnBrk="0" hangingPunct="1">
              <a:lnSpc>
                <a:spcPct val="100000"/>
              </a:lnSpc>
              <a:spcBef>
                <a:spcPct val="30000"/>
              </a:spcBef>
              <a:spcAft>
                <a:spcPct val="0"/>
              </a:spcAft>
              <a:buClrTx/>
              <a:buSzTx/>
              <a:buFontTx/>
              <a:buNone/>
              <a:tabLst/>
              <a:defRPr/>
            </a:pPr>
            <a:endParaRPr lang="en-GB" b="0" dirty="0"/>
          </a:p>
          <a:p>
            <a:pPr marL="0" marR="0" lvl="0" indent="0" algn="l" defTabSz="457200" rtl="0" eaLnBrk="1" fontAlgn="base" latinLnBrk="0" hangingPunct="1">
              <a:lnSpc>
                <a:spcPct val="100000"/>
              </a:lnSpc>
              <a:spcBef>
                <a:spcPct val="30000"/>
              </a:spcBef>
              <a:spcAft>
                <a:spcPct val="0"/>
              </a:spcAft>
              <a:buClrTx/>
              <a:buSzTx/>
              <a:buFontTx/>
              <a:buNone/>
              <a:tabLst/>
              <a:defRPr/>
            </a:pPr>
            <a:endParaRPr lang="en-GB" dirty="0"/>
          </a:p>
          <a:p>
            <a:endParaRPr lang="en-GB" dirty="0"/>
          </a:p>
        </p:txBody>
      </p:sp>
      <p:sp>
        <p:nvSpPr>
          <p:cNvPr id="4" name="Slide Number Placeholder 3"/>
          <p:cNvSpPr>
            <a:spLocks noGrp="1"/>
          </p:cNvSpPr>
          <p:nvPr>
            <p:ph type="sldNum" sz="quarter" idx="5"/>
          </p:nvPr>
        </p:nvSpPr>
        <p:spPr/>
        <p:txBody>
          <a:bodyPr/>
          <a:lstStyle/>
          <a:p>
            <a:fld id="{2B4C60AA-FB97-4DDF-A6AB-FC712FF8AE93}" type="slidenum">
              <a:rPr lang="en-GB" altLang="en-US" smtClean="0"/>
              <a:pPr/>
              <a:t>3</a:t>
            </a:fld>
            <a:endParaRPr lang="en-GB" altLang="en-US"/>
          </a:p>
        </p:txBody>
      </p:sp>
    </p:spTree>
    <p:extLst>
      <p:ext uri="{BB962C8B-B14F-4D97-AF65-F5344CB8AC3E}">
        <p14:creationId xmlns:p14="http://schemas.microsoft.com/office/powerpoint/2010/main" val="65582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S PGothic" panose="020B0600070205080204" pitchFamily="34" charset="-128"/>
                <a:cs typeface="+mn-cs"/>
              </a:rPr>
              <a:t>Key stakeholders in development financing can be grouped into </a:t>
            </a:r>
            <a:r>
              <a:rPr lang="en-GB" sz="1200" b="1" kern="1200" dirty="0">
                <a:solidFill>
                  <a:schemeClr val="tx1"/>
                </a:solidFill>
                <a:effectLst/>
                <a:latin typeface="+mn-lt"/>
                <a:ea typeface="MS PGothic" panose="020B0600070205080204" pitchFamily="34" charset="-128"/>
                <a:cs typeface="+mn-cs"/>
              </a:rPr>
              <a:t>three broad categories.</a:t>
            </a:r>
          </a:p>
          <a:p>
            <a:r>
              <a:rPr lang="en-GB" sz="1200" b="0" kern="1200" dirty="0">
                <a:solidFill>
                  <a:schemeClr val="tx1"/>
                </a:solidFill>
                <a:effectLst/>
                <a:latin typeface="+mn-lt"/>
                <a:ea typeface="MS PGothic" panose="020B0600070205080204" pitchFamily="34" charset="-128"/>
                <a:cs typeface="+mn-cs"/>
              </a:rPr>
              <a:t>Firstly, </a:t>
            </a:r>
            <a:r>
              <a:rPr lang="en-GB" sz="1200" b="1" kern="1200" dirty="0">
                <a:solidFill>
                  <a:schemeClr val="tx1"/>
                </a:solidFill>
                <a:effectLst/>
                <a:latin typeface="+mn-lt"/>
                <a:ea typeface="MS PGothic" panose="020B0600070205080204" pitchFamily="34" charset="-128"/>
                <a:cs typeface="+mn-cs"/>
              </a:rPr>
              <a:t>providers of assistance</a:t>
            </a:r>
            <a:r>
              <a:rPr lang="en-GB" sz="1200" kern="1200" dirty="0">
                <a:solidFill>
                  <a:schemeClr val="tx1"/>
                </a:solidFill>
                <a:effectLst/>
                <a:latin typeface="+mn-lt"/>
                <a:ea typeface="MS PGothic" panose="020B0600070205080204" pitchFamily="34" charset="-128"/>
                <a:cs typeface="+mn-cs"/>
              </a:rPr>
              <a:t>; secondly, </a:t>
            </a:r>
            <a:r>
              <a:rPr lang="en-GB" sz="1200" b="1" kern="1200" dirty="0">
                <a:solidFill>
                  <a:schemeClr val="tx1"/>
                </a:solidFill>
                <a:effectLst/>
                <a:latin typeface="+mn-lt"/>
                <a:ea typeface="MS PGothic" panose="020B0600070205080204" pitchFamily="34" charset="-128"/>
                <a:cs typeface="+mn-cs"/>
              </a:rPr>
              <a:t>implementers</a:t>
            </a:r>
            <a:r>
              <a:rPr lang="en-GB" sz="1200" kern="1200" dirty="0">
                <a:solidFill>
                  <a:schemeClr val="tx1"/>
                </a:solidFill>
                <a:effectLst/>
                <a:latin typeface="+mn-lt"/>
                <a:ea typeface="MS PGothic" panose="020B0600070205080204" pitchFamily="34" charset="-128"/>
                <a:cs typeface="+mn-cs"/>
              </a:rPr>
              <a:t>; and finally, and </a:t>
            </a:r>
            <a:r>
              <a:rPr lang="en-GB" sz="1200" b="1" kern="1200" dirty="0">
                <a:solidFill>
                  <a:schemeClr val="tx1"/>
                </a:solidFill>
                <a:effectLst/>
                <a:latin typeface="+mn-lt"/>
                <a:ea typeface="MS PGothic" panose="020B0600070205080204" pitchFamily="34" charset="-128"/>
                <a:cs typeface="+mn-cs"/>
              </a:rPr>
              <a:t>influencers and/or providers of evidence and policy advice</a:t>
            </a:r>
            <a:r>
              <a:rPr lang="en-GB" sz="1200" kern="1200" dirty="0">
                <a:solidFill>
                  <a:schemeClr val="tx1"/>
                </a:solidFill>
                <a:effectLst/>
                <a:latin typeface="+mn-lt"/>
                <a:ea typeface="MS PGothic" panose="020B0600070205080204" pitchFamily="34" charset="-128"/>
                <a:cs typeface="+mn-cs"/>
              </a:rPr>
              <a:t>. </a:t>
            </a:r>
          </a:p>
          <a:p>
            <a:endParaRPr lang="en-GB" sz="1200" kern="1200" dirty="0">
              <a:solidFill>
                <a:schemeClr val="tx1"/>
              </a:solidFill>
              <a:effectLst/>
              <a:latin typeface="+mn-lt"/>
              <a:ea typeface="MS PGothic" panose="020B0600070205080204" pitchFamily="34" charset="-128"/>
              <a:cs typeface="+mn-cs"/>
            </a:endParaRPr>
          </a:p>
          <a:p>
            <a:r>
              <a:rPr lang="en-GB" sz="1200" kern="1200" dirty="0">
                <a:solidFill>
                  <a:schemeClr val="tx1"/>
                </a:solidFill>
                <a:effectLst/>
                <a:latin typeface="+mn-lt"/>
                <a:ea typeface="MS PGothic" panose="020B0600070205080204" pitchFamily="34" charset="-128"/>
                <a:cs typeface="+mn-cs"/>
              </a:rPr>
              <a:t>Stakeholders are not </a:t>
            </a:r>
            <a:r>
              <a:rPr lang="en-GB" sz="1200" b="1" kern="1200" dirty="0">
                <a:solidFill>
                  <a:schemeClr val="tx1"/>
                </a:solidFill>
                <a:effectLst/>
                <a:latin typeface="+mn-lt"/>
                <a:ea typeface="MS PGothic" panose="020B0600070205080204" pitchFamily="34" charset="-128"/>
                <a:cs typeface="+mn-cs"/>
              </a:rPr>
              <a:t>always easily assigned </a:t>
            </a:r>
            <a:r>
              <a:rPr lang="en-GB" sz="1200" kern="1200" dirty="0">
                <a:solidFill>
                  <a:schemeClr val="tx1"/>
                </a:solidFill>
                <a:effectLst/>
                <a:latin typeface="+mn-lt"/>
                <a:ea typeface="MS PGothic" panose="020B0600070205080204" pitchFamily="34" charset="-128"/>
                <a:cs typeface="+mn-cs"/>
              </a:rPr>
              <a:t>to these categories, particularly as there are </a:t>
            </a:r>
            <a:r>
              <a:rPr lang="en-GB" sz="1200" b="1" kern="1200" dirty="0">
                <a:solidFill>
                  <a:schemeClr val="tx1"/>
                </a:solidFill>
                <a:effectLst/>
                <a:latin typeface="+mn-lt"/>
                <a:ea typeface="MS PGothic" panose="020B0600070205080204" pitchFamily="34" charset="-128"/>
                <a:cs typeface="+mn-cs"/>
              </a:rPr>
              <a:t>overlaps between the three</a:t>
            </a:r>
            <a:r>
              <a:rPr lang="en-GB" sz="1200" kern="1200" dirty="0">
                <a:solidFill>
                  <a:schemeClr val="tx1"/>
                </a:solidFill>
                <a:effectLst/>
                <a:latin typeface="+mn-lt"/>
                <a:ea typeface="MS PGothic" panose="020B0600070205080204" pitchFamily="34" charset="-128"/>
                <a:cs typeface="+mn-cs"/>
              </a:rPr>
              <a:t>.</a:t>
            </a:r>
          </a:p>
          <a:p>
            <a:r>
              <a:rPr lang="en-GB" sz="1200" kern="1200" dirty="0">
                <a:solidFill>
                  <a:schemeClr val="tx1"/>
                </a:solidFill>
                <a:effectLst/>
                <a:latin typeface="+mn-lt"/>
                <a:ea typeface="MS PGothic" panose="020B0600070205080204" pitchFamily="34" charset="-128"/>
                <a:cs typeface="+mn-cs"/>
              </a:rPr>
              <a:t>For illustration purposes</a:t>
            </a:r>
            <a:r>
              <a:rPr lang="en-GB" sz="1200" kern="1200">
                <a:solidFill>
                  <a:schemeClr val="tx1"/>
                </a:solidFill>
                <a:effectLst/>
                <a:latin typeface="+mn-lt"/>
                <a:ea typeface="MS PGothic" panose="020B0600070205080204" pitchFamily="34" charset="-128"/>
                <a:cs typeface="+mn-cs"/>
              </a:rPr>
              <a:t>, this </a:t>
            </a:r>
            <a:r>
              <a:rPr lang="en-GB" sz="1200" kern="1200" dirty="0">
                <a:solidFill>
                  <a:schemeClr val="tx1"/>
                </a:solidFill>
                <a:effectLst/>
                <a:latin typeface="+mn-lt"/>
                <a:ea typeface="MS PGothic" panose="020B0600070205080204" pitchFamily="34" charset="-128"/>
                <a:cs typeface="+mn-cs"/>
              </a:rPr>
              <a:t>slide lists actors by narrower categories. </a:t>
            </a:r>
          </a:p>
          <a:p>
            <a:endParaRPr lang="en-GB" sz="1200" kern="1200" dirty="0">
              <a:solidFill>
                <a:schemeClr val="tx1"/>
              </a:solidFill>
              <a:effectLst/>
              <a:latin typeface="+mn-lt"/>
              <a:ea typeface="MS PGothic" panose="020B0600070205080204" pitchFamily="34" charset="-128"/>
              <a:cs typeface="+mn-cs"/>
            </a:endParaRPr>
          </a:p>
          <a:p>
            <a:r>
              <a:rPr lang="en-GB" sz="1200" kern="1200" dirty="0">
                <a:solidFill>
                  <a:schemeClr val="tx1"/>
                </a:solidFill>
                <a:effectLst/>
                <a:latin typeface="+mn-lt"/>
                <a:ea typeface="MS PGothic" panose="020B0600070205080204" pitchFamily="34" charset="-128"/>
                <a:cs typeface="+mn-cs"/>
              </a:rPr>
              <a:t>Examples of providers of development assistance include bilateral donors, foundations, DFIs and multilateral institutions. </a:t>
            </a:r>
          </a:p>
          <a:p>
            <a:r>
              <a:rPr lang="en-GB" sz="1200" kern="1200" dirty="0">
                <a:solidFill>
                  <a:schemeClr val="tx1"/>
                </a:solidFill>
                <a:effectLst/>
                <a:latin typeface="+mn-lt"/>
                <a:ea typeface="MS PGothic" panose="020B0600070205080204" pitchFamily="34" charset="-128"/>
                <a:cs typeface="+mn-cs"/>
              </a:rPr>
              <a:t>These actors can also act as implementers, alongside others such as governments in partner countries and NGOs. </a:t>
            </a:r>
          </a:p>
          <a:p>
            <a:r>
              <a:rPr lang="en-GB" sz="1200" kern="1200" dirty="0">
                <a:solidFill>
                  <a:schemeClr val="tx1"/>
                </a:solidFill>
                <a:effectLst/>
                <a:latin typeface="+mn-lt"/>
                <a:ea typeface="MS PGothic" panose="020B0600070205080204" pitchFamily="34" charset="-128"/>
                <a:cs typeface="+mn-cs"/>
              </a:rPr>
              <a:t>Examples of influencers and/or providers of evidence include think tanks and platforms. </a:t>
            </a:r>
          </a:p>
          <a:p>
            <a:r>
              <a:rPr lang="en-GB" sz="1200" kern="1200" dirty="0">
                <a:solidFill>
                  <a:schemeClr val="tx1"/>
                </a:solidFill>
                <a:effectLst/>
                <a:latin typeface="+mn-lt"/>
                <a:ea typeface="MS PGothic" panose="020B0600070205080204" pitchFamily="34" charset="-128"/>
                <a:cs typeface="+mn-cs"/>
              </a:rPr>
              <a:t>In addition, there are standard setting institutions such as the UN and the OECD. </a:t>
            </a:r>
          </a:p>
          <a:p>
            <a:r>
              <a:rPr lang="en-GB" sz="1200" kern="1200" dirty="0">
                <a:solidFill>
                  <a:schemeClr val="tx1"/>
                </a:solidFill>
                <a:effectLst/>
                <a:latin typeface="+mn-lt"/>
                <a:ea typeface="MS PGothic" panose="020B0600070205080204" pitchFamily="34" charset="-128"/>
                <a:cs typeface="+mn-cs"/>
              </a:rPr>
              <a:t>And recently, the private sector has been playing a more substantial role in development financing, acting across the categories of providers and implementers.</a:t>
            </a:r>
          </a:p>
          <a:p>
            <a:endParaRPr lang="en-GB" sz="1200" kern="1200" dirty="0">
              <a:solidFill>
                <a:schemeClr val="tx1"/>
              </a:solidFill>
              <a:effectLst/>
              <a:latin typeface="+mn-lt"/>
              <a:ea typeface="MS PGothic" panose="020B0600070205080204" pitchFamily="34" charset="-128"/>
              <a:cs typeface="+mn-cs"/>
            </a:endParaRPr>
          </a:p>
          <a:p>
            <a:pPr marL="0" marR="0" lvl="0" indent="0" algn="l" defTabSz="457200" rtl="0" eaLnBrk="1" fontAlgn="base" latinLnBrk="0" hangingPunct="1">
              <a:lnSpc>
                <a:spcPct val="100000"/>
              </a:lnSpc>
              <a:spcBef>
                <a:spcPct val="30000"/>
              </a:spcBef>
              <a:spcAft>
                <a:spcPct val="0"/>
              </a:spcAft>
              <a:buClrTx/>
              <a:buSzTx/>
              <a:buFontTx/>
              <a:buNone/>
              <a:tabLst/>
              <a:defRPr/>
            </a:pPr>
            <a:r>
              <a:rPr lang="en-GB" sz="1200" kern="1200" dirty="0">
                <a:solidFill>
                  <a:schemeClr val="tx1"/>
                </a:solidFill>
                <a:effectLst/>
                <a:latin typeface="+mn-lt"/>
                <a:ea typeface="MS PGothic" panose="020B0600070205080204" pitchFamily="34" charset="-128"/>
                <a:cs typeface="+mn-cs"/>
              </a:rPr>
              <a:t>Now, on to the findings from our analysis. </a:t>
            </a:r>
          </a:p>
          <a:p>
            <a:endParaRPr lang="en-GB" sz="1200" kern="1200" dirty="0">
              <a:solidFill>
                <a:schemeClr val="tx1"/>
              </a:solidFill>
              <a:effectLst/>
              <a:latin typeface="+mn-lt"/>
              <a:ea typeface="MS PGothic" panose="020B0600070205080204" pitchFamily="34" charset="-128"/>
              <a:cs typeface="+mn-cs"/>
            </a:endParaRPr>
          </a:p>
          <a:p>
            <a:endParaRPr lang="en-US" b="0" dirty="0"/>
          </a:p>
          <a:p>
            <a:endParaRPr lang="en-US" dirty="0"/>
          </a:p>
        </p:txBody>
      </p:sp>
      <p:sp>
        <p:nvSpPr>
          <p:cNvPr id="4" name="Slide Number Placeholder 3"/>
          <p:cNvSpPr>
            <a:spLocks noGrp="1"/>
          </p:cNvSpPr>
          <p:nvPr>
            <p:ph type="sldNum" sz="quarter" idx="5"/>
          </p:nvPr>
        </p:nvSpPr>
        <p:spPr/>
        <p:txBody>
          <a:bodyPr/>
          <a:lstStyle/>
          <a:p>
            <a:fld id="{2B4C60AA-FB97-4DDF-A6AB-FC712FF8AE93}" type="slidenum">
              <a:rPr lang="en-GB" altLang="en-US" smtClean="0"/>
              <a:pPr/>
              <a:t>4</a:t>
            </a:fld>
            <a:endParaRPr lang="en-GB" altLang="en-US"/>
          </a:p>
        </p:txBody>
      </p:sp>
    </p:spTree>
    <p:extLst>
      <p:ext uri="{BB962C8B-B14F-4D97-AF65-F5344CB8AC3E}">
        <p14:creationId xmlns:p14="http://schemas.microsoft.com/office/powerpoint/2010/main" val="407870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r>
              <a:rPr lang="en-GB" sz="1200" kern="1200" dirty="0">
                <a:solidFill>
                  <a:schemeClr val="tx1"/>
                </a:solidFill>
                <a:effectLst/>
                <a:latin typeface="+mn-lt"/>
                <a:ea typeface="MS PGothic" panose="020B0600070205080204" pitchFamily="34" charset="-128"/>
                <a:cs typeface="+mn-cs"/>
              </a:rPr>
              <a:t>Our analysis focused on a group of </a:t>
            </a:r>
            <a:r>
              <a:rPr lang="en-GB" sz="1200" b="1" kern="1200" dirty="0">
                <a:solidFill>
                  <a:schemeClr val="tx1"/>
                </a:solidFill>
                <a:effectLst/>
                <a:latin typeface="+mn-lt"/>
                <a:ea typeface="MS PGothic" panose="020B0600070205080204" pitchFamily="34" charset="-128"/>
                <a:cs typeface="+mn-cs"/>
              </a:rPr>
              <a:t>‘countries in protracted crisis’ </a:t>
            </a:r>
            <a:r>
              <a:rPr lang="en-GB" sz="1200" kern="1200" dirty="0">
                <a:solidFill>
                  <a:schemeClr val="tx1"/>
                </a:solidFill>
                <a:effectLst/>
                <a:latin typeface="+mn-lt"/>
                <a:ea typeface="MS PGothic" panose="020B0600070205080204" pitchFamily="34" charset="-128"/>
                <a:cs typeface="+mn-cs"/>
              </a:rPr>
              <a:t>- which we’ve termed </a:t>
            </a:r>
            <a:r>
              <a:rPr lang="en-GB" sz="1200" b="1" kern="1200" dirty="0">
                <a:solidFill>
                  <a:schemeClr val="tx1"/>
                </a:solidFill>
                <a:effectLst/>
                <a:latin typeface="+mn-lt"/>
                <a:ea typeface="MS PGothic" panose="020B0600070205080204" pitchFamily="34" charset="-128"/>
                <a:cs typeface="+mn-cs"/>
              </a:rPr>
              <a:t>‘protracted crisis countries’</a:t>
            </a:r>
            <a:r>
              <a:rPr lang="en-GB" sz="1200" kern="1200" dirty="0">
                <a:solidFill>
                  <a:schemeClr val="tx1"/>
                </a:solidFill>
                <a:effectLst/>
                <a:latin typeface="+mn-lt"/>
                <a:ea typeface="MS PGothic" panose="020B0600070205080204" pitchFamily="34" charset="-128"/>
                <a:cs typeface="+mn-cs"/>
              </a:rPr>
              <a:t> or </a:t>
            </a:r>
            <a:r>
              <a:rPr lang="en-GB" sz="1200" b="1" kern="1200" dirty="0">
                <a:solidFill>
                  <a:schemeClr val="tx1"/>
                </a:solidFill>
                <a:effectLst/>
                <a:latin typeface="+mn-lt"/>
                <a:ea typeface="MS PGothic" panose="020B0600070205080204" pitchFamily="34" charset="-128"/>
                <a:cs typeface="+mn-cs"/>
              </a:rPr>
              <a:t>‘PCCs’ for short</a:t>
            </a:r>
            <a:r>
              <a:rPr lang="en-GB" sz="1200" kern="1200" dirty="0">
                <a:solidFill>
                  <a:schemeClr val="tx1"/>
                </a:solidFill>
                <a:effectLst/>
                <a:latin typeface="+mn-lt"/>
                <a:ea typeface="MS PGothic" panose="020B0600070205080204" pitchFamily="34" charset="-128"/>
                <a:cs typeface="+mn-cs"/>
              </a:rPr>
              <a:t>. </a:t>
            </a:r>
          </a:p>
          <a:p>
            <a:pPr fontAlgn="ctr"/>
            <a:r>
              <a:rPr lang="en-GB" sz="1200" kern="1200" dirty="0">
                <a:solidFill>
                  <a:schemeClr val="tx1"/>
                </a:solidFill>
                <a:effectLst/>
                <a:latin typeface="+mn-lt"/>
                <a:ea typeface="MS PGothic" panose="020B0600070205080204" pitchFamily="34" charset="-128"/>
                <a:cs typeface="+mn-cs"/>
              </a:rPr>
              <a:t>These are countries which have had at least 5 consecutive years of humanitarian response plans at any point between the years 2000 and 2017 (with 2017 being the latest year for which we have country-level development finance data).</a:t>
            </a:r>
            <a:r>
              <a:rPr lang="en-GB" sz="1200" b="1" kern="1200" dirty="0">
                <a:solidFill>
                  <a:schemeClr val="tx1"/>
                </a:solidFill>
                <a:effectLst/>
                <a:latin typeface="+mn-lt"/>
                <a:ea typeface="MS PGothic" panose="020B0600070205080204" pitchFamily="34" charset="-128"/>
                <a:cs typeface="+mn-cs"/>
              </a:rPr>
              <a:t> </a:t>
            </a:r>
            <a:endParaRPr lang="en-GB" sz="1200" kern="1200" dirty="0">
              <a:solidFill>
                <a:schemeClr val="tx1"/>
              </a:solidFill>
              <a:effectLst/>
              <a:latin typeface="+mn-lt"/>
              <a:ea typeface="MS PGothic" panose="020B0600070205080204" pitchFamily="34" charset="-128"/>
              <a:cs typeface="+mn-cs"/>
            </a:endParaRPr>
          </a:p>
          <a:p>
            <a:pPr fontAlgn="ctr"/>
            <a:r>
              <a:rPr lang="en-GB" sz="1200" b="1" kern="1200" dirty="0">
                <a:solidFill>
                  <a:schemeClr val="tx1"/>
                </a:solidFill>
                <a:effectLst/>
                <a:latin typeface="+mn-lt"/>
                <a:ea typeface="MS PGothic" panose="020B0600070205080204" pitchFamily="34" charset="-128"/>
                <a:cs typeface="+mn-cs"/>
              </a:rPr>
              <a:t> </a:t>
            </a:r>
            <a:endParaRPr lang="en-GB" sz="1200" kern="1200" dirty="0">
              <a:solidFill>
                <a:schemeClr val="tx1"/>
              </a:solidFill>
              <a:effectLst/>
              <a:latin typeface="+mn-lt"/>
              <a:ea typeface="MS PGothic" panose="020B0600070205080204" pitchFamily="34" charset="-128"/>
              <a:cs typeface="+mn-cs"/>
            </a:endParaRPr>
          </a:p>
          <a:p>
            <a:pPr fontAlgn="ctr"/>
            <a:r>
              <a:rPr lang="en-GB" sz="1200" kern="1200" dirty="0">
                <a:solidFill>
                  <a:schemeClr val="tx1"/>
                </a:solidFill>
                <a:effectLst/>
                <a:latin typeface="+mn-lt"/>
                <a:ea typeface="MS PGothic" panose="020B0600070205080204" pitchFamily="34" charset="-128"/>
                <a:cs typeface="+mn-cs"/>
              </a:rPr>
              <a:t>We are focusing on protracted crises in particular as it’s in these contexts that humanitarian, development and peace actors are most likely to interconnect in practice. </a:t>
            </a:r>
          </a:p>
          <a:p>
            <a:pPr fontAlgn="ctr"/>
            <a:r>
              <a:rPr lang="en-GB" sz="1200" kern="1200" dirty="0">
                <a:solidFill>
                  <a:schemeClr val="tx1"/>
                </a:solidFill>
                <a:effectLst/>
                <a:latin typeface="+mn-lt"/>
                <a:ea typeface="MS PGothic" panose="020B0600070205080204" pitchFamily="34" charset="-128"/>
                <a:cs typeface="+mn-cs"/>
              </a:rPr>
              <a:t> </a:t>
            </a:r>
          </a:p>
          <a:p>
            <a:pPr fontAlgn="ctr"/>
            <a:r>
              <a:rPr lang="en-GB" sz="1200" kern="1200" dirty="0">
                <a:solidFill>
                  <a:schemeClr val="tx1"/>
                </a:solidFill>
                <a:effectLst/>
                <a:latin typeface="+mn-lt"/>
                <a:ea typeface="MS PGothic" panose="020B0600070205080204" pitchFamily="34" charset="-128"/>
                <a:cs typeface="+mn-cs"/>
              </a:rPr>
              <a:t>There are 27 protracted crisis countries – some of which have not been the subject of humanitarian response plans for a number of years, and others which have had humanitarian response plans for almost every year since 2000.</a:t>
            </a:r>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2B4C60AA-FB97-4DDF-A6AB-FC712FF8AE93}" type="slidenum">
              <a:rPr lang="en-GB" altLang="en-US" smtClean="0"/>
              <a:pPr/>
              <a:t>5</a:t>
            </a:fld>
            <a:endParaRPr lang="en-GB" altLang="en-US"/>
          </a:p>
        </p:txBody>
      </p:sp>
    </p:spTree>
    <p:extLst>
      <p:ext uri="{BB962C8B-B14F-4D97-AF65-F5344CB8AC3E}">
        <p14:creationId xmlns:p14="http://schemas.microsoft.com/office/powerpoint/2010/main" val="2309076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r>
              <a:rPr lang="en-GB" sz="1200" kern="1200" dirty="0">
                <a:solidFill>
                  <a:schemeClr val="tx1"/>
                </a:solidFill>
                <a:effectLst/>
                <a:latin typeface="+mn-lt"/>
                <a:ea typeface="MS PGothic" panose="020B0600070205080204" pitchFamily="34" charset="-128"/>
                <a:cs typeface="+mn-cs"/>
              </a:rPr>
              <a:t>Of these 27 countries, 14 of them – the ones you can see highlighted in the slightly darker shade of green on the map – were still the subject of a humanitarian response plan in 2017. </a:t>
            </a:r>
          </a:p>
          <a:p>
            <a:pPr fontAlgn="ctr"/>
            <a:r>
              <a:rPr lang="en-GB" sz="1200" kern="1200" dirty="0">
                <a:solidFill>
                  <a:schemeClr val="tx1"/>
                </a:solidFill>
                <a:effectLst/>
                <a:latin typeface="+mn-lt"/>
                <a:ea typeface="MS PGothic" panose="020B0600070205080204" pitchFamily="34" charset="-128"/>
                <a:cs typeface="+mn-cs"/>
              </a:rPr>
              <a:t> </a:t>
            </a:r>
          </a:p>
          <a:p>
            <a:pPr fontAlgn="ctr"/>
            <a:r>
              <a:rPr lang="en-GB" sz="1200" kern="1200" dirty="0">
                <a:solidFill>
                  <a:schemeClr val="tx1"/>
                </a:solidFill>
                <a:effectLst/>
                <a:latin typeface="+mn-lt"/>
                <a:ea typeface="MS PGothic" panose="020B0600070205080204" pitchFamily="34" charset="-128"/>
                <a:cs typeface="+mn-cs"/>
              </a:rPr>
              <a:t>Our analysis excludes countries that have </a:t>
            </a:r>
            <a:r>
              <a:rPr lang="en-GB" sz="1200" b="1" i="1" kern="1200" dirty="0">
                <a:solidFill>
                  <a:schemeClr val="tx1"/>
                </a:solidFill>
                <a:effectLst/>
                <a:latin typeface="+mn-lt"/>
                <a:ea typeface="MS PGothic" panose="020B0600070205080204" pitchFamily="34" charset="-128"/>
                <a:cs typeface="+mn-cs"/>
              </a:rPr>
              <a:t>become</a:t>
            </a:r>
            <a:r>
              <a:rPr lang="en-GB" sz="1200" kern="1200" dirty="0">
                <a:solidFill>
                  <a:schemeClr val="tx1"/>
                </a:solidFill>
                <a:effectLst/>
                <a:latin typeface="+mn-lt"/>
                <a:ea typeface="MS PGothic" panose="020B0600070205080204" pitchFamily="34" charset="-128"/>
                <a:cs typeface="+mn-cs"/>
              </a:rPr>
              <a:t> protracted crisis countries </a:t>
            </a:r>
            <a:r>
              <a:rPr lang="en-GB" sz="1200" b="1" i="1" kern="1200" dirty="0">
                <a:solidFill>
                  <a:schemeClr val="tx1"/>
                </a:solidFill>
                <a:effectLst/>
                <a:latin typeface="+mn-lt"/>
                <a:ea typeface="MS PGothic" panose="020B0600070205080204" pitchFamily="34" charset="-128"/>
                <a:cs typeface="+mn-cs"/>
              </a:rPr>
              <a:t>since</a:t>
            </a:r>
            <a:r>
              <a:rPr lang="en-GB" sz="1200" kern="1200" dirty="0">
                <a:solidFill>
                  <a:schemeClr val="tx1"/>
                </a:solidFill>
                <a:effectLst/>
                <a:latin typeface="+mn-lt"/>
                <a:ea typeface="MS PGothic" panose="020B0600070205080204" pitchFamily="34" charset="-128"/>
                <a:cs typeface="+mn-cs"/>
              </a:rPr>
              <a:t> 2017.</a:t>
            </a:r>
          </a:p>
          <a:p>
            <a:pPr marL="0" marR="0" lvl="0" indent="0" algn="l" defTabSz="457200" rtl="0" eaLnBrk="1" fontAlgn="base" latinLnBrk="0" hangingPunct="1">
              <a:lnSpc>
                <a:spcPct val="100000"/>
              </a:lnSpc>
              <a:spcBef>
                <a:spcPct val="30000"/>
              </a:spcBef>
              <a:spcAft>
                <a:spcPct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2B4C60AA-FB97-4DDF-A6AB-FC712FF8AE93}" type="slidenum">
              <a:rPr lang="en-GB" altLang="en-US" smtClean="0"/>
              <a:pPr/>
              <a:t>6</a:t>
            </a:fld>
            <a:endParaRPr lang="en-GB" altLang="en-US"/>
          </a:p>
        </p:txBody>
      </p:sp>
    </p:spTree>
    <p:extLst>
      <p:ext uri="{BB962C8B-B14F-4D97-AF65-F5344CB8AC3E}">
        <p14:creationId xmlns:p14="http://schemas.microsoft.com/office/powerpoint/2010/main" val="537561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kern="1200" dirty="0">
                <a:solidFill>
                  <a:schemeClr val="tx1"/>
                </a:solidFill>
                <a:effectLst/>
                <a:latin typeface="+mn-lt"/>
                <a:ea typeface="MS PGothic" panose="020B0600070205080204" pitchFamily="34" charset="-128"/>
                <a:cs typeface="+mn-cs"/>
              </a:rPr>
              <a:t>So, what financing flows matter in protracted crisis countries? </a:t>
            </a:r>
          </a:p>
          <a:p>
            <a:endParaRPr lang="en-GB" sz="1200" kern="1200" dirty="0">
              <a:solidFill>
                <a:schemeClr val="tx1"/>
              </a:solidFill>
              <a:effectLst/>
              <a:latin typeface="+mn-lt"/>
              <a:ea typeface="MS PGothic" panose="020B0600070205080204" pitchFamily="34" charset="-128"/>
              <a:cs typeface="+mn-cs"/>
            </a:endParaRPr>
          </a:p>
          <a:p>
            <a:r>
              <a:rPr lang="en-GB" sz="1200" kern="1200" dirty="0">
                <a:solidFill>
                  <a:schemeClr val="tx1"/>
                </a:solidFill>
                <a:effectLst/>
                <a:latin typeface="+mn-lt"/>
                <a:ea typeface="MS PGothic" panose="020B0600070205080204" pitchFamily="34" charset="-128"/>
                <a:cs typeface="+mn-cs"/>
              </a:rPr>
              <a:t>The slide shows the mix of resources in protracted crisis countries, and compares this with the mix of resources in other developing countries. </a:t>
            </a:r>
          </a:p>
          <a:p>
            <a:endParaRPr lang="en-GB" sz="1200" kern="1200" dirty="0">
              <a:solidFill>
                <a:schemeClr val="tx1"/>
              </a:solidFill>
              <a:effectLst/>
              <a:latin typeface="+mn-lt"/>
              <a:ea typeface="MS PGothic" panose="020B0600070205080204" pitchFamily="34" charset="-128"/>
              <a:cs typeface="+mn-cs"/>
            </a:endParaRPr>
          </a:p>
          <a:p>
            <a:r>
              <a:rPr lang="en-GB" sz="1200" kern="1200" dirty="0">
                <a:solidFill>
                  <a:schemeClr val="tx1"/>
                </a:solidFill>
                <a:effectLst/>
                <a:latin typeface="+mn-lt"/>
                <a:ea typeface="MS PGothic" panose="020B0600070205080204" pitchFamily="34" charset="-128"/>
                <a:cs typeface="+mn-cs"/>
              </a:rPr>
              <a:t>A stark difference can be seen, with protracted crisis countries relying on aid much more than other developing countries.</a:t>
            </a:r>
          </a:p>
          <a:p>
            <a:r>
              <a:rPr lang="en-GB" sz="1200" kern="1200" dirty="0">
                <a:solidFill>
                  <a:schemeClr val="tx1"/>
                </a:solidFill>
                <a:effectLst/>
                <a:latin typeface="+mn-lt"/>
                <a:ea typeface="MS PGothic" panose="020B0600070205080204" pitchFamily="34" charset="-128"/>
                <a:cs typeface="+mn-cs"/>
              </a:rPr>
              <a:t>(On the left, a third of the section of the doughnut showing ODA is humanitarian assistance and the other two thirds of this section is non-humanitarian development assistance</a:t>
            </a:r>
            <a:r>
              <a:rPr lang="en-GB" sz="1200" kern="1200">
                <a:solidFill>
                  <a:schemeClr val="tx1"/>
                </a:solidFill>
                <a:effectLst/>
                <a:latin typeface="+mn-lt"/>
                <a:ea typeface="MS PGothic" panose="020B0600070205080204" pitchFamily="34" charset="-128"/>
                <a:cs typeface="+mn-cs"/>
              </a:rPr>
              <a:t>). </a:t>
            </a:r>
            <a:endParaRPr lang="en-GB" sz="1200" b="0" i="1" kern="1200">
              <a:solidFill>
                <a:schemeClr val="tx1"/>
              </a:solidFill>
              <a:effectLst/>
              <a:latin typeface="+mn-lt"/>
              <a:ea typeface="MS PGothic" panose="020B0600070205080204" pitchFamily="34" charset="-128"/>
              <a:cs typeface="+mn-cs"/>
            </a:endParaRPr>
          </a:p>
          <a:p>
            <a:r>
              <a:rPr lang="en-GB" sz="1200" kern="1200">
                <a:solidFill>
                  <a:schemeClr val="tx1"/>
                </a:solidFill>
                <a:effectLst/>
                <a:latin typeface="+mn-lt"/>
                <a:ea typeface="MS PGothic" panose="020B0600070205080204" pitchFamily="34" charset="-128"/>
                <a:cs typeface="+mn-cs"/>
              </a:rPr>
              <a:t>Other </a:t>
            </a:r>
            <a:r>
              <a:rPr lang="en-GB" sz="1200" kern="1200" dirty="0">
                <a:solidFill>
                  <a:schemeClr val="tx1"/>
                </a:solidFill>
                <a:effectLst/>
                <a:latin typeface="+mn-lt"/>
                <a:ea typeface="MS PGothic" panose="020B0600070205080204" pitchFamily="34" charset="-128"/>
                <a:cs typeface="+mn-cs"/>
              </a:rPr>
              <a:t>developing countries instead have much more access to resource flows beyond aid. </a:t>
            </a:r>
          </a:p>
          <a:p>
            <a:endParaRPr lang="en-GB" sz="1200" kern="1200" dirty="0">
              <a:solidFill>
                <a:schemeClr val="tx1"/>
              </a:solidFill>
              <a:effectLst/>
              <a:latin typeface="+mn-lt"/>
              <a:ea typeface="MS PGothic" panose="020B0600070205080204" pitchFamily="34" charset="-128"/>
              <a:cs typeface="+mn-cs"/>
            </a:endParaRPr>
          </a:p>
          <a:p>
            <a:r>
              <a:rPr lang="en-GB" sz="1200" kern="1200" dirty="0">
                <a:solidFill>
                  <a:schemeClr val="tx1"/>
                </a:solidFill>
                <a:effectLst/>
                <a:latin typeface="+mn-lt"/>
                <a:ea typeface="MS PGothic" panose="020B0600070205080204" pitchFamily="34" charset="-128"/>
                <a:cs typeface="+mn-cs"/>
              </a:rPr>
              <a:t>This difference can be explained, at least in part, by weaker domestic capacity and weaker private sector enabling environments in protracted crisis countries.</a:t>
            </a:r>
          </a:p>
          <a:p>
            <a:r>
              <a:rPr lang="en-GB" sz="1200" kern="1200" dirty="0">
                <a:solidFill>
                  <a:schemeClr val="tx1"/>
                </a:solidFill>
                <a:effectLst/>
                <a:latin typeface="+mn-lt"/>
                <a:ea typeface="MS PGothic" panose="020B0600070205080204" pitchFamily="34" charset="-128"/>
                <a:cs typeface="+mn-cs"/>
              </a:rPr>
              <a:t>However, it’s interesting to note that, notwithstanding this, there is still a range of resources that flow into protracted crisis countries, spanning across public, commercial and private sources. </a:t>
            </a:r>
          </a:p>
          <a:p>
            <a:r>
              <a:rPr lang="en-GB" sz="1200" kern="1200" dirty="0">
                <a:solidFill>
                  <a:schemeClr val="tx1"/>
                </a:solidFill>
                <a:effectLst/>
                <a:latin typeface="+mn-lt"/>
                <a:ea typeface="MS PGothic" panose="020B0600070205080204" pitchFamily="34" charset="-128"/>
                <a:cs typeface="+mn-cs"/>
              </a:rPr>
              <a:t>For example, remittances account for a fifth of inflows, and foreign direct investment for 14%. </a:t>
            </a:r>
          </a:p>
          <a:p>
            <a:endParaRPr lang="en-GB" sz="1200" kern="1200" dirty="0">
              <a:solidFill>
                <a:schemeClr val="tx1"/>
              </a:solidFill>
              <a:effectLst/>
              <a:latin typeface="+mn-lt"/>
              <a:ea typeface="MS PGothic" panose="020B0600070205080204" pitchFamily="34" charset="-128"/>
              <a:cs typeface="+mn-cs"/>
            </a:endParaRPr>
          </a:p>
          <a:p>
            <a:r>
              <a:rPr lang="en-GB" sz="1200" kern="1200" dirty="0">
                <a:solidFill>
                  <a:schemeClr val="tx1"/>
                </a:solidFill>
                <a:effectLst/>
                <a:latin typeface="+mn-lt"/>
                <a:ea typeface="MS PGothic" panose="020B0600070205080204" pitchFamily="34" charset="-128"/>
                <a:cs typeface="+mn-cs"/>
              </a:rPr>
              <a:t>I’ll now hand over to Rob to talk through the top line ODA trends.</a:t>
            </a:r>
          </a:p>
        </p:txBody>
      </p:sp>
      <p:sp>
        <p:nvSpPr>
          <p:cNvPr id="4" name="Slide Number Placeholder 3"/>
          <p:cNvSpPr>
            <a:spLocks noGrp="1"/>
          </p:cNvSpPr>
          <p:nvPr>
            <p:ph type="sldNum" sz="quarter" idx="5"/>
          </p:nvPr>
        </p:nvSpPr>
        <p:spPr/>
        <p:txBody>
          <a:bodyPr/>
          <a:lstStyle/>
          <a:p>
            <a:fld id="{2B4C60AA-FB97-4DDF-A6AB-FC712FF8AE93}" type="slidenum">
              <a:rPr lang="en-GB" altLang="en-US" smtClean="0"/>
              <a:pPr/>
              <a:t>7</a:t>
            </a:fld>
            <a:endParaRPr lang="en-GB" altLang="en-US"/>
          </a:p>
        </p:txBody>
      </p:sp>
    </p:spTree>
    <p:extLst>
      <p:ext uri="{BB962C8B-B14F-4D97-AF65-F5344CB8AC3E}">
        <p14:creationId xmlns:p14="http://schemas.microsoft.com/office/powerpoint/2010/main" val="1845973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t>We will </a:t>
            </a:r>
            <a:r>
              <a:rPr lang="en-GB" b="0" strike="noStrike" dirty="0"/>
              <a:t>now look more closely at</a:t>
            </a:r>
            <a:r>
              <a:rPr lang="en-GB" b="0" dirty="0"/>
              <a:t> the use of official </a:t>
            </a:r>
            <a:r>
              <a:rPr lang="en-GB" b="0" strike="noStrike" dirty="0">
                <a:solidFill>
                  <a:srgbClr val="FF0000"/>
                </a:solidFill>
              </a:rPr>
              <a:t>development assistance, in particular</a:t>
            </a:r>
            <a:r>
              <a:rPr lang="en-GB" b="0" dirty="0"/>
              <a:t>.</a:t>
            </a:r>
          </a:p>
          <a:p>
            <a:endParaRPr lang="en-GB" b="0" dirty="0"/>
          </a:p>
          <a:p>
            <a:r>
              <a:rPr lang="en-GB" b="0" dirty="0"/>
              <a:t>Our research shows that aid from DAC donors and multilateral bodies is not as focused as it should be on the poorest people. </a:t>
            </a:r>
          </a:p>
          <a:p>
            <a:endParaRPr lang="en-GB" b="0" dirty="0"/>
          </a:p>
          <a:p>
            <a:r>
              <a:rPr lang="en-GB" b="0" strike="noStrike" dirty="0"/>
              <a:t>As you can see from this chart, </a:t>
            </a:r>
            <a:r>
              <a:rPr lang="en-GB" b="0" dirty="0"/>
              <a:t>countries that are home to 75% of the world’s poorest people receive just 35% of ODA targeted at specific countries. 40% of aid goes to countries housing 24% of people living in absolute poverty, and a quarter of aid goes to countries which collectively are home to just 1% of the world poorest people.</a:t>
            </a:r>
          </a:p>
          <a:p>
            <a:endParaRPr lang="en-GB" b="0" dirty="0"/>
          </a:p>
          <a:p>
            <a:pPr marL="0" marR="0" lvl="0" indent="0" algn="l" defTabSz="457200" rtl="0" eaLnBrk="1" fontAlgn="base" latinLnBrk="0" hangingPunct="1">
              <a:lnSpc>
                <a:spcPct val="100000"/>
              </a:lnSpc>
              <a:spcBef>
                <a:spcPct val="30000"/>
              </a:spcBef>
              <a:spcAft>
                <a:spcPct val="0"/>
              </a:spcAft>
              <a:buClrTx/>
              <a:buSzTx/>
              <a:buFontTx/>
              <a:buNone/>
              <a:tabLst/>
              <a:defRPr/>
            </a:pPr>
            <a:r>
              <a:rPr lang="en-GB" sz="1200" b="0" kern="1200" dirty="0">
                <a:solidFill>
                  <a:schemeClr val="tx1"/>
                </a:solidFill>
                <a:effectLst/>
                <a:latin typeface="+mn-lt"/>
                <a:ea typeface="MS PGothic" panose="020B0600070205080204" pitchFamily="34" charset="-128"/>
                <a:cs typeface="+mn-cs"/>
              </a:rPr>
              <a:t>This is important to the current discussion </a:t>
            </a:r>
            <a:r>
              <a:rPr lang="en-GB" sz="1200" b="0" strike="noStrike" kern="1200" dirty="0">
                <a:solidFill>
                  <a:schemeClr val="tx1"/>
                </a:solidFill>
                <a:effectLst/>
                <a:latin typeface="+mn-lt"/>
                <a:ea typeface="MS PGothic" panose="020B0600070205080204" pitchFamily="34" charset="-128"/>
                <a:cs typeface="+mn-cs"/>
              </a:rPr>
              <a:t>because</a:t>
            </a:r>
            <a:r>
              <a:rPr lang="en-GB" sz="1200" b="0" kern="1200" dirty="0">
                <a:solidFill>
                  <a:schemeClr val="tx1"/>
                </a:solidFill>
                <a:effectLst/>
                <a:latin typeface="+mn-lt"/>
                <a:ea typeface="MS PGothic" panose="020B0600070205080204" pitchFamily="34" charset="-128"/>
                <a:cs typeface="+mn-cs"/>
              </a:rPr>
              <a:t> a growing proportion of the world’s poor is projected to reside in protracted crisis and fragile contexts by 2030, and development actors will be under increased pressure to target and engage in these contexts. So, this raises questions about the ways in which development aid is planned and delivered, and what needs to change to meet the unique challenges faced in these contexts?</a:t>
            </a:r>
            <a:endParaRPr lang="en-GB" b="0" dirty="0"/>
          </a:p>
          <a:p>
            <a:pPr marL="0" marR="0" lvl="0" indent="0" algn="l" defTabSz="457200" rtl="0" eaLnBrk="1" fontAlgn="base" latinLnBrk="0" hangingPunct="1">
              <a:lnSpc>
                <a:spcPct val="100000"/>
              </a:lnSpc>
              <a:spcBef>
                <a:spcPct val="30000"/>
              </a:spcBef>
              <a:spcAft>
                <a:spcPct val="0"/>
              </a:spcAft>
              <a:buClrTx/>
              <a:buSzTx/>
              <a:buFontTx/>
              <a:buNone/>
              <a:tabLst/>
              <a:defRPr/>
            </a:pPr>
            <a:endParaRPr lang="en-GB" sz="1200" b="0" kern="1200" dirty="0">
              <a:solidFill>
                <a:schemeClr val="tx1"/>
              </a:solidFill>
              <a:effectLst/>
              <a:latin typeface="+mn-lt"/>
              <a:ea typeface="MS PGothic" panose="020B0600070205080204" pitchFamily="34" charset="-128"/>
              <a:cs typeface="+mn-cs"/>
            </a:endParaRPr>
          </a:p>
          <a:p>
            <a:pPr marL="0" marR="0" lvl="0" indent="0" algn="l" defTabSz="457200" rtl="0" eaLnBrk="1" fontAlgn="base" latinLnBrk="0" hangingPunct="1">
              <a:lnSpc>
                <a:spcPct val="100000"/>
              </a:lnSpc>
              <a:spcBef>
                <a:spcPct val="30000"/>
              </a:spcBef>
              <a:spcAft>
                <a:spcPct val="0"/>
              </a:spcAft>
              <a:buClrTx/>
              <a:buSzTx/>
              <a:buFontTx/>
              <a:buNone/>
              <a:tabLst/>
              <a:defRPr/>
            </a:pPr>
            <a:endParaRPr lang="en-GB" sz="1200" b="0" kern="1200" dirty="0">
              <a:solidFill>
                <a:schemeClr val="tx1"/>
              </a:solidFill>
              <a:effectLst/>
              <a:latin typeface="+mn-lt"/>
              <a:ea typeface="MS PGothic" panose="020B0600070205080204" pitchFamily="34" charset="-128"/>
              <a:cs typeface="+mn-cs"/>
            </a:endParaRPr>
          </a:p>
        </p:txBody>
      </p:sp>
      <p:sp>
        <p:nvSpPr>
          <p:cNvPr id="4" name="Slide Number Placeholder 3"/>
          <p:cNvSpPr>
            <a:spLocks noGrp="1"/>
          </p:cNvSpPr>
          <p:nvPr>
            <p:ph type="sldNum" sz="quarter" idx="5"/>
          </p:nvPr>
        </p:nvSpPr>
        <p:spPr/>
        <p:txBody>
          <a:bodyPr/>
          <a:lstStyle/>
          <a:p>
            <a:fld id="{2B4C60AA-FB97-4DDF-A6AB-FC712FF8AE93}" type="slidenum">
              <a:rPr lang="en-GB" altLang="en-US" smtClean="0"/>
              <a:pPr/>
              <a:t>8</a:t>
            </a:fld>
            <a:endParaRPr lang="en-GB" altLang="en-US"/>
          </a:p>
        </p:txBody>
      </p:sp>
    </p:spTree>
    <p:extLst>
      <p:ext uri="{BB962C8B-B14F-4D97-AF65-F5344CB8AC3E}">
        <p14:creationId xmlns:p14="http://schemas.microsoft.com/office/powerpoint/2010/main" val="788140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aid is disbursed by donor countries or multilateral bodies, it flows through a variety of agencies responsible for the implementation of aid-funded projects.</a:t>
            </a:r>
          </a:p>
          <a:p>
            <a:endParaRPr lang="en-GB" dirty="0"/>
          </a:p>
          <a:p>
            <a:r>
              <a:rPr lang="en-GB" dirty="0"/>
              <a:t>This chart illustrates the flow of developmental ODA – that is, excluding humanitarian aid.</a:t>
            </a:r>
          </a:p>
          <a:p>
            <a:endParaRPr lang="en-GB" dirty="0"/>
          </a:p>
          <a:p>
            <a:r>
              <a:rPr lang="en-GB" dirty="0"/>
              <a:t>Much of this aid goes via government ministries or other public sector bodies within the developing countries. </a:t>
            </a:r>
          </a:p>
          <a:p>
            <a:endParaRPr lang="en-GB" dirty="0"/>
          </a:p>
          <a:p>
            <a:r>
              <a:rPr lang="en-GB" dirty="0"/>
              <a:t>Smaller, but still substantial amounts are disbursed via NGOs &amp; CSOs. </a:t>
            </a:r>
          </a:p>
          <a:p>
            <a:endParaRPr lang="en-GB" dirty="0"/>
          </a:p>
          <a:p>
            <a:r>
              <a:rPr lang="en-GB" dirty="0"/>
              <a:t>Multilateral bodies, as well as funding development projects from their core funding also act as implementation partners in some projects. </a:t>
            </a:r>
          </a:p>
          <a:p>
            <a:endParaRPr lang="en-GB" dirty="0"/>
          </a:p>
          <a:p>
            <a:r>
              <a:rPr lang="en-GB" dirty="0"/>
              <a:t>The flow marked as ‘other’ represents development aid implemented through private-sector firms, teaching institutions and think-tanks.</a:t>
            </a:r>
          </a:p>
          <a:p>
            <a:endParaRPr lang="en-GB" dirty="0"/>
          </a:p>
        </p:txBody>
      </p:sp>
      <p:sp>
        <p:nvSpPr>
          <p:cNvPr id="4" name="Slide Number Placeholder 3"/>
          <p:cNvSpPr>
            <a:spLocks noGrp="1"/>
          </p:cNvSpPr>
          <p:nvPr>
            <p:ph type="sldNum" sz="quarter" idx="5"/>
          </p:nvPr>
        </p:nvSpPr>
        <p:spPr/>
        <p:txBody>
          <a:bodyPr/>
          <a:lstStyle/>
          <a:p>
            <a:fld id="{2B4C60AA-FB97-4DDF-A6AB-FC712FF8AE93}" type="slidenum">
              <a:rPr lang="en-GB" altLang="en-US" smtClean="0"/>
              <a:pPr/>
              <a:t>9</a:t>
            </a:fld>
            <a:endParaRPr lang="en-GB" altLang="en-US"/>
          </a:p>
        </p:txBody>
      </p:sp>
    </p:spTree>
    <p:extLst>
      <p:ext uri="{BB962C8B-B14F-4D97-AF65-F5344CB8AC3E}">
        <p14:creationId xmlns:p14="http://schemas.microsoft.com/office/powerpoint/2010/main" val="3684812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ODI Re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109F68"/>
          </a:solidFill>
          <a:ln>
            <a:solidFill>
              <a:srgbClr val="109F68"/>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3" name="Picture 3" descr="\\dipr-dc01\home$\simonm\Desktop\green circles for powerpoint.png"/>
          <p:cNvPicPr>
            <a:picLocks noChangeAspect="1" noChangeArrowheads="1"/>
          </p:cNvPicPr>
          <p:nvPr userDrawn="1"/>
        </p:nvPicPr>
        <p:blipFill>
          <a:blip r:embed="rId2"/>
          <a:srcRect/>
          <a:stretch>
            <a:fillRect/>
          </a:stretch>
        </p:blipFill>
        <p:spPr bwMode="auto">
          <a:xfrm>
            <a:off x="-1643511" y="-2221737"/>
            <a:ext cx="12442122" cy="9953696"/>
          </a:xfrm>
          <a:prstGeom prst="rect">
            <a:avLst/>
          </a:prstGeom>
          <a:noFill/>
        </p:spPr>
      </p:pic>
      <p:sp>
        <p:nvSpPr>
          <p:cNvPr id="9" name="Text Placeholder 10"/>
          <p:cNvSpPr>
            <a:spLocks noGrp="1"/>
          </p:cNvSpPr>
          <p:nvPr>
            <p:ph type="body" sz="quarter" idx="14"/>
          </p:nvPr>
        </p:nvSpPr>
        <p:spPr>
          <a:xfrm>
            <a:off x="3744290" y="5779485"/>
            <a:ext cx="3671587" cy="480796"/>
          </a:xfrm>
        </p:spPr>
        <p:txBody>
          <a:bodyPr anchor="ctr">
            <a:normAutofit/>
          </a:bodyPr>
          <a:lstStyle>
            <a:lvl1pPr marL="0" indent="0">
              <a:buNone/>
              <a:defRPr sz="2000" b="0">
                <a:solidFill>
                  <a:schemeClr val="bg1"/>
                </a:solidFill>
              </a:defRPr>
            </a:lvl1pPr>
          </a:lstStyle>
          <a:p>
            <a:pPr lvl="0"/>
            <a:r>
              <a:rPr lang="en-US"/>
              <a:t>Click to edit Master text styles</a:t>
            </a:r>
          </a:p>
        </p:txBody>
      </p:sp>
      <p:sp>
        <p:nvSpPr>
          <p:cNvPr id="11" name="Text Placeholder 10"/>
          <p:cNvSpPr>
            <a:spLocks noGrp="1"/>
          </p:cNvSpPr>
          <p:nvPr>
            <p:ph type="body" sz="quarter" idx="13"/>
          </p:nvPr>
        </p:nvSpPr>
        <p:spPr>
          <a:xfrm>
            <a:off x="3744290" y="4667250"/>
            <a:ext cx="3671587" cy="1104538"/>
          </a:xfrm>
        </p:spPr>
        <p:txBody>
          <a:bodyPr anchor="b">
            <a:noAutofit/>
          </a:bodyPr>
          <a:lstStyle>
            <a:lvl1pPr marL="0" indent="0">
              <a:buNone/>
              <a:defRPr sz="4000" b="1" baseline="0">
                <a:solidFill>
                  <a:schemeClr val="bg1"/>
                </a:solidFill>
              </a:defRPr>
            </a:lvl1pPr>
          </a:lstStyle>
          <a:p>
            <a:pPr lvl="0"/>
            <a:r>
              <a:rPr lang="en-US"/>
              <a:t>Click to edit Master text styles</a:t>
            </a:r>
          </a:p>
        </p:txBody>
      </p:sp>
      <p:pic>
        <p:nvPicPr>
          <p:cNvPr id="1026" name="Picture 2" descr="S:\Teams\Communications\Brand\Assets\Logos\RGB\Secondary\PNG\Development_Initiatives_Secondary-Logo_Green_RGB - white.png"/>
          <p:cNvPicPr>
            <a:picLocks noChangeAspect="1" noChangeArrowheads="1"/>
          </p:cNvPicPr>
          <p:nvPr userDrawn="1"/>
        </p:nvPicPr>
        <p:blipFill>
          <a:blip r:embed="rId3"/>
          <a:srcRect/>
          <a:stretch>
            <a:fillRect/>
          </a:stretch>
        </p:blipFill>
        <p:spPr bwMode="auto">
          <a:xfrm>
            <a:off x="3765549" y="427169"/>
            <a:ext cx="1953986" cy="370195"/>
          </a:xfrm>
          <a:prstGeom prst="rect">
            <a:avLst/>
          </a:prstGeom>
          <a:noFill/>
        </p:spPr>
      </p:pic>
    </p:spTree>
    <p:extLst>
      <p:ext uri="{BB962C8B-B14F-4D97-AF65-F5344CB8AC3E}">
        <p14:creationId xmlns:p14="http://schemas.microsoft.com/office/powerpoint/2010/main" val="1539638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Short)">
    <p:spTree>
      <p:nvGrpSpPr>
        <p:cNvPr id="1" name=""/>
        <p:cNvGrpSpPr/>
        <p:nvPr/>
      </p:nvGrpSpPr>
      <p:grpSpPr>
        <a:xfrm>
          <a:off x="0" y="0"/>
          <a:ext cx="0" cy="0"/>
          <a:chOff x="0" y="0"/>
          <a:chExt cx="0" cy="0"/>
        </a:xfrm>
      </p:grpSpPr>
      <p:cxnSp>
        <p:nvCxnSpPr>
          <p:cNvPr id="4" name="Straight Connector 3"/>
          <p:cNvCxnSpPr/>
          <p:nvPr/>
        </p:nvCxnSpPr>
        <p:spPr>
          <a:xfrm>
            <a:off x="1566863" y="2355850"/>
            <a:ext cx="5378450" cy="0"/>
          </a:xfrm>
          <a:prstGeom prst="line">
            <a:avLst/>
          </a:prstGeom>
          <a:ln>
            <a:solidFill>
              <a:srgbClr val="08492F"/>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a:off x="1566863" y="4076700"/>
            <a:ext cx="5378450" cy="0"/>
          </a:xfrm>
          <a:prstGeom prst="line">
            <a:avLst/>
          </a:prstGeom>
          <a:ln>
            <a:solidFill>
              <a:srgbClr val="08492F"/>
            </a:solidFill>
          </a:ln>
          <a:effectLst/>
        </p:spPr>
        <p:style>
          <a:lnRef idx="2">
            <a:schemeClr val="accent1"/>
          </a:lnRef>
          <a:fillRef idx="0">
            <a:schemeClr val="accent1"/>
          </a:fillRef>
          <a:effectRef idx="1">
            <a:schemeClr val="accent1"/>
          </a:effectRef>
          <a:fontRef idx="minor">
            <a:schemeClr val="tx1"/>
          </a:fontRef>
        </p:style>
      </p:cxnSp>
      <p:sp>
        <p:nvSpPr>
          <p:cNvPr id="10" name="Text Placeholder 2"/>
          <p:cNvSpPr>
            <a:spLocks noGrp="1"/>
          </p:cNvSpPr>
          <p:nvPr>
            <p:ph type="body" sz="quarter" idx="13"/>
          </p:nvPr>
        </p:nvSpPr>
        <p:spPr>
          <a:xfrm>
            <a:off x="1566404" y="2481263"/>
            <a:ext cx="5379663" cy="1108075"/>
          </a:xfrm>
        </p:spPr>
        <p:txBody>
          <a:bodyPr anchor="ctr"/>
          <a:lstStyle>
            <a:lvl1pPr>
              <a:defRPr sz="1800" b="1" baseline="0">
                <a:solidFill>
                  <a:srgbClr val="109F68"/>
                </a:solidFill>
                <a:latin typeface="+mj-lt"/>
              </a:defRPr>
            </a:lvl1pPr>
          </a:lstStyle>
          <a:p>
            <a:pPr lvl="0"/>
            <a:r>
              <a:rPr lang="en-US"/>
              <a:t>Click to edit Master text styles</a:t>
            </a:r>
          </a:p>
        </p:txBody>
      </p:sp>
      <p:sp>
        <p:nvSpPr>
          <p:cNvPr id="3" name="Text Placeholder 2"/>
          <p:cNvSpPr>
            <a:spLocks noGrp="1"/>
          </p:cNvSpPr>
          <p:nvPr>
            <p:ph type="body" sz="quarter" idx="14"/>
          </p:nvPr>
        </p:nvSpPr>
        <p:spPr>
          <a:xfrm>
            <a:off x="1566835" y="3652594"/>
            <a:ext cx="3603879" cy="252957"/>
          </a:xfrm>
        </p:spPr>
        <p:txBody>
          <a:bodyPr/>
          <a:lstStyle>
            <a:lvl1pPr>
              <a:defRPr sz="1800" baseline="0">
                <a:solidFill>
                  <a:srgbClr val="109F68"/>
                </a:solidFill>
              </a:defRPr>
            </a:lvl1pPr>
          </a:lstStyle>
          <a:p>
            <a:pPr lvl="0"/>
            <a:r>
              <a:rPr lang="en-US"/>
              <a:t>Click to edit Master text styles</a:t>
            </a:r>
          </a:p>
        </p:txBody>
      </p:sp>
      <p:sp>
        <p:nvSpPr>
          <p:cNvPr id="7" name="Footer Placeholder 4"/>
          <p:cNvSpPr>
            <a:spLocks noGrp="1"/>
          </p:cNvSpPr>
          <p:nvPr>
            <p:ph type="ftr" sz="quarter" idx="15"/>
          </p:nvPr>
        </p:nvSpPr>
        <p:spPr/>
        <p:txBody>
          <a:bodyPr/>
          <a:lstStyle>
            <a:lvl1pPr>
              <a:defRPr/>
            </a:lvl1pPr>
          </a:lstStyle>
          <a:p>
            <a:pPr>
              <a:defRPr/>
            </a:pPr>
            <a:r>
              <a:rPr lang="en-US" dirty="0"/>
              <a:t>Report title / devinit.org</a:t>
            </a:r>
          </a:p>
        </p:txBody>
      </p:sp>
      <p:pic>
        <p:nvPicPr>
          <p:cNvPr id="8" name="Picture 7"/>
          <p:cNvPicPr>
            <a:picLocks noChangeAspect="1"/>
          </p:cNvPicPr>
          <p:nvPr userDrawn="1"/>
        </p:nvPicPr>
        <p:blipFill rotWithShape="1">
          <a:blip r:embed="rId2"/>
          <a:srcRect r="71502"/>
          <a:stretch/>
        </p:blipFill>
        <p:spPr>
          <a:xfrm>
            <a:off x="8259130" y="362728"/>
            <a:ext cx="543276" cy="361171"/>
          </a:xfrm>
          <a:prstGeom prst="rect">
            <a:avLst/>
          </a:prstGeom>
        </p:spPr>
      </p:pic>
      <p:pic>
        <p:nvPicPr>
          <p:cNvPr id="9" name="Picture 2" descr="S:\Teams\Communications\Brand\Assets\Logos\RGB\Secondary\PNG\Development_Initiatives_Secondary Logo_Green_RGB - small.png"/>
          <p:cNvPicPr>
            <a:picLocks noChangeAspect="1" noChangeArrowheads="1"/>
          </p:cNvPicPr>
          <p:nvPr userDrawn="1"/>
        </p:nvPicPr>
        <p:blipFill>
          <a:blip r:embed="rId3"/>
          <a:srcRect/>
          <a:stretch>
            <a:fillRect/>
          </a:stretch>
        </p:blipFill>
        <p:spPr bwMode="auto">
          <a:xfrm>
            <a:off x="8261958" y="362728"/>
            <a:ext cx="540448" cy="361171"/>
          </a:xfrm>
          <a:prstGeom prst="rect">
            <a:avLst/>
          </a:prstGeom>
          <a:noFill/>
        </p:spPr>
      </p:pic>
    </p:spTree>
    <p:extLst>
      <p:ext uri="{BB962C8B-B14F-4D97-AF65-F5344CB8AC3E}">
        <p14:creationId xmlns:p14="http://schemas.microsoft.com/office/powerpoint/2010/main" val="1543393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Medium)">
    <p:spTree>
      <p:nvGrpSpPr>
        <p:cNvPr id="1" name=""/>
        <p:cNvGrpSpPr/>
        <p:nvPr/>
      </p:nvGrpSpPr>
      <p:grpSpPr>
        <a:xfrm>
          <a:off x="0" y="0"/>
          <a:ext cx="0" cy="0"/>
          <a:chOff x="0" y="0"/>
          <a:chExt cx="0" cy="0"/>
        </a:xfrm>
      </p:grpSpPr>
      <p:cxnSp>
        <p:nvCxnSpPr>
          <p:cNvPr id="5" name="Straight Connector 4"/>
          <p:cNvCxnSpPr/>
          <p:nvPr/>
        </p:nvCxnSpPr>
        <p:spPr>
          <a:xfrm>
            <a:off x="1566863" y="2016125"/>
            <a:ext cx="5378450" cy="0"/>
          </a:xfrm>
          <a:prstGeom prst="line">
            <a:avLst/>
          </a:prstGeom>
          <a:ln>
            <a:solidFill>
              <a:srgbClr val="08492F"/>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1566863" y="4414838"/>
            <a:ext cx="5378450" cy="0"/>
          </a:xfrm>
          <a:prstGeom prst="line">
            <a:avLst/>
          </a:prstGeom>
          <a:ln>
            <a:solidFill>
              <a:srgbClr val="08492F"/>
            </a:solidFill>
          </a:ln>
          <a:effectLst/>
        </p:spPr>
        <p:style>
          <a:lnRef idx="2">
            <a:schemeClr val="accent1"/>
          </a:lnRef>
          <a:fillRef idx="0">
            <a:schemeClr val="accent1"/>
          </a:fillRef>
          <a:effectRef idx="1">
            <a:schemeClr val="accent1"/>
          </a:effectRef>
          <a:fontRef idx="minor">
            <a:schemeClr val="tx1"/>
          </a:fontRef>
        </p:style>
      </p:cxnSp>
      <p:sp>
        <p:nvSpPr>
          <p:cNvPr id="21" name="Text Placeholder 2"/>
          <p:cNvSpPr>
            <a:spLocks noGrp="1"/>
          </p:cNvSpPr>
          <p:nvPr>
            <p:ph type="body" sz="quarter" idx="13"/>
          </p:nvPr>
        </p:nvSpPr>
        <p:spPr>
          <a:xfrm>
            <a:off x="1566404" y="2142676"/>
            <a:ext cx="5379232" cy="1785103"/>
          </a:xfrm>
        </p:spPr>
        <p:txBody>
          <a:bodyPr anchor="ctr"/>
          <a:lstStyle>
            <a:lvl1pPr marL="0" marR="0" indent="0" algn="l" defTabSz="457200" rtl="0" eaLnBrk="1" fontAlgn="auto" latinLnBrk="0" hangingPunct="1">
              <a:lnSpc>
                <a:spcPct val="100000"/>
              </a:lnSpc>
              <a:spcBef>
                <a:spcPct val="20000"/>
              </a:spcBef>
              <a:spcAft>
                <a:spcPts val="0"/>
              </a:spcAft>
              <a:buClrTx/>
              <a:buSzTx/>
              <a:buFont typeface="Arial"/>
              <a:buNone/>
              <a:tabLst/>
              <a:defRPr sz="1800" b="1" baseline="0">
                <a:solidFill>
                  <a:srgbClr val="109F68"/>
                </a:solidFill>
                <a:latin typeface="+mj-lt"/>
              </a:defRPr>
            </a:lvl1pPr>
          </a:lstStyle>
          <a:p>
            <a:pPr lvl="0"/>
            <a:r>
              <a:rPr lang="en-US"/>
              <a:t>Click to edit Master text styles</a:t>
            </a:r>
          </a:p>
        </p:txBody>
      </p:sp>
      <p:sp>
        <p:nvSpPr>
          <p:cNvPr id="24" name="Text Placeholder 2"/>
          <p:cNvSpPr>
            <a:spLocks noGrp="1"/>
          </p:cNvSpPr>
          <p:nvPr>
            <p:ph type="body" sz="quarter" idx="17"/>
          </p:nvPr>
        </p:nvSpPr>
        <p:spPr>
          <a:xfrm>
            <a:off x="1567266" y="3991035"/>
            <a:ext cx="4169505" cy="252957"/>
          </a:xfrm>
        </p:spPr>
        <p:txBody>
          <a:bodyPr/>
          <a:lstStyle>
            <a:lvl1pPr>
              <a:defRPr sz="1800" baseline="0">
                <a:solidFill>
                  <a:srgbClr val="109F68"/>
                </a:solidFill>
              </a:defRPr>
            </a:lvl1pPr>
          </a:lstStyle>
          <a:p>
            <a:pPr lvl="0"/>
            <a:r>
              <a:rPr lang="en-US"/>
              <a:t>Click to edit Master text styles</a:t>
            </a:r>
          </a:p>
        </p:txBody>
      </p:sp>
      <p:sp>
        <p:nvSpPr>
          <p:cNvPr id="7" name="Footer Placeholder 4"/>
          <p:cNvSpPr>
            <a:spLocks noGrp="1"/>
          </p:cNvSpPr>
          <p:nvPr>
            <p:ph type="ftr" sz="quarter" idx="18"/>
          </p:nvPr>
        </p:nvSpPr>
        <p:spPr/>
        <p:txBody>
          <a:bodyPr/>
          <a:lstStyle>
            <a:lvl1pPr>
              <a:defRPr/>
            </a:lvl1pPr>
          </a:lstStyle>
          <a:p>
            <a:pPr>
              <a:defRPr/>
            </a:pPr>
            <a:r>
              <a:rPr lang="en-US" dirty="0"/>
              <a:t>Report title / devinit.org</a:t>
            </a:r>
          </a:p>
        </p:txBody>
      </p:sp>
      <p:pic>
        <p:nvPicPr>
          <p:cNvPr id="8" name="Picture 7"/>
          <p:cNvPicPr>
            <a:picLocks noChangeAspect="1"/>
          </p:cNvPicPr>
          <p:nvPr userDrawn="1"/>
        </p:nvPicPr>
        <p:blipFill rotWithShape="1">
          <a:blip r:embed="rId2"/>
          <a:srcRect r="71502"/>
          <a:stretch/>
        </p:blipFill>
        <p:spPr>
          <a:xfrm>
            <a:off x="8259130" y="362728"/>
            <a:ext cx="543276" cy="361171"/>
          </a:xfrm>
          <a:prstGeom prst="rect">
            <a:avLst/>
          </a:prstGeom>
        </p:spPr>
      </p:pic>
      <p:pic>
        <p:nvPicPr>
          <p:cNvPr id="9" name="Picture 2" descr="S:\Teams\Communications\Brand\Assets\Logos\RGB\Secondary\PNG\Development_Initiatives_Secondary Logo_Green_RGB - small.png"/>
          <p:cNvPicPr>
            <a:picLocks noChangeAspect="1" noChangeArrowheads="1"/>
          </p:cNvPicPr>
          <p:nvPr userDrawn="1"/>
        </p:nvPicPr>
        <p:blipFill>
          <a:blip r:embed="rId3"/>
          <a:srcRect/>
          <a:stretch>
            <a:fillRect/>
          </a:stretch>
        </p:blipFill>
        <p:spPr bwMode="auto">
          <a:xfrm>
            <a:off x="8261958" y="362728"/>
            <a:ext cx="540448" cy="361171"/>
          </a:xfrm>
          <a:prstGeom prst="rect">
            <a:avLst/>
          </a:prstGeom>
          <a:noFill/>
        </p:spPr>
      </p:pic>
    </p:spTree>
    <p:extLst>
      <p:ext uri="{BB962C8B-B14F-4D97-AF65-F5344CB8AC3E}">
        <p14:creationId xmlns:p14="http://schemas.microsoft.com/office/powerpoint/2010/main" val="3288763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Long)">
    <p:spTree>
      <p:nvGrpSpPr>
        <p:cNvPr id="1" name=""/>
        <p:cNvGrpSpPr/>
        <p:nvPr/>
      </p:nvGrpSpPr>
      <p:grpSpPr>
        <a:xfrm>
          <a:off x="0" y="0"/>
          <a:ext cx="0" cy="0"/>
          <a:chOff x="0" y="0"/>
          <a:chExt cx="0" cy="0"/>
        </a:xfrm>
      </p:grpSpPr>
      <p:cxnSp>
        <p:nvCxnSpPr>
          <p:cNvPr id="4" name="Straight Connector 3"/>
          <p:cNvCxnSpPr/>
          <p:nvPr/>
        </p:nvCxnSpPr>
        <p:spPr>
          <a:xfrm>
            <a:off x="1566863" y="1677988"/>
            <a:ext cx="5378450" cy="0"/>
          </a:xfrm>
          <a:prstGeom prst="line">
            <a:avLst/>
          </a:prstGeom>
          <a:ln>
            <a:solidFill>
              <a:srgbClr val="08492F"/>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a:off x="1566863" y="4740275"/>
            <a:ext cx="5378450" cy="0"/>
          </a:xfrm>
          <a:prstGeom prst="line">
            <a:avLst/>
          </a:prstGeom>
          <a:ln>
            <a:solidFill>
              <a:srgbClr val="08492F"/>
            </a:solidFill>
          </a:ln>
          <a:effectLst/>
        </p:spPr>
        <p:style>
          <a:lnRef idx="2">
            <a:schemeClr val="accent1"/>
          </a:lnRef>
          <a:fillRef idx="0">
            <a:schemeClr val="accent1"/>
          </a:fillRef>
          <a:effectRef idx="1">
            <a:schemeClr val="accent1"/>
          </a:effectRef>
          <a:fontRef idx="minor">
            <a:schemeClr val="tx1"/>
          </a:fontRef>
        </p:style>
      </p:cxnSp>
      <p:sp>
        <p:nvSpPr>
          <p:cNvPr id="23" name="Text Placeholder 2"/>
          <p:cNvSpPr>
            <a:spLocks noGrp="1"/>
          </p:cNvSpPr>
          <p:nvPr>
            <p:ph type="body" sz="quarter" idx="17"/>
          </p:nvPr>
        </p:nvSpPr>
        <p:spPr>
          <a:xfrm>
            <a:off x="1565973" y="4329590"/>
            <a:ext cx="3833341" cy="252957"/>
          </a:xfrm>
        </p:spPr>
        <p:txBody>
          <a:bodyPr/>
          <a:lstStyle>
            <a:lvl1pPr>
              <a:defRPr sz="1800" baseline="0">
                <a:solidFill>
                  <a:srgbClr val="109F68"/>
                </a:solidFill>
              </a:defRPr>
            </a:lvl1pPr>
          </a:lstStyle>
          <a:p>
            <a:pPr lvl="0"/>
            <a:r>
              <a:rPr lang="en-US"/>
              <a:t>Click to edit Master text styles</a:t>
            </a:r>
          </a:p>
        </p:txBody>
      </p:sp>
      <p:sp>
        <p:nvSpPr>
          <p:cNvPr id="26" name="Text Placeholder 2"/>
          <p:cNvSpPr>
            <a:spLocks noGrp="1"/>
          </p:cNvSpPr>
          <p:nvPr>
            <p:ph type="body" sz="quarter" idx="13"/>
          </p:nvPr>
        </p:nvSpPr>
        <p:spPr>
          <a:xfrm>
            <a:off x="1565972" y="1804122"/>
            <a:ext cx="5378801" cy="2462212"/>
          </a:xfrm>
        </p:spPr>
        <p:txBody>
          <a:bodyPr anchor="ctr"/>
          <a:lstStyle>
            <a:lvl1pPr marL="0" marR="0" indent="0" algn="l" defTabSz="457200" rtl="0" eaLnBrk="1" fontAlgn="auto" latinLnBrk="0" hangingPunct="1">
              <a:lnSpc>
                <a:spcPct val="100000"/>
              </a:lnSpc>
              <a:spcBef>
                <a:spcPct val="20000"/>
              </a:spcBef>
              <a:spcAft>
                <a:spcPts val="0"/>
              </a:spcAft>
              <a:buClrTx/>
              <a:buSzTx/>
              <a:buFont typeface="Arial"/>
              <a:buNone/>
              <a:tabLst/>
              <a:defRPr sz="1800" b="1" baseline="0">
                <a:solidFill>
                  <a:srgbClr val="109F68"/>
                </a:solidFill>
                <a:latin typeface="+mj-lt"/>
              </a:defRPr>
            </a:lvl1pPr>
          </a:lstStyle>
          <a:p>
            <a:pPr lvl="0"/>
            <a:r>
              <a:rPr lang="en-US"/>
              <a:t>Click to edit Master text styles</a:t>
            </a:r>
          </a:p>
        </p:txBody>
      </p:sp>
      <p:sp>
        <p:nvSpPr>
          <p:cNvPr id="7" name="Footer Placeholder 4"/>
          <p:cNvSpPr>
            <a:spLocks noGrp="1"/>
          </p:cNvSpPr>
          <p:nvPr>
            <p:ph type="ftr" sz="quarter" idx="18"/>
          </p:nvPr>
        </p:nvSpPr>
        <p:spPr/>
        <p:txBody>
          <a:bodyPr/>
          <a:lstStyle>
            <a:lvl1pPr>
              <a:defRPr/>
            </a:lvl1pPr>
          </a:lstStyle>
          <a:p>
            <a:pPr>
              <a:defRPr/>
            </a:pPr>
            <a:r>
              <a:rPr lang="en-US" dirty="0"/>
              <a:t>Report title / devinit.org</a:t>
            </a:r>
          </a:p>
        </p:txBody>
      </p:sp>
      <p:pic>
        <p:nvPicPr>
          <p:cNvPr id="8" name="Picture 7"/>
          <p:cNvPicPr>
            <a:picLocks noChangeAspect="1"/>
          </p:cNvPicPr>
          <p:nvPr userDrawn="1"/>
        </p:nvPicPr>
        <p:blipFill rotWithShape="1">
          <a:blip r:embed="rId2"/>
          <a:srcRect r="71502"/>
          <a:stretch/>
        </p:blipFill>
        <p:spPr>
          <a:xfrm>
            <a:off x="8259130" y="362728"/>
            <a:ext cx="543276" cy="361171"/>
          </a:xfrm>
          <a:prstGeom prst="rect">
            <a:avLst/>
          </a:prstGeom>
        </p:spPr>
      </p:pic>
      <p:pic>
        <p:nvPicPr>
          <p:cNvPr id="9" name="Picture 2" descr="S:\Teams\Communications\Brand\Assets\Logos\RGB\Secondary\PNG\Development_Initiatives_Secondary Logo_Green_RGB - small.png"/>
          <p:cNvPicPr>
            <a:picLocks noChangeAspect="1" noChangeArrowheads="1"/>
          </p:cNvPicPr>
          <p:nvPr userDrawn="1"/>
        </p:nvPicPr>
        <p:blipFill>
          <a:blip r:embed="rId3"/>
          <a:srcRect/>
          <a:stretch>
            <a:fillRect/>
          </a:stretch>
        </p:blipFill>
        <p:spPr bwMode="auto">
          <a:xfrm>
            <a:off x="8261958" y="362728"/>
            <a:ext cx="540448" cy="361171"/>
          </a:xfrm>
          <a:prstGeom prst="rect">
            <a:avLst/>
          </a:prstGeom>
          <a:noFill/>
        </p:spPr>
      </p:pic>
    </p:spTree>
    <p:extLst>
      <p:ext uri="{BB962C8B-B14F-4D97-AF65-F5344CB8AC3E}">
        <p14:creationId xmlns:p14="http://schemas.microsoft.com/office/powerpoint/2010/main" val="2089167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ox/Case Study_1">
    <p:spTree>
      <p:nvGrpSpPr>
        <p:cNvPr id="1" name=""/>
        <p:cNvGrpSpPr/>
        <p:nvPr/>
      </p:nvGrpSpPr>
      <p:grpSpPr>
        <a:xfrm>
          <a:off x="0" y="0"/>
          <a:ext cx="0" cy="0"/>
          <a:chOff x="0" y="0"/>
          <a:chExt cx="0" cy="0"/>
        </a:xfrm>
      </p:grpSpPr>
      <p:cxnSp>
        <p:nvCxnSpPr>
          <p:cNvPr id="6" name="Straight Connector 5"/>
          <p:cNvCxnSpPr/>
          <p:nvPr/>
        </p:nvCxnSpPr>
        <p:spPr>
          <a:xfrm>
            <a:off x="1566863" y="1785938"/>
            <a:ext cx="6470650" cy="0"/>
          </a:xfrm>
          <a:prstGeom prst="line">
            <a:avLst/>
          </a:prstGeom>
          <a:ln>
            <a:solidFill>
              <a:srgbClr val="08492F"/>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1566863" y="4510088"/>
            <a:ext cx="6470650" cy="0"/>
          </a:xfrm>
          <a:prstGeom prst="line">
            <a:avLst/>
          </a:prstGeom>
          <a:ln>
            <a:solidFill>
              <a:srgbClr val="08492F"/>
            </a:solidFill>
          </a:ln>
          <a:effectLst/>
        </p:spPr>
        <p:style>
          <a:lnRef idx="2">
            <a:schemeClr val="accent1"/>
          </a:lnRef>
          <a:fillRef idx="0">
            <a:schemeClr val="accent1"/>
          </a:fillRef>
          <a:effectRef idx="1">
            <a:schemeClr val="accent1"/>
          </a:effectRef>
          <a:fontRef idx="minor">
            <a:schemeClr val="tx1"/>
          </a:fontRef>
        </p:style>
      </p:cxnSp>
      <p:sp>
        <p:nvSpPr>
          <p:cNvPr id="24" name="Title 1"/>
          <p:cNvSpPr>
            <a:spLocks noGrp="1"/>
          </p:cNvSpPr>
          <p:nvPr>
            <p:ph type="title"/>
          </p:nvPr>
        </p:nvSpPr>
        <p:spPr>
          <a:xfrm>
            <a:off x="1566404" y="1911626"/>
            <a:ext cx="6470938" cy="423375"/>
          </a:xfrm>
        </p:spPr>
        <p:txBody>
          <a:bodyPr anchor="b"/>
          <a:lstStyle>
            <a:lvl1pPr>
              <a:defRPr sz="3000">
                <a:solidFill>
                  <a:srgbClr val="109F68"/>
                </a:solidFill>
              </a:defRPr>
            </a:lvl1pPr>
          </a:lstStyle>
          <a:p>
            <a:r>
              <a:rPr lang="en-US"/>
              <a:t>Click to edit Master title style</a:t>
            </a:r>
            <a:endParaRPr lang="en-US" dirty="0"/>
          </a:p>
        </p:txBody>
      </p:sp>
      <p:sp>
        <p:nvSpPr>
          <p:cNvPr id="25" name="Text Placeholder 2"/>
          <p:cNvSpPr>
            <a:spLocks noGrp="1"/>
          </p:cNvSpPr>
          <p:nvPr>
            <p:ph type="body" sz="quarter" idx="15"/>
          </p:nvPr>
        </p:nvSpPr>
        <p:spPr>
          <a:xfrm>
            <a:off x="1566404" y="2367761"/>
            <a:ext cx="6470938" cy="350195"/>
          </a:xfrm>
        </p:spPr>
        <p:txBody>
          <a:bodyPr/>
          <a:lstStyle>
            <a:lvl1pPr>
              <a:defRPr sz="2300">
                <a:solidFill>
                  <a:srgbClr val="109F68"/>
                </a:solidFill>
              </a:defRPr>
            </a:lvl1pPr>
          </a:lstStyle>
          <a:p>
            <a:pPr lvl="0"/>
            <a:r>
              <a:rPr lang="en-US"/>
              <a:t>Click to edit Master text styles</a:t>
            </a:r>
          </a:p>
        </p:txBody>
      </p:sp>
      <p:sp>
        <p:nvSpPr>
          <p:cNvPr id="26" name="Text Placeholder 2"/>
          <p:cNvSpPr>
            <a:spLocks noGrp="1"/>
          </p:cNvSpPr>
          <p:nvPr>
            <p:ph type="body" sz="quarter" idx="13"/>
          </p:nvPr>
        </p:nvSpPr>
        <p:spPr>
          <a:xfrm>
            <a:off x="1565972" y="2842305"/>
            <a:ext cx="6471369" cy="1531532"/>
          </a:xfrm>
        </p:spPr>
        <p:txBody>
          <a:bodyPr anchor="ctr"/>
          <a:lstStyle>
            <a:lvl1pPr marL="0" marR="0" indent="0" algn="l" defTabSz="457200" rtl="0" eaLnBrk="1" fontAlgn="auto" latinLnBrk="0" hangingPunct="1">
              <a:lnSpc>
                <a:spcPct val="100000"/>
              </a:lnSpc>
              <a:spcBef>
                <a:spcPct val="20000"/>
              </a:spcBef>
              <a:spcAft>
                <a:spcPts val="0"/>
              </a:spcAft>
              <a:buClrTx/>
              <a:buSzTx/>
              <a:buFont typeface="Arial"/>
              <a:buNone/>
              <a:tabLst/>
              <a:defRPr b="0" baseline="0">
                <a:solidFill>
                  <a:schemeClr val="bg2"/>
                </a:solidFill>
                <a:latin typeface="+mj-lt"/>
              </a:defRPr>
            </a:lvl1pPr>
          </a:lstStyle>
          <a:p>
            <a:pPr lvl="0"/>
            <a:r>
              <a:rPr lang="en-US"/>
              <a:t>Click to edit Master text styles</a:t>
            </a:r>
          </a:p>
        </p:txBody>
      </p:sp>
      <p:sp>
        <p:nvSpPr>
          <p:cNvPr id="8" name="Footer Placeholder 4"/>
          <p:cNvSpPr>
            <a:spLocks noGrp="1"/>
          </p:cNvSpPr>
          <p:nvPr>
            <p:ph type="ftr" sz="quarter" idx="16"/>
          </p:nvPr>
        </p:nvSpPr>
        <p:spPr/>
        <p:txBody>
          <a:bodyPr/>
          <a:lstStyle>
            <a:lvl1pPr>
              <a:defRPr/>
            </a:lvl1pPr>
          </a:lstStyle>
          <a:p>
            <a:pPr>
              <a:defRPr/>
            </a:pPr>
            <a:r>
              <a:rPr lang="en-US" dirty="0"/>
              <a:t>Report title / devinit.org</a:t>
            </a:r>
          </a:p>
        </p:txBody>
      </p:sp>
      <p:pic>
        <p:nvPicPr>
          <p:cNvPr id="9" name="Picture 8"/>
          <p:cNvPicPr>
            <a:picLocks noChangeAspect="1"/>
          </p:cNvPicPr>
          <p:nvPr userDrawn="1"/>
        </p:nvPicPr>
        <p:blipFill rotWithShape="1">
          <a:blip r:embed="rId2"/>
          <a:srcRect r="71502"/>
          <a:stretch/>
        </p:blipFill>
        <p:spPr>
          <a:xfrm>
            <a:off x="8259130" y="362728"/>
            <a:ext cx="543276" cy="361171"/>
          </a:xfrm>
          <a:prstGeom prst="rect">
            <a:avLst/>
          </a:prstGeom>
        </p:spPr>
      </p:pic>
      <p:pic>
        <p:nvPicPr>
          <p:cNvPr id="10" name="Picture 2" descr="S:\Teams\Communications\Brand\Assets\Logos\RGB\Secondary\PNG\Development_Initiatives_Secondary Logo_Green_RGB - small.png"/>
          <p:cNvPicPr>
            <a:picLocks noChangeAspect="1" noChangeArrowheads="1"/>
          </p:cNvPicPr>
          <p:nvPr userDrawn="1"/>
        </p:nvPicPr>
        <p:blipFill>
          <a:blip r:embed="rId3"/>
          <a:srcRect/>
          <a:stretch>
            <a:fillRect/>
          </a:stretch>
        </p:blipFill>
        <p:spPr bwMode="auto">
          <a:xfrm>
            <a:off x="8261958" y="362728"/>
            <a:ext cx="540448" cy="361171"/>
          </a:xfrm>
          <a:prstGeom prst="rect">
            <a:avLst/>
          </a:prstGeom>
          <a:noFill/>
        </p:spPr>
      </p:pic>
    </p:spTree>
    <p:extLst>
      <p:ext uri="{BB962C8B-B14F-4D97-AF65-F5344CB8AC3E}">
        <p14:creationId xmlns:p14="http://schemas.microsoft.com/office/powerpoint/2010/main" val="3878949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109F68"/>
          </a:solidFill>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5448786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nd Slide (Red)">
    <p:spTree>
      <p:nvGrpSpPr>
        <p:cNvPr id="1" name=""/>
        <p:cNvGrpSpPr/>
        <p:nvPr/>
      </p:nvGrpSpPr>
      <p:grpSpPr>
        <a:xfrm>
          <a:off x="0" y="0"/>
          <a:ext cx="0" cy="0"/>
          <a:chOff x="0" y="0"/>
          <a:chExt cx="0" cy="0"/>
        </a:xfrm>
      </p:grpSpPr>
      <p:sp>
        <p:nvSpPr>
          <p:cNvPr id="2" name="Rectangle 1"/>
          <p:cNvSpPr/>
          <p:nvPr userDrawn="1"/>
        </p:nvSpPr>
        <p:spPr>
          <a:xfrm>
            <a:off x="0" y="0"/>
            <a:ext cx="9144000" cy="6858000"/>
          </a:xfrm>
          <a:prstGeom prst="rect">
            <a:avLst/>
          </a:prstGeom>
          <a:solidFill>
            <a:srgbClr val="109F6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TextBox 7"/>
          <p:cNvSpPr txBox="1">
            <a:spLocks noChangeArrowheads="1"/>
          </p:cNvSpPr>
          <p:nvPr/>
        </p:nvSpPr>
        <p:spPr bwMode="auto">
          <a:xfrm>
            <a:off x="336550" y="3662363"/>
            <a:ext cx="27813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GB" altLang="en-US" sz="1400">
                <a:solidFill>
                  <a:srgbClr val="FFFFFF"/>
                </a:solidFill>
              </a:rPr>
              <a:t>Development Initiatives</a:t>
            </a:r>
          </a:p>
          <a:p>
            <a:r>
              <a:rPr lang="en-GB" altLang="en-US" sz="1400">
                <a:solidFill>
                  <a:srgbClr val="FFFFFF"/>
                </a:solidFill>
              </a:rPr>
              <a:t>North Quay House</a:t>
            </a:r>
          </a:p>
          <a:p>
            <a:r>
              <a:rPr lang="en-GB" altLang="en-US" sz="1400">
                <a:solidFill>
                  <a:srgbClr val="FFFFFF"/>
                </a:solidFill>
              </a:rPr>
              <a:t>Quay side</a:t>
            </a:r>
          </a:p>
          <a:p>
            <a:r>
              <a:rPr lang="en-GB" altLang="en-US" sz="1400">
                <a:solidFill>
                  <a:srgbClr val="FFFFFF"/>
                </a:solidFill>
              </a:rPr>
              <a:t>Temple Back</a:t>
            </a:r>
          </a:p>
          <a:p>
            <a:r>
              <a:rPr lang="en-GB" altLang="en-US" sz="1400">
                <a:solidFill>
                  <a:srgbClr val="FFFFFF"/>
                </a:solidFill>
              </a:rPr>
              <a:t>Bristol</a:t>
            </a:r>
          </a:p>
          <a:p>
            <a:r>
              <a:rPr lang="en-GB" altLang="en-US" sz="1400">
                <a:solidFill>
                  <a:srgbClr val="FFFFFF"/>
                </a:solidFill>
              </a:rPr>
              <a:t>BS1 6FL</a:t>
            </a:r>
          </a:p>
          <a:p>
            <a:r>
              <a:rPr lang="en-GB" altLang="en-US" sz="1400">
                <a:solidFill>
                  <a:srgbClr val="FFFFFF"/>
                </a:solidFill>
              </a:rPr>
              <a:t>United Kingdom</a:t>
            </a:r>
          </a:p>
        </p:txBody>
      </p:sp>
      <p:sp>
        <p:nvSpPr>
          <p:cNvPr id="5" name="TextBox 8"/>
          <p:cNvSpPr txBox="1">
            <a:spLocks noChangeArrowheads="1"/>
          </p:cNvSpPr>
          <p:nvPr/>
        </p:nvSpPr>
        <p:spPr bwMode="auto">
          <a:xfrm>
            <a:off x="336550" y="5268913"/>
            <a:ext cx="2562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GB" altLang="en-US" sz="1400" b="1">
                <a:solidFill>
                  <a:srgbClr val="FFFFFF"/>
                </a:solidFill>
              </a:rPr>
              <a:t>www.devinit.org</a:t>
            </a:r>
          </a:p>
        </p:txBody>
      </p:sp>
      <p:sp>
        <p:nvSpPr>
          <p:cNvPr id="7" name="Slide Number Placeholder 3"/>
          <p:cNvSpPr>
            <a:spLocks noGrp="1"/>
          </p:cNvSpPr>
          <p:nvPr>
            <p:ph type="sldNum" sz="quarter" idx="11"/>
          </p:nvPr>
        </p:nvSpPr>
        <p:spPr>
          <a:xfrm>
            <a:off x="7042150" y="6356350"/>
            <a:ext cx="1741488"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F295101C-66DB-4ADA-BFCE-1AE8FFF43461}" type="slidenum">
              <a:rPr lang="en-GB" altLang="en-US"/>
              <a:pPr/>
              <a:t>‹#›</a:t>
            </a:fld>
            <a:endParaRPr lang="en-GB" altLang="en-US"/>
          </a:p>
        </p:txBody>
      </p:sp>
      <p:pic>
        <p:nvPicPr>
          <p:cNvPr id="8" name="Picture 2" descr="S:\Teams\Communications\Brand\Assets\Logos\RGB\Secondary\PNG\Development_Initiatives_Secondary-Logo_Green_RGB - white.png"/>
          <p:cNvPicPr>
            <a:picLocks noChangeAspect="1" noChangeArrowheads="1"/>
          </p:cNvPicPr>
          <p:nvPr userDrawn="1"/>
        </p:nvPicPr>
        <p:blipFill>
          <a:blip r:embed="rId2"/>
          <a:srcRect/>
          <a:stretch>
            <a:fillRect/>
          </a:stretch>
        </p:blipFill>
        <p:spPr bwMode="auto">
          <a:xfrm>
            <a:off x="419327" y="6051471"/>
            <a:ext cx="1953986" cy="370195"/>
          </a:xfrm>
          <a:prstGeom prst="rect">
            <a:avLst/>
          </a:prstGeom>
          <a:noFill/>
        </p:spPr>
      </p:pic>
    </p:spTree>
    <p:extLst>
      <p:ext uri="{BB962C8B-B14F-4D97-AF65-F5344CB8AC3E}">
        <p14:creationId xmlns:p14="http://schemas.microsoft.com/office/powerpoint/2010/main" val="13827872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nd Slide (White)">
    <p:spTree>
      <p:nvGrpSpPr>
        <p:cNvPr id="1" name=""/>
        <p:cNvGrpSpPr/>
        <p:nvPr/>
      </p:nvGrpSpPr>
      <p:grpSpPr>
        <a:xfrm>
          <a:off x="0" y="0"/>
          <a:ext cx="0" cy="0"/>
          <a:chOff x="0" y="0"/>
          <a:chExt cx="0" cy="0"/>
        </a:xfrm>
      </p:grpSpPr>
      <p:sp>
        <p:nvSpPr>
          <p:cNvPr id="2" name="TextBox 5"/>
          <p:cNvSpPr txBox="1">
            <a:spLocks noChangeArrowheads="1"/>
          </p:cNvSpPr>
          <p:nvPr/>
        </p:nvSpPr>
        <p:spPr bwMode="auto">
          <a:xfrm>
            <a:off x="336550" y="3662363"/>
            <a:ext cx="27813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GB" altLang="en-US" sz="1400" dirty="0">
                <a:solidFill>
                  <a:srgbClr val="109F68"/>
                </a:solidFill>
              </a:rPr>
              <a:t>Development Initiatives</a:t>
            </a:r>
          </a:p>
          <a:p>
            <a:r>
              <a:rPr lang="en-GB" altLang="en-US" sz="1400" dirty="0">
                <a:solidFill>
                  <a:srgbClr val="109F68"/>
                </a:solidFill>
              </a:rPr>
              <a:t>North Quay House</a:t>
            </a:r>
          </a:p>
          <a:p>
            <a:r>
              <a:rPr lang="en-GB" altLang="en-US" sz="1400" dirty="0">
                <a:solidFill>
                  <a:srgbClr val="109F68"/>
                </a:solidFill>
              </a:rPr>
              <a:t>Quay side</a:t>
            </a:r>
          </a:p>
          <a:p>
            <a:r>
              <a:rPr lang="en-GB" altLang="en-US" sz="1400" dirty="0">
                <a:solidFill>
                  <a:srgbClr val="109F68"/>
                </a:solidFill>
              </a:rPr>
              <a:t>Temple Back</a:t>
            </a:r>
          </a:p>
          <a:p>
            <a:r>
              <a:rPr lang="en-GB" altLang="en-US" sz="1400" dirty="0">
                <a:solidFill>
                  <a:srgbClr val="109F68"/>
                </a:solidFill>
              </a:rPr>
              <a:t>Bristol</a:t>
            </a:r>
          </a:p>
          <a:p>
            <a:r>
              <a:rPr lang="en-GB" altLang="en-US" sz="1400" dirty="0">
                <a:solidFill>
                  <a:srgbClr val="109F68"/>
                </a:solidFill>
              </a:rPr>
              <a:t>BS1 6FL</a:t>
            </a:r>
          </a:p>
          <a:p>
            <a:r>
              <a:rPr lang="en-GB" altLang="en-US" sz="1400" dirty="0">
                <a:solidFill>
                  <a:srgbClr val="109F68"/>
                </a:solidFill>
              </a:rPr>
              <a:t>United Kingdom</a:t>
            </a:r>
          </a:p>
        </p:txBody>
      </p:sp>
      <p:sp>
        <p:nvSpPr>
          <p:cNvPr id="3" name="TextBox 6"/>
          <p:cNvSpPr txBox="1">
            <a:spLocks noChangeArrowheads="1"/>
          </p:cNvSpPr>
          <p:nvPr/>
        </p:nvSpPr>
        <p:spPr bwMode="auto">
          <a:xfrm>
            <a:off x="336550" y="5268913"/>
            <a:ext cx="2562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GB" altLang="en-US" sz="1400" b="1" dirty="0">
                <a:solidFill>
                  <a:srgbClr val="109F68"/>
                </a:solidFill>
              </a:rPr>
              <a:t>www.devinit.org</a:t>
            </a:r>
          </a:p>
        </p:txBody>
      </p:sp>
      <p:pic>
        <p:nvPicPr>
          <p:cNvPr id="7" name="Picture 2" descr="S:\Teams\Communications\Brand\Assets\Logos\RGB\Secondary\PNG\Development_Initiatives_Secondary Logo_Green_RGB.png"/>
          <p:cNvPicPr>
            <a:picLocks noChangeAspect="1" noChangeArrowheads="1"/>
          </p:cNvPicPr>
          <p:nvPr userDrawn="1"/>
        </p:nvPicPr>
        <p:blipFill>
          <a:blip r:embed="rId2"/>
          <a:srcRect/>
          <a:stretch>
            <a:fillRect/>
          </a:stretch>
        </p:blipFill>
        <p:spPr bwMode="auto">
          <a:xfrm>
            <a:off x="441099" y="6056132"/>
            <a:ext cx="1852084" cy="350962"/>
          </a:xfrm>
          <a:prstGeom prst="rect">
            <a:avLst/>
          </a:prstGeom>
          <a:noFill/>
        </p:spPr>
      </p:pic>
    </p:spTree>
    <p:extLst>
      <p:ext uri="{BB962C8B-B14F-4D97-AF65-F5344CB8AC3E}">
        <p14:creationId xmlns:p14="http://schemas.microsoft.com/office/powerpoint/2010/main" val="1044083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hite)">
    <p:spTree>
      <p:nvGrpSpPr>
        <p:cNvPr id="1" name=""/>
        <p:cNvGrpSpPr/>
        <p:nvPr/>
      </p:nvGrpSpPr>
      <p:grpSpPr>
        <a:xfrm>
          <a:off x="0" y="0"/>
          <a:ext cx="0" cy="0"/>
          <a:chOff x="0" y="0"/>
          <a:chExt cx="0" cy="0"/>
        </a:xfrm>
      </p:grpSpPr>
      <p:pic>
        <p:nvPicPr>
          <p:cNvPr id="14" name="Picture 3" descr="\\dipr-dc01\home$\simonm\Desktop\green circles for powerpoint.png"/>
          <p:cNvPicPr>
            <a:picLocks noChangeAspect="1" noChangeArrowheads="1"/>
          </p:cNvPicPr>
          <p:nvPr userDrawn="1"/>
        </p:nvPicPr>
        <p:blipFill>
          <a:blip r:embed="rId2"/>
          <a:srcRect/>
          <a:stretch>
            <a:fillRect/>
          </a:stretch>
        </p:blipFill>
        <p:spPr bwMode="auto">
          <a:xfrm>
            <a:off x="-1643511" y="-2221737"/>
            <a:ext cx="12442122" cy="9953696"/>
          </a:xfrm>
          <a:prstGeom prst="rect">
            <a:avLst/>
          </a:prstGeom>
          <a:noFill/>
        </p:spPr>
      </p:pic>
      <p:sp>
        <p:nvSpPr>
          <p:cNvPr id="12" name="Text Placeholder 10"/>
          <p:cNvSpPr>
            <a:spLocks noGrp="1"/>
          </p:cNvSpPr>
          <p:nvPr>
            <p:ph type="body" sz="quarter" idx="17"/>
          </p:nvPr>
        </p:nvSpPr>
        <p:spPr>
          <a:xfrm>
            <a:off x="3744290" y="4895516"/>
            <a:ext cx="3665007" cy="1104537"/>
          </a:xfrm>
        </p:spPr>
        <p:txBody>
          <a:bodyPr anchor="b">
            <a:noAutofit/>
          </a:bodyPr>
          <a:lstStyle>
            <a:lvl1pPr marL="0" indent="0">
              <a:buNone/>
              <a:defRPr sz="4000" b="1">
                <a:solidFill>
                  <a:srgbClr val="08492F"/>
                </a:solidFill>
              </a:defRPr>
            </a:lvl1pPr>
          </a:lstStyle>
          <a:p>
            <a:pPr lvl="0"/>
            <a:r>
              <a:rPr lang="en-US"/>
              <a:t>Click to edit Master text styles</a:t>
            </a:r>
          </a:p>
        </p:txBody>
      </p:sp>
      <p:sp>
        <p:nvSpPr>
          <p:cNvPr id="8" name="Text Placeholder 10"/>
          <p:cNvSpPr>
            <a:spLocks noGrp="1"/>
          </p:cNvSpPr>
          <p:nvPr>
            <p:ph type="body" sz="quarter" idx="16"/>
          </p:nvPr>
        </p:nvSpPr>
        <p:spPr>
          <a:xfrm>
            <a:off x="3744290" y="6007751"/>
            <a:ext cx="3665007" cy="480796"/>
          </a:xfrm>
        </p:spPr>
        <p:txBody>
          <a:bodyPr anchor="ctr">
            <a:normAutofit/>
          </a:bodyPr>
          <a:lstStyle>
            <a:lvl1pPr marL="0" indent="0">
              <a:buNone/>
              <a:defRPr sz="2000" b="0">
                <a:solidFill>
                  <a:srgbClr val="08492F"/>
                </a:solidFill>
              </a:defRPr>
            </a:lvl1pPr>
          </a:lstStyle>
          <a:p>
            <a:pPr lvl="0"/>
            <a:r>
              <a:rPr lang="en-US"/>
              <a:t>Click to edit Master text styles</a:t>
            </a:r>
          </a:p>
        </p:txBody>
      </p:sp>
      <p:pic>
        <p:nvPicPr>
          <p:cNvPr id="2050" name="Picture 2" descr="S:\Teams\Communications\Brand\Assets\Logos\RGB\Secondary\PNG\Development_Initiatives_Secondary Logo_Green_RGB.png"/>
          <p:cNvPicPr>
            <a:picLocks noChangeAspect="1" noChangeArrowheads="1"/>
          </p:cNvPicPr>
          <p:nvPr userDrawn="1"/>
        </p:nvPicPr>
        <p:blipFill>
          <a:blip r:embed="rId3"/>
          <a:srcRect/>
          <a:stretch>
            <a:fillRect/>
          </a:stretch>
        </p:blipFill>
        <p:spPr bwMode="auto">
          <a:xfrm>
            <a:off x="3765549" y="421726"/>
            <a:ext cx="1852084" cy="350962"/>
          </a:xfrm>
          <a:prstGeom prst="rect">
            <a:avLst/>
          </a:prstGeom>
          <a:noFill/>
        </p:spPr>
      </p:pic>
    </p:spTree>
    <p:extLst>
      <p:ext uri="{BB962C8B-B14F-4D97-AF65-F5344CB8AC3E}">
        <p14:creationId xmlns:p14="http://schemas.microsoft.com/office/powerpoint/2010/main" val="560167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ing 1 + content">
    <p:spTree>
      <p:nvGrpSpPr>
        <p:cNvPr id="1" name=""/>
        <p:cNvGrpSpPr/>
        <p:nvPr/>
      </p:nvGrpSpPr>
      <p:grpSpPr>
        <a:xfrm>
          <a:off x="0" y="0"/>
          <a:ext cx="0" cy="0"/>
          <a:chOff x="0" y="0"/>
          <a:chExt cx="0" cy="0"/>
        </a:xfrm>
      </p:grpSpPr>
      <p:sp>
        <p:nvSpPr>
          <p:cNvPr id="6" name="Title 1"/>
          <p:cNvSpPr>
            <a:spLocks noGrp="1"/>
          </p:cNvSpPr>
          <p:nvPr>
            <p:ph type="title"/>
          </p:nvPr>
        </p:nvSpPr>
        <p:spPr>
          <a:xfrm>
            <a:off x="457200" y="343911"/>
            <a:ext cx="7700666" cy="856817"/>
          </a:xfrm>
        </p:spPr>
        <p:txBody>
          <a:bodyPr anchor="b"/>
          <a:lstStyle>
            <a:lvl1pPr>
              <a:defRPr>
                <a:solidFill>
                  <a:srgbClr val="109F68"/>
                </a:solidFill>
              </a:defRPr>
            </a:lvl1pPr>
          </a:lstStyle>
          <a:p>
            <a:r>
              <a:rPr lang="en-US"/>
              <a:t>Click to edit Master title style</a:t>
            </a:r>
            <a:endParaRPr lang="en-US" dirty="0"/>
          </a:p>
        </p:txBody>
      </p:sp>
      <p:sp>
        <p:nvSpPr>
          <p:cNvPr id="11" name="Content Placeholder 2"/>
          <p:cNvSpPr>
            <a:spLocks noGrp="1"/>
          </p:cNvSpPr>
          <p:nvPr>
            <p:ph idx="13"/>
          </p:nvPr>
        </p:nvSpPr>
        <p:spPr>
          <a:xfrm>
            <a:off x="457200" y="2055910"/>
            <a:ext cx="8229600" cy="4070254"/>
          </a:xfrm>
        </p:spPr>
        <p:txBody>
          <a:bodyPr>
            <a:normAutofit/>
          </a:bodyPr>
          <a:lstStyle>
            <a:lvl1pPr marL="0" indent="0">
              <a:buNone/>
              <a:defRPr sz="2000">
                <a:solidFill>
                  <a:schemeClr val="bg2"/>
                </a:solidFill>
              </a:defRPr>
            </a:lvl1pPr>
          </a:lstStyle>
          <a:p>
            <a:pPr lvl="0"/>
            <a:r>
              <a:rPr lang="en-US"/>
              <a:t>Click to edit Master text styles</a:t>
            </a:r>
          </a:p>
        </p:txBody>
      </p:sp>
      <p:sp>
        <p:nvSpPr>
          <p:cNvPr id="5" name="Footer Placeholder 11"/>
          <p:cNvSpPr>
            <a:spLocks noGrp="1"/>
          </p:cNvSpPr>
          <p:nvPr>
            <p:ph type="ftr" sz="quarter" idx="14"/>
          </p:nvPr>
        </p:nvSpPr>
        <p:spPr/>
        <p:txBody>
          <a:bodyPr/>
          <a:lstStyle>
            <a:lvl1pPr>
              <a:defRPr/>
            </a:lvl1pPr>
          </a:lstStyle>
          <a:p>
            <a:pPr>
              <a:defRPr/>
            </a:pPr>
            <a:r>
              <a:rPr lang="en-US" dirty="0"/>
              <a:t>Report title / devinit.org</a:t>
            </a:r>
          </a:p>
        </p:txBody>
      </p:sp>
      <p:pic>
        <p:nvPicPr>
          <p:cNvPr id="7" name="Picture 2" descr="S:\Teams\Communications\Brand\Assets\Logos\RGB\Secondary\PNG\Development_Initiatives_Secondary Logo_Green_RGB - small.png"/>
          <p:cNvPicPr>
            <a:picLocks noChangeAspect="1" noChangeArrowheads="1"/>
          </p:cNvPicPr>
          <p:nvPr userDrawn="1"/>
        </p:nvPicPr>
        <p:blipFill>
          <a:blip r:embed="rId2"/>
          <a:srcRect/>
          <a:stretch>
            <a:fillRect/>
          </a:stretch>
        </p:blipFill>
        <p:spPr bwMode="auto">
          <a:xfrm>
            <a:off x="8261958" y="362728"/>
            <a:ext cx="540448" cy="361171"/>
          </a:xfrm>
          <a:prstGeom prst="rect">
            <a:avLst/>
          </a:prstGeom>
          <a:noFill/>
        </p:spPr>
      </p:pic>
    </p:spTree>
    <p:extLst>
      <p:ext uri="{BB962C8B-B14F-4D97-AF65-F5344CB8AC3E}">
        <p14:creationId xmlns:p14="http://schemas.microsoft.com/office/powerpoint/2010/main" val="3677877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1 + Heading 2+ content">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2579792"/>
            <a:ext cx="8229600" cy="3546371"/>
          </a:xfrm>
        </p:spPr>
        <p:txBody>
          <a:bodyPr>
            <a:normAutofit/>
          </a:bodyPr>
          <a:lstStyle>
            <a:lvl1pPr marL="0" indent="0">
              <a:buNone/>
              <a:defRPr sz="2000">
                <a:solidFill>
                  <a:schemeClr val="bg2"/>
                </a:solidFill>
              </a:defRPr>
            </a:lvl1pPr>
          </a:lstStyle>
          <a:p>
            <a:pPr lvl="0"/>
            <a:r>
              <a:rPr lang="en-US"/>
              <a:t>Click to edit Master text styles</a:t>
            </a:r>
          </a:p>
        </p:txBody>
      </p:sp>
      <p:sp>
        <p:nvSpPr>
          <p:cNvPr id="13" name="Text Placeholder 2"/>
          <p:cNvSpPr>
            <a:spLocks noGrp="1"/>
          </p:cNvSpPr>
          <p:nvPr>
            <p:ph type="body" sz="quarter" idx="13"/>
          </p:nvPr>
        </p:nvSpPr>
        <p:spPr>
          <a:xfrm>
            <a:off x="457200" y="1233488"/>
            <a:ext cx="7704000" cy="647700"/>
          </a:xfrm>
        </p:spPr>
        <p:txBody>
          <a:bodyPr/>
          <a:lstStyle>
            <a:lvl1pPr>
              <a:defRPr sz="3000">
                <a:solidFill>
                  <a:srgbClr val="109F68"/>
                </a:solidFill>
              </a:defRPr>
            </a:lvl1pPr>
          </a:lstStyle>
          <a:p>
            <a:pPr lvl="0"/>
            <a:r>
              <a:rPr lang="en-US"/>
              <a:t>Click to edit Master text styles</a:t>
            </a:r>
          </a:p>
        </p:txBody>
      </p:sp>
      <p:sp>
        <p:nvSpPr>
          <p:cNvPr id="7" name="Footer Placeholder 4"/>
          <p:cNvSpPr>
            <a:spLocks noGrp="1"/>
          </p:cNvSpPr>
          <p:nvPr>
            <p:ph type="ftr" sz="quarter" idx="14"/>
          </p:nvPr>
        </p:nvSpPr>
        <p:spPr/>
        <p:txBody>
          <a:bodyPr/>
          <a:lstStyle>
            <a:lvl1pPr>
              <a:defRPr/>
            </a:lvl1pPr>
          </a:lstStyle>
          <a:p>
            <a:pPr>
              <a:defRPr/>
            </a:pPr>
            <a:r>
              <a:rPr lang="en-US" dirty="0"/>
              <a:t>Report title / devinit.org</a:t>
            </a:r>
          </a:p>
        </p:txBody>
      </p:sp>
      <p:pic>
        <p:nvPicPr>
          <p:cNvPr id="9" name="Picture 8"/>
          <p:cNvPicPr>
            <a:picLocks noChangeAspect="1"/>
          </p:cNvPicPr>
          <p:nvPr userDrawn="1"/>
        </p:nvPicPr>
        <p:blipFill rotWithShape="1">
          <a:blip r:embed="rId2"/>
          <a:srcRect r="71502"/>
          <a:stretch/>
        </p:blipFill>
        <p:spPr>
          <a:xfrm>
            <a:off x="8259130" y="362728"/>
            <a:ext cx="543276" cy="361171"/>
          </a:xfrm>
          <a:prstGeom prst="rect">
            <a:avLst/>
          </a:prstGeom>
        </p:spPr>
      </p:pic>
      <p:sp>
        <p:nvSpPr>
          <p:cNvPr id="10" name="Title 1"/>
          <p:cNvSpPr>
            <a:spLocks noGrp="1"/>
          </p:cNvSpPr>
          <p:nvPr>
            <p:ph type="title"/>
          </p:nvPr>
        </p:nvSpPr>
        <p:spPr>
          <a:xfrm>
            <a:off x="457200" y="343911"/>
            <a:ext cx="7700666" cy="856817"/>
          </a:xfrm>
        </p:spPr>
        <p:txBody>
          <a:bodyPr anchor="b"/>
          <a:lstStyle>
            <a:lvl1pPr>
              <a:defRPr>
                <a:solidFill>
                  <a:srgbClr val="109F68"/>
                </a:solidFill>
              </a:defRPr>
            </a:lvl1pPr>
          </a:lstStyle>
          <a:p>
            <a:r>
              <a:rPr lang="en-US"/>
              <a:t>Click to edit Master title style</a:t>
            </a:r>
            <a:endParaRPr lang="en-US" dirty="0"/>
          </a:p>
        </p:txBody>
      </p:sp>
      <p:pic>
        <p:nvPicPr>
          <p:cNvPr id="11" name="Picture 2" descr="S:\Teams\Communications\Brand\Assets\Logos\RGB\Secondary\PNG\Development_Initiatives_Secondary Logo_Green_RGB - small.png"/>
          <p:cNvPicPr>
            <a:picLocks noChangeAspect="1" noChangeArrowheads="1"/>
          </p:cNvPicPr>
          <p:nvPr userDrawn="1"/>
        </p:nvPicPr>
        <p:blipFill>
          <a:blip r:embed="rId3"/>
          <a:srcRect/>
          <a:stretch>
            <a:fillRect/>
          </a:stretch>
        </p:blipFill>
        <p:spPr bwMode="auto">
          <a:xfrm>
            <a:off x="8261958" y="362728"/>
            <a:ext cx="540448" cy="361171"/>
          </a:xfrm>
          <a:prstGeom prst="rect">
            <a:avLst/>
          </a:prstGeom>
          <a:noFill/>
        </p:spPr>
      </p:pic>
    </p:spTree>
    <p:extLst>
      <p:ext uri="{BB962C8B-B14F-4D97-AF65-F5344CB8AC3E}">
        <p14:creationId xmlns:p14="http://schemas.microsoft.com/office/powerpoint/2010/main" val="257864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ing 1 + Heading 2+ Bullet content">
    <p:spTree>
      <p:nvGrpSpPr>
        <p:cNvPr id="1" name=""/>
        <p:cNvGrpSpPr/>
        <p:nvPr/>
      </p:nvGrpSpPr>
      <p:grpSpPr>
        <a:xfrm>
          <a:off x="0" y="0"/>
          <a:ext cx="0" cy="0"/>
          <a:chOff x="0" y="0"/>
          <a:chExt cx="0" cy="0"/>
        </a:xfrm>
      </p:grpSpPr>
      <p:sp>
        <p:nvSpPr>
          <p:cNvPr id="6" name="Text Placeholder 2"/>
          <p:cNvSpPr>
            <a:spLocks noGrp="1"/>
          </p:cNvSpPr>
          <p:nvPr>
            <p:ph idx="1"/>
          </p:nvPr>
        </p:nvSpPr>
        <p:spPr>
          <a:xfrm>
            <a:off x="457200" y="2642304"/>
            <a:ext cx="8229600" cy="3483859"/>
          </a:xfrm>
          <a:prstGeom prst="rect">
            <a:avLst/>
          </a:prstGeom>
        </p:spPr>
        <p:txBody>
          <a:bodyPr lIns="91440" tIns="45720" rIns="91440" bIns="45720" rtlCol="0">
            <a:normAutofit/>
          </a:bodyPr>
          <a:lstStyle>
            <a:lvl1pPr marL="342900" marR="0" indent="-342900" algn="l" defTabSz="457200" rtl="0" eaLnBrk="1" fontAlgn="auto" latinLnBrk="0" hangingPunct="1">
              <a:lnSpc>
                <a:spcPct val="100000"/>
              </a:lnSpc>
              <a:spcBef>
                <a:spcPct val="20000"/>
              </a:spcBef>
              <a:spcAft>
                <a:spcPts val="0"/>
              </a:spcAft>
              <a:buClrTx/>
              <a:buSzTx/>
              <a:buFont typeface="Arial"/>
              <a:buChar char="•"/>
              <a:tabLst/>
              <a:defRPr sz="2000" b="0" baseline="0">
                <a:solidFill>
                  <a:schemeClr val="bg2"/>
                </a:solidFill>
              </a:defRPr>
            </a:lvl1pPr>
            <a:lvl2pPr marL="457200" indent="0">
              <a:buNone/>
              <a:defRPr>
                <a:solidFill>
                  <a:srgbClr val="007851"/>
                </a:solidFill>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p:cNvSpPr>
            <a:spLocks noGrp="1"/>
          </p:cNvSpPr>
          <p:nvPr>
            <p:ph type="body" sz="quarter" idx="14"/>
          </p:nvPr>
        </p:nvSpPr>
        <p:spPr>
          <a:xfrm>
            <a:off x="457200" y="2154653"/>
            <a:ext cx="8229600" cy="393825"/>
          </a:xfrm>
        </p:spPr>
        <p:txBody>
          <a:bodyPr/>
          <a:lstStyle>
            <a:lvl1pPr>
              <a:defRPr sz="2300" b="1">
                <a:solidFill>
                  <a:srgbClr val="109F68"/>
                </a:solidFill>
              </a:defRPr>
            </a:lvl1pPr>
          </a:lstStyle>
          <a:p>
            <a:pPr lvl="0"/>
            <a:r>
              <a:rPr lang="en-US"/>
              <a:t>Click to edit Master text styles</a:t>
            </a:r>
          </a:p>
        </p:txBody>
      </p:sp>
      <p:sp>
        <p:nvSpPr>
          <p:cNvPr id="7" name="Footer Placeholder 4"/>
          <p:cNvSpPr>
            <a:spLocks noGrp="1"/>
          </p:cNvSpPr>
          <p:nvPr>
            <p:ph type="ftr" sz="quarter" idx="15"/>
          </p:nvPr>
        </p:nvSpPr>
        <p:spPr/>
        <p:txBody>
          <a:bodyPr/>
          <a:lstStyle>
            <a:lvl1pPr>
              <a:defRPr/>
            </a:lvl1pPr>
          </a:lstStyle>
          <a:p>
            <a:pPr>
              <a:defRPr/>
            </a:pPr>
            <a:r>
              <a:rPr lang="en-US" dirty="0"/>
              <a:t>Report title / devinit.org</a:t>
            </a:r>
          </a:p>
        </p:txBody>
      </p:sp>
      <p:pic>
        <p:nvPicPr>
          <p:cNvPr id="8" name="Picture 7"/>
          <p:cNvPicPr>
            <a:picLocks noChangeAspect="1"/>
          </p:cNvPicPr>
          <p:nvPr userDrawn="1"/>
        </p:nvPicPr>
        <p:blipFill rotWithShape="1">
          <a:blip r:embed="rId2"/>
          <a:srcRect r="71502"/>
          <a:stretch/>
        </p:blipFill>
        <p:spPr>
          <a:xfrm>
            <a:off x="8259130" y="362728"/>
            <a:ext cx="543276" cy="361171"/>
          </a:xfrm>
          <a:prstGeom prst="rect">
            <a:avLst/>
          </a:prstGeom>
        </p:spPr>
      </p:pic>
      <p:sp>
        <p:nvSpPr>
          <p:cNvPr id="10" name="Title 1"/>
          <p:cNvSpPr>
            <a:spLocks noGrp="1"/>
          </p:cNvSpPr>
          <p:nvPr>
            <p:ph type="title"/>
          </p:nvPr>
        </p:nvSpPr>
        <p:spPr>
          <a:xfrm>
            <a:off x="457200" y="343911"/>
            <a:ext cx="7700666" cy="856817"/>
          </a:xfrm>
        </p:spPr>
        <p:txBody>
          <a:bodyPr anchor="b"/>
          <a:lstStyle>
            <a:lvl1pPr>
              <a:defRPr>
                <a:solidFill>
                  <a:srgbClr val="109F68"/>
                </a:solidFill>
              </a:defRPr>
            </a:lvl1pPr>
          </a:lstStyle>
          <a:p>
            <a:r>
              <a:rPr lang="en-US"/>
              <a:t>Click to edit Master title style</a:t>
            </a:r>
            <a:endParaRPr lang="en-US" dirty="0"/>
          </a:p>
        </p:txBody>
      </p:sp>
      <p:pic>
        <p:nvPicPr>
          <p:cNvPr id="11" name="Picture 2" descr="S:\Teams\Communications\Brand\Assets\Logos\RGB\Secondary\PNG\Development_Initiatives_Secondary Logo_Green_RGB - small.png"/>
          <p:cNvPicPr>
            <a:picLocks noChangeAspect="1" noChangeArrowheads="1"/>
          </p:cNvPicPr>
          <p:nvPr userDrawn="1"/>
        </p:nvPicPr>
        <p:blipFill>
          <a:blip r:embed="rId3"/>
          <a:srcRect/>
          <a:stretch>
            <a:fillRect/>
          </a:stretch>
        </p:blipFill>
        <p:spPr bwMode="auto">
          <a:xfrm>
            <a:off x="8261958" y="362728"/>
            <a:ext cx="540448" cy="361171"/>
          </a:xfrm>
          <a:prstGeom prst="rect">
            <a:avLst/>
          </a:prstGeom>
          <a:noFill/>
        </p:spPr>
      </p:pic>
    </p:spTree>
    <p:extLst>
      <p:ext uri="{BB962C8B-B14F-4D97-AF65-F5344CB8AC3E}">
        <p14:creationId xmlns:p14="http://schemas.microsoft.com/office/powerpoint/2010/main" val="1794767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Re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109F68"/>
          </a:solidFill>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6" name="Picture 3" descr="\\dipr-dc01\home$\simonm\Desktop\green circles for powerpoint.png"/>
          <p:cNvPicPr>
            <a:picLocks noChangeAspect="1" noChangeArrowheads="1"/>
          </p:cNvPicPr>
          <p:nvPr userDrawn="1"/>
        </p:nvPicPr>
        <p:blipFill>
          <a:blip r:embed="rId2"/>
          <a:srcRect/>
          <a:stretch>
            <a:fillRect/>
          </a:stretch>
        </p:blipFill>
        <p:spPr bwMode="auto">
          <a:xfrm>
            <a:off x="-1643511" y="-2221737"/>
            <a:ext cx="12442122" cy="9953696"/>
          </a:xfrm>
          <a:prstGeom prst="rect">
            <a:avLst/>
          </a:prstGeom>
          <a:noFill/>
        </p:spPr>
      </p:pic>
      <p:sp>
        <p:nvSpPr>
          <p:cNvPr id="4" name="Text Placeholder 10"/>
          <p:cNvSpPr>
            <a:spLocks noGrp="1"/>
          </p:cNvSpPr>
          <p:nvPr>
            <p:ph type="body" sz="quarter" idx="14"/>
          </p:nvPr>
        </p:nvSpPr>
        <p:spPr>
          <a:xfrm>
            <a:off x="3769307" y="6007751"/>
            <a:ext cx="4001900" cy="480796"/>
          </a:xfrm>
        </p:spPr>
        <p:txBody>
          <a:bodyPr anchor="ctr">
            <a:normAutofit/>
          </a:bodyPr>
          <a:lstStyle>
            <a:lvl1pPr marL="0" indent="0">
              <a:buNone/>
              <a:defRPr sz="2000" b="0">
                <a:solidFill>
                  <a:schemeClr val="bg1"/>
                </a:solidFill>
              </a:defRPr>
            </a:lvl1pPr>
          </a:lstStyle>
          <a:p>
            <a:pPr lvl="0"/>
            <a:r>
              <a:rPr lang="en-US"/>
              <a:t>Click to edit Master text styles</a:t>
            </a:r>
          </a:p>
        </p:txBody>
      </p:sp>
      <p:sp>
        <p:nvSpPr>
          <p:cNvPr id="9" name="Text Placeholder 10"/>
          <p:cNvSpPr>
            <a:spLocks noGrp="1"/>
          </p:cNvSpPr>
          <p:nvPr>
            <p:ph type="body" sz="quarter" idx="13"/>
          </p:nvPr>
        </p:nvSpPr>
        <p:spPr>
          <a:xfrm>
            <a:off x="3769307" y="4895516"/>
            <a:ext cx="4001900" cy="1104537"/>
          </a:xfrm>
        </p:spPr>
        <p:txBody>
          <a:bodyPr anchor="b">
            <a:noAutofit/>
          </a:bodyPr>
          <a:lstStyle>
            <a:lvl1pPr marL="0" indent="0">
              <a:buNone/>
              <a:defRPr sz="4000" b="1">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549654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Divider (white)">
    <p:spTree>
      <p:nvGrpSpPr>
        <p:cNvPr id="1" name=""/>
        <p:cNvGrpSpPr/>
        <p:nvPr/>
      </p:nvGrpSpPr>
      <p:grpSpPr>
        <a:xfrm>
          <a:off x="0" y="0"/>
          <a:ext cx="0" cy="0"/>
          <a:chOff x="0" y="0"/>
          <a:chExt cx="0" cy="0"/>
        </a:xfrm>
      </p:grpSpPr>
      <p:pic>
        <p:nvPicPr>
          <p:cNvPr id="5" name="Picture 3" descr="\\dipr-dc01\home$\simonm\Desktop\green circles for powerpoint.png"/>
          <p:cNvPicPr>
            <a:picLocks noChangeAspect="1" noChangeArrowheads="1"/>
          </p:cNvPicPr>
          <p:nvPr userDrawn="1"/>
        </p:nvPicPr>
        <p:blipFill>
          <a:blip r:embed="rId2"/>
          <a:srcRect/>
          <a:stretch>
            <a:fillRect/>
          </a:stretch>
        </p:blipFill>
        <p:spPr bwMode="auto">
          <a:xfrm>
            <a:off x="-1643511" y="-2221737"/>
            <a:ext cx="12442122" cy="9953696"/>
          </a:xfrm>
          <a:prstGeom prst="rect">
            <a:avLst/>
          </a:prstGeom>
          <a:noFill/>
        </p:spPr>
      </p:pic>
      <p:sp>
        <p:nvSpPr>
          <p:cNvPr id="4" name="Text Placeholder 10"/>
          <p:cNvSpPr>
            <a:spLocks noGrp="1"/>
          </p:cNvSpPr>
          <p:nvPr>
            <p:ph type="body" sz="quarter" idx="14"/>
          </p:nvPr>
        </p:nvSpPr>
        <p:spPr>
          <a:xfrm>
            <a:off x="3756147" y="6007751"/>
            <a:ext cx="4008480" cy="480796"/>
          </a:xfrm>
        </p:spPr>
        <p:txBody>
          <a:bodyPr anchor="ctr">
            <a:normAutofit/>
          </a:bodyPr>
          <a:lstStyle>
            <a:lvl1pPr marL="0" indent="0">
              <a:buNone/>
              <a:defRPr sz="2000" b="0">
                <a:solidFill>
                  <a:srgbClr val="08492F"/>
                </a:solidFill>
              </a:defRPr>
            </a:lvl1pPr>
          </a:lstStyle>
          <a:p>
            <a:pPr lvl="0"/>
            <a:r>
              <a:rPr lang="en-US"/>
              <a:t>Click to edit Master text styles</a:t>
            </a:r>
          </a:p>
        </p:txBody>
      </p:sp>
      <p:sp>
        <p:nvSpPr>
          <p:cNvPr id="7" name="Text Placeholder 10"/>
          <p:cNvSpPr>
            <a:spLocks noGrp="1"/>
          </p:cNvSpPr>
          <p:nvPr>
            <p:ph type="body" sz="quarter" idx="16"/>
          </p:nvPr>
        </p:nvSpPr>
        <p:spPr>
          <a:xfrm>
            <a:off x="3756147" y="4895516"/>
            <a:ext cx="4008480" cy="1104537"/>
          </a:xfrm>
        </p:spPr>
        <p:txBody>
          <a:bodyPr anchor="b">
            <a:noAutofit/>
          </a:bodyPr>
          <a:lstStyle>
            <a:lvl1pPr marL="0" indent="0">
              <a:buNone/>
              <a:defRPr sz="4000" b="1">
                <a:solidFill>
                  <a:srgbClr val="08492F"/>
                </a:solidFill>
              </a:defRPr>
            </a:lvl1pPr>
          </a:lstStyle>
          <a:p>
            <a:pPr lvl="0"/>
            <a:r>
              <a:rPr lang="en-US"/>
              <a:t>Click to edit Master text styles</a:t>
            </a:r>
          </a:p>
        </p:txBody>
      </p:sp>
    </p:spTree>
    <p:extLst>
      <p:ext uri="{BB962C8B-B14F-4D97-AF65-F5344CB8AC3E}">
        <p14:creationId xmlns:p14="http://schemas.microsoft.com/office/powerpoint/2010/main" val="2603044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ing 1 + Heading 2+ bullet content + picture">
    <p:spTree>
      <p:nvGrpSpPr>
        <p:cNvPr id="1" name=""/>
        <p:cNvGrpSpPr/>
        <p:nvPr/>
      </p:nvGrpSpPr>
      <p:grpSpPr>
        <a:xfrm>
          <a:off x="0" y="0"/>
          <a:ext cx="0" cy="0"/>
          <a:chOff x="0" y="0"/>
          <a:chExt cx="0" cy="0"/>
        </a:xfrm>
      </p:grpSpPr>
      <p:sp>
        <p:nvSpPr>
          <p:cNvPr id="6" name="Text Placeholder 2"/>
          <p:cNvSpPr>
            <a:spLocks noGrp="1"/>
          </p:cNvSpPr>
          <p:nvPr>
            <p:ph idx="1"/>
          </p:nvPr>
        </p:nvSpPr>
        <p:spPr>
          <a:xfrm>
            <a:off x="457200" y="2577859"/>
            <a:ext cx="3991648" cy="3548303"/>
          </a:xfrm>
          <a:prstGeom prst="rect">
            <a:avLst/>
          </a:prstGeom>
        </p:spPr>
        <p:txBody>
          <a:bodyPr lIns="91440" tIns="45720" rIns="91440" bIns="45720" rtlCol="0">
            <a:normAutofit/>
          </a:bodyPr>
          <a:lstStyle>
            <a:lvl1pPr marL="342900" marR="0" indent="-342900" algn="l" defTabSz="457200" rtl="0" eaLnBrk="1" fontAlgn="auto" latinLnBrk="0" hangingPunct="1">
              <a:lnSpc>
                <a:spcPct val="100000"/>
              </a:lnSpc>
              <a:spcBef>
                <a:spcPct val="20000"/>
              </a:spcBef>
              <a:spcAft>
                <a:spcPts val="0"/>
              </a:spcAft>
              <a:buClrTx/>
              <a:buSzTx/>
              <a:buFont typeface="Arial"/>
              <a:buChar char="•"/>
              <a:tabLst/>
              <a:defRPr sz="2000" b="0" baseline="0">
                <a:solidFill>
                  <a:schemeClr val="bg2"/>
                </a:solidFill>
              </a:defRPr>
            </a:lvl1pPr>
            <a:lvl2pPr marL="457200" indent="0">
              <a:buNone/>
              <a:defRPr>
                <a:solidFill>
                  <a:srgbClr val="109F68"/>
                </a:solidFill>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457200" y="343911"/>
            <a:ext cx="7704000" cy="856817"/>
          </a:xfrm>
        </p:spPr>
        <p:txBody>
          <a:bodyPr anchor="b"/>
          <a:lstStyle>
            <a:lvl1pPr>
              <a:defRPr>
                <a:solidFill>
                  <a:srgbClr val="109F68"/>
                </a:solidFill>
              </a:defRPr>
            </a:lvl1pPr>
          </a:lstStyle>
          <a:p>
            <a:r>
              <a:rPr lang="en-US"/>
              <a:t>Click to edit Master title style</a:t>
            </a:r>
            <a:endParaRPr lang="en-US" dirty="0"/>
          </a:p>
        </p:txBody>
      </p:sp>
      <p:sp>
        <p:nvSpPr>
          <p:cNvPr id="9" name="Picture Placeholder 11"/>
          <p:cNvSpPr>
            <a:spLocks noGrp="1"/>
          </p:cNvSpPr>
          <p:nvPr>
            <p:ph type="pic" sz="quarter" idx="15"/>
          </p:nvPr>
        </p:nvSpPr>
        <p:spPr>
          <a:xfrm>
            <a:off x="4618038" y="2577859"/>
            <a:ext cx="4068762" cy="3548304"/>
          </a:xfrm>
        </p:spPr>
        <p:txBody>
          <a:bodyPr rtlCol="0">
            <a:noAutofit/>
          </a:bodyPr>
          <a:lstStyle/>
          <a:p>
            <a:pPr lvl="0"/>
            <a:r>
              <a:rPr lang="en-US" noProof="0"/>
              <a:t>Click icon to add picture</a:t>
            </a:r>
            <a:endParaRPr lang="en-US" noProof="0" dirty="0"/>
          </a:p>
        </p:txBody>
      </p:sp>
      <p:sp>
        <p:nvSpPr>
          <p:cNvPr id="11" name="Text Placeholder 2"/>
          <p:cNvSpPr>
            <a:spLocks noGrp="1"/>
          </p:cNvSpPr>
          <p:nvPr>
            <p:ph type="body" sz="quarter" idx="13"/>
          </p:nvPr>
        </p:nvSpPr>
        <p:spPr>
          <a:xfrm>
            <a:off x="457200" y="1233488"/>
            <a:ext cx="7704000" cy="647700"/>
          </a:xfrm>
        </p:spPr>
        <p:txBody>
          <a:bodyPr/>
          <a:lstStyle>
            <a:lvl1pPr>
              <a:defRPr sz="3000">
                <a:solidFill>
                  <a:srgbClr val="109F68"/>
                </a:solidFill>
              </a:defRPr>
            </a:lvl1pPr>
          </a:lstStyle>
          <a:p>
            <a:pPr lvl="0"/>
            <a:r>
              <a:rPr lang="en-US"/>
              <a:t>Click to edit Master text styles</a:t>
            </a:r>
          </a:p>
        </p:txBody>
      </p:sp>
      <p:sp>
        <p:nvSpPr>
          <p:cNvPr id="10" name="Footer Placeholder 4"/>
          <p:cNvSpPr>
            <a:spLocks noGrp="1"/>
          </p:cNvSpPr>
          <p:nvPr>
            <p:ph type="ftr" sz="quarter" idx="16"/>
          </p:nvPr>
        </p:nvSpPr>
        <p:spPr/>
        <p:txBody>
          <a:bodyPr/>
          <a:lstStyle>
            <a:lvl1pPr>
              <a:defRPr/>
            </a:lvl1pPr>
          </a:lstStyle>
          <a:p>
            <a:pPr>
              <a:defRPr/>
            </a:pPr>
            <a:r>
              <a:rPr lang="en-US" dirty="0"/>
              <a:t>Report title / devinit.org</a:t>
            </a:r>
          </a:p>
        </p:txBody>
      </p:sp>
      <p:pic>
        <p:nvPicPr>
          <p:cNvPr id="12" name="Picture 11"/>
          <p:cNvPicPr>
            <a:picLocks noChangeAspect="1"/>
          </p:cNvPicPr>
          <p:nvPr userDrawn="1"/>
        </p:nvPicPr>
        <p:blipFill rotWithShape="1">
          <a:blip r:embed="rId2"/>
          <a:srcRect r="71502"/>
          <a:stretch/>
        </p:blipFill>
        <p:spPr>
          <a:xfrm>
            <a:off x="8259130" y="362728"/>
            <a:ext cx="543276" cy="361171"/>
          </a:xfrm>
          <a:prstGeom prst="rect">
            <a:avLst/>
          </a:prstGeom>
        </p:spPr>
      </p:pic>
      <p:pic>
        <p:nvPicPr>
          <p:cNvPr id="13" name="Picture 2" descr="S:\Teams\Communications\Brand\Assets\Logos\RGB\Secondary\PNG\Development_Initiatives_Secondary Logo_Green_RGB - small.png"/>
          <p:cNvPicPr>
            <a:picLocks noChangeAspect="1" noChangeArrowheads="1"/>
          </p:cNvPicPr>
          <p:nvPr userDrawn="1"/>
        </p:nvPicPr>
        <p:blipFill>
          <a:blip r:embed="rId3"/>
          <a:srcRect/>
          <a:stretch>
            <a:fillRect/>
          </a:stretch>
        </p:blipFill>
        <p:spPr bwMode="auto">
          <a:xfrm>
            <a:off x="8261958" y="362728"/>
            <a:ext cx="540448" cy="361171"/>
          </a:xfrm>
          <a:prstGeom prst="rect">
            <a:avLst/>
          </a:prstGeom>
          <a:noFill/>
        </p:spPr>
      </p:pic>
    </p:spTree>
    <p:extLst>
      <p:ext uri="{BB962C8B-B14F-4D97-AF65-F5344CB8AC3E}">
        <p14:creationId xmlns:p14="http://schemas.microsoft.com/office/powerpoint/2010/main" val="2172737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ing 1 + picture">
    <p:spTree>
      <p:nvGrpSpPr>
        <p:cNvPr id="1" name=""/>
        <p:cNvGrpSpPr/>
        <p:nvPr/>
      </p:nvGrpSpPr>
      <p:grpSpPr>
        <a:xfrm>
          <a:off x="0" y="0"/>
          <a:ext cx="0" cy="0"/>
          <a:chOff x="0" y="0"/>
          <a:chExt cx="0" cy="0"/>
        </a:xfrm>
      </p:grpSpPr>
      <p:sp>
        <p:nvSpPr>
          <p:cNvPr id="6" name="Title 1"/>
          <p:cNvSpPr>
            <a:spLocks noGrp="1"/>
          </p:cNvSpPr>
          <p:nvPr>
            <p:ph type="title"/>
          </p:nvPr>
        </p:nvSpPr>
        <p:spPr>
          <a:xfrm>
            <a:off x="457200" y="343911"/>
            <a:ext cx="7704000" cy="856817"/>
          </a:xfrm>
        </p:spPr>
        <p:txBody>
          <a:bodyPr anchor="b"/>
          <a:lstStyle>
            <a:lvl1pPr>
              <a:defRPr>
                <a:solidFill>
                  <a:srgbClr val="109F68"/>
                </a:solidFill>
              </a:defRPr>
            </a:lvl1pPr>
          </a:lstStyle>
          <a:p>
            <a:r>
              <a:rPr lang="en-US"/>
              <a:t>Click to edit Master title style</a:t>
            </a:r>
            <a:endParaRPr lang="en-US" dirty="0"/>
          </a:p>
        </p:txBody>
      </p:sp>
      <p:sp>
        <p:nvSpPr>
          <p:cNvPr id="7" name="Picture Placeholder 10"/>
          <p:cNvSpPr>
            <a:spLocks noGrp="1"/>
          </p:cNvSpPr>
          <p:nvPr>
            <p:ph type="pic" sz="quarter" idx="13"/>
          </p:nvPr>
        </p:nvSpPr>
        <p:spPr>
          <a:xfrm>
            <a:off x="457200" y="1339273"/>
            <a:ext cx="8229600" cy="4786889"/>
          </a:xfrm>
        </p:spPr>
        <p:txBody>
          <a:bodyPr rtlCol="0">
            <a:noAutofit/>
          </a:bodyPr>
          <a:lstStyle/>
          <a:p>
            <a:pPr lvl="0"/>
            <a:r>
              <a:rPr lang="en-US" noProof="0"/>
              <a:t>Click icon to add picture</a:t>
            </a:r>
            <a:endParaRPr lang="en-US" noProof="0" dirty="0"/>
          </a:p>
        </p:txBody>
      </p:sp>
      <p:sp>
        <p:nvSpPr>
          <p:cNvPr id="5" name="Footer Placeholder 4"/>
          <p:cNvSpPr>
            <a:spLocks noGrp="1"/>
          </p:cNvSpPr>
          <p:nvPr>
            <p:ph type="ftr" sz="quarter" idx="14"/>
          </p:nvPr>
        </p:nvSpPr>
        <p:spPr/>
        <p:txBody>
          <a:bodyPr/>
          <a:lstStyle>
            <a:lvl1pPr>
              <a:defRPr/>
            </a:lvl1pPr>
          </a:lstStyle>
          <a:p>
            <a:pPr>
              <a:defRPr/>
            </a:pPr>
            <a:r>
              <a:rPr lang="en-US" dirty="0"/>
              <a:t>Report title / devinit.org</a:t>
            </a:r>
          </a:p>
        </p:txBody>
      </p:sp>
      <p:pic>
        <p:nvPicPr>
          <p:cNvPr id="8" name="Picture 7"/>
          <p:cNvPicPr>
            <a:picLocks noChangeAspect="1"/>
          </p:cNvPicPr>
          <p:nvPr userDrawn="1"/>
        </p:nvPicPr>
        <p:blipFill rotWithShape="1">
          <a:blip r:embed="rId2"/>
          <a:srcRect r="71502"/>
          <a:stretch/>
        </p:blipFill>
        <p:spPr>
          <a:xfrm>
            <a:off x="8259130" y="362728"/>
            <a:ext cx="543276" cy="361171"/>
          </a:xfrm>
          <a:prstGeom prst="rect">
            <a:avLst/>
          </a:prstGeom>
        </p:spPr>
      </p:pic>
      <p:pic>
        <p:nvPicPr>
          <p:cNvPr id="9" name="Picture 2" descr="S:\Teams\Communications\Brand\Assets\Logos\RGB\Secondary\PNG\Development_Initiatives_Secondary Logo_Green_RGB - small.png"/>
          <p:cNvPicPr>
            <a:picLocks noChangeAspect="1" noChangeArrowheads="1"/>
          </p:cNvPicPr>
          <p:nvPr userDrawn="1"/>
        </p:nvPicPr>
        <p:blipFill>
          <a:blip r:embed="rId3"/>
          <a:srcRect/>
          <a:stretch>
            <a:fillRect/>
          </a:stretch>
        </p:blipFill>
        <p:spPr bwMode="auto">
          <a:xfrm>
            <a:off x="8261958" y="362728"/>
            <a:ext cx="540448" cy="361171"/>
          </a:xfrm>
          <a:prstGeom prst="rect">
            <a:avLst/>
          </a:prstGeom>
          <a:noFill/>
        </p:spPr>
      </p:pic>
    </p:spTree>
    <p:extLst>
      <p:ext uri="{BB962C8B-B14F-4D97-AF65-F5344CB8AC3E}">
        <p14:creationId xmlns:p14="http://schemas.microsoft.com/office/powerpoint/2010/main" val="2280866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a:t>Click to edit Master title style</a:t>
            </a:r>
            <a:endParaRPr lang="en-GB" altLang="en-US" dirty="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dirty="0"/>
              <a:t>Click to edit Master text styles</a:t>
            </a:r>
          </a:p>
          <a:p>
            <a:pPr lvl="1"/>
            <a:r>
              <a:rPr lang="en-GB" altLang="en-US" dirty="0"/>
              <a:t>Second level</a:t>
            </a:r>
          </a:p>
        </p:txBody>
      </p:sp>
      <p:sp>
        <p:nvSpPr>
          <p:cNvPr id="5" name="Footer Placeholder 4"/>
          <p:cNvSpPr>
            <a:spLocks noGrp="1"/>
          </p:cNvSpPr>
          <p:nvPr>
            <p:ph type="ftr" sz="quarter" idx="3"/>
          </p:nvPr>
        </p:nvSpPr>
        <p:spPr>
          <a:xfrm>
            <a:off x="347663" y="6356350"/>
            <a:ext cx="6694487"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accent6"/>
                </a:solidFill>
                <a:latin typeface="+mn-lt"/>
                <a:ea typeface="+mn-ea"/>
              </a:defRPr>
            </a:lvl1pPr>
          </a:lstStyle>
          <a:p>
            <a:pPr>
              <a:defRPr/>
            </a:pPr>
            <a:r>
              <a:rPr lang="en-US"/>
              <a:t>Report title / www.devinit.org</a:t>
            </a:r>
            <a:endParaRPr lang="en-US" dirty="0"/>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hf sldNum="0" hdr="0" dt="0"/>
  <p:txStyles>
    <p:titleStyle>
      <a:lvl1pPr algn="l" defTabSz="457200" rtl="0" eaLnBrk="1" fontAlgn="base" hangingPunct="1">
        <a:spcBef>
          <a:spcPct val="0"/>
        </a:spcBef>
        <a:spcAft>
          <a:spcPct val="0"/>
        </a:spcAft>
        <a:defRPr sz="4000" b="1" kern="1200">
          <a:solidFill>
            <a:srgbClr val="109F68"/>
          </a:solidFill>
          <a:latin typeface="+mj-lt"/>
          <a:ea typeface="MS PGothic" panose="020B0600070205080204" pitchFamily="34" charset="-128"/>
          <a:cs typeface="+mj-cs"/>
        </a:defRPr>
      </a:lvl1pPr>
      <a:lvl2pPr algn="l" defTabSz="457200" rtl="0" eaLnBrk="1" fontAlgn="base" hangingPunct="1">
        <a:spcBef>
          <a:spcPct val="0"/>
        </a:spcBef>
        <a:spcAft>
          <a:spcPct val="0"/>
        </a:spcAft>
        <a:defRPr sz="4000" b="1">
          <a:solidFill>
            <a:schemeClr val="tx2"/>
          </a:solidFill>
          <a:latin typeface="Arial" panose="020B0604020202020204" pitchFamily="34" charset="0"/>
          <a:ea typeface="MS PGothic" panose="020B0600070205080204" pitchFamily="34" charset="-128"/>
        </a:defRPr>
      </a:lvl2pPr>
      <a:lvl3pPr algn="l" defTabSz="457200" rtl="0" eaLnBrk="1" fontAlgn="base" hangingPunct="1">
        <a:spcBef>
          <a:spcPct val="0"/>
        </a:spcBef>
        <a:spcAft>
          <a:spcPct val="0"/>
        </a:spcAft>
        <a:defRPr sz="4000" b="1">
          <a:solidFill>
            <a:schemeClr val="tx2"/>
          </a:solidFill>
          <a:latin typeface="Arial" panose="020B0604020202020204" pitchFamily="34" charset="0"/>
          <a:ea typeface="MS PGothic" panose="020B0600070205080204" pitchFamily="34" charset="-128"/>
        </a:defRPr>
      </a:lvl3pPr>
      <a:lvl4pPr algn="l" defTabSz="457200" rtl="0" eaLnBrk="1" fontAlgn="base" hangingPunct="1">
        <a:spcBef>
          <a:spcPct val="0"/>
        </a:spcBef>
        <a:spcAft>
          <a:spcPct val="0"/>
        </a:spcAft>
        <a:defRPr sz="4000" b="1">
          <a:solidFill>
            <a:schemeClr val="tx2"/>
          </a:solidFill>
          <a:latin typeface="Arial" panose="020B0604020202020204" pitchFamily="34" charset="0"/>
          <a:ea typeface="MS PGothic" panose="020B0600070205080204" pitchFamily="34" charset="-128"/>
        </a:defRPr>
      </a:lvl4pPr>
      <a:lvl5pPr algn="l" defTabSz="457200" rtl="0" eaLnBrk="1" fontAlgn="base" hangingPunct="1">
        <a:spcBef>
          <a:spcPct val="0"/>
        </a:spcBef>
        <a:spcAft>
          <a:spcPct val="0"/>
        </a:spcAft>
        <a:defRPr sz="4000" b="1">
          <a:solidFill>
            <a:schemeClr val="tx2"/>
          </a:solidFill>
          <a:latin typeface="Arial" panose="020B0604020202020204" pitchFamily="34" charset="0"/>
          <a:ea typeface="MS PGothic" panose="020B0600070205080204" pitchFamily="34" charset="-128"/>
        </a:defRPr>
      </a:lvl5pPr>
      <a:lvl6pPr marL="457200" algn="l" defTabSz="457200" rtl="0" eaLnBrk="1" fontAlgn="base" hangingPunct="1">
        <a:spcBef>
          <a:spcPct val="0"/>
        </a:spcBef>
        <a:spcAft>
          <a:spcPct val="0"/>
        </a:spcAft>
        <a:defRPr sz="4000" b="1">
          <a:solidFill>
            <a:schemeClr val="tx2"/>
          </a:solidFill>
          <a:latin typeface="Arial" panose="020B0604020202020204" pitchFamily="34" charset="0"/>
          <a:ea typeface="MS PGothic" panose="020B0600070205080204" pitchFamily="34" charset="-128"/>
        </a:defRPr>
      </a:lvl6pPr>
      <a:lvl7pPr marL="914400" algn="l" defTabSz="457200" rtl="0" eaLnBrk="1" fontAlgn="base" hangingPunct="1">
        <a:spcBef>
          <a:spcPct val="0"/>
        </a:spcBef>
        <a:spcAft>
          <a:spcPct val="0"/>
        </a:spcAft>
        <a:defRPr sz="4000" b="1">
          <a:solidFill>
            <a:schemeClr val="tx2"/>
          </a:solidFill>
          <a:latin typeface="Arial" panose="020B0604020202020204" pitchFamily="34" charset="0"/>
          <a:ea typeface="MS PGothic" panose="020B0600070205080204" pitchFamily="34" charset="-128"/>
        </a:defRPr>
      </a:lvl7pPr>
      <a:lvl8pPr marL="1371600" algn="l" defTabSz="457200" rtl="0" eaLnBrk="1" fontAlgn="base" hangingPunct="1">
        <a:spcBef>
          <a:spcPct val="0"/>
        </a:spcBef>
        <a:spcAft>
          <a:spcPct val="0"/>
        </a:spcAft>
        <a:defRPr sz="4000" b="1">
          <a:solidFill>
            <a:schemeClr val="tx2"/>
          </a:solidFill>
          <a:latin typeface="Arial" panose="020B0604020202020204" pitchFamily="34" charset="0"/>
          <a:ea typeface="MS PGothic" panose="020B0600070205080204" pitchFamily="34" charset="-128"/>
        </a:defRPr>
      </a:lvl8pPr>
      <a:lvl9pPr marL="1828800" algn="l" defTabSz="457200" rtl="0" eaLnBrk="1" fontAlgn="base" hangingPunct="1">
        <a:spcBef>
          <a:spcPct val="0"/>
        </a:spcBef>
        <a:spcAft>
          <a:spcPct val="0"/>
        </a:spcAft>
        <a:defRPr sz="4000" b="1">
          <a:solidFill>
            <a:schemeClr val="tx2"/>
          </a:solidFill>
          <a:latin typeface="Arial" panose="020B0604020202020204" pitchFamily="34" charset="0"/>
          <a:ea typeface="MS PGothic" panose="020B0600070205080204" pitchFamily="34" charset="-128"/>
        </a:defRPr>
      </a:lvl9pPr>
    </p:titleStyle>
    <p:bodyStyle>
      <a:lvl1pPr algn="l" defTabSz="457200" rtl="0" eaLnBrk="1" fontAlgn="base" hangingPunct="1">
        <a:spcBef>
          <a:spcPct val="20000"/>
        </a:spcBef>
        <a:spcAft>
          <a:spcPct val="0"/>
        </a:spcAft>
        <a:buFont typeface="Arial" panose="020B0604020202020204" pitchFamily="34" charset="0"/>
        <a:defRPr sz="2000" kern="1200">
          <a:solidFill>
            <a:schemeClr val="bg2"/>
          </a:solidFill>
          <a:latin typeface="+mn-lt"/>
          <a:ea typeface="MS PGothic" panose="020B0600070205080204" pitchFamily="34" charset="-128"/>
          <a:cs typeface="+mn-cs"/>
        </a:defRPr>
      </a:lvl1pPr>
      <a:lvl2pPr marL="742950" indent="-285750" algn="l" defTabSz="457200" rtl="0" eaLnBrk="1" fontAlgn="base" hangingPunct="1">
        <a:spcBef>
          <a:spcPct val="20000"/>
        </a:spcBef>
        <a:spcAft>
          <a:spcPct val="0"/>
        </a:spcAft>
        <a:buClr>
          <a:srgbClr val="109F68"/>
        </a:buClr>
        <a:buSzPct val="110000"/>
        <a:buFont typeface="Arial" panose="020B0604020202020204" pitchFamily="34" charset="0"/>
        <a:buChar char="•"/>
        <a:defRPr sz="2200" kern="1200">
          <a:solidFill>
            <a:srgbClr val="109F68"/>
          </a:solidFill>
          <a:latin typeface="+mn-lt"/>
          <a:ea typeface="MS PGothic" panose="020B0600070205080204" pitchFamily="34" charset="-128"/>
          <a:cs typeface="+mn-cs"/>
        </a:defRPr>
      </a:lvl2pPr>
      <a:lvl3pPr marL="1143000" indent="-228600" algn="l" defTabSz="457200"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Placeholder 5"/>
          <p:cNvSpPr>
            <a:spLocks noGrp="1"/>
          </p:cNvSpPr>
          <p:nvPr>
            <p:ph type="body" sz="quarter" idx="14"/>
          </p:nvPr>
        </p:nvSpPr>
        <p:spPr>
          <a:xfrm>
            <a:off x="3744913" y="6007100"/>
            <a:ext cx="3670300" cy="481013"/>
          </a:xfrm>
        </p:spPr>
        <p:txBody>
          <a:bodyPr/>
          <a:lstStyle/>
          <a:p>
            <a:r>
              <a:rPr lang="en-GB" altLang="en-US" dirty="0"/>
              <a:t>May 2019</a:t>
            </a:r>
          </a:p>
        </p:txBody>
      </p:sp>
      <p:sp>
        <p:nvSpPr>
          <p:cNvPr id="18434" name="Text Placeholder 1"/>
          <p:cNvSpPr>
            <a:spLocks noGrp="1"/>
          </p:cNvSpPr>
          <p:nvPr>
            <p:ph type="body" sz="quarter" idx="13"/>
          </p:nvPr>
        </p:nvSpPr>
        <p:spPr>
          <a:xfrm>
            <a:off x="3744912" y="4895850"/>
            <a:ext cx="4821117" cy="1104900"/>
          </a:xfrm>
        </p:spPr>
        <p:txBody>
          <a:bodyPr/>
          <a:lstStyle/>
          <a:p>
            <a:r>
              <a:rPr lang="en-GB" dirty="0"/>
              <a:t>What do emerging trends in development finance mean for crisis actors?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4"/>
          <p:cNvSpPr>
            <a:spLocks noGrp="1"/>
          </p:cNvSpPr>
          <p:nvPr>
            <p:ph type="title"/>
          </p:nvPr>
        </p:nvSpPr>
        <p:spPr/>
        <p:txBody>
          <a:bodyPr anchor="t"/>
          <a:lstStyle/>
          <a:p>
            <a:r>
              <a:rPr lang="en-GB" dirty="0"/>
              <a:t>PCC receive less ODA </a:t>
            </a:r>
            <a:br>
              <a:rPr lang="en-GB" dirty="0"/>
            </a:br>
            <a:r>
              <a:rPr lang="en-GB" dirty="0"/>
              <a:t>via government </a:t>
            </a:r>
            <a:endParaRPr lang="en-GB" altLang="en-US" dirty="0"/>
          </a:p>
        </p:txBody>
      </p:sp>
      <p:sp>
        <p:nvSpPr>
          <p:cNvPr id="2" name="Footer Placeholder 1"/>
          <p:cNvSpPr>
            <a:spLocks noGrp="1"/>
          </p:cNvSpPr>
          <p:nvPr>
            <p:ph type="ftr" sz="quarter" idx="14"/>
          </p:nvPr>
        </p:nvSpPr>
        <p:spPr/>
        <p:txBody>
          <a:bodyPr/>
          <a:lstStyle/>
          <a:p>
            <a:pPr>
              <a:defRPr/>
            </a:pPr>
            <a:r>
              <a:rPr lang="en-GB" dirty="0"/>
              <a:t>What do emerging trends in development finance mean for crisis actors? </a:t>
            </a:r>
            <a:r>
              <a:rPr lang="en-US" dirty="0"/>
              <a:t>/ devinit.org</a:t>
            </a:r>
          </a:p>
        </p:txBody>
      </p:sp>
      <p:sp>
        <p:nvSpPr>
          <p:cNvPr id="18" name="TextBox 17">
            <a:extLst>
              <a:ext uri="{FF2B5EF4-FFF2-40B4-BE49-F238E27FC236}">
                <a16:creationId xmlns:a16="http://schemas.microsoft.com/office/drawing/2014/main" id="{EBCA0FF2-2401-4EF8-8220-7E70ABB7E82D}"/>
              </a:ext>
            </a:extLst>
          </p:cNvPr>
          <p:cNvSpPr txBox="1"/>
          <p:nvPr/>
        </p:nvSpPr>
        <p:spPr>
          <a:xfrm>
            <a:off x="457200" y="1565299"/>
            <a:ext cx="7931791" cy="984885"/>
          </a:xfrm>
          <a:prstGeom prst="rect">
            <a:avLst/>
          </a:prstGeom>
          <a:noFill/>
        </p:spPr>
        <p:txBody>
          <a:bodyPr wrap="square" rtlCol="0">
            <a:spAutoFit/>
          </a:bodyPr>
          <a:lstStyle/>
          <a:p>
            <a:endParaRPr lang="en-GB" sz="1200" dirty="0"/>
          </a:p>
          <a:p>
            <a:r>
              <a:rPr lang="en-US" sz="1400" b="1" dirty="0">
                <a:solidFill>
                  <a:srgbClr val="109F68"/>
                </a:solidFill>
              </a:rPr>
              <a:t>Proportion of ODA which PCC and other developing countries received via different channels in 2017 </a:t>
            </a:r>
          </a:p>
          <a:p>
            <a:endParaRPr lang="en-GB" dirty="0"/>
          </a:p>
        </p:txBody>
      </p:sp>
      <p:pic>
        <p:nvPicPr>
          <p:cNvPr id="23" name="Picture 22">
            <a:extLst>
              <a:ext uri="{FF2B5EF4-FFF2-40B4-BE49-F238E27FC236}">
                <a16:creationId xmlns:a16="http://schemas.microsoft.com/office/drawing/2014/main" id="{50B62724-10F9-407D-ADAC-0A8723344F91}"/>
              </a:ext>
            </a:extLst>
          </p:cNvPr>
          <p:cNvPicPr>
            <a:picLocks noChangeAspect="1"/>
          </p:cNvPicPr>
          <p:nvPr/>
        </p:nvPicPr>
        <p:blipFill rotWithShape="1">
          <a:blip r:embed="rId3"/>
          <a:srcRect t="9871"/>
          <a:stretch/>
        </p:blipFill>
        <p:spPr>
          <a:xfrm>
            <a:off x="1295545" y="2269411"/>
            <a:ext cx="6255099" cy="3773166"/>
          </a:xfrm>
          <a:prstGeom prst="rect">
            <a:avLst/>
          </a:prstGeom>
        </p:spPr>
      </p:pic>
      <p:sp>
        <p:nvSpPr>
          <p:cNvPr id="6" name="TextBox 5">
            <a:extLst>
              <a:ext uri="{FF2B5EF4-FFF2-40B4-BE49-F238E27FC236}">
                <a16:creationId xmlns:a16="http://schemas.microsoft.com/office/drawing/2014/main" id="{3C68BEB1-FD23-423F-A3F8-1C8BC35E9FD3}"/>
              </a:ext>
            </a:extLst>
          </p:cNvPr>
          <p:cNvSpPr txBox="1"/>
          <p:nvPr/>
        </p:nvSpPr>
        <p:spPr>
          <a:xfrm>
            <a:off x="347663" y="6076353"/>
            <a:ext cx="7934960" cy="246221"/>
          </a:xfrm>
          <a:prstGeom prst="rect">
            <a:avLst/>
          </a:prstGeom>
          <a:noFill/>
        </p:spPr>
        <p:txBody>
          <a:bodyPr wrap="square" rtlCol="0">
            <a:spAutoFit/>
          </a:bodyPr>
          <a:lstStyle/>
          <a:p>
            <a:r>
              <a:rPr lang="en-GB" sz="1000" dirty="0">
                <a:solidFill>
                  <a:schemeClr val="bg2"/>
                </a:solidFill>
              </a:rPr>
              <a:t>Source: </a:t>
            </a:r>
            <a:r>
              <a:rPr lang="en-US" sz="1000" dirty="0">
                <a:solidFill>
                  <a:schemeClr val="bg2"/>
                </a:solidFill>
              </a:rPr>
              <a:t>Development Initiatives based on OECD and UN-OCHA data</a:t>
            </a:r>
            <a:r>
              <a:rPr lang="en-GB" sz="1000" dirty="0">
                <a:solidFill>
                  <a:schemeClr val="bg2"/>
                </a:solidFill>
              </a:rPr>
              <a:t> </a:t>
            </a:r>
          </a:p>
        </p:txBody>
      </p:sp>
    </p:spTree>
    <p:extLst>
      <p:ext uri="{BB962C8B-B14F-4D97-AF65-F5344CB8AC3E}">
        <p14:creationId xmlns:p14="http://schemas.microsoft.com/office/powerpoint/2010/main" val="522629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4"/>
          <p:cNvSpPr>
            <a:spLocks noGrp="1"/>
          </p:cNvSpPr>
          <p:nvPr>
            <p:ph type="title"/>
          </p:nvPr>
        </p:nvSpPr>
        <p:spPr/>
        <p:txBody>
          <a:bodyPr anchor="t"/>
          <a:lstStyle/>
          <a:p>
            <a:r>
              <a:rPr lang="en-GB" dirty="0"/>
              <a:t>Rise in humanitarian aid does not cover fall in other ODA</a:t>
            </a:r>
            <a:endParaRPr lang="en-GB" altLang="en-US" dirty="0"/>
          </a:p>
        </p:txBody>
      </p:sp>
      <p:sp>
        <p:nvSpPr>
          <p:cNvPr id="2" name="Footer Placeholder 1"/>
          <p:cNvSpPr>
            <a:spLocks noGrp="1"/>
          </p:cNvSpPr>
          <p:nvPr>
            <p:ph type="ftr" sz="quarter" idx="14"/>
          </p:nvPr>
        </p:nvSpPr>
        <p:spPr/>
        <p:txBody>
          <a:bodyPr/>
          <a:lstStyle/>
          <a:p>
            <a:pPr>
              <a:defRPr/>
            </a:pPr>
            <a:r>
              <a:rPr lang="en-GB" dirty="0"/>
              <a:t>What do emerging trends in development finance mean for crisis actors? </a:t>
            </a:r>
            <a:r>
              <a:rPr lang="en-US" dirty="0"/>
              <a:t>/ devinit.org</a:t>
            </a:r>
          </a:p>
        </p:txBody>
      </p:sp>
      <p:sp>
        <p:nvSpPr>
          <p:cNvPr id="5" name="TextBox 4">
            <a:extLst>
              <a:ext uri="{FF2B5EF4-FFF2-40B4-BE49-F238E27FC236}">
                <a16:creationId xmlns:a16="http://schemas.microsoft.com/office/drawing/2014/main" id="{D8A97FB1-52FE-4B05-9AC1-DC4456C7A11D}"/>
              </a:ext>
            </a:extLst>
          </p:cNvPr>
          <p:cNvSpPr txBox="1"/>
          <p:nvPr/>
        </p:nvSpPr>
        <p:spPr>
          <a:xfrm>
            <a:off x="347663" y="6076353"/>
            <a:ext cx="7934960" cy="246221"/>
          </a:xfrm>
          <a:prstGeom prst="rect">
            <a:avLst/>
          </a:prstGeom>
          <a:noFill/>
        </p:spPr>
        <p:txBody>
          <a:bodyPr wrap="square" rtlCol="0">
            <a:spAutoFit/>
          </a:bodyPr>
          <a:lstStyle/>
          <a:p>
            <a:r>
              <a:rPr lang="en-GB" sz="1000" dirty="0">
                <a:solidFill>
                  <a:schemeClr val="bg2"/>
                </a:solidFill>
              </a:rPr>
              <a:t>Source: Development Initiatives based on OECD DAC, UN OCHA’s FTS and UN CERF data.</a:t>
            </a:r>
          </a:p>
        </p:txBody>
      </p:sp>
      <p:sp>
        <p:nvSpPr>
          <p:cNvPr id="10" name="TextBox 9">
            <a:extLst>
              <a:ext uri="{FF2B5EF4-FFF2-40B4-BE49-F238E27FC236}">
                <a16:creationId xmlns:a16="http://schemas.microsoft.com/office/drawing/2014/main" id="{9E63804E-971A-49AF-919A-D02CBE52334E}"/>
              </a:ext>
            </a:extLst>
          </p:cNvPr>
          <p:cNvSpPr txBox="1"/>
          <p:nvPr/>
        </p:nvSpPr>
        <p:spPr>
          <a:xfrm>
            <a:off x="347663" y="5869645"/>
            <a:ext cx="7934960" cy="246221"/>
          </a:xfrm>
          <a:prstGeom prst="rect">
            <a:avLst/>
          </a:prstGeom>
          <a:noFill/>
        </p:spPr>
        <p:txBody>
          <a:bodyPr wrap="square" rtlCol="0">
            <a:spAutoFit/>
          </a:bodyPr>
          <a:lstStyle/>
          <a:p>
            <a:r>
              <a:rPr lang="en-GB" sz="1000" dirty="0">
                <a:solidFill>
                  <a:schemeClr val="bg2"/>
                </a:solidFill>
              </a:rPr>
              <a:t>Data:</a:t>
            </a:r>
            <a:r>
              <a:rPr lang="en-US" sz="1000" dirty="0">
                <a:solidFill>
                  <a:schemeClr val="bg2"/>
                </a:solidFill>
              </a:rPr>
              <a:t> All 27 protracted crisis countries</a:t>
            </a:r>
            <a:endParaRPr lang="en-GB" sz="1000" dirty="0">
              <a:solidFill>
                <a:schemeClr val="bg2"/>
              </a:solidFill>
            </a:endParaRPr>
          </a:p>
        </p:txBody>
      </p:sp>
      <p:grpSp>
        <p:nvGrpSpPr>
          <p:cNvPr id="7" name="Group 6">
            <a:extLst>
              <a:ext uri="{FF2B5EF4-FFF2-40B4-BE49-F238E27FC236}">
                <a16:creationId xmlns:a16="http://schemas.microsoft.com/office/drawing/2014/main" id="{26F3DFA2-508F-48BD-9375-81A28AEAFAAF}"/>
              </a:ext>
            </a:extLst>
          </p:cNvPr>
          <p:cNvGrpSpPr/>
          <p:nvPr/>
        </p:nvGrpSpPr>
        <p:grpSpPr>
          <a:xfrm>
            <a:off x="7158547" y="2065343"/>
            <a:ext cx="1706053" cy="1537795"/>
            <a:chOff x="7158547" y="1960568"/>
            <a:chExt cx="1706053" cy="1537795"/>
          </a:xfrm>
        </p:grpSpPr>
        <p:grpSp>
          <p:nvGrpSpPr>
            <p:cNvPr id="8" name="Group 7">
              <a:extLst>
                <a:ext uri="{FF2B5EF4-FFF2-40B4-BE49-F238E27FC236}">
                  <a16:creationId xmlns:a16="http://schemas.microsoft.com/office/drawing/2014/main" id="{D915932F-9163-4714-A213-2D65DC88E05E}"/>
                </a:ext>
              </a:extLst>
            </p:cNvPr>
            <p:cNvGrpSpPr/>
            <p:nvPr/>
          </p:nvGrpSpPr>
          <p:grpSpPr>
            <a:xfrm>
              <a:off x="7158547" y="1960568"/>
              <a:ext cx="1706053" cy="1537795"/>
              <a:chOff x="7158547" y="2336190"/>
              <a:chExt cx="1706053" cy="1537795"/>
            </a:xfrm>
          </p:grpSpPr>
          <p:sp>
            <p:nvSpPr>
              <p:cNvPr id="12" name="Freeform: Shape 11">
                <a:extLst>
                  <a:ext uri="{FF2B5EF4-FFF2-40B4-BE49-F238E27FC236}">
                    <a16:creationId xmlns:a16="http://schemas.microsoft.com/office/drawing/2014/main" id="{42146467-F26E-4E4E-82E1-AE3809EB6A6A}"/>
                  </a:ext>
                </a:extLst>
              </p:cNvPr>
              <p:cNvSpPr/>
              <p:nvPr/>
            </p:nvSpPr>
            <p:spPr>
              <a:xfrm>
                <a:off x="7158547" y="2336190"/>
                <a:ext cx="1658862" cy="1425914"/>
              </a:xfrm>
              <a:custGeom>
                <a:avLst/>
                <a:gdLst>
                  <a:gd name="connsiteX0" fmla="*/ 1651685 w 1658861"/>
                  <a:gd name="connsiteY0" fmla="*/ 1637488 h 1626960"/>
                  <a:gd name="connsiteX1" fmla="*/ 22650 w 1658861"/>
                  <a:gd name="connsiteY1" fmla="*/ 1637488 h 1626960"/>
                  <a:gd name="connsiteX2" fmla="*/ 0 w 1658861"/>
                  <a:gd name="connsiteY2" fmla="*/ 1614838 h 1626960"/>
                  <a:gd name="connsiteX3" fmla="*/ 0 w 1658861"/>
                  <a:gd name="connsiteY3" fmla="*/ 22650 h 1626960"/>
                  <a:gd name="connsiteX4" fmla="*/ 22650 w 1658861"/>
                  <a:gd name="connsiteY4" fmla="*/ 0 h 1626960"/>
                  <a:gd name="connsiteX5" fmla="*/ 1651685 w 1658861"/>
                  <a:gd name="connsiteY5" fmla="*/ 0 h 1626960"/>
                  <a:gd name="connsiteX6" fmla="*/ 1674334 w 1658861"/>
                  <a:gd name="connsiteY6" fmla="*/ 22650 h 1626960"/>
                  <a:gd name="connsiteX7" fmla="*/ 1674334 w 1658861"/>
                  <a:gd name="connsiteY7" fmla="*/ 1614838 h 1626960"/>
                  <a:gd name="connsiteX8" fmla="*/ 1651685 w 1658861"/>
                  <a:gd name="connsiteY8" fmla="*/ 1637488 h 1626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8861" h="1626960">
                    <a:moveTo>
                      <a:pt x="1651685" y="1637488"/>
                    </a:moveTo>
                    <a:lnTo>
                      <a:pt x="22650" y="1637488"/>
                    </a:lnTo>
                    <a:cubicBezTo>
                      <a:pt x="10209" y="1637488"/>
                      <a:pt x="0" y="1627439"/>
                      <a:pt x="0" y="1614838"/>
                    </a:cubicBezTo>
                    <a:lnTo>
                      <a:pt x="0" y="22650"/>
                    </a:lnTo>
                    <a:cubicBezTo>
                      <a:pt x="0" y="10208"/>
                      <a:pt x="10049" y="0"/>
                      <a:pt x="22650" y="0"/>
                    </a:cubicBezTo>
                    <a:lnTo>
                      <a:pt x="1651685" y="0"/>
                    </a:lnTo>
                    <a:cubicBezTo>
                      <a:pt x="1664126" y="0"/>
                      <a:pt x="1674334" y="10049"/>
                      <a:pt x="1674334" y="22650"/>
                    </a:cubicBezTo>
                    <a:lnTo>
                      <a:pt x="1674334" y="1614838"/>
                    </a:lnTo>
                    <a:cubicBezTo>
                      <a:pt x="1674334" y="1627280"/>
                      <a:pt x="1664126" y="1637488"/>
                      <a:pt x="1651685" y="1637488"/>
                    </a:cubicBezTo>
                    <a:close/>
                  </a:path>
                </a:pathLst>
              </a:custGeom>
              <a:solidFill>
                <a:srgbClr val="F1EFF1"/>
              </a:solidFill>
              <a:ln w="15933" cap="flat">
                <a:noFill/>
                <a:prstDash val="solid"/>
                <a:miter/>
              </a:ln>
            </p:spPr>
            <p:txBody>
              <a:bodyPr rtlCol="0" anchor="ctr"/>
              <a:lstStyle/>
              <a:p>
                <a:endParaRPr lang="en-GB"/>
              </a:p>
            </p:txBody>
          </p:sp>
          <p:sp>
            <p:nvSpPr>
              <p:cNvPr id="13" name="TextBox 12">
                <a:extLst>
                  <a:ext uri="{FF2B5EF4-FFF2-40B4-BE49-F238E27FC236}">
                    <a16:creationId xmlns:a16="http://schemas.microsoft.com/office/drawing/2014/main" id="{3CAD8ABB-27B2-4D5C-8393-7644CC11828F}"/>
                  </a:ext>
                </a:extLst>
              </p:cNvPr>
              <p:cNvSpPr txBox="1"/>
              <p:nvPr/>
            </p:nvSpPr>
            <p:spPr>
              <a:xfrm>
                <a:off x="7528889" y="2421989"/>
                <a:ext cx="1185453" cy="553998"/>
              </a:xfrm>
              <a:prstGeom prst="rect">
                <a:avLst/>
              </a:prstGeom>
              <a:noFill/>
            </p:spPr>
            <p:txBody>
              <a:bodyPr wrap="square" rtlCol="0">
                <a:spAutoFit/>
              </a:bodyPr>
              <a:lstStyle/>
              <a:p>
                <a:r>
                  <a:rPr lang="en-US" sz="1000" dirty="0">
                    <a:solidFill>
                      <a:schemeClr val="tx1">
                        <a:lumMod val="65000"/>
                        <a:lumOff val="35000"/>
                      </a:schemeClr>
                    </a:solidFill>
                  </a:rPr>
                  <a:t>Official humanitarian assistance</a:t>
                </a:r>
                <a:endParaRPr lang="en-GB" sz="1000" dirty="0">
                  <a:solidFill>
                    <a:schemeClr val="tx1">
                      <a:lumMod val="65000"/>
                      <a:lumOff val="35000"/>
                    </a:schemeClr>
                  </a:solidFill>
                </a:endParaRPr>
              </a:p>
            </p:txBody>
          </p:sp>
          <p:sp>
            <p:nvSpPr>
              <p:cNvPr id="14" name="Freeform: Shape 13">
                <a:extLst>
                  <a:ext uri="{FF2B5EF4-FFF2-40B4-BE49-F238E27FC236}">
                    <a16:creationId xmlns:a16="http://schemas.microsoft.com/office/drawing/2014/main" id="{49075722-FCC1-4A9F-B8CA-7FEE4F11FF8E}"/>
                  </a:ext>
                </a:extLst>
              </p:cNvPr>
              <p:cNvSpPr/>
              <p:nvPr/>
            </p:nvSpPr>
            <p:spPr>
              <a:xfrm>
                <a:off x="7529646" y="3220011"/>
                <a:ext cx="1052739" cy="653974"/>
              </a:xfrm>
              <a:custGeom>
                <a:avLst/>
                <a:gdLst>
                  <a:gd name="connsiteX0" fmla="*/ 0 w 1052739"/>
                  <a:gd name="connsiteY0" fmla="*/ 0 h 653974"/>
                  <a:gd name="connsiteX1" fmla="*/ 1061831 w 1052739"/>
                  <a:gd name="connsiteY1" fmla="*/ 0 h 653974"/>
                  <a:gd name="connsiteX2" fmla="*/ 1061831 w 1052739"/>
                  <a:gd name="connsiteY2" fmla="*/ 654613 h 653974"/>
                  <a:gd name="connsiteX3" fmla="*/ 0 w 1052739"/>
                  <a:gd name="connsiteY3" fmla="*/ 654613 h 653974"/>
                </a:gdLst>
                <a:ahLst/>
                <a:cxnLst>
                  <a:cxn ang="0">
                    <a:pos x="connsiteX0" y="connsiteY0"/>
                  </a:cxn>
                  <a:cxn ang="0">
                    <a:pos x="connsiteX1" y="connsiteY1"/>
                  </a:cxn>
                  <a:cxn ang="0">
                    <a:pos x="connsiteX2" y="connsiteY2"/>
                  </a:cxn>
                  <a:cxn ang="0">
                    <a:pos x="connsiteX3" y="connsiteY3"/>
                  </a:cxn>
                </a:cxnLst>
                <a:rect l="l" t="t" r="r" b="b"/>
                <a:pathLst>
                  <a:path w="1052739" h="653974">
                    <a:moveTo>
                      <a:pt x="0" y="0"/>
                    </a:moveTo>
                    <a:lnTo>
                      <a:pt x="1061831" y="0"/>
                    </a:lnTo>
                    <a:lnTo>
                      <a:pt x="1061831" y="654613"/>
                    </a:lnTo>
                    <a:lnTo>
                      <a:pt x="0" y="654613"/>
                    </a:lnTo>
                    <a:close/>
                  </a:path>
                </a:pathLst>
              </a:custGeom>
              <a:noFill/>
              <a:ln w="15933" cap="flat">
                <a:noFill/>
                <a:prstDash val="solid"/>
                <a:miter/>
              </a:ln>
            </p:spPr>
            <p:txBody>
              <a:bodyPr rtlCol="0" anchor="ctr"/>
              <a:lstStyle/>
              <a:p>
                <a:endParaRPr lang="en-GB"/>
              </a:p>
            </p:txBody>
          </p:sp>
          <p:sp>
            <p:nvSpPr>
              <p:cNvPr id="16" name="TextBox 15">
                <a:extLst>
                  <a:ext uri="{FF2B5EF4-FFF2-40B4-BE49-F238E27FC236}">
                    <a16:creationId xmlns:a16="http://schemas.microsoft.com/office/drawing/2014/main" id="{FD4C7053-0050-49A2-AFD4-8585C37269A5}"/>
                  </a:ext>
                </a:extLst>
              </p:cNvPr>
              <p:cNvSpPr txBox="1"/>
              <p:nvPr/>
            </p:nvSpPr>
            <p:spPr>
              <a:xfrm>
                <a:off x="7528889" y="3171238"/>
                <a:ext cx="1335711" cy="400110"/>
              </a:xfrm>
              <a:prstGeom prst="rect">
                <a:avLst/>
              </a:prstGeom>
              <a:noFill/>
            </p:spPr>
            <p:txBody>
              <a:bodyPr wrap="square" rtlCol="0">
                <a:spAutoFit/>
              </a:bodyPr>
              <a:lstStyle/>
              <a:p>
                <a:r>
                  <a:rPr lang="en-GB" sz="1000" dirty="0">
                    <a:solidFill>
                      <a:schemeClr val="tx1">
                        <a:lumMod val="65000"/>
                        <a:lumOff val="35000"/>
                      </a:schemeClr>
                    </a:solidFill>
                  </a:rPr>
                  <a:t>Non-humanitarian ODA</a:t>
                </a:r>
              </a:p>
            </p:txBody>
          </p:sp>
        </p:grpSp>
        <p:sp>
          <p:nvSpPr>
            <p:cNvPr id="9" name="Freeform: Shape 8">
              <a:extLst>
                <a:ext uri="{FF2B5EF4-FFF2-40B4-BE49-F238E27FC236}">
                  <a16:creationId xmlns:a16="http://schemas.microsoft.com/office/drawing/2014/main" id="{D5DB4F55-4581-481A-BB0D-D09B1FC7AF0E}"/>
                </a:ext>
              </a:extLst>
            </p:cNvPr>
            <p:cNvSpPr/>
            <p:nvPr/>
          </p:nvSpPr>
          <p:spPr>
            <a:xfrm>
              <a:off x="7311194" y="2101836"/>
              <a:ext cx="175457" cy="175457"/>
            </a:xfrm>
            <a:custGeom>
              <a:avLst/>
              <a:gdLst>
                <a:gd name="connsiteX0" fmla="*/ 0 w 175456"/>
                <a:gd name="connsiteY0" fmla="*/ 0 h 175456"/>
                <a:gd name="connsiteX1" fmla="*/ 180880 w 175456"/>
                <a:gd name="connsiteY1" fmla="*/ 0 h 175456"/>
                <a:gd name="connsiteX2" fmla="*/ 180880 w 175456"/>
                <a:gd name="connsiteY2" fmla="*/ 180880 h 175456"/>
                <a:gd name="connsiteX3" fmla="*/ 0 w 175456"/>
                <a:gd name="connsiteY3" fmla="*/ 180880 h 175456"/>
              </a:gdLst>
              <a:ahLst/>
              <a:cxnLst>
                <a:cxn ang="0">
                  <a:pos x="connsiteX0" y="connsiteY0"/>
                </a:cxn>
                <a:cxn ang="0">
                  <a:pos x="connsiteX1" y="connsiteY1"/>
                </a:cxn>
                <a:cxn ang="0">
                  <a:pos x="connsiteX2" y="connsiteY2"/>
                </a:cxn>
                <a:cxn ang="0">
                  <a:pos x="connsiteX3" y="connsiteY3"/>
                </a:cxn>
              </a:cxnLst>
              <a:rect l="l" t="t" r="r" b="b"/>
              <a:pathLst>
                <a:path w="175456" h="175456">
                  <a:moveTo>
                    <a:pt x="0" y="0"/>
                  </a:moveTo>
                  <a:lnTo>
                    <a:pt x="180880" y="0"/>
                  </a:lnTo>
                  <a:lnTo>
                    <a:pt x="180880" y="180880"/>
                  </a:lnTo>
                  <a:lnTo>
                    <a:pt x="0" y="180880"/>
                  </a:lnTo>
                  <a:close/>
                </a:path>
              </a:pathLst>
            </a:custGeom>
            <a:solidFill>
              <a:srgbClr val="109F68"/>
            </a:solidFill>
            <a:ln w="15933" cap="flat">
              <a:solidFill>
                <a:srgbClr val="109F68"/>
              </a:solid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F6943309-4C98-42D2-A143-33FB8B736A5B}"/>
                </a:ext>
              </a:extLst>
            </p:cNvPr>
            <p:cNvSpPr/>
            <p:nvPr/>
          </p:nvSpPr>
          <p:spPr>
            <a:xfrm>
              <a:off x="7311194" y="2826350"/>
              <a:ext cx="175457" cy="175457"/>
            </a:xfrm>
            <a:custGeom>
              <a:avLst/>
              <a:gdLst>
                <a:gd name="connsiteX0" fmla="*/ 0 w 175456"/>
                <a:gd name="connsiteY0" fmla="*/ 0 h 175456"/>
                <a:gd name="connsiteX1" fmla="*/ 180880 w 175456"/>
                <a:gd name="connsiteY1" fmla="*/ 0 h 175456"/>
                <a:gd name="connsiteX2" fmla="*/ 180880 w 175456"/>
                <a:gd name="connsiteY2" fmla="*/ 180880 h 175456"/>
                <a:gd name="connsiteX3" fmla="*/ 0 w 175456"/>
                <a:gd name="connsiteY3" fmla="*/ 180880 h 175456"/>
              </a:gdLst>
              <a:ahLst/>
              <a:cxnLst>
                <a:cxn ang="0">
                  <a:pos x="connsiteX0" y="connsiteY0"/>
                </a:cxn>
                <a:cxn ang="0">
                  <a:pos x="connsiteX1" y="connsiteY1"/>
                </a:cxn>
                <a:cxn ang="0">
                  <a:pos x="connsiteX2" y="connsiteY2"/>
                </a:cxn>
                <a:cxn ang="0">
                  <a:pos x="connsiteX3" y="connsiteY3"/>
                </a:cxn>
              </a:cxnLst>
              <a:rect l="l" t="t" r="r" b="b"/>
              <a:pathLst>
                <a:path w="175456" h="175456">
                  <a:moveTo>
                    <a:pt x="0" y="0"/>
                  </a:moveTo>
                  <a:lnTo>
                    <a:pt x="180880" y="0"/>
                  </a:lnTo>
                  <a:lnTo>
                    <a:pt x="180880" y="180880"/>
                  </a:lnTo>
                  <a:lnTo>
                    <a:pt x="0" y="180880"/>
                  </a:lnTo>
                  <a:close/>
                </a:path>
              </a:pathLst>
            </a:custGeom>
            <a:solidFill>
              <a:srgbClr val="92CBAA"/>
            </a:solidFill>
            <a:ln w="15933" cap="flat">
              <a:solidFill>
                <a:srgbClr val="92CBAA"/>
              </a:solidFill>
              <a:prstDash val="solid"/>
              <a:miter/>
            </a:ln>
          </p:spPr>
          <p:txBody>
            <a:bodyPr rtlCol="0" anchor="ctr"/>
            <a:lstStyle/>
            <a:p>
              <a:endParaRPr lang="en-GB"/>
            </a:p>
          </p:txBody>
        </p:sp>
      </p:grpSp>
      <p:sp>
        <p:nvSpPr>
          <p:cNvPr id="17" name="TextBox 16">
            <a:extLst>
              <a:ext uri="{FF2B5EF4-FFF2-40B4-BE49-F238E27FC236}">
                <a16:creationId xmlns:a16="http://schemas.microsoft.com/office/drawing/2014/main" id="{4F8D9736-ABF8-476D-B342-241C05106D87}"/>
              </a:ext>
            </a:extLst>
          </p:cNvPr>
          <p:cNvSpPr txBox="1"/>
          <p:nvPr/>
        </p:nvSpPr>
        <p:spPr>
          <a:xfrm rot="16200000">
            <a:off x="82889" y="3395276"/>
            <a:ext cx="992579" cy="276999"/>
          </a:xfrm>
          <a:prstGeom prst="rect">
            <a:avLst/>
          </a:prstGeom>
          <a:noFill/>
        </p:spPr>
        <p:txBody>
          <a:bodyPr wrap="none" rtlCol="0">
            <a:spAutoFit/>
          </a:bodyPr>
          <a:lstStyle/>
          <a:p>
            <a:r>
              <a:rPr lang="en-US" sz="1200" dirty="0">
                <a:solidFill>
                  <a:schemeClr val="tx1">
                    <a:lumMod val="65000"/>
                    <a:lumOff val="35000"/>
                  </a:schemeClr>
                </a:solidFill>
              </a:rPr>
              <a:t>US$ billions</a:t>
            </a:r>
            <a:endParaRPr lang="en-GB" sz="1200" dirty="0">
              <a:solidFill>
                <a:schemeClr val="tx1">
                  <a:lumMod val="65000"/>
                  <a:lumOff val="35000"/>
                </a:schemeClr>
              </a:solidFill>
            </a:endParaRPr>
          </a:p>
        </p:txBody>
      </p:sp>
      <p:graphicFrame>
        <p:nvGraphicFramePr>
          <p:cNvPr id="18" name="Chart 17">
            <a:extLst>
              <a:ext uri="{FF2B5EF4-FFF2-40B4-BE49-F238E27FC236}">
                <a16:creationId xmlns:a16="http://schemas.microsoft.com/office/drawing/2014/main" id="{D77A3932-C873-4230-BFDD-26B97CF0C574}"/>
              </a:ext>
            </a:extLst>
          </p:cNvPr>
          <p:cNvGraphicFramePr/>
          <p:nvPr>
            <p:extLst>
              <p:ext uri="{D42A27DB-BD31-4B8C-83A1-F6EECF244321}">
                <p14:modId xmlns:p14="http://schemas.microsoft.com/office/powerpoint/2010/main" val="1664770805"/>
              </p:ext>
            </p:extLst>
          </p:nvPr>
        </p:nvGraphicFramePr>
        <p:xfrm>
          <a:off x="825500" y="1958975"/>
          <a:ext cx="5810431" cy="33606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49243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graphicEl>
                                              <a:chart seriesIdx="0" categoryIdx="0" bldStep="ptInSeries"/>
                                            </p:graphicEl>
                                          </p:spTgt>
                                        </p:tgtEl>
                                        <p:attrNameLst>
                                          <p:attrName>style.visibility</p:attrName>
                                        </p:attrNameLst>
                                      </p:cBhvr>
                                      <p:to>
                                        <p:strVal val="visible"/>
                                      </p:to>
                                    </p:set>
                                    <p:animEffect transition="in" filter="fade">
                                      <p:cBhvr>
                                        <p:cTn id="7" dur="500"/>
                                        <p:tgtEl>
                                          <p:spTgt spid="18">
                                            <p:graphicEl>
                                              <a:chart seriesIdx="0" categoryIdx="0" bldStep="ptInSeries"/>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graphicEl>
                                              <a:chart seriesIdx="0" categoryIdx="1" bldStep="ptInSeries"/>
                                            </p:graphicEl>
                                          </p:spTgt>
                                        </p:tgtEl>
                                        <p:attrNameLst>
                                          <p:attrName>style.visibility</p:attrName>
                                        </p:attrNameLst>
                                      </p:cBhvr>
                                      <p:to>
                                        <p:strVal val="visible"/>
                                      </p:to>
                                    </p:set>
                                    <p:animEffect transition="in" filter="fade">
                                      <p:cBhvr>
                                        <p:cTn id="11" dur="500"/>
                                        <p:tgtEl>
                                          <p:spTgt spid="18">
                                            <p:graphicEl>
                                              <a:chart seriesIdx="0" categoryIdx="1" bldStep="ptInSeries"/>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
                                            <p:graphicEl>
                                              <a:chart seriesIdx="0" categoryIdx="2" bldStep="ptInSeries"/>
                                            </p:graphicEl>
                                          </p:spTgt>
                                        </p:tgtEl>
                                        <p:attrNameLst>
                                          <p:attrName>style.visibility</p:attrName>
                                        </p:attrNameLst>
                                      </p:cBhvr>
                                      <p:to>
                                        <p:strVal val="visible"/>
                                      </p:to>
                                    </p:set>
                                    <p:animEffect transition="in" filter="fade">
                                      <p:cBhvr>
                                        <p:cTn id="15" dur="500"/>
                                        <p:tgtEl>
                                          <p:spTgt spid="18">
                                            <p:graphicEl>
                                              <a:chart seriesIdx="0" categoryIdx="2" bldStep="ptInSeries"/>
                                            </p:graphic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8">
                                            <p:graphicEl>
                                              <a:chart seriesIdx="0" categoryIdx="3" bldStep="ptInSeries"/>
                                            </p:graphicEl>
                                          </p:spTgt>
                                        </p:tgtEl>
                                        <p:attrNameLst>
                                          <p:attrName>style.visibility</p:attrName>
                                        </p:attrNameLst>
                                      </p:cBhvr>
                                      <p:to>
                                        <p:strVal val="visible"/>
                                      </p:to>
                                    </p:set>
                                    <p:animEffect transition="in" filter="fade">
                                      <p:cBhvr>
                                        <p:cTn id="19" dur="500"/>
                                        <p:tgtEl>
                                          <p:spTgt spid="18">
                                            <p:graphicEl>
                                              <a:chart seriesIdx="0" categoryIdx="3" bldStep="ptInSeries"/>
                                            </p:graphic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8">
                                            <p:graphicEl>
                                              <a:chart seriesIdx="1" categoryIdx="0" bldStep="ptInSeries"/>
                                            </p:graphicEl>
                                          </p:spTgt>
                                        </p:tgtEl>
                                        <p:attrNameLst>
                                          <p:attrName>style.visibility</p:attrName>
                                        </p:attrNameLst>
                                      </p:cBhvr>
                                      <p:to>
                                        <p:strVal val="visible"/>
                                      </p:to>
                                    </p:set>
                                    <p:animEffect transition="in" filter="fade">
                                      <p:cBhvr>
                                        <p:cTn id="24" dur="500"/>
                                        <p:tgtEl>
                                          <p:spTgt spid="18">
                                            <p:graphicEl>
                                              <a:chart seriesIdx="1" categoryIdx="0" bldStep="ptInSeries"/>
                                            </p:graphicEl>
                                          </p:spTgt>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8">
                                            <p:graphicEl>
                                              <a:chart seriesIdx="1" categoryIdx="1" bldStep="ptInSeries"/>
                                            </p:graphicEl>
                                          </p:spTgt>
                                        </p:tgtEl>
                                        <p:attrNameLst>
                                          <p:attrName>style.visibility</p:attrName>
                                        </p:attrNameLst>
                                      </p:cBhvr>
                                      <p:to>
                                        <p:strVal val="visible"/>
                                      </p:to>
                                    </p:set>
                                    <p:animEffect transition="in" filter="fade">
                                      <p:cBhvr>
                                        <p:cTn id="28" dur="500"/>
                                        <p:tgtEl>
                                          <p:spTgt spid="18">
                                            <p:graphicEl>
                                              <a:chart seriesIdx="1" categoryIdx="1" bldStep="ptInSeries"/>
                                            </p:graphicEl>
                                          </p:spTgt>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18">
                                            <p:graphicEl>
                                              <a:chart seriesIdx="1" categoryIdx="2" bldStep="ptInSeries"/>
                                            </p:graphicEl>
                                          </p:spTgt>
                                        </p:tgtEl>
                                        <p:attrNameLst>
                                          <p:attrName>style.visibility</p:attrName>
                                        </p:attrNameLst>
                                      </p:cBhvr>
                                      <p:to>
                                        <p:strVal val="visible"/>
                                      </p:to>
                                    </p:set>
                                    <p:animEffect transition="in" filter="fade">
                                      <p:cBhvr>
                                        <p:cTn id="32" dur="500"/>
                                        <p:tgtEl>
                                          <p:spTgt spid="18">
                                            <p:graphicEl>
                                              <a:chart seriesIdx="1" categoryIdx="2" bldStep="ptInSeries"/>
                                            </p:graphicEl>
                                          </p:spTgt>
                                        </p:tgtEl>
                                      </p:cBhvr>
                                    </p:animEffect>
                                  </p:childTnLst>
                                </p:cTn>
                              </p:par>
                            </p:childTnLst>
                          </p:cTn>
                        </p:par>
                        <p:par>
                          <p:cTn id="33" fill="hold">
                            <p:stCondLst>
                              <p:cond delay="1500"/>
                            </p:stCondLst>
                            <p:childTnLst>
                              <p:par>
                                <p:cTn id="34" presetID="10" presetClass="entr" presetSubtype="0" fill="hold" grpId="0" nodeType="afterEffect">
                                  <p:stCondLst>
                                    <p:cond delay="0"/>
                                  </p:stCondLst>
                                  <p:childTnLst>
                                    <p:set>
                                      <p:cBhvr>
                                        <p:cTn id="35" dur="1" fill="hold">
                                          <p:stCondLst>
                                            <p:cond delay="0"/>
                                          </p:stCondLst>
                                        </p:cTn>
                                        <p:tgtEl>
                                          <p:spTgt spid="18">
                                            <p:graphicEl>
                                              <a:chart seriesIdx="1" categoryIdx="3" bldStep="ptInSeries"/>
                                            </p:graphicEl>
                                          </p:spTgt>
                                        </p:tgtEl>
                                        <p:attrNameLst>
                                          <p:attrName>style.visibility</p:attrName>
                                        </p:attrNameLst>
                                      </p:cBhvr>
                                      <p:to>
                                        <p:strVal val="visible"/>
                                      </p:to>
                                    </p:set>
                                    <p:animEffect transition="in" filter="fade">
                                      <p:cBhvr>
                                        <p:cTn id="36" dur="500"/>
                                        <p:tgtEl>
                                          <p:spTgt spid="18">
                                            <p:graphicEl>
                                              <a:chart seriesIdx="1" categoryIdx="3" bldStep="ptIn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uiExpand="1">
        <p:bldSub>
          <a:bldChart bld="seriesEl" animBg="0"/>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4"/>
          <p:cNvSpPr>
            <a:spLocks noGrp="1"/>
          </p:cNvSpPr>
          <p:nvPr>
            <p:ph type="title"/>
          </p:nvPr>
        </p:nvSpPr>
        <p:spPr/>
        <p:txBody>
          <a:bodyPr anchor="t"/>
          <a:lstStyle/>
          <a:p>
            <a:r>
              <a:rPr lang="en-GB" dirty="0"/>
              <a:t>ODA levels can recover quickly in post-crisis countries</a:t>
            </a:r>
            <a:endParaRPr lang="en-GB" altLang="en-US" dirty="0"/>
          </a:p>
        </p:txBody>
      </p:sp>
      <p:sp>
        <p:nvSpPr>
          <p:cNvPr id="2" name="Footer Placeholder 1"/>
          <p:cNvSpPr>
            <a:spLocks noGrp="1"/>
          </p:cNvSpPr>
          <p:nvPr>
            <p:ph type="ftr" sz="quarter" idx="14"/>
          </p:nvPr>
        </p:nvSpPr>
        <p:spPr/>
        <p:txBody>
          <a:bodyPr/>
          <a:lstStyle/>
          <a:p>
            <a:pPr>
              <a:defRPr/>
            </a:pPr>
            <a:r>
              <a:rPr lang="en-GB" dirty="0"/>
              <a:t>What do emerging trends in development finance mean for crisis actors? </a:t>
            </a:r>
            <a:r>
              <a:rPr lang="en-US" dirty="0"/>
              <a:t>/ devinit.org</a:t>
            </a:r>
          </a:p>
        </p:txBody>
      </p:sp>
      <p:sp>
        <p:nvSpPr>
          <p:cNvPr id="5" name="TextBox 4">
            <a:extLst>
              <a:ext uri="{FF2B5EF4-FFF2-40B4-BE49-F238E27FC236}">
                <a16:creationId xmlns:a16="http://schemas.microsoft.com/office/drawing/2014/main" id="{F2389034-8A33-48E4-A255-16E0EEDE19F3}"/>
              </a:ext>
            </a:extLst>
          </p:cNvPr>
          <p:cNvSpPr txBox="1"/>
          <p:nvPr/>
        </p:nvSpPr>
        <p:spPr>
          <a:xfrm>
            <a:off x="347663" y="6076353"/>
            <a:ext cx="7934960" cy="246221"/>
          </a:xfrm>
          <a:prstGeom prst="rect">
            <a:avLst/>
          </a:prstGeom>
          <a:noFill/>
        </p:spPr>
        <p:txBody>
          <a:bodyPr wrap="square" rtlCol="0">
            <a:spAutoFit/>
          </a:bodyPr>
          <a:lstStyle/>
          <a:p>
            <a:r>
              <a:rPr lang="en-GB" sz="1000" dirty="0">
                <a:solidFill>
                  <a:schemeClr val="bg2"/>
                </a:solidFill>
              </a:rPr>
              <a:t>Source: </a:t>
            </a:r>
            <a:r>
              <a:rPr lang="en-US" sz="1000" dirty="0">
                <a:solidFill>
                  <a:schemeClr val="bg2"/>
                </a:solidFill>
              </a:rPr>
              <a:t>Development Initiatives based on OECD and UN-OCHA data</a:t>
            </a:r>
            <a:r>
              <a:rPr lang="en-GB" sz="1000" dirty="0">
                <a:solidFill>
                  <a:schemeClr val="bg2"/>
                </a:solidFill>
              </a:rPr>
              <a:t> </a:t>
            </a:r>
          </a:p>
        </p:txBody>
      </p:sp>
      <p:sp>
        <p:nvSpPr>
          <p:cNvPr id="6" name="TextBox 5">
            <a:extLst>
              <a:ext uri="{FF2B5EF4-FFF2-40B4-BE49-F238E27FC236}">
                <a16:creationId xmlns:a16="http://schemas.microsoft.com/office/drawing/2014/main" id="{B0D77EAB-1144-4C7D-AA21-D6FD84543DC8}"/>
              </a:ext>
            </a:extLst>
          </p:cNvPr>
          <p:cNvSpPr txBox="1"/>
          <p:nvPr/>
        </p:nvSpPr>
        <p:spPr>
          <a:xfrm>
            <a:off x="347663" y="5869645"/>
            <a:ext cx="7934960" cy="400110"/>
          </a:xfrm>
          <a:prstGeom prst="rect">
            <a:avLst/>
          </a:prstGeom>
          <a:noFill/>
        </p:spPr>
        <p:txBody>
          <a:bodyPr wrap="square" rtlCol="0">
            <a:spAutoFit/>
          </a:bodyPr>
          <a:lstStyle/>
          <a:p>
            <a:r>
              <a:rPr lang="en-GB" sz="1000" dirty="0">
                <a:solidFill>
                  <a:schemeClr val="bg2"/>
                </a:solidFill>
              </a:rPr>
              <a:t>Data:</a:t>
            </a:r>
            <a:r>
              <a:rPr lang="en-US" sz="1000" dirty="0">
                <a:solidFill>
                  <a:schemeClr val="bg2"/>
                </a:solidFill>
              </a:rPr>
              <a:t> 12 countries for which there is at least three years of post-crisis data</a:t>
            </a:r>
          </a:p>
          <a:p>
            <a:endParaRPr lang="en-GB" sz="1000" dirty="0">
              <a:solidFill>
                <a:schemeClr val="bg2"/>
              </a:solidFill>
            </a:endParaRPr>
          </a:p>
        </p:txBody>
      </p:sp>
      <p:graphicFrame>
        <p:nvGraphicFramePr>
          <p:cNvPr id="10" name="Chart 9">
            <a:extLst>
              <a:ext uri="{FF2B5EF4-FFF2-40B4-BE49-F238E27FC236}">
                <a16:creationId xmlns:a16="http://schemas.microsoft.com/office/drawing/2014/main" id="{884AF2DA-B987-4935-A4F5-C5058B00F51D}"/>
              </a:ext>
            </a:extLst>
          </p:cNvPr>
          <p:cNvGraphicFramePr>
            <a:graphicFrameLocks/>
          </p:cNvGraphicFramePr>
          <p:nvPr>
            <p:extLst>
              <p:ext uri="{D42A27DB-BD31-4B8C-83A1-F6EECF244321}">
                <p14:modId xmlns:p14="http://schemas.microsoft.com/office/powerpoint/2010/main" val="1135774467"/>
              </p:ext>
            </p:extLst>
          </p:nvPr>
        </p:nvGraphicFramePr>
        <p:xfrm>
          <a:off x="457200" y="1781999"/>
          <a:ext cx="7704000" cy="408764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33168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4"/>
          <p:cNvSpPr>
            <a:spLocks noGrp="1"/>
          </p:cNvSpPr>
          <p:nvPr>
            <p:ph type="title"/>
          </p:nvPr>
        </p:nvSpPr>
        <p:spPr/>
        <p:txBody>
          <a:bodyPr anchor="t"/>
          <a:lstStyle/>
          <a:p>
            <a:r>
              <a:rPr lang="en-GB" dirty="0"/>
              <a:t>ODA loans to protracted crisis countries have grown rapidly</a:t>
            </a:r>
            <a:endParaRPr lang="en-GB" altLang="en-US" dirty="0"/>
          </a:p>
        </p:txBody>
      </p:sp>
      <p:sp>
        <p:nvSpPr>
          <p:cNvPr id="2" name="Footer Placeholder 1"/>
          <p:cNvSpPr>
            <a:spLocks noGrp="1"/>
          </p:cNvSpPr>
          <p:nvPr>
            <p:ph type="ftr" sz="quarter" idx="14"/>
          </p:nvPr>
        </p:nvSpPr>
        <p:spPr/>
        <p:txBody>
          <a:bodyPr/>
          <a:lstStyle/>
          <a:p>
            <a:pPr>
              <a:defRPr/>
            </a:pPr>
            <a:r>
              <a:rPr lang="en-GB" dirty="0"/>
              <a:t>What do emerging trends in development finance mean for crisis actors? </a:t>
            </a:r>
            <a:r>
              <a:rPr lang="en-US" dirty="0"/>
              <a:t>/ devinit.org</a:t>
            </a:r>
          </a:p>
        </p:txBody>
      </p:sp>
      <p:sp>
        <p:nvSpPr>
          <p:cNvPr id="6" name="TextBox 5">
            <a:extLst>
              <a:ext uri="{FF2B5EF4-FFF2-40B4-BE49-F238E27FC236}">
                <a16:creationId xmlns:a16="http://schemas.microsoft.com/office/drawing/2014/main" id="{56B42465-E80F-4ACE-8627-2AB695F214AA}"/>
              </a:ext>
            </a:extLst>
          </p:cNvPr>
          <p:cNvSpPr txBox="1"/>
          <p:nvPr/>
        </p:nvSpPr>
        <p:spPr>
          <a:xfrm>
            <a:off x="347663" y="6076353"/>
            <a:ext cx="7934960" cy="246221"/>
          </a:xfrm>
          <a:prstGeom prst="rect">
            <a:avLst/>
          </a:prstGeom>
          <a:noFill/>
        </p:spPr>
        <p:txBody>
          <a:bodyPr wrap="square" rtlCol="0">
            <a:spAutoFit/>
          </a:bodyPr>
          <a:lstStyle/>
          <a:p>
            <a:r>
              <a:rPr lang="en-GB" sz="1000" dirty="0">
                <a:solidFill>
                  <a:schemeClr val="bg2"/>
                </a:solidFill>
              </a:rPr>
              <a:t>Source: </a:t>
            </a:r>
            <a:r>
              <a:rPr lang="en-US" sz="1000" dirty="0">
                <a:solidFill>
                  <a:schemeClr val="bg2"/>
                </a:solidFill>
              </a:rPr>
              <a:t>Development Initiatives based on OECD and UN-OCHA data</a:t>
            </a:r>
            <a:r>
              <a:rPr lang="en-GB" sz="1000" dirty="0">
                <a:solidFill>
                  <a:schemeClr val="bg2"/>
                </a:solidFill>
              </a:rPr>
              <a:t> </a:t>
            </a:r>
          </a:p>
        </p:txBody>
      </p:sp>
      <p:graphicFrame>
        <p:nvGraphicFramePr>
          <p:cNvPr id="8" name="Chart 7">
            <a:extLst>
              <a:ext uri="{FF2B5EF4-FFF2-40B4-BE49-F238E27FC236}">
                <a16:creationId xmlns:a16="http://schemas.microsoft.com/office/drawing/2014/main" id="{C1883A7F-ECA1-4446-8173-CC61F7F8F94D}"/>
              </a:ext>
            </a:extLst>
          </p:cNvPr>
          <p:cNvGraphicFramePr>
            <a:graphicFrameLocks/>
          </p:cNvGraphicFramePr>
          <p:nvPr>
            <p:extLst>
              <p:ext uri="{D42A27DB-BD31-4B8C-83A1-F6EECF244321}">
                <p14:modId xmlns:p14="http://schemas.microsoft.com/office/powerpoint/2010/main" val="2112553902"/>
              </p:ext>
            </p:extLst>
          </p:nvPr>
        </p:nvGraphicFramePr>
        <p:xfrm>
          <a:off x="457199" y="1716940"/>
          <a:ext cx="7704001" cy="433121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54459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4"/>
          <p:cNvSpPr>
            <a:spLocks noGrp="1"/>
          </p:cNvSpPr>
          <p:nvPr>
            <p:ph type="title"/>
          </p:nvPr>
        </p:nvSpPr>
        <p:spPr/>
        <p:txBody>
          <a:bodyPr anchor="t"/>
          <a:lstStyle/>
          <a:p>
            <a:r>
              <a:rPr lang="en-GB" dirty="0"/>
              <a:t>ODA loans to protracted crisis countries in 2017</a:t>
            </a:r>
            <a:endParaRPr lang="en-GB" altLang="en-US" dirty="0"/>
          </a:p>
        </p:txBody>
      </p:sp>
      <p:sp>
        <p:nvSpPr>
          <p:cNvPr id="2" name="Footer Placeholder 1"/>
          <p:cNvSpPr>
            <a:spLocks noGrp="1"/>
          </p:cNvSpPr>
          <p:nvPr>
            <p:ph type="ftr" sz="quarter" idx="14"/>
          </p:nvPr>
        </p:nvSpPr>
        <p:spPr/>
        <p:txBody>
          <a:bodyPr/>
          <a:lstStyle/>
          <a:p>
            <a:pPr>
              <a:defRPr/>
            </a:pPr>
            <a:r>
              <a:rPr lang="en-GB" dirty="0"/>
              <a:t>What do emerging trends in development finance mean for crisis actors? </a:t>
            </a:r>
            <a:r>
              <a:rPr lang="en-US" dirty="0"/>
              <a:t>/ devinit.org</a:t>
            </a:r>
          </a:p>
        </p:txBody>
      </p:sp>
      <p:sp>
        <p:nvSpPr>
          <p:cNvPr id="8" name="TextBox 7">
            <a:extLst>
              <a:ext uri="{FF2B5EF4-FFF2-40B4-BE49-F238E27FC236}">
                <a16:creationId xmlns:a16="http://schemas.microsoft.com/office/drawing/2014/main" id="{D8B5D31E-63D3-4D5F-8180-317048D5822C}"/>
              </a:ext>
            </a:extLst>
          </p:cNvPr>
          <p:cNvSpPr txBox="1"/>
          <p:nvPr/>
        </p:nvSpPr>
        <p:spPr>
          <a:xfrm>
            <a:off x="457200" y="5765292"/>
            <a:ext cx="7934960" cy="307777"/>
          </a:xfrm>
          <a:prstGeom prst="rect">
            <a:avLst/>
          </a:prstGeom>
          <a:noFill/>
        </p:spPr>
        <p:txBody>
          <a:bodyPr wrap="square" rtlCol="0">
            <a:spAutoFit/>
          </a:bodyPr>
          <a:lstStyle/>
          <a:p>
            <a:r>
              <a:rPr lang="en-GB" sz="1400" dirty="0">
                <a:solidFill>
                  <a:schemeClr val="bg2"/>
                </a:solidFill>
              </a:rPr>
              <a:t>† Countries at high risk of debt distress	†† Country in debt distress</a:t>
            </a:r>
          </a:p>
        </p:txBody>
      </p:sp>
      <p:graphicFrame>
        <p:nvGraphicFramePr>
          <p:cNvPr id="10" name="Table 9">
            <a:extLst>
              <a:ext uri="{FF2B5EF4-FFF2-40B4-BE49-F238E27FC236}">
                <a16:creationId xmlns:a16="http://schemas.microsoft.com/office/drawing/2014/main" id="{7887CF6B-77FF-497D-9361-D644124A1571}"/>
              </a:ext>
            </a:extLst>
          </p:cNvPr>
          <p:cNvGraphicFramePr>
            <a:graphicFrameLocks noGrp="1"/>
          </p:cNvGraphicFramePr>
          <p:nvPr>
            <p:extLst>
              <p:ext uri="{D42A27DB-BD31-4B8C-83A1-F6EECF244321}">
                <p14:modId xmlns:p14="http://schemas.microsoft.com/office/powerpoint/2010/main" val="441560660"/>
              </p:ext>
            </p:extLst>
          </p:nvPr>
        </p:nvGraphicFramePr>
        <p:xfrm>
          <a:off x="457199" y="1726640"/>
          <a:ext cx="8339137" cy="3935072"/>
        </p:xfrm>
        <a:graphic>
          <a:graphicData uri="http://schemas.openxmlformats.org/drawingml/2006/table">
            <a:tbl>
              <a:tblPr/>
              <a:tblGrid>
                <a:gridCol w="3289301">
                  <a:extLst>
                    <a:ext uri="{9D8B030D-6E8A-4147-A177-3AD203B41FA5}">
                      <a16:colId xmlns:a16="http://schemas.microsoft.com/office/drawing/2014/main" val="2035647806"/>
                    </a:ext>
                  </a:extLst>
                </a:gridCol>
                <a:gridCol w="1600200">
                  <a:extLst>
                    <a:ext uri="{9D8B030D-6E8A-4147-A177-3AD203B41FA5}">
                      <a16:colId xmlns:a16="http://schemas.microsoft.com/office/drawing/2014/main" val="297690136"/>
                    </a:ext>
                  </a:extLst>
                </a:gridCol>
                <a:gridCol w="3449636">
                  <a:extLst>
                    <a:ext uri="{9D8B030D-6E8A-4147-A177-3AD203B41FA5}">
                      <a16:colId xmlns:a16="http://schemas.microsoft.com/office/drawing/2014/main" val="502690088"/>
                    </a:ext>
                  </a:extLst>
                </a:gridCol>
              </a:tblGrid>
              <a:tr h="562087">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fontAlgn="b"/>
                      <a:r>
                        <a:rPr lang="en-GB" sz="1600" b="1" u="none" strike="noStrike" dirty="0">
                          <a:solidFill>
                            <a:schemeClr val="bg1"/>
                          </a:solidFill>
                          <a:effectLst/>
                        </a:rPr>
                        <a:t>Country</a:t>
                      </a:r>
                      <a:endParaRPr lang="en-GB" sz="1600" b="1" i="0" u="none" strike="noStrike" dirty="0">
                        <a:solidFill>
                          <a:schemeClr val="bg1"/>
                        </a:solidFill>
                        <a:effectLst/>
                        <a:latin typeface="Calibri" panose="020F0502020204030204" pitchFamily="34" charset="0"/>
                      </a:endParaRPr>
                    </a:p>
                  </a:txBody>
                  <a:tcPr marL="5794" marR="5794" marT="579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AB88A">
                        <a:lumMod val="75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fontAlgn="b"/>
                      <a:r>
                        <a:rPr lang="en-GB" sz="1600" b="1" u="none" strike="noStrike" dirty="0">
                          <a:solidFill>
                            <a:schemeClr val="bg1"/>
                          </a:solidFill>
                          <a:effectLst/>
                        </a:rPr>
                        <a:t>ODA loans</a:t>
                      </a:r>
                    </a:p>
                    <a:p>
                      <a:pPr algn="ctr" fontAlgn="b"/>
                      <a:r>
                        <a:rPr lang="en-GB" sz="1600" b="1" u="none" strike="noStrike" dirty="0">
                          <a:solidFill>
                            <a:schemeClr val="bg1"/>
                          </a:solidFill>
                          <a:effectLst/>
                        </a:rPr>
                        <a:t>(US$ million)</a:t>
                      </a:r>
                      <a:endParaRPr lang="en-GB" sz="1600" b="1" i="0" u="none" strike="noStrike" dirty="0">
                        <a:solidFill>
                          <a:schemeClr val="bg1"/>
                        </a:solidFill>
                        <a:effectLst/>
                        <a:latin typeface="Calibri" panose="020F0502020204030204" pitchFamily="34" charset="0"/>
                      </a:endParaRPr>
                    </a:p>
                  </a:txBody>
                  <a:tcPr marL="5794" marR="5794" marT="579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AB88A">
                        <a:lumMod val="75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fontAlgn="b"/>
                      <a:r>
                        <a:rPr lang="en-US" sz="1600" b="1" u="none" strike="noStrike" dirty="0">
                          <a:solidFill>
                            <a:schemeClr val="bg1"/>
                          </a:solidFill>
                          <a:effectLst/>
                        </a:rPr>
                        <a:t>ODA loans </a:t>
                      </a:r>
                    </a:p>
                    <a:p>
                      <a:pPr algn="ctr" fontAlgn="b"/>
                      <a:r>
                        <a:rPr lang="en-US" sz="1600" b="1" u="none" strike="noStrike" dirty="0">
                          <a:solidFill>
                            <a:schemeClr val="bg1"/>
                          </a:solidFill>
                          <a:effectLst/>
                        </a:rPr>
                        <a:t>(% of total development ODA)</a:t>
                      </a:r>
                      <a:endParaRPr lang="en-US" sz="1600" b="1" i="0" u="none" strike="noStrike" dirty="0">
                        <a:solidFill>
                          <a:schemeClr val="bg1"/>
                        </a:solidFill>
                        <a:effectLst/>
                        <a:latin typeface="Calibri" panose="020F0502020204030204" pitchFamily="34" charset="0"/>
                      </a:endParaRPr>
                    </a:p>
                  </a:txBody>
                  <a:tcPr marL="5794" marR="5794" marT="579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AB88A">
                        <a:lumMod val="75000"/>
                      </a:srgbClr>
                    </a:solidFill>
                  </a:tcPr>
                </a:tc>
                <a:extLst>
                  <a:ext uri="{0D108BD9-81ED-4DB2-BD59-A6C34878D82A}">
                    <a16:rowId xmlns:a16="http://schemas.microsoft.com/office/drawing/2014/main" val="2392066985"/>
                  </a:ext>
                </a:extLst>
              </a:tr>
              <a:tr h="283941">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fontAlgn="b"/>
                      <a:r>
                        <a:rPr lang="en-GB" sz="1600" u="none" strike="noStrike" dirty="0">
                          <a:solidFill>
                            <a:schemeClr val="bg2"/>
                          </a:solidFill>
                          <a:effectLst/>
                        </a:rPr>
                        <a:t>Yemen</a:t>
                      </a:r>
                      <a:endParaRPr lang="en-GB" sz="1600" b="0" i="0" u="none" strike="noStrike" dirty="0">
                        <a:solidFill>
                          <a:schemeClr val="bg2"/>
                        </a:solidFill>
                        <a:effectLst/>
                        <a:latin typeface="Calibri" panose="020F0502020204030204" pitchFamily="34" charset="0"/>
                      </a:endParaRPr>
                    </a:p>
                  </a:txBody>
                  <a:tcPr marL="5794" marR="5794" marT="5794"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09F68">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fontAlgn="b"/>
                      <a:r>
                        <a:rPr lang="en-GB" sz="1600" u="none" strike="noStrike" dirty="0">
                          <a:solidFill>
                            <a:schemeClr val="bg2"/>
                          </a:solidFill>
                          <a:effectLst/>
                        </a:rPr>
                        <a:t>547</a:t>
                      </a:r>
                      <a:endParaRPr lang="en-GB" sz="1600" b="0" i="0" u="none" strike="noStrike" dirty="0">
                        <a:solidFill>
                          <a:schemeClr val="bg2"/>
                        </a:solidFill>
                        <a:effectLst/>
                        <a:latin typeface="Calibri" panose="020F0502020204030204" pitchFamily="34" charset="0"/>
                      </a:endParaRPr>
                    </a:p>
                  </a:txBody>
                  <a:tcPr marL="5794" marR="5794" marT="579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09F68">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fontAlgn="b"/>
                      <a:r>
                        <a:rPr lang="en-GB" sz="1600" u="none" strike="noStrike" dirty="0">
                          <a:solidFill>
                            <a:schemeClr val="bg2"/>
                          </a:solidFill>
                          <a:effectLst/>
                        </a:rPr>
                        <a:t>69%</a:t>
                      </a:r>
                      <a:endParaRPr lang="en-GB" sz="1600" b="0" i="0" u="none" strike="noStrike" dirty="0">
                        <a:solidFill>
                          <a:schemeClr val="bg2"/>
                        </a:solidFill>
                        <a:effectLst/>
                        <a:latin typeface="Calibri" panose="020F0502020204030204" pitchFamily="34" charset="0"/>
                      </a:endParaRPr>
                    </a:p>
                  </a:txBody>
                  <a:tcPr marL="5794" marR="5794" marT="579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09F68">
                        <a:tint val="20000"/>
                      </a:srgbClr>
                    </a:solidFill>
                  </a:tcPr>
                </a:tc>
                <a:extLst>
                  <a:ext uri="{0D108BD9-81ED-4DB2-BD59-A6C34878D82A}">
                    <a16:rowId xmlns:a16="http://schemas.microsoft.com/office/drawing/2014/main" val="1597483082"/>
                  </a:ext>
                </a:extLst>
              </a:tr>
              <a:tr h="283941">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fontAlgn="b"/>
                      <a:r>
                        <a:rPr lang="en-GB" sz="1600" u="none" strike="noStrike" dirty="0">
                          <a:solidFill>
                            <a:schemeClr val="bg2"/>
                          </a:solidFill>
                          <a:effectLst/>
                        </a:rPr>
                        <a:t>Myanmar</a:t>
                      </a:r>
                      <a:endParaRPr lang="en-GB" sz="1600" b="0" i="0" u="none" strike="noStrike" dirty="0">
                        <a:solidFill>
                          <a:schemeClr val="bg2"/>
                        </a:solidFill>
                        <a:effectLst/>
                        <a:latin typeface="Calibri" panose="020F0502020204030204" pitchFamily="34" charset="0"/>
                      </a:endParaRPr>
                    </a:p>
                  </a:txBody>
                  <a:tcPr marL="5794" marR="5794" marT="5794"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09F68">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fontAlgn="b"/>
                      <a:r>
                        <a:rPr lang="en-GB" sz="1600" u="none" strike="noStrike">
                          <a:solidFill>
                            <a:schemeClr val="bg2"/>
                          </a:solidFill>
                          <a:effectLst/>
                        </a:rPr>
                        <a:t>426</a:t>
                      </a:r>
                      <a:endParaRPr lang="en-GB" sz="1600" b="0" i="0" u="none" strike="noStrike">
                        <a:solidFill>
                          <a:schemeClr val="bg2"/>
                        </a:solidFill>
                        <a:effectLst/>
                        <a:latin typeface="Calibri" panose="020F0502020204030204" pitchFamily="34" charset="0"/>
                      </a:endParaRPr>
                    </a:p>
                  </a:txBody>
                  <a:tcPr marL="5794" marR="5794" marT="579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09F68">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fontAlgn="b"/>
                      <a:r>
                        <a:rPr lang="en-GB" sz="1600" u="none" strike="noStrike">
                          <a:solidFill>
                            <a:schemeClr val="bg2"/>
                          </a:solidFill>
                          <a:effectLst/>
                        </a:rPr>
                        <a:t>31%</a:t>
                      </a:r>
                      <a:endParaRPr lang="en-GB" sz="1600" b="0" i="0" u="none" strike="noStrike">
                        <a:solidFill>
                          <a:schemeClr val="bg2"/>
                        </a:solidFill>
                        <a:effectLst/>
                        <a:latin typeface="Calibri" panose="020F0502020204030204" pitchFamily="34" charset="0"/>
                      </a:endParaRPr>
                    </a:p>
                  </a:txBody>
                  <a:tcPr marL="5794" marR="5794" marT="579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09F68">
                        <a:tint val="20000"/>
                      </a:srgbClr>
                    </a:solidFill>
                  </a:tcPr>
                </a:tc>
                <a:extLst>
                  <a:ext uri="{0D108BD9-81ED-4DB2-BD59-A6C34878D82A}">
                    <a16:rowId xmlns:a16="http://schemas.microsoft.com/office/drawing/2014/main" val="2234172406"/>
                  </a:ext>
                </a:extLst>
              </a:tr>
              <a:tr h="283941">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fontAlgn="b"/>
                      <a:r>
                        <a:rPr lang="en-GB" sz="1600" u="none" strike="noStrike">
                          <a:solidFill>
                            <a:schemeClr val="bg2"/>
                          </a:solidFill>
                          <a:effectLst/>
                        </a:rPr>
                        <a:t>Mali</a:t>
                      </a:r>
                      <a:endParaRPr lang="en-GB" sz="1600" b="0" i="0" u="none" strike="noStrike">
                        <a:solidFill>
                          <a:schemeClr val="bg2"/>
                        </a:solidFill>
                        <a:effectLst/>
                        <a:latin typeface="Calibri" panose="020F0502020204030204" pitchFamily="34" charset="0"/>
                      </a:endParaRPr>
                    </a:p>
                  </a:txBody>
                  <a:tcPr marL="5794" marR="5794" marT="5794"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09F68">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fontAlgn="b"/>
                      <a:r>
                        <a:rPr lang="en-GB" sz="1600" u="none" strike="noStrike" dirty="0">
                          <a:solidFill>
                            <a:schemeClr val="bg2"/>
                          </a:solidFill>
                          <a:effectLst/>
                        </a:rPr>
                        <a:t>331</a:t>
                      </a:r>
                      <a:endParaRPr lang="en-GB" sz="1600" b="0" i="0" u="none" strike="noStrike" dirty="0">
                        <a:solidFill>
                          <a:schemeClr val="bg2"/>
                        </a:solidFill>
                        <a:effectLst/>
                        <a:latin typeface="Calibri" panose="020F0502020204030204" pitchFamily="34" charset="0"/>
                      </a:endParaRPr>
                    </a:p>
                  </a:txBody>
                  <a:tcPr marL="5794" marR="5794" marT="579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09F68">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fontAlgn="b"/>
                      <a:r>
                        <a:rPr lang="en-GB" sz="1600" u="none" strike="noStrike">
                          <a:solidFill>
                            <a:schemeClr val="bg2"/>
                          </a:solidFill>
                          <a:effectLst/>
                        </a:rPr>
                        <a:t>27%</a:t>
                      </a:r>
                      <a:endParaRPr lang="en-GB" sz="1600" b="0" i="0" u="none" strike="noStrike">
                        <a:solidFill>
                          <a:schemeClr val="bg2"/>
                        </a:solidFill>
                        <a:effectLst/>
                        <a:latin typeface="Calibri" panose="020F0502020204030204" pitchFamily="34" charset="0"/>
                      </a:endParaRPr>
                    </a:p>
                  </a:txBody>
                  <a:tcPr marL="5794" marR="5794" marT="579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09F68">
                        <a:tint val="20000"/>
                      </a:srgbClr>
                    </a:solidFill>
                  </a:tcPr>
                </a:tc>
                <a:extLst>
                  <a:ext uri="{0D108BD9-81ED-4DB2-BD59-A6C34878D82A}">
                    <a16:rowId xmlns:a16="http://schemas.microsoft.com/office/drawing/2014/main" val="1201710770"/>
                  </a:ext>
                </a:extLst>
              </a:tr>
              <a:tr h="283941">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fontAlgn="b"/>
                      <a:r>
                        <a:rPr lang="en-GB" sz="1600" u="none" strike="noStrike">
                          <a:solidFill>
                            <a:schemeClr val="bg2"/>
                          </a:solidFill>
                          <a:effectLst/>
                        </a:rPr>
                        <a:t>Burkina Faso</a:t>
                      </a:r>
                      <a:endParaRPr lang="en-GB" sz="1600" b="0" i="0" u="none" strike="noStrike">
                        <a:solidFill>
                          <a:schemeClr val="bg2"/>
                        </a:solidFill>
                        <a:effectLst/>
                        <a:latin typeface="Calibri" panose="020F0502020204030204" pitchFamily="34" charset="0"/>
                      </a:endParaRPr>
                    </a:p>
                  </a:txBody>
                  <a:tcPr marL="5794" marR="5794" marT="5794"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09F68">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fontAlgn="b"/>
                      <a:r>
                        <a:rPr lang="en-GB" sz="1600" u="none" strike="noStrike" dirty="0">
                          <a:solidFill>
                            <a:schemeClr val="bg2"/>
                          </a:solidFill>
                          <a:effectLst/>
                        </a:rPr>
                        <a:t>237</a:t>
                      </a:r>
                      <a:endParaRPr lang="en-GB" sz="1600" b="0" i="0" u="none" strike="noStrike" dirty="0">
                        <a:solidFill>
                          <a:schemeClr val="bg2"/>
                        </a:solidFill>
                        <a:effectLst/>
                        <a:latin typeface="Calibri" panose="020F0502020204030204" pitchFamily="34" charset="0"/>
                      </a:endParaRPr>
                    </a:p>
                  </a:txBody>
                  <a:tcPr marL="5794" marR="5794" marT="579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09F68">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fontAlgn="b"/>
                      <a:r>
                        <a:rPr lang="en-GB" sz="1600" u="none" strike="noStrike">
                          <a:solidFill>
                            <a:schemeClr val="bg2"/>
                          </a:solidFill>
                          <a:effectLst/>
                        </a:rPr>
                        <a:t>25%</a:t>
                      </a:r>
                      <a:endParaRPr lang="en-GB" sz="1600" b="0" i="0" u="none" strike="noStrike">
                        <a:solidFill>
                          <a:schemeClr val="bg2"/>
                        </a:solidFill>
                        <a:effectLst/>
                        <a:latin typeface="Calibri" panose="020F0502020204030204" pitchFamily="34" charset="0"/>
                      </a:endParaRPr>
                    </a:p>
                  </a:txBody>
                  <a:tcPr marL="5794" marR="5794" marT="579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09F68">
                        <a:tint val="20000"/>
                      </a:srgbClr>
                    </a:solidFill>
                  </a:tcPr>
                </a:tc>
                <a:extLst>
                  <a:ext uri="{0D108BD9-81ED-4DB2-BD59-A6C34878D82A}">
                    <a16:rowId xmlns:a16="http://schemas.microsoft.com/office/drawing/2014/main" val="233313675"/>
                  </a:ext>
                </a:extLst>
              </a:tr>
              <a:tr h="283941">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fontAlgn="b"/>
                      <a:r>
                        <a:rPr lang="en-GB" sz="1600" u="none" strike="noStrike" dirty="0">
                          <a:solidFill>
                            <a:schemeClr val="bg2"/>
                          </a:solidFill>
                          <a:effectLst/>
                        </a:rPr>
                        <a:t>Mauritania</a:t>
                      </a:r>
                      <a:r>
                        <a:rPr lang="en-GB" sz="1600" u="none" strike="noStrike" baseline="30000" dirty="0">
                          <a:solidFill>
                            <a:schemeClr val="bg2"/>
                          </a:solidFill>
                          <a:effectLst/>
                        </a:rPr>
                        <a:t>†</a:t>
                      </a:r>
                      <a:endParaRPr lang="en-GB" sz="1600" b="0" i="0" u="none" strike="noStrike" baseline="30000" dirty="0">
                        <a:solidFill>
                          <a:schemeClr val="bg2"/>
                        </a:solidFill>
                        <a:effectLst/>
                        <a:latin typeface="Calibri" panose="020F0502020204030204" pitchFamily="34" charset="0"/>
                      </a:endParaRPr>
                    </a:p>
                  </a:txBody>
                  <a:tcPr marL="5794" marR="5794" marT="5794"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09F68">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fontAlgn="b"/>
                      <a:r>
                        <a:rPr lang="en-GB" sz="1600" u="none" strike="noStrike" dirty="0">
                          <a:solidFill>
                            <a:schemeClr val="bg2"/>
                          </a:solidFill>
                          <a:effectLst/>
                        </a:rPr>
                        <a:t>209</a:t>
                      </a:r>
                      <a:endParaRPr lang="en-GB" sz="1600" b="0" i="0" u="none" strike="noStrike" dirty="0">
                        <a:solidFill>
                          <a:schemeClr val="bg2"/>
                        </a:solidFill>
                        <a:effectLst/>
                        <a:latin typeface="Calibri" panose="020F0502020204030204" pitchFamily="34" charset="0"/>
                      </a:endParaRPr>
                    </a:p>
                  </a:txBody>
                  <a:tcPr marL="5794" marR="5794" marT="579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09F68">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fontAlgn="b"/>
                      <a:r>
                        <a:rPr lang="en-GB" sz="1600" u="none" strike="noStrike">
                          <a:solidFill>
                            <a:schemeClr val="bg2"/>
                          </a:solidFill>
                          <a:effectLst/>
                        </a:rPr>
                        <a:t>64%</a:t>
                      </a:r>
                      <a:endParaRPr lang="en-GB" sz="1600" b="0" i="0" u="none" strike="noStrike">
                        <a:solidFill>
                          <a:schemeClr val="bg2"/>
                        </a:solidFill>
                        <a:effectLst/>
                        <a:latin typeface="Calibri" panose="020F0502020204030204" pitchFamily="34" charset="0"/>
                      </a:endParaRPr>
                    </a:p>
                  </a:txBody>
                  <a:tcPr marL="5794" marR="5794" marT="579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09F68">
                        <a:tint val="20000"/>
                      </a:srgbClr>
                    </a:solidFill>
                  </a:tcPr>
                </a:tc>
                <a:extLst>
                  <a:ext uri="{0D108BD9-81ED-4DB2-BD59-A6C34878D82A}">
                    <a16:rowId xmlns:a16="http://schemas.microsoft.com/office/drawing/2014/main" val="2719241750"/>
                  </a:ext>
                </a:extLst>
              </a:tr>
              <a:tr h="283941">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fontAlgn="b"/>
                      <a:r>
                        <a:rPr lang="en-GB" sz="1600" u="none" strike="noStrike" dirty="0">
                          <a:solidFill>
                            <a:schemeClr val="bg2"/>
                          </a:solidFill>
                          <a:effectLst/>
                        </a:rPr>
                        <a:t>Chad</a:t>
                      </a:r>
                      <a:r>
                        <a:rPr lang="en-GB" sz="1600" u="none" strike="noStrike" baseline="30000" dirty="0">
                          <a:solidFill>
                            <a:schemeClr val="bg2"/>
                          </a:solidFill>
                          <a:effectLst/>
                        </a:rPr>
                        <a:t>†</a:t>
                      </a:r>
                      <a:endParaRPr lang="en-GB" sz="1600" b="0" i="0" u="none" strike="noStrike" baseline="30000" dirty="0">
                        <a:solidFill>
                          <a:schemeClr val="bg2"/>
                        </a:solidFill>
                        <a:effectLst/>
                        <a:latin typeface="Calibri" panose="020F0502020204030204" pitchFamily="34" charset="0"/>
                      </a:endParaRPr>
                    </a:p>
                  </a:txBody>
                  <a:tcPr marL="5794" marR="5794" marT="5794"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09F68">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fontAlgn="b"/>
                      <a:r>
                        <a:rPr lang="en-GB" sz="1600" u="none" strike="noStrike" dirty="0">
                          <a:solidFill>
                            <a:schemeClr val="bg2"/>
                          </a:solidFill>
                          <a:effectLst/>
                        </a:rPr>
                        <a:t>200</a:t>
                      </a:r>
                      <a:endParaRPr lang="en-GB" sz="1600" b="0" i="0" u="none" strike="noStrike" dirty="0">
                        <a:solidFill>
                          <a:schemeClr val="bg2"/>
                        </a:solidFill>
                        <a:effectLst/>
                        <a:latin typeface="Calibri" panose="020F0502020204030204" pitchFamily="34" charset="0"/>
                      </a:endParaRPr>
                    </a:p>
                  </a:txBody>
                  <a:tcPr marL="5794" marR="5794" marT="579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09F68">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fontAlgn="b"/>
                      <a:r>
                        <a:rPr lang="en-GB" sz="1600" u="none" strike="noStrike" dirty="0">
                          <a:solidFill>
                            <a:schemeClr val="bg2"/>
                          </a:solidFill>
                          <a:effectLst/>
                        </a:rPr>
                        <a:t>38%</a:t>
                      </a:r>
                      <a:endParaRPr lang="en-GB" sz="1600" b="0" i="0" u="none" strike="noStrike" dirty="0">
                        <a:solidFill>
                          <a:schemeClr val="bg2"/>
                        </a:solidFill>
                        <a:effectLst/>
                        <a:latin typeface="Calibri" panose="020F0502020204030204" pitchFamily="34" charset="0"/>
                      </a:endParaRPr>
                    </a:p>
                  </a:txBody>
                  <a:tcPr marL="5794" marR="5794" marT="579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09F68">
                        <a:tint val="20000"/>
                      </a:srgbClr>
                    </a:solidFill>
                  </a:tcPr>
                </a:tc>
                <a:extLst>
                  <a:ext uri="{0D108BD9-81ED-4DB2-BD59-A6C34878D82A}">
                    <a16:rowId xmlns:a16="http://schemas.microsoft.com/office/drawing/2014/main" val="2658663588"/>
                  </a:ext>
                </a:extLst>
              </a:tr>
              <a:tr h="283941">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fontAlgn="b"/>
                      <a:r>
                        <a:rPr lang="en-US" sz="1600" u="none" strike="noStrike">
                          <a:solidFill>
                            <a:schemeClr val="bg2"/>
                          </a:solidFill>
                          <a:effectLst/>
                        </a:rPr>
                        <a:t>Democratic Republic of the Congo</a:t>
                      </a:r>
                      <a:endParaRPr lang="en-US" sz="1600" b="0" i="0" u="none" strike="noStrike">
                        <a:solidFill>
                          <a:schemeClr val="bg2"/>
                        </a:solidFill>
                        <a:effectLst/>
                        <a:latin typeface="Calibri" panose="020F0502020204030204" pitchFamily="34" charset="0"/>
                      </a:endParaRPr>
                    </a:p>
                  </a:txBody>
                  <a:tcPr marL="5794" marR="5794" marT="5794"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09F68">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fontAlgn="b"/>
                      <a:r>
                        <a:rPr lang="en-GB" sz="1600" u="none" strike="noStrike" dirty="0">
                          <a:solidFill>
                            <a:schemeClr val="bg2"/>
                          </a:solidFill>
                          <a:effectLst/>
                        </a:rPr>
                        <a:t>156</a:t>
                      </a:r>
                      <a:endParaRPr lang="en-GB" sz="1600" b="0" i="0" u="none" strike="noStrike" dirty="0">
                        <a:solidFill>
                          <a:schemeClr val="bg2"/>
                        </a:solidFill>
                        <a:effectLst/>
                        <a:latin typeface="Calibri" panose="020F0502020204030204" pitchFamily="34" charset="0"/>
                      </a:endParaRPr>
                    </a:p>
                  </a:txBody>
                  <a:tcPr marL="5794" marR="5794" marT="579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09F68">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fontAlgn="b"/>
                      <a:r>
                        <a:rPr lang="en-GB" sz="1600" u="none" strike="noStrike" dirty="0">
                          <a:solidFill>
                            <a:schemeClr val="bg2"/>
                          </a:solidFill>
                          <a:effectLst/>
                        </a:rPr>
                        <a:t>8%</a:t>
                      </a:r>
                      <a:endParaRPr lang="en-GB" sz="1600" b="0" i="0" u="none" strike="noStrike" dirty="0">
                        <a:solidFill>
                          <a:schemeClr val="bg2"/>
                        </a:solidFill>
                        <a:effectLst/>
                        <a:latin typeface="Calibri" panose="020F0502020204030204" pitchFamily="34" charset="0"/>
                      </a:endParaRPr>
                    </a:p>
                  </a:txBody>
                  <a:tcPr marL="5794" marR="5794" marT="579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09F68">
                        <a:tint val="20000"/>
                      </a:srgbClr>
                    </a:solidFill>
                  </a:tcPr>
                </a:tc>
                <a:extLst>
                  <a:ext uri="{0D108BD9-81ED-4DB2-BD59-A6C34878D82A}">
                    <a16:rowId xmlns:a16="http://schemas.microsoft.com/office/drawing/2014/main" val="2171040093"/>
                  </a:ext>
                </a:extLst>
              </a:tr>
              <a:tr h="283941">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fontAlgn="b"/>
                      <a:r>
                        <a:rPr lang="en-GB" sz="1600" u="none" strike="noStrike" dirty="0">
                          <a:solidFill>
                            <a:schemeClr val="bg2"/>
                          </a:solidFill>
                          <a:effectLst/>
                        </a:rPr>
                        <a:t>Afghanistan</a:t>
                      </a:r>
                      <a:r>
                        <a:rPr lang="en-GB" sz="1600" u="none" strike="noStrike" baseline="30000" dirty="0">
                          <a:solidFill>
                            <a:schemeClr val="bg2"/>
                          </a:solidFill>
                          <a:effectLst/>
                        </a:rPr>
                        <a:t>†</a:t>
                      </a:r>
                      <a:endParaRPr lang="en-GB" sz="1600" b="0" i="0" u="none" strike="noStrike" baseline="30000" dirty="0">
                        <a:solidFill>
                          <a:schemeClr val="bg2"/>
                        </a:solidFill>
                        <a:effectLst/>
                        <a:latin typeface="Calibri" panose="020F0502020204030204" pitchFamily="34" charset="0"/>
                      </a:endParaRPr>
                    </a:p>
                  </a:txBody>
                  <a:tcPr marL="5794" marR="5794" marT="5794"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09F68">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fontAlgn="b"/>
                      <a:r>
                        <a:rPr lang="en-GB" sz="1600" u="none" strike="noStrike" dirty="0">
                          <a:solidFill>
                            <a:schemeClr val="bg2"/>
                          </a:solidFill>
                          <a:effectLst/>
                        </a:rPr>
                        <a:t>105</a:t>
                      </a:r>
                      <a:endParaRPr lang="en-GB" sz="1600" b="0" i="0" u="none" strike="noStrike" dirty="0">
                        <a:solidFill>
                          <a:schemeClr val="bg2"/>
                        </a:solidFill>
                        <a:effectLst/>
                        <a:latin typeface="Calibri" panose="020F0502020204030204" pitchFamily="34" charset="0"/>
                      </a:endParaRPr>
                    </a:p>
                  </a:txBody>
                  <a:tcPr marL="5794" marR="5794" marT="579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09F68">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fontAlgn="b"/>
                      <a:r>
                        <a:rPr lang="en-GB" sz="1600" u="none" strike="noStrike" dirty="0">
                          <a:solidFill>
                            <a:schemeClr val="bg2"/>
                          </a:solidFill>
                          <a:effectLst/>
                        </a:rPr>
                        <a:t>3%</a:t>
                      </a:r>
                      <a:endParaRPr lang="en-GB" sz="1600" b="0" i="0" u="none" strike="noStrike" dirty="0">
                        <a:solidFill>
                          <a:schemeClr val="bg2"/>
                        </a:solidFill>
                        <a:effectLst/>
                        <a:latin typeface="Calibri" panose="020F0502020204030204" pitchFamily="34" charset="0"/>
                      </a:endParaRPr>
                    </a:p>
                  </a:txBody>
                  <a:tcPr marL="5794" marR="5794" marT="579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09F68">
                        <a:tint val="20000"/>
                      </a:srgbClr>
                    </a:solidFill>
                  </a:tcPr>
                </a:tc>
                <a:extLst>
                  <a:ext uri="{0D108BD9-81ED-4DB2-BD59-A6C34878D82A}">
                    <a16:rowId xmlns:a16="http://schemas.microsoft.com/office/drawing/2014/main" val="1126020221"/>
                  </a:ext>
                </a:extLst>
              </a:tr>
              <a:tr h="283941">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fontAlgn="b"/>
                      <a:r>
                        <a:rPr lang="en-GB" sz="1600" u="none" strike="noStrike" dirty="0">
                          <a:solidFill>
                            <a:schemeClr val="bg2"/>
                          </a:solidFill>
                          <a:effectLst/>
                        </a:rPr>
                        <a:t>Central African Republic</a:t>
                      </a:r>
                      <a:r>
                        <a:rPr lang="en-GB" sz="1600" u="none" strike="noStrike" baseline="30000" dirty="0">
                          <a:solidFill>
                            <a:schemeClr val="bg2"/>
                          </a:solidFill>
                          <a:effectLst/>
                        </a:rPr>
                        <a:t>†</a:t>
                      </a:r>
                      <a:endParaRPr lang="en-GB" sz="1600" b="0" i="0" u="none" strike="noStrike" baseline="30000" dirty="0">
                        <a:solidFill>
                          <a:schemeClr val="bg2"/>
                        </a:solidFill>
                        <a:effectLst/>
                        <a:latin typeface="Calibri" panose="020F0502020204030204" pitchFamily="34" charset="0"/>
                      </a:endParaRPr>
                    </a:p>
                  </a:txBody>
                  <a:tcPr marL="5794" marR="5794" marT="5794"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09F68">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fontAlgn="b"/>
                      <a:r>
                        <a:rPr lang="en-GB" sz="1600" u="none" strike="noStrike">
                          <a:solidFill>
                            <a:schemeClr val="bg2"/>
                          </a:solidFill>
                          <a:effectLst/>
                        </a:rPr>
                        <a:t>75</a:t>
                      </a:r>
                      <a:endParaRPr lang="en-GB" sz="1600" b="0" i="0" u="none" strike="noStrike">
                        <a:solidFill>
                          <a:schemeClr val="bg2"/>
                        </a:solidFill>
                        <a:effectLst/>
                        <a:latin typeface="Calibri" panose="020F0502020204030204" pitchFamily="34" charset="0"/>
                      </a:endParaRPr>
                    </a:p>
                  </a:txBody>
                  <a:tcPr marL="5794" marR="5794" marT="579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09F68">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fontAlgn="b"/>
                      <a:r>
                        <a:rPr lang="en-GB" sz="1600" u="none" strike="noStrike" dirty="0">
                          <a:solidFill>
                            <a:schemeClr val="bg2"/>
                          </a:solidFill>
                          <a:effectLst/>
                        </a:rPr>
                        <a:t>25%</a:t>
                      </a:r>
                      <a:endParaRPr lang="en-GB" sz="1600" b="0" i="0" u="none" strike="noStrike" dirty="0">
                        <a:solidFill>
                          <a:schemeClr val="bg2"/>
                        </a:solidFill>
                        <a:effectLst/>
                        <a:latin typeface="Calibri" panose="020F0502020204030204" pitchFamily="34" charset="0"/>
                      </a:endParaRPr>
                    </a:p>
                  </a:txBody>
                  <a:tcPr marL="5794" marR="5794" marT="579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09F68">
                        <a:tint val="20000"/>
                      </a:srgbClr>
                    </a:solidFill>
                  </a:tcPr>
                </a:tc>
                <a:extLst>
                  <a:ext uri="{0D108BD9-81ED-4DB2-BD59-A6C34878D82A}">
                    <a16:rowId xmlns:a16="http://schemas.microsoft.com/office/drawing/2014/main" val="2147334522"/>
                  </a:ext>
                </a:extLst>
              </a:tr>
              <a:tr h="283941">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fontAlgn="b"/>
                      <a:r>
                        <a:rPr lang="en-GB" sz="1600" u="none" strike="noStrike" dirty="0">
                          <a:solidFill>
                            <a:schemeClr val="bg2"/>
                          </a:solidFill>
                          <a:effectLst/>
                        </a:rPr>
                        <a:t>South Sudan</a:t>
                      </a:r>
                      <a:r>
                        <a:rPr lang="en-GB" sz="1600" u="none" strike="noStrike" baseline="30000" dirty="0">
                          <a:solidFill>
                            <a:schemeClr val="bg2"/>
                          </a:solidFill>
                          <a:effectLst/>
                        </a:rPr>
                        <a:t>††</a:t>
                      </a:r>
                      <a:endParaRPr lang="en-GB" sz="1600" b="0" i="0" u="none" strike="noStrike" baseline="30000" dirty="0">
                        <a:solidFill>
                          <a:schemeClr val="bg2"/>
                        </a:solidFill>
                        <a:effectLst/>
                        <a:latin typeface="Calibri" panose="020F0502020204030204" pitchFamily="34" charset="0"/>
                      </a:endParaRPr>
                    </a:p>
                  </a:txBody>
                  <a:tcPr marL="5794" marR="5794" marT="5794"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09F68">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fontAlgn="b"/>
                      <a:r>
                        <a:rPr lang="en-GB" sz="1600" u="none" strike="noStrike">
                          <a:solidFill>
                            <a:schemeClr val="bg2"/>
                          </a:solidFill>
                          <a:effectLst/>
                        </a:rPr>
                        <a:t>71</a:t>
                      </a:r>
                      <a:endParaRPr lang="en-GB" sz="1600" b="0" i="0" u="none" strike="noStrike">
                        <a:solidFill>
                          <a:schemeClr val="bg2"/>
                        </a:solidFill>
                        <a:effectLst/>
                        <a:latin typeface="Calibri" panose="020F0502020204030204" pitchFamily="34" charset="0"/>
                      </a:endParaRPr>
                    </a:p>
                  </a:txBody>
                  <a:tcPr marL="5794" marR="5794" marT="579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09F68">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fontAlgn="b"/>
                      <a:r>
                        <a:rPr lang="en-GB" sz="1600" u="none" strike="noStrike" dirty="0">
                          <a:solidFill>
                            <a:schemeClr val="bg2"/>
                          </a:solidFill>
                          <a:effectLst/>
                        </a:rPr>
                        <a:t>8%</a:t>
                      </a:r>
                      <a:endParaRPr lang="en-GB" sz="1600" b="0" i="0" u="none" strike="noStrike" dirty="0">
                        <a:solidFill>
                          <a:schemeClr val="bg2"/>
                        </a:solidFill>
                        <a:effectLst/>
                        <a:latin typeface="Calibri" panose="020F0502020204030204" pitchFamily="34" charset="0"/>
                      </a:endParaRPr>
                    </a:p>
                  </a:txBody>
                  <a:tcPr marL="5794" marR="5794" marT="579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09F68">
                        <a:tint val="20000"/>
                      </a:srgbClr>
                    </a:solidFill>
                  </a:tcPr>
                </a:tc>
                <a:extLst>
                  <a:ext uri="{0D108BD9-81ED-4DB2-BD59-A6C34878D82A}">
                    <a16:rowId xmlns:a16="http://schemas.microsoft.com/office/drawing/2014/main" val="1966195015"/>
                  </a:ext>
                </a:extLst>
              </a:tr>
              <a:tr h="0">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fontAlgn="b"/>
                      <a:r>
                        <a:rPr lang="en-GB" sz="1600" u="none" strike="noStrike" dirty="0">
                          <a:solidFill>
                            <a:schemeClr val="bg2"/>
                          </a:solidFill>
                          <a:effectLst/>
                        </a:rPr>
                        <a:t>Djibouti</a:t>
                      </a:r>
                      <a:r>
                        <a:rPr lang="en-GB" sz="1600" u="none" strike="noStrike" baseline="30000" dirty="0">
                          <a:solidFill>
                            <a:schemeClr val="bg2"/>
                          </a:solidFill>
                          <a:effectLst/>
                        </a:rPr>
                        <a:t>†</a:t>
                      </a:r>
                      <a:endParaRPr lang="en-GB" sz="1600" b="0" i="0" u="none" strike="noStrike" baseline="30000" dirty="0">
                        <a:solidFill>
                          <a:schemeClr val="bg2"/>
                        </a:solidFill>
                        <a:effectLst/>
                        <a:latin typeface="Calibri" panose="020F0502020204030204" pitchFamily="34" charset="0"/>
                      </a:endParaRPr>
                    </a:p>
                  </a:txBody>
                  <a:tcPr marL="5794" marR="5794" marT="5794"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09F68">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fontAlgn="b"/>
                      <a:r>
                        <a:rPr lang="en-GB" sz="1600" u="none" strike="noStrike">
                          <a:solidFill>
                            <a:schemeClr val="bg2"/>
                          </a:solidFill>
                          <a:effectLst/>
                        </a:rPr>
                        <a:t>30</a:t>
                      </a:r>
                      <a:endParaRPr lang="en-GB" sz="1600" b="0" i="0" u="none" strike="noStrike">
                        <a:solidFill>
                          <a:schemeClr val="bg2"/>
                        </a:solidFill>
                        <a:effectLst/>
                        <a:latin typeface="Calibri" panose="020F0502020204030204" pitchFamily="34" charset="0"/>
                      </a:endParaRPr>
                    </a:p>
                  </a:txBody>
                  <a:tcPr marL="5794" marR="5794" marT="579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09F68">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fontAlgn="b"/>
                      <a:r>
                        <a:rPr lang="en-GB" sz="1600" u="none" strike="noStrike" dirty="0">
                          <a:solidFill>
                            <a:schemeClr val="bg2"/>
                          </a:solidFill>
                          <a:effectLst/>
                        </a:rPr>
                        <a:t>24%</a:t>
                      </a:r>
                      <a:endParaRPr lang="en-GB" sz="1600" b="0" i="0" u="none" strike="noStrike" dirty="0">
                        <a:solidFill>
                          <a:schemeClr val="bg2"/>
                        </a:solidFill>
                        <a:effectLst/>
                        <a:latin typeface="Calibri" panose="020F0502020204030204" pitchFamily="34" charset="0"/>
                      </a:endParaRPr>
                    </a:p>
                  </a:txBody>
                  <a:tcPr marL="5794" marR="5794" marT="579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09F68">
                        <a:tint val="20000"/>
                      </a:srgbClr>
                    </a:solidFill>
                  </a:tcPr>
                </a:tc>
                <a:extLst>
                  <a:ext uri="{0D108BD9-81ED-4DB2-BD59-A6C34878D82A}">
                    <a16:rowId xmlns:a16="http://schemas.microsoft.com/office/drawing/2014/main" val="106367212"/>
                  </a:ext>
                </a:extLst>
              </a:tr>
              <a:tr h="283941">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fontAlgn="b"/>
                      <a:r>
                        <a:rPr lang="en-US" sz="1600" u="none" strike="noStrike" dirty="0">
                          <a:solidFill>
                            <a:schemeClr val="bg2"/>
                          </a:solidFill>
                          <a:effectLst/>
                        </a:rPr>
                        <a:t>West Bank and Gaza Strip</a:t>
                      </a:r>
                      <a:endParaRPr lang="en-US" sz="1600" b="0" i="0" u="none" strike="noStrike" dirty="0">
                        <a:solidFill>
                          <a:schemeClr val="bg2"/>
                        </a:solidFill>
                        <a:effectLst/>
                        <a:latin typeface="Calibri" panose="020F0502020204030204" pitchFamily="34" charset="0"/>
                      </a:endParaRPr>
                    </a:p>
                  </a:txBody>
                  <a:tcPr marL="5794" marR="5794" marT="5794"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09F68">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fontAlgn="b"/>
                      <a:r>
                        <a:rPr lang="en-GB" sz="1600" u="none" strike="noStrike" dirty="0">
                          <a:solidFill>
                            <a:schemeClr val="bg2"/>
                          </a:solidFill>
                          <a:effectLst/>
                        </a:rPr>
                        <a:t>22</a:t>
                      </a:r>
                      <a:endParaRPr lang="en-GB" sz="1600" b="0" i="0" u="none" strike="noStrike" dirty="0">
                        <a:solidFill>
                          <a:schemeClr val="bg2"/>
                        </a:solidFill>
                        <a:effectLst/>
                        <a:latin typeface="Calibri" panose="020F0502020204030204" pitchFamily="34" charset="0"/>
                      </a:endParaRPr>
                    </a:p>
                  </a:txBody>
                  <a:tcPr marL="5794" marR="5794" marT="579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09F68">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fontAlgn="b"/>
                      <a:r>
                        <a:rPr lang="en-GB" sz="1600" u="none" strike="noStrike" dirty="0">
                          <a:solidFill>
                            <a:schemeClr val="bg2"/>
                          </a:solidFill>
                          <a:effectLst/>
                        </a:rPr>
                        <a:t>1%</a:t>
                      </a:r>
                      <a:endParaRPr lang="en-GB" sz="1600" b="0" i="0" u="none" strike="noStrike" dirty="0">
                        <a:solidFill>
                          <a:schemeClr val="bg2"/>
                        </a:solidFill>
                        <a:effectLst/>
                        <a:latin typeface="Calibri" panose="020F0502020204030204" pitchFamily="34" charset="0"/>
                      </a:endParaRPr>
                    </a:p>
                  </a:txBody>
                  <a:tcPr marL="5794" marR="5794" marT="5794"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09F68">
                        <a:tint val="20000"/>
                      </a:srgbClr>
                    </a:solidFill>
                  </a:tcPr>
                </a:tc>
                <a:extLst>
                  <a:ext uri="{0D108BD9-81ED-4DB2-BD59-A6C34878D82A}">
                    <a16:rowId xmlns:a16="http://schemas.microsoft.com/office/drawing/2014/main" val="1793160815"/>
                  </a:ext>
                </a:extLst>
              </a:tr>
            </a:tbl>
          </a:graphicData>
        </a:graphic>
      </p:graphicFrame>
      <p:sp>
        <p:nvSpPr>
          <p:cNvPr id="6" name="TextBox 5">
            <a:extLst>
              <a:ext uri="{FF2B5EF4-FFF2-40B4-BE49-F238E27FC236}">
                <a16:creationId xmlns:a16="http://schemas.microsoft.com/office/drawing/2014/main" id="{FC2A6422-B6D3-4686-ADC2-79975C63D6D3}"/>
              </a:ext>
            </a:extLst>
          </p:cNvPr>
          <p:cNvSpPr txBox="1"/>
          <p:nvPr/>
        </p:nvSpPr>
        <p:spPr>
          <a:xfrm>
            <a:off x="347663" y="6076353"/>
            <a:ext cx="7934960" cy="246221"/>
          </a:xfrm>
          <a:prstGeom prst="rect">
            <a:avLst/>
          </a:prstGeom>
          <a:noFill/>
        </p:spPr>
        <p:txBody>
          <a:bodyPr wrap="square" rtlCol="0">
            <a:spAutoFit/>
          </a:bodyPr>
          <a:lstStyle/>
          <a:p>
            <a:r>
              <a:rPr lang="en-GB" sz="1000" dirty="0">
                <a:solidFill>
                  <a:schemeClr val="bg2"/>
                </a:solidFill>
              </a:rPr>
              <a:t>Source: </a:t>
            </a:r>
            <a:r>
              <a:rPr lang="en-US" sz="1000" dirty="0">
                <a:solidFill>
                  <a:schemeClr val="bg2"/>
                </a:solidFill>
              </a:rPr>
              <a:t>Development Initiatives based on OECD and UN-OCHA data</a:t>
            </a:r>
            <a:r>
              <a:rPr lang="en-GB" sz="1000" dirty="0">
                <a:solidFill>
                  <a:schemeClr val="bg2"/>
                </a:solidFill>
              </a:rPr>
              <a:t> </a:t>
            </a:r>
          </a:p>
        </p:txBody>
      </p:sp>
    </p:spTree>
    <p:extLst>
      <p:ext uri="{BB962C8B-B14F-4D97-AF65-F5344CB8AC3E}">
        <p14:creationId xmlns:p14="http://schemas.microsoft.com/office/powerpoint/2010/main" val="3574873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4"/>
          <p:cNvSpPr>
            <a:spLocks noGrp="1"/>
          </p:cNvSpPr>
          <p:nvPr>
            <p:ph type="title"/>
          </p:nvPr>
        </p:nvSpPr>
        <p:spPr/>
        <p:txBody>
          <a:bodyPr anchor="t"/>
          <a:lstStyle/>
          <a:p>
            <a:r>
              <a:rPr lang="en-GB" dirty="0"/>
              <a:t>ODA loans to protracted crisis countries in 2017</a:t>
            </a:r>
            <a:endParaRPr lang="en-GB" altLang="en-US" dirty="0"/>
          </a:p>
        </p:txBody>
      </p:sp>
      <p:sp>
        <p:nvSpPr>
          <p:cNvPr id="2" name="Footer Placeholder 1"/>
          <p:cNvSpPr>
            <a:spLocks noGrp="1"/>
          </p:cNvSpPr>
          <p:nvPr>
            <p:ph type="ftr" sz="quarter" idx="14"/>
          </p:nvPr>
        </p:nvSpPr>
        <p:spPr/>
        <p:txBody>
          <a:bodyPr/>
          <a:lstStyle/>
          <a:p>
            <a:pPr>
              <a:defRPr/>
            </a:pPr>
            <a:r>
              <a:rPr lang="en-GB" dirty="0"/>
              <a:t>What do emerging trends in development finance mean for crisis actors? </a:t>
            </a:r>
            <a:r>
              <a:rPr lang="en-US" dirty="0"/>
              <a:t>/ devinit.org</a:t>
            </a:r>
          </a:p>
        </p:txBody>
      </p:sp>
      <p:graphicFrame>
        <p:nvGraphicFramePr>
          <p:cNvPr id="6" name="Picture Placeholder 5">
            <a:extLst>
              <a:ext uri="{FF2B5EF4-FFF2-40B4-BE49-F238E27FC236}">
                <a16:creationId xmlns:a16="http://schemas.microsoft.com/office/drawing/2014/main" id="{369D2A4E-6A2E-4E0E-8A35-5BB0FD199AA3}"/>
              </a:ext>
            </a:extLst>
          </p:cNvPr>
          <p:cNvGraphicFramePr>
            <a:graphicFrameLocks noGrp="1"/>
          </p:cNvGraphicFramePr>
          <p:nvPr>
            <p:ph type="pic" sz="quarter" idx="13"/>
            <p:extLst>
              <p:ext uri="{D42A27DB-BD31-4B8C-83A1-F6EECF244321}">
                <p14:modId xmlns:p14="http://schemas.microsoft.com/office/powerpoint/2010/main" val="1482329938"/>
              </p:ext>
            </p:extLst>
          </p:nvPr>
        </p:nvGraphicFramePr>
        <p:xfrm>
          <a:off x="457199" y="1707538"/>
          <a:ext cx="8339137" cy="4253320"/>
        </p:xfrm>
        <a:graphic>
          <a:graphicData uri="http://schemas.openxmlformats.org/drawingml/2006/table">
            <a:tbl>
              <a:tblPr/>
              <a:tblGrid>
                <a:gridCol w="3289301">
                  <a:extLst>
                    <a:ext uri="{9D8B030D-6E8A-4147-A177-3AD203B41FA5}">
                      <a16:colId xmlns:a16="http://schemas.microsoft.com/office/drawing/2014/main" val="2035647806"/>
                    </a:ext>
                  </a:extLst>
                </a:gridCol>
                <a:gridCol w="5049836">
                  <a:extLst>
                    <a:ext uri="{9D8B030D-6E8A-4147-A177-3AD203B41FA5}">
                      <a16:colId xmlns:a16="http://schemas.microsoft.com/office/drawing/2014/main" val="297690136"/>
                    </a:ext>
                  </a:extLst>
                </a:gridCol>
              </a:tblGrid>
              <a:tr h="562087">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fontAlgn="b"/>
                      <a:r>
                        <a:rPr lang="en-GB" sz="1600" b="1" u="none" strike="noStrike" dirty="0">
                          <a:solidFill>
                            <a:schemeClr val="bg1"/>
                          </a:solidFill>
                          <a:effectLst/>
                          <a:latin typeface="+mj-lt"/>
                        </a:rPr>
                        <a:t>Donor</a:t>
                      </a:r>
                      <a:endParaRPr lang="en-GB" sz="1600" b="1" i="0" u="none" strike="noStrike" dirty="0">
                        <a:solidFill>
                          <a:schemeClr val="bg1"/>
                        </a:solidFill>
                        <a:effectLst/>
                        <a:latin typeface="+mj-lt"/>
                      </a:endParaRPr>
                    </a:p>
                  </a:txBody>
                  <a:tcPr marL="5795" marR="5795" marT="579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AB88A">
                        <a:lumMod val="75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fontAlgn="b"/>
                      <a:r>
                        <a:rPr lang="en-GB" sz="1600" b="1" u="none" strike="noStrike" dirty="0">
                          <a:solidFill>
                            <a:schemeClr val="bg1"/>
                          </a:solidFill>
                          <a:effectLst/>
                          <a:latin typeface="+mj-lt"/>
                        </a:rPr>
                        <a:t>ODA loans</a:t>
                      </a:r>
                    </a:p>
                    <a:p>
                      <a:pPr algn="ctr" fontAlgn="b"/>
                      <a:r>
                        <a:rPr lang="en-GB" sz="1600" b="1" u="none" strike="noStrike" dirty="0">
                          <a:solidFill>
                            <a:schemeClr val="bg1"/>
                          </a:solidFill>
                          <a:effectLst/>
                          <a:latin typeface="+mj-lt"/>
                        </a:rPr>
                        <a:t>(US$ million)</a:t>
                      </a:r>
                      <a:endParaRPr lang="en-GB" sz="1600" b="1" i="0" u="none" strike="noStrike" dirty="0">
                        <a:solidFill>
                          <a:schemeClr val="bg1"/>
                        </a:solidFill>
                        <a:effectLst/>
                        <a:latin typeface="+mj-lt"/>
                      </a:endParaRPr>
                    </a:p>
                  </a:txBody>
                  <a:tcPr marL="5795" marR="5795" marT="579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AB88A">
                        <a:lumMod val="75000"/>
                      </a:srgbClr>
                    </a:solidFill>
                  </a:tcPr>
                </a:tc>
                <a:extLst>
                  <a:ext uri="{0D108BD9-81ED-4DB2-BD59-A6C34878D82A}">
                    <a16:rowId xmlns:a16="http://schemas.microsoft.com/office/drawing/2014/main" val="2392066985"/>
                  </a:ext>
                </a:extLst>
              </a:tr>
              <a:tr h="283941">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fontAlgn="b"/>
                      <a:r>
                        <a:rPr lang="en-GB" sz="1600" b="0" i="0" u="none" strike="noStrike" dirty="0">
                          <a:solidFill>
                            <a:schemeClr val="bg2"/>
                          </a:solidFill>
                          <a:effectLst/>
                          <a:latin typeface="+mj-lt"/>
                        </a:rPr>
                        <a:t>World Bank (IDA)</a:t>
                      </a:r>
                    </a:p>
                  </a:txBody>
                  <a:tcPr marL="5795" marR="5795" marT="5795"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09F68">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fontAlgn="b"/>
                      <a:r>
                        <a:rPr lang="en-GB" sz="1600" b="0" i="0" u="none" strike="noStrike" dirty="0">
                          <a:solidFill>
                            <a:schemeClr val="bg2"/>
                          </a:solidFill>
                          <a:effectLst/>
                          <a:latin typeface="+mj-lt"/>
                        </a:rPr>
                        <a:t>1,428</a:t>
                      </a:r>
                    </a:p>
                  </a:txBody>
                  <a:tcPr marL="5795" marR="5795" marT="5795"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09F68">
                        <a:tint val="20000"/>
                      </a:srgbClr>
                    </a:solidFill>
                  </a:tcPr>
                </a:tc>
                <a:extLst>
                  <a:ext uri="{0D108BD9-81ED-4DB2-BD59-A6C34878D82A}">
                    <a16:rowId xmlns:a16="http://schemas.microsoft.com/office/drawing/2014/main" val="1597483082"/>
                  </a:ext>
                </a:extLst>
              </a:tr>
              <a:tr h="283941">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fontAlgn="b"/>
                      <a:r>
                        <a:rPr lang="en-GB" sz="1600" b="0" i="0" u="none" strike="noStrike" dirty="0">
                          <a:solidFill>
                            <a:schemeClr val="bg2"/>
                          </a:solidFill>
                          <a:effectLst/>
                          <a:latin typeface="+mj-lt"/>
                        </a:rPr>
                        <a:t>IMF</a:t>
                      </a:r>
                    </a:p>
                  </a:txBody>
                  <a:tcPr marL="5795" marR="5795" marT="5795"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09F68">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fontAlgn="b"/>
                      <a:r>
                        <a:rPr lang="en-GB" sz="1600" b="0" i="0" u="none" strike="noStrike" dirty="0">
                          <a:solidFill>
                            <a:schemeClr val="bg2"/>
                          </a:solidFill>
                          <a:effectLst/>
                          <a:latin typeface="+mj-lt"/>
                        </a:rPr>
                        <a:t>187</a:t>
                      </a:r>
                    </a:p>
                  </a:txBody>
                  <a:tcPr marL="5795" marR="5795" marT="5795"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09F68">
                        <a:tint val="20000"/>
                      </a:srgbClr>
                    </a:solidFill>
                  </a:tcPr>
                </a:tc>
                <a:extLst>
                  <a:ext uri="{0D108BD9-81ED-4DB2-BD59-A6C34878D82A}">
                    <a16:rowId xmlns:a16="http://schemas.microsoft.com/office/drawing/2014/main" val="2234172406"/>
                  </a:ext>
                </a:extLst>
              </a:tr>
              <a:tr h="283941">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fontAlgn="b"/>
                      <a:r>
                        <a:rPr lang="en-GB" sz="1600" b="0" i="0" u="none" strike="noStrike" dirty="0">
                          <a:solidFill>
                            <a:schemeClr val="bg2"/>
                          </a:solidFill>
                          <a:effectLst/>
                          <a:latin typeface="+mj-lt"/>
                        </a:rPr>
                        <a:t>France</a:t>
                      </a:r>
                    </a:p>
                  </a:txBody>
                  <a:tcPr marL="5795" marR="5795" marT="5795"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09F68">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fontAlgn="b"/>
                      <a:r>
                        <a:rPr lang="en-GB" sz="1600" b="0" i="0" u="none" strike="noStrike">
                          <a:solidFill>
                            <a:schemeClr val="bg2"/>
                          </a:solidFill>
                          <a:effectLst/>
                          <a:latin typeface="+mj-lt"/>
                        </a:rPr>
                        <a:t>158</a:t>
                      </a:r>
                    </a:p>
                  </a:txBody>
                  <a:tcPr marL="5795" marR="5795" marT="5795"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09F68">
                        <a:tint val="20000"/>
                      </a:srgbClr>
                    </a:solidFill>
                  </a:tcPr>
                </a:tc>
                <a:extLst>
                  <a:ext uri="{0D108BD9-81ED-4DB2-BD59-A6C34878D82A}">
                    <a16:rowId xmlns:a16="http://schemas.microsoft.com/office/drawing/2014/main" val="1201710770"/>
                  </a:ext>
                </a:extLst>
              </a:tr>
              <a:tr h="283941">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fontAlgn="b"/>
                      <a:r>
                        <a:rPr lang="en-GB" sz="1600" b="0" i="0" u="none" strike="noStrike" dirty="0">
                          <a:solidFill>
                            <a:schemeClr val="bg2"/>
                          </a:solidFill>
                          <a:effectLst/>
                          <a:latin typeface="+mj-lt"/>
                        </a:rPr>
                        <a:t>Japan</a:t>
                      </a:r>
                    </a:p>
                  </a:txBody>
                  <a:tcPr marL="5795" marR="5795" marT="5795"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09F68">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fontAlgn="b"/>
                      <a:r>
                        <a:rPr lang="en-GB" sz="1600" b="0" i="0" u="none" strike="noStrike">
                          <a:solidFill>
                            <a:schemeClr val="bg2"/>
                          </a:solidFill>
                          <a:effectLst/>
                          <a:latin typeface="+mj-lt"/>
                        </a:rPr>
                        <a:t>157</a:t>
                      </a:r>
                    </a:p>
                  </a:txBody>
                  <a:tcPr marL="5795" marR="5795" marT="5795"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09F68">
                        <a:tint val="20000"/>
                      </a:srgbClr>
                    </a:solidFill>
                  </a:tcPr>
                </a:tc>
                <a:extLst>
                  <a:ext uri="{0D108BD9-81ED-4DB2-BD59-A6C34878D82A}">
                    <a16:rowId xmlns:a16="http://schemas.microsoft.com/office/drawing/2014/main" val="233313675"/>
                  </a:ext>
                </a:extLst>
              </a:tr>
              <a:tr h="283941">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fontAlgn="b"/>
                      <a:r>
                        <a:rPr lang="en-GB" sz="1600" b="0" i="0" u="none" strike="noStrike" dirty="0">
                          <a:solidFill>
                            <a:schemeClr val="bg2"/>
                          </a:solidFill>
                          <a:effectLst/>
                          <a:latin typeface="+mj-lt"/>
                        </a:rPr>
                        <a:t>African Development Fund</a:t>
                      </a:r>
                    </a:p>
                  </a:txBody>
                  <a:tcPr marL="5795" marR="5795" marT="5795"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09F68">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fontAlgn="b"/>
                      <a:r>
                        <a:rPr lang="en-GB" sz="1600" b="0" i="0" u="none" strike="noStrike">
                          <a:solidFill>
                            <a:schemeClr val="bg2"/>
                          </a:solidFill>
                          <a:effectLst/>
                          <a:latin typeface="+mj-lt"/>
                        </a:rPr>
                        <a:t>136</a:t>
                      </a:r>
                    </a:p>
                  </a:txBody>
                  <a:tcPr marL="5795" marR="5795" marT="5795"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09F68">
                        <a:tint val="20000"/>
                      </a:srgbClr>
                    </a:solidFill>
                  </a:tcPr>
                </a:tc>
                <a:extLst>
                  <a:ext uri="{0D108BD9-81ED-4DB2-BD59-A6C34878D82A}">
                    <a16:rowId xmlns:a16="http://schemas.microsoft.com/office/drawing/2014/main" val="2719241750"/>
                  </a:ext>
                </a:extLst>
              </a:tr>
              <a:tr h="283941">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fontAlgn="b"/>
                      <a:r>
                        <a:rPr lang="en-GB" sz="1600" b="0" i="0" u="none" strike="noStrike">
                          <a:solidFill>
                            <a:schemeClr val="bg2"/>
                          </a:solidFill>
                          <a:effectLst/>
                          <a:latin typeface="+mj-lt"/>
                        </a:rPr>
                        <a:t>Arab Fund (AFESD)</a:t>
                      </a:r>
                    </a:p>
                  </a:txBody>
                  <a:tcPr marL="5795" marR="5795" marT="5795"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09F68">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fontAlgn="b"/>
                      <a:r>
                        <a:rPr lang="en-GB" sz="1600" b="0" i="0" u="none" strike="noStrike" dirty="0">
                          <a:solidFill>
                            <a:schemeClr val="bg2"/>
                          </a:solidFill>
                          <a:effectLst/>
                          <a:latin typeface="+mj-lt"/>
                        </a:rPr>
                        <a:t>117</a:t>
                      </a:r>
                    </a:p>
                  </a:txBody>
                  <a:tcPr marL="5795" marR="5795" marT="5795"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09F68">
                        <a:tint val="20000"/>
                      </a:srgbClr>
                    </a:solidFill>
                  </a:tcPr>
                </a:tc>
                <a:extLst>
                  <a:ext uri="{0D108BD9-81ED-4DB2-BD59-A6C34878D82A}">
                    <a16:rowId xmlns:a16="http://schemas.microsoft.com/office/drawing/2014/main" val="2658663588"/>
                  </a:ext>
                </a:extLst>
              </a:tr>
              <a:tr h="283941">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fontAlgn="b"/>
                      <a:r>
                        <a:rPr lang="en-GB" sz="1600" b="0" i="0" u="none" strike="noStrike" dirty="0">
                          <a:solidFill>
                            <a:schemeClr val="bg2"/>
                          </a:solidFill>
                          <a:effectLst/>
                          <a:latin typeface="+mj-lt"/>
                        </a:rPr>
                        <a:t>Korea</a:t>
                      </a:r>
                    </a:p>
                  </a:txBody>
                  <a:tcPr marL="5795" marR="5795" marT="5795"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09F68">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fontAlgn="b"/>
                      <a:r>
                        <a:rPr lang="en-GB" sz="1600" b="0" i="0" u="none" strike="noStrike" dirty="0">
                          <a:solidFill>
                            <a:schemeClr val="bg2"/>
                          </a:solidFill>
                          <a:effectLst/>
                          <a:latin typeface="+mj-lt"/>
                        </a:rPr>
                        <a:t>54</a:t>
                      </a:r>
                    </a:p>
                  </a:txBody>
                  <a:tcPr marL="5795" marR="5795" marT="5795"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09F68">
                        <a:tint val="20000"/>
                      </a:srgbClr>
                    </a:solidFill>
                  </a:tcPr>
                </a:tc>
                <a:extLst>
                  <a:ext uri="{0D108BD9-81ED-4DB2-BD59-A6C34878D82A}">
                    <a16:rowId xmlns:a16="http://schemas.microsoft.com/office/drawing/2014/main" val="2171040093"/>
                  </a:ext>
                </a:extLst>
              </a:tr>
              <a:tr h="283941">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fontAlgn="b"/>
                      <a:r>
                        <a:rPr lang="en-GB" sz="1600" b="0" i="0" u="none" strike="noStrike">
                          <a:solidFill>
                            <a:schemeClr val="bg2"/>
                          </a:solidFill>
                          <a:effectLst/>
                          <a:latin typeface="+mj-lt"/>
                        </a:rPr>
                        <a:t>EU Institutions</a:t>
                      </a:r>
                    </a:p>
                  </a:txBody>
                  <a:tcPr marL="5795" marR="5795" marT="5795"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09F68">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fontAlgn="b"/>
                      <a:r>
                        <a:rPr lang="en-GB" sz="1600" b="0" i="0" u="none" strike="noStrike">
                          <a:solidFill>
                            <a:schemeClr val="bg2"/>
                          </a:solidFill>
                          <a:effectLst/>
                          <a:latin typeface="+mj-lt"/>
                        </a:rPr>
                        <a:t>50</a:t>
                      </a:r>
                    </a:p>
                  </a:txBody>
                  <a:tcPr marL="5795" marR="5795" marT="5795"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09F68">
                        <a:tint val="20000"/>
                      </a:srgbClr>
                    </a:solidFill>
                  </a:tcPr>
                </a:tc>
                <a:extLst>
                  <a:ext uri="{0D108BD9-81ED-4DB2-BD59-A6C34878D82A}">
                    <a16:rowId xmlns:a16="http://schemas.microsoft.com/office/drawing/2014/main" val="1126020221"/>
                  </a:ext>
                </a:extLst>
              </a:tr>
              <a:tr h="283941">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fontAlgn="b"/>
                      <a:r>
                        <a:rPr lang="en-GB" sz="1600" b="0" i="0" u="none" strike="noStrike" dirty="0">
                          <a:solidFill>
                            <a:schemeClr val="bg2"/>
                          </a:solidFill>
                          <a:effectLst/>
                          <a:latin typeface="+mj-lt"/>
                        </a:rPr>
                        <a:t>Islamic Development Bank</a:t>
                      </a:r>
                    </a:p>
                  </a:txBody>
                  <a:tcPr marL="5795" marR="5795" marT="5795"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09F68">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fontAlgn="b"/>
                      <a:r>
                        <a:rPr lang="en-GB" sz="1600" b="0" i="0" u="none" strike="noStrike" dirty="0">
                          <a:solidFill>
                            <a:schemeClr val="bg2"/>
                          </a:solidFill>
                          <a:effectLst/>
                          <a:latin typeface="+mj-lt"/>
                        </a:rPr>
                        <a:t>47</a:t>
                      </a:r>
                    </a:p>
                  </a:txBody>
                  <a:tcPr marL="5795" marR="5795" marT="5795"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09F68">
                        <a:tint val="20000"/>
                      </a:srgbClr>
                    </a:solidFill>
                  </a:tcPr>
                </a:tc>
                <a:extLst>
                  <a:ext uri="{0D108BD9-81ED-4DB2-BD59-A6C34878D82A}">
                    <a16:rowId xmlns:a16="http://schemas.microsoft.com/office/drawing/2014/main" val="2147334522"/>
                  </a:ext>
                </a:extLst>
              </a:tr>
              <a:tr h="283941">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fontAlgn="b"/>
                      <a:r>
                        <a:rPr lang="en-GB" sz="1600" b="0" i="0" u="none" strike="noStrike">
                          <a:solidFill>
                            <a:schemeClr val="bg2"/>
                          </a:solidFill>
                          <a:effectLst/>
                          <a:latin typeface="+mj-lt"/>
                        </a:rPr>
                        <a:t>Asian Development Bank</a:t>
                      </a:r>
                    </a:p>
                  </a:txBody>
                  <a:tcPr marL="5795" marR="5795" marT="5795"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09F68">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fontAlgn="b"/>
                      <a:r>
                        <a:rPr lang="en-GB" sz="1600" b="0" i="0" u="none" strike="noStrike" dirty="0">
                          <a:solidFill>
                            <a:schemeClr val="bg2"/>
                          </a:solidFill>
                          <a:effectLst/>
                          <a:latin typeface="+mj-lt"/>
                        </a:rPr>
                        <a:t>26</a:t>
                      </a:r>
                    </a:p>
                  </a:txBody>
                  <a:tcPr marL="5795" marR="5795" marT="5795"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09F68">
                        <a:tint val="20000"/>
                      </a:srgbClr>
                    </a:solidFill>
                  </a:tcPr>
                </a:tc>
                <a:extLst>
                  <a:ext uri="{0D108BD9-81ED-4DB2-BD59-A6C34878D82A}">
                    <a16:rowId xmlns:a16="http://schemas.microsoft.com/office/drawing/2014/main" val="1966195015"/>
                  </a:ext>
                </a:extLst>
              </a:tr>
              <a:tr h="283941">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fontAlgn="b"/>
                      <a:r>
                        <a:rPr lang="en-US" sz="1600" b="0" i="0" u="none" strike="noStrike" dirty="0">
                          <a:solidFill>
                            <a:schemeClr val="bg2"/>
                          </a:solidFill>
                          <a:effectLst/>
                          <a:latin typeface="+mj-lt"/>
                        </a:rPr>
                        <a:t>OFID</a:t>
                      </a:r>
                    </a:p>
                  </a:txBody>
                  <a:tcPr marL="5795" marR="5795" marT="5795"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09F68">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fontAlgn="b"/>
                      <a:r>
                        <a:rPr lang="en-GB" sz="1600" b="0" i="0" u="none" strike="noStrike">
                          <a:solidFill>
                            <a:schemeClr val="bg2"/>
                          </a:solidFill>
                          <a:effectLst/>
                          <a:latin typeface="+mj-lt"/>
                        </a:rPr>
                        <a:t>23</a:t>
                      </a:r>
                    </a:p>
                  </a:txBody>
                  <a:tcPr marL="5795" marR="5795" marT="5795"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09F68">
                        <a:tint val="20000"/>
                      </a:srgbClr>
                    </a:solidFill>
                  </a:tcPr>
                </a:tc>
                <a:extLst>
                  <a:ext uri="{0D108BD9-81ED-4DB2-BD59-A6C34878D82A}">
                    <a16:rowId xmlns:a16="http://schemas.microsoft.com/office/drawing/2014/main" val="106367212"/>
                  </a:ext>
                </a:extLst>
              </a:tr>
              <a:tr h="283941">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fontAlgn="b"/>
                      <a:r>
                        <a:rPr lang="en-GB" sz="1600" b="0" i="0" u="none" strike="noStrike" dirty="0">
                          <a:solidFill>
                            <a:schemeClr val="bg2"/>
                          </a:solidFill>
                          <a:effectLst/>
                          <a:latin typeface="+mj-lt"/>
                        </a:rPr>
                        <a:t>IFAD</a:t>
                      </a:r>
                    </a:p>
                  </a:txBody>
                  <a:tcPr marL="5795" marR="5795" marT="5795"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09F68">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fontAlgn="b"/>
                      <a:r>
                        <a:rPr lang="en-GB" sz="1600" b="0" i="0" u="none" strike="noStrike">
                          <a:solidFill>
                            <a:schemeClr val="bg2"/>
                          </a:solidFill>
                          <a:effectLst/>
                          <a:latin typeface="+mj-lt"/>
                        </a:rPr>
                        <a:t>17</a:t>
                      </a:r>
                    </a:p>
                  </a:txBody>
                  <a:tcPr marL="5795" marR="5795" marT="5795"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09F68">
                        <a:tint val="20000"/>
                      </a:srgbClr>
                    </a:solidFill>
                  </a:tcPr>
                </a:tc>
                <a:extLst>
                  <a:ext uri="{0D108BD9-81ED-4DB2-BD59-A6C34878D82A}">
                    <a16:rowId xmlns:a16="http://schemas.microsoft.com/office/drawing/2014/main" val="1793160815"/>
                  </a:ext>
                </a:extLst>
              </a:tr>
              <a:tr h="283941">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fontAlgn="b"/>
                      <a:r>
                        <a:rPr lang="en-GB" sz="1600" b="0" i="0" u="none" strike="noStrike" dirty="0">
                          <a:solidFill>
                            <a:schemeClr val="bg2"/>
                          </a:solidFill>
                          <a:effectLst/>
                          <a:latin typeface="+mj-lt"/>
                        </a:rPr>
                        <a:t>Italy</a:t>
                      </a:r>
                    </a:p>
                  </a:txBody>
                  <a:tcPr marL="5795" marR="5795" marT="5795"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09F68">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fontAlgn="b"/>
                      <a:r>
                        <a:rPr lang="en-GB" sz="1600" b="0" i="0" u="none" strike="noStrike" dirty="0">
                          <a:solidFill>
                            <a:schemeClr val="bg2"/>
                          </a:solidFill>
                          <a:effectLst/>
                          <a:latin typeface="+mj-lt"/>
                        </a:rPr>
                        <a:t>11</a:t>
                      </a:r>
                    </a:p>
                  </a:txBody>
                  <a:tcPr marL="5795" marR="5795" marT="5795"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09F68">
                        <a:tint val="20000"/>
                      </a:srgbClr>
                    </a:solidFill>
                  </a:tcPr>
                </a:tc>
                <a:extLst>
                  <a:ext uri="{0D108BD9-81ED-4DB2-BD59-A6C34878D82A}">
                    <a16:rowId xmlns:a16="http://schemas.microsoft.com/office/drawing/2014/main" val="2674330965"/>
                  </a:ext>
                </a:extLst>
              </a:tr>
            </a:tbl>
          </a:graphicData>
        </a:graphic>
      </p:graphicFrame>
      <p:sp>
        <p:nvSpPr>
          <p:cNvPr id="5" name="TextBox 4">
            <a:extLst>
              <a:ext uri="{FF2B5EF4-FFF2-40B4-BE49-F238E27FC236}">
                <a16:creationId xmlns:a16="http://schemas.microsoft.com/office/drawing/2014/main" id="{B4A040F2-A42A-4DDF-A31C-6364E55C2A7D}"/>
              </a:ext>
            </a:extLst>
          </p:cNvPr>
          <p:cNvSpPr txBox="1"/>
          <p:nvPr/>
        </p:nvSpPr>
        <p:spPr>
          <a:xfrm>
            <a:off x="347663" y="6076353"/>
            <a:ext cx="7934960" cy="246221"/>
          </a:xfrm>
          <a:prstGeom prst="rect">
            <a:avLst/>
          </a:prstGeom>
          <a:noFill/>
        </p:spPr>
        <p:txBody>
          <a:bodyPr wrap="square" rtlCol="0">
            <a:spAutoFit/>
          </a:bodyPr>
          <a:lstStyle/>
          <a:p>
            <a:r>
              <a:rPr lang="en-GB" sz="1000" dirty="0">
                <a:solidFill>
                  <a:schemeClr val="bg2"/>
                </a:solidFill>
              </a:rPr>
              <a:t>Source: </a:t>
            </a:r>
            <a:r>
              <a:rPr lang="en-US" sz="1000" dirty="0">
                <a:solidFill>
                  <a:schemeClr val="bg2"/>
                </a:solidFill>
              </a:rPr>
              <a:t>Development Initiatives based on OECD and UN-OCHA data</a:t>
            </a:r>
            <a:r>
              <a:rPr lang="en-GB" sz="1000" dirty="0">
                <a:solidFill>
                  <a:schemeClr val="bg2"/>
                </a:solidFill>
              </a:rPr>
              <a:t> </a:t>
            </a:r>
          </a:p>
        </p:txBody>
      </p:sp>
    </p:spTree>
    <p:extLst>
      <p:ext uri="{BB962C8B-B14F-4D97-AF65-F5344CB8AC3E}">
        <p14:creationId xmlns:p14="http://schemas.microsoft.com/office/powerpoint/2010/main" val="2170246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1FEC20-1A0C-45A1-B408-DAE03E460F0B}"/>
              </a:ext>
            </a:extLst>
          </p:cNvPr>
          <p:cNvSpPr>
            <a:spLocks noGrp="1"/>
          </p:cNvSpPr>
          <p:nvPr>
            <p:ph type="body" sz="quarter" idx="17"/>
          </p:nvPr>
        </p:nvSpPr>
        <p:spPr/>
        <p:txBody>
          <a:bodyPr/>
          <a:lstStyle/>
          <a:p>
            <a:r>
              <a:rPr lang="en-GB" dirty="0"/>
              <a:t>Q&amp;A</a:t>
            </a:r>
          </a:p>
        </p:txBody>
      </p:sp>
      <p:sp>
        <p:nvSpPr>
          <p:cNvPr id="3" name="Text Placeholder 2">
            <a:extLst>
              <a:ext uri="{FF2B5EF4-FFF2-40B4-BE49-F238E27FC236}">
                <a16:creationId xmlns:a16="http://schemas.microsoft.com/office/drawing/2014/main" id="{733D1766-DE3D-4C18-9D5D-076B325E0109}"/>
              </a:ext>
            </a:extLst>
          </p:cNvPr>
          <p:cNvSpPr>
            <a:spLocks noGrp="1"/>
          </p:cNvSpPr>
          <p:nvPr>
            <p:ph type="body" sz="quarter" idx="16"/>
          </p:nvPr>
        </p:nvSpPr>
        <p:spPr/>
        <p:txBody>
          <a:bodyPr/>
          <a:lstStyle/>
          <a:p>
            <a:r>
              <a:rPr lang="en-US" dirty="0"/>
              <a:t>Facilitated by David Donoghue</a:t>
            </a:r>
            <a:endParaRPr lang="en-GB" dirty="0"/>
          </a:p>
        </p:txBody>
      </p:sp>
    </p:spTree>
    <p:extLst>
      <p:ext uri="{BB962C8B-B14F-4D97-AF65-F5344CB8AC3E}">
        <p14:creationId xmlns:p14="http://schemas.microsoft.com/office/powerpoint/2010/main" val="3771978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Placeholder 5"/>
          <p:cNvSpPr>
            <a:spLocks noGrp="1"/>
          </p:cNvSpPr>
          <p:nvPr>
            <p:ph type="body" sz="quarter" idx="17"/>
          </p:nvPr>
        </p:nvSpPr>
        <p:spPr>
          <a:xfrm>
            <a:off x="3744913" y="4895850"/>
            <a:ext cx="3663950" cy="1104900"/>
          </a:xfrm>
        </p:spPr>
        <p:txBody>
          <a:bodyPr/>
          <a:lstStyle/>
          <a:p>
            <a:r>
              <a:rPr lang="en-GB" dirty="0"/>
              <a:t>Rob Tew and Cecilia Caio</a:t>
            </a:r>
            <a:endParaRPr lang="en-GB" altLang="en-US" dirty="0"/>
          </a:p>
        </p:txBody>
      </p:sp>
      <p:sp>
        <p:nvSpPr>
          <p:cNvPr id="19458" name="Text Placeholder 3"/>
          <p:cNvSpPr>
            <a:spLocks noGrp="1"/>
          </p:cNvSpPr>
          <p:nvPr>
            <p:ph type="body" sz="quarter" idx="16"/>
          </p:nvPr>
        </p:nvSpPr>
        <p:spPr>
          <a:xfrm>
            <a:off x="3744913" y="6007100"/>
            <a:ext cx="3663950" cy="481013"/>
          </a:xfrm>
        </p:spPr>
        <p:txBody>
          <a:bodyPr/>
          <a:lstStyle/>
          <a:p>
            <a:r>
              <a:rPr lang="en-GB" altLang="en-US" dirty="0"/>
              <a:t>Development Initiatives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5"/>
          <p:cNvSpPr>
            <a:spLocks noGrp="1"/>
          </p:cNvSpPr>
          <p:nvPr>
            <p:ph idx="1"/>
          </p:nvPr>
        </p:nvSpPr>
        <p:spPr>
          <a:xfrm>
            <a:off x="457200" y="2162176"/>
            <a:ext cx="8229600" cy="3963988"/>
          </a:xfrm>
        </p:spPr>
        <p:txBody>
          <a:bodyPr>
            <a:normAutofit/>
          </a:bodyPr>
          <a:lstStyle/>
          <a:p>
            <a:pPr>
              <a:buFont typeface="Arial" panose="020B0604020202020204" pitchFamily="34" charset="0"/>
              <a:buChar char="•"/>
            </a:pPr>
            <a:r>
              <a:rPr lang="en-US" dirty="0"/>
              <a:t>The 2030 Agenda for Sustainable Development</a:t>
            </a:r>
          </a:p>
          <a:p>
            <a:pPr marL="800100" lvl="1" indent="-342900">
              <a:buClr>
                <a:schemeClr val="bg2"/>
              </a:buClr>
              <a:buFont typeface="Wingdings" panose="05000000000000000000" pitchFamily="2" charset="2"/>
              <a:buChar char="Ø"/>
            </a:pPr>
            <a:r>
              <a:rPr lang="en-US" sz="2000" dirty="0">
                <a:solidFill>
                  <a:schemeClr val="bg2"/>
                </a:solidFill>
              </a:rPr>
              <a:t>The High-level Political Forum (HLPF) on Sustainable Development</a:t>
            </a:r>
          </a:p>
          <a:p>
            <a:pPr>
              <a:buFont typeface="Arial" panose="020B0604020202020204" pitchFamily="34" charset="0"/>
              <a:buChar char="•"/>
            </a:pPr>
            <a:r>
              <a:rPr lang="en-US" dirty="0"/>
              <a:t>The Addis Ababa Action Agenda</a:t>
            </a:r>
          </a:p>
          <a:p>
            <a:pPr marL="800100" lvl="1" indent="-342900">
              <a:buClr>
                <a:schemeClr val="bg2"/>
              </a:buClr>
              <a:buFont typeface="Wingdings" panose="05000000000000000000" pitchFamily="2" charset="2"/>
              <a:buChar char="Ø"/>
            </a:pPr>
            <a:r>
              <a:rPr lang="en-US" sz="2000" dirty="0">
                <a:solidFill>
                  <a:schemeClr val="bg2"/>
                </a:solidFill>
              </a:rPr>
              <a:t>Forum on Financing for Development (</a:t>
            </a:r>
            <a:r>
              <a:rPr lang="en-US" sz="2000" dirty="0" err="1">
                <a:solidFill>
                  <a:schemeClr val="bg2"/>
                </a:solidFill>
              </a:rPr>
              <a:t>FfD</a:t>
            </a:r>
            <a:r>
              <a:rPr lang="en-US" sz="2000" dirty="0">
                <a:solidFill>
                  <a:schemeClr val="bg2"/>
                </a:solidFill>
              </a:rPr>
              <a:t>)</a:t>
            </a:r>
          </a:p>
          <a:p>
            <a:pPr>
              <a:buFont typeface="Arial" panose="020B0604020202020204" pitchFamily="34" charset="0"/>
              <a:buChar char="•"/>
            </a:pPr>
            <a:r>
              <a:rPr lang="en-US" dirty="0"/>
              <a:t>The Global Partnership for Effective Development Cooperation (GPEDC)</a:t>
            </a:r>
          </a:p>
          <a:p>
            <a:pPr>
              <a:buFont typeface="Arial" panose="020B0604020202020204" pitchFamily="34" charset="0"/>
              <a:buChar char="•"/>
            </a:pPr>
            <a:r>
              <a:rPr lang="en-GB" dirty="0"/>
              <a:t>Stockholm Declaration</a:t>
            </a:r>
            <a:endParaRPr lang="en-GB" dirty="0">
              <a:highlight>
                <a:srgbClr val="FFFF00"/>
              </a:highlight>
            </a:endParaRPr>
          </a:p>
        </p:txBody>
      </p:sp>
      <p:sp>
        <p:nvSpPr>
          <p:cNvPr id="2" name="Footer Placeholder 1"/>
          <p:cNvSpPr>
            <a:spLocks noGrp="1"/>
          </p:cNvSpPr>
          <p:nvPr>
            <p:ph type="ftr" sz="quarter" idx="15"/>
          </p:nvPr>
        </p:nvSpPr>
        <p:spPr>
          <a:xfrm>
            <a:off x="347663" y="6356350"/>
            <a:ext cx="8339137" cy="365125"/>
          </a:xfrm>
        </p:spPr>
        <p:txBody>
          <a:bodyPr/>
          <a:lstStyle/>
          <a:p>
            <a:pPr>
              <a:defRPr/>
            </a:pPr>
            <a:r>
              <a:rPr lang="en-GB" dirty="0"/>
              <a:t>What do emerging trends in development finance mean for crisis actors? </a:t>
            </a:r>
            <a:r>
              <a:rPr lang="en-US" dirty="0"/>
              <a:t>/ devinit.org</a:t>
            </a:r>
          </a:p>
        </p:txBody>
      </p:sp>
      <p:sp>
        <p:nvSpPr>
          <p:cNvPr id="22531" name="Title 3"/>
          <p:cNvSpPr>
            <a:spLocks noGrp="1"/>
          </p:cNvSpPr>
          <p:nvPr>
            <p:ph type="title"/>
          </p:nvPr>
        </p:nvSpPr>
        <p:spPr>
          <a:xfrm>
            <a:off x="457200" y="344488"/>
            <a:ext cx="7704138" cy="855662"/>
          </a:xfrm>
        </p:spPr>
        <p:txBody>
          <a:bodyPr anchor="t"/>
          <a:lstStyle/>
          <a:p>
            <a:r>
              <a:rPr lang="en-GB" dirty="0"/>
              <a:t>Development finance policy</a:t>
            </a:r>
            <a:endParaRPr lang="en-GB" altLang="en-US" dirty="0"/>
          </a:p>
        </p:txBody>
      </p:sp>
      <p:sp>
        <p:nvSpPr>
          <p:cNvPr id="6" name="Title 3">
            <a:extLst>
              <a:ext uri="{FF2B5EF4-FFF2-40B4-BE49-F238E27FC236}">
                <a16:creationId xmlns:a16="http://schemas.microsoft.com/office/drawing/2014/main" id="{4F7A3E27-2F34-461F-BB6F-DF84E1410CEE}"/>
              </a:ext>
            </a:extLst>
          </p:cNvPr>
          <p:cNvSpPr txBox="1">
            <a:spLocks/>
          </p:cNvSpPr>
          <p:nvPr/>
        </p:nvSpPr>
        <p:spPr bwMode="auto">
          <a:xfrm>
            <a:off x="457200" y="344488"/>
            <a:ext cx="7704138"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457200" rtl="0" eaLnBrk="1" fontAlgn="base" hangingPunct="1">
              <a:spcBef>
                <a:spcPct val="0"/>
              </a:spcBef>
              <a:spcAft>
                <a:spcPct val="0"/>
              </a:spcAft>
              <a:defRPr sz="4000" b="1" kern="1200">
                <a:solidFill>
                  <a:srgbClr val="109F68"/>
                </a:solidFill>
                <a:latin typeface="+mj-lt"/>
                <a:ea typeface="MS PGothic" panose="020B0600070205080204" pitchFamily="34" charset="-128"/>
                <a:cs typeface="+mj-cs"/>
              </a:defRPr>
            </a:lvl1pPr>
            <a:lvl2pPr algn="l" defTabSz="457200" rtl="0" eaLnBrk="1" fontAlgn="base" hangingPunct="1">
              <a:spcBef>
                <a:spcPct val="0"/>
              </a:spcBef>
              <a:spcAft>
                <a:spcPct val="0"/>
              </a:spcAft>
              <a:defRPr sz="4000" b="1">
                <a:solidFill>
                  <a:schemeClr val="tx2"/>
                </a:solidFill>
                <a:latin typeface="Arial" panose="020B0604020202020204" pitchFamily="34" charset="0"/>
                <a:ea typeface="MS PGothic" panose="020B0600070205080204" pitchFamily="34" charset="-128"/>
              </a:defRPr>
            </a:lvl2pPr>
            <a:lvl3pPr algn="l" defTabSz="457200" rtl="0" eaLnBrk="1" fontAlgn="base" hangingPunct="1">
              <a:spcBef>
                <a:spcPct val="0"/>
              </a:spcBef>
              <a:spcAft>
                <a:spcPct val="0"/>
              </a:spcAft>
              <a:defRPr sz="4000" b="1">
                <a:solidFill>
                  <a:schemeClr val="tx2"/>
                </a:solidFill>
                <a:latin typeface="Arial" panose="020B0604020202020204" pitchFamily="34" charset="0"/>
                <a:ea typeface="MS PGothic" panose="020B0600070205080204" pitchFamily="34" charset="-128"/>
              </a:defRPr>
            </a:lvl3pPr>
            <a:lvl4pPr algn="l" defTabSz="457200" rtl="0" eaLnBrk="1" fontAlgn="base" hangingPunct="1">
              <a:spcBef>
                <a:spcPct val="0"/>
              </a:spcBef>
              <a:spcAft>
                <a:spcPct val="0"/>
              </a:spcAft>
              <a:defRPr sz="4000" b="1">
                <a:solidFill>
                  <a:schemeClr val="tx2"/>
                </a:solidFill>
                <a:latin typeface="Arial" panose="020B0604020202020204" pitchFamily="34" charset="0"/>
                <a:ea typeface="MS PGothic" panose="020B0600070205080204" pitchFamily="34" charset="-128"/>
              </a:defRPr>
            </a:lvl4pPr>
            <a:lvl5pPr algn="l" defTabSz="457200" rtl="0" eaLnBrk="1" fontAlgn="base" hangingPunct="1">
              <a:spcBef>
                <a:spcPct val="0"/>
              </a:spcBef>
              <a:spcAft>
                <a:spcPct val="0"/>
              </a:spcAft>
              <a:defRPr sz="4000" b="1">
                <a:solidFill>
                  <a:schemeClr val="tx2"/>
                </a:solidFill>
                <a:latin typeface="Arial" panose="020B0604020202020204" pitchFamily="34" charset="0"/>
                <a:ea typeface="MS PGothic" panose="020B0600070205080204" pitchFamily="34" charset="-128"/>
              </a:defRPr>
            </a:lvl5pPr>
            <a:lvl6pPr marL="457200" algn="l" defTabSz="457200" rtl="0" eaLnBrk="1" fontAlgn="base" hangingPunct="1">
              <a:spcBef>
                <a:spcPct val="0"/>
              </a:spcBef>
              <a:spcAft>
                <a:spcPct val="0"/>
              </a:spcAft>
              <a:defRPr sz="4000" b="1">
                <a:solidFill>
                  <a:schemeClr val="tx2"/>
                </a:solidFill>
                <a:latin typeface="Arial" panose="020B0604020202020204" pitchFamily="34" charset="0"/>
                <a:ea typeface="MS PGothic" panose="020B0600070205080204" pitchFamily="34" charset="-128"/>
              </a:defRPr>
            </a:lvl6pPr>
            <a:lvl7pPr marL="914400" algn="l" defTabSz="457200" rtl="0" eaLnBrk="1" fontAlgn="base" hangingPunct="1">
              <a:spcBef>
                <a:spcPct val="0"/>
              </a:spcBef>
              <a:spcAft>
                <a:spcPct val="0"/>
              </a:spcAft>
              <a:defRPr sz="4000" b="1">
                <a:solidFill>
                  <a:schemeClr val="tx2"/>
                </a:solidFill>
                <a:latin typeface="Arial" panose="020B0604020202020204" pitchFamily="34" charset="0"/>
                <a:ea typeface="MS PGothic" panose="020B0600070205080204" pitchFamily="34" charset="-128"/>
              </a:defRPr>
            </a:lvl7pPr>
            <a:lvl8pPr marL="1371600" algn="l" defTabSz="457200" rtl="0" eaLnBrk="1" fontAlgn="base" hangingPunct="1">
              <a:spcBef>
                <a:spcPct val="0"/>
              </a:spcBef>
              <a:spcAft>
                <a:spcPct val="0"/>
              </a:spcAft>
              <a:defRPr sz="4000" b="1">
                <a:solidFill>
                  <a:schemeClr val="tx2"/>
                </a:solidFill>
                <a:latin typeface="Arial" panose="020B0604020202020204" pitchFamily="34" charset="0"/>
                <a:ea typeface="MS PGothic" panose="020B0600070205080204" pitchFamily="34" charset="-128"/>
              </a:defRPr>
            </a:lvl8pPr>
            <a:lvl9pPr marL="1828800" algn="l" defTabSz="457200" rtl="0" eaLnBrk="1" fontAlgn="base" hangingPunct="1">
              <a:spcBef>
                <a:spcPct val="0"/>
              </a:spcBef>
              <a:spcAft>
                <a:spcPct val="0"/>
              </a:spcAft>
              <a:defRPr sz="4000" b="1">
                <a:solidFill>
                  <a:schemeClr val="tx2"/>
                </a:solidFill>
                <a:latin typeface="Arial" panose="020B0604020202020204" pitchFamily="34" charset="0"/>
                <a:ea typeface="MS PGothic" panose="020B0600070205080204" pitchFamily="34" charset="-128"/>
              </a:defRPr>
            </a:lvl9pPr>
          </a:lstStyle>
          <a:p>
            <a:endParaRPr lang="en-GB" altLang="en-US" dirty="0"/>
          </a:p>
        </p:txBody>
      </p:sp>
      <p:sp>
        <p:nvSpPr>
          <p:cNvPr id="7" name="Text Placeholder 4">
            <a:extLst>
              <a:ext uri="{FF2B5EF4-FFF2-40B4-BE49-F238E27FC236}">
                <a16:creationId xmlns:a16="http://schemas.microsoft.com/office/drawing/2014/main" id="{8B768805-CBE1-496E-B472-17F8188C9B29}"/>
              </a:ext>
            </a:extLst>
          </p:cNvPr>
          <p:cNvSpPr txBox="1">
            <a:spLocks/>
          </p:cNvSpPr>
          <p:nvPr/>
        </p:nvSpPr>
        <p:spPr>
          <a:xfrm>
            <a:off x="457200" y="1233488"/>
            <a:ext cx="7704138" cy="647700"/>
          </a:xfrm>
          <a:prstGeom prst="rect">
            <a:avLst/>
          </a:prstGeom>
        </p:spPr>
        <p:txBody>
          <a:bodyPr/>
          <a:lstStyle>
            <a:lvl1pPr algn="l" defTabSz="457200" rtl="0" eaLnBrk="1" fontAlgn="base" hangingPunct="1">
              <a:spcBef>
                <a:spcPct val="20000"/>
              </a:spcBef>
              <a:spcAft>
                <a:spcPct val="0"/>
              </a:spcAft>
              <a:buFont typeface="Arial" panose="020B0604020202020204" pitchFamily="34" charset="0"/>
              <a:defRPr sz="2000" kern="1200">
                <a:solidFill>
                  <a:schemeClr val="bg2"/>
                </a:solidFill>
                <a:latin typeface="+mn-lt"/>
                <a:ea typeface="MS PGothic" panose="020B0600070205080204" pitchFamily="34" charset="-128"/>
                <a:cs typeface="+mn-cs"/>
              </a:defRPr>
            </a:lvl1pPr>
            <a:lvl2pPr marL="742950" indent="-285750" algn="l" defTabSz="457200" rtl="0" eaLnBrk="1" fontAlgn="base" hangingPunct="1">
              <a:spcBef>
                <a:spcPct val="20000"/>
              </a:spcBef>
              <a:spcAft>
                <a:spcPct val="0"/>
              </a:spcAft>
              <a:buClr>
                <a:srgbClr val="109F68"/>
              </a:buClr>
              <a:buSzPct val="110000"/>
              <a:buFont typeface="Arial" panose="020B0604020202020204" pitchFamily="34" charset="0"/>
              <a:buChar char="•"/>
              <a:defRPr sz="2200" kern="1200">
                <a:solidFill>
                  <a:srgbClr val="109F68"/>
                </a:solidFill>
                <a:latin typeface="+mn-lt"/>
                <a:ea typeface="MS PGothic" panose="020B0600070205080204" pitchFamily="34" charset="-128"/>
                <a:cs typeface="+mn-cs"/>
              </a:defRPr>
            </a:lvl2pPr>
            <a:lvl3pPr marL="1143000" indent="-228600" algn="l" defTabSz="457200"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en-GB" altLang="en-US" sz="2300" b="1" dirty="0">
                <a:solidFill>
                  <a:srgbClr val="109F68"/>
                </a:solidFill>
              </a:rPr>
              <a:t>Key global policy frameworks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4"/>
          <p:cNvSpPr>
            <a:spLocks noGrp="1"/>
          </p:cNvSpPr>
          <p:nvPr>
            <p:ph type="title"/>
          </p:nvPr>
        </p:nvSpPr>
        <p:spPr/>
        <p:txBody>
          <a:bodyPr anchor="t"/>
          <a:lstStyle/>
          <a:p>
            <a:r>
              <a:rPr lang="en-GB" dirty="0"/>
              <a:t>Key stakeholders</a:t>
            </a:r>
            <a:endParaRPr lang="en-GB" altLang="en-US" dirty="0"/>
          </a:p>
        </p:txBody>
      </p:sp>
      <p:sp>
        <p:nvSpPr>
          <p:cNvPr id="2" name="Footer Placeholder 1"/>
          <p:cNvSpPr>
            <a:spLocks noGrp="1"/>
          </p:cNvSpPr>
          <p:nvPr>
            <p:ph type="ftr" sz="quarter" idx="14"/>
          </p:nvPr>
        </p:nvSpPr>
        <p:spPr/>
        <p:txBody>
          <a:bodyPr/>
          <a:lstStyle/>
          <a:p>
            <a:pPr>
              <a:defRPr/>
            </a:pPr>
            <a:r>
              <a:rPr lang="en-GB" dirty="0"/>
              <a:t>What do emerging trends in development finance mean for crisis actors? </a:t>
            </a:r>
            <a:r>
              <a:rPr lang="en-US" dirty="0"/>
              <a:t>/ devinit.org</a:t>
            </a:r>
          </a:p>
        </p:txBody>
      </p:sp>
      <p:graphicFrame>
        <p:nvGraphicFramePr>
          <p:cNvPr id="7" name="Table 6">
            <a:extLst>
              <a:ext uri="{FF2B5EF4-FFF2-40B4-BE49-F238E27FC236}">
                <a16:creationId xmlns:a16="http://schemas.microsoft.com/office/drawing/2014/main" id="{FC1707F6-795E-4120-B88F-2F7FB6E0DB08}"/>
              </a:ext>
            </a:extLst>
          </p:cNvPr>
          <p:cNvGraphicFramePr>
            <a:graphicFrameLocks noGrp="1"/>
          </p:cNvGraphicFramePr>
          <p:nvPr>
            <p:extLst>
              <p:ext uri="{D42A27DB-BD31-4B8C-83A1-F6EECF244321}">
                <p14:modId xmlns:p14="http://schemas.microsoft.com/office/powerpoint/2010/main" val="3555748689"/>
              </p:ext>
            </p:extLst>
          </p:nvPr>
        </p:nvGraphicFramePr>
        <p:xfrm>
          <a:off x="457201" y="1822697"/>
          <a:ext cx="8321039" cy="4517143"/>
        </p:xfrm>
        <a:graphic>
          <a:graphicData uri="http://schemas.openxmlformats.org/drawingml/2006/table">
            <a:tbl>
              <a:tblPr firstRow="1" firstCol="1" bandRow="1"/>
              <a:tblGrid>
                <a:gridCol w="3701661">
                  <a:extLst>
                    <a:ext uri="{9D8B030D-6E8A-4147-A177-3AD203B41FA5}">
                      <a16:colId xmlns:a16="http://schemas.microsoft.com/office/drawing/2014/main" val="2476808218"/>
                    </a:ext>
                  </a:extLst>
                </a:gridCol>
                <a:gridCol w="4619378">
                  <a:extLst>
                    <a:ext uri="{9D8B030D-6E8A-4147-A177-3AD203B41FA5}">
                      <a16:colId xmlns:a16="http://schemas.microsoft.com/office/drawing/2014/main" val="3786392248"/>
                    </a:ext>
                  </a:extLst>
                </a:gridCol>
              </a:tblGrid>
              <a:tr h="236919">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nSpc>
                          <a:spcPct val="150000"/>
                        </a:lnSpc>
                        <a:spcBef>
                          <a:spcPts val="400"/>
                        </a:spcBef>
                        <a:spcAft>
                          <a:spcPts val="400"/>
                        </a:spcAft>
                      </a:pPr>
                      <a:r>
                        <a:rPr lang="en-US" sz="1100" dirty="0">
                          <a:effectLst/>
                        </a:rPr>
                        <a:t>Stakeholder category</a:t>
                      </a:r>
                      <a:endParaRPr lang="en-GB" sz="1100" dirty="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91093" marR="91093" marT="0" marB="0">
                    <a:lnL>
                      <a:noFill/>
                    </a:lnL>
                    <a:lnR>
                      <a:noFill/>
                    </a:lnR>
                    <a:lnT>
                      <a:noFill/>
                    </a:lnT>
                    <a:lnB>
                      <a:noFill/>
                    </a:lnB>
                    <a:lnTlToBr w="12700" cmpd="sng">
                      <a:noFill/>
                      <a:prstDash val="solid"/>
                    </a:lnTlToBr>
                    <a:lnBlToTr w="12700" cmpd="sng">
                      <a:noFill/>
                      <a:prstDash val="solid"/>
                    </a:lnBlToTr>
                    <a:solidFill>
                      <a:srgbClr val="007952"/>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nSpc>
                          <a:spcPct val="150000"/>
                        </a:lnSpc>
                        <a:spcBef>
                          <a:spcPts val="400"/>
                        </a:spcBef>
                        <a:spcAft>
                          <a:spcPts val="400"/>
                        </a:spcAft>
                      </a:pPr>
                      <a:r>
                        <a:rPr lang="en-US" sz="1100" dirty="0">
                          <a:effectLst/>
                        </a:rPr>
                        <a:t>Examples</a:t>
                      </a:r>
                      <a:endParaRPr lang="en-GB" sz="1100" dirty="0">
                        <a:solidFill>
                          <a:schemeClr val="bg1"/>
                        </a:solidFill>
                        <a:effectLst/>
                        <a:latin typeface="Arial" panose="020B0604020202020204" pitchFamily="34" charset="0"/>
                        <a:ea typeface="Arial" panose="020B0604020202020204" pitchFamily="34" charset="0"/>
                        <a:cs typeface="Times New Roman" panose="02020603050405020304" pitchFamily="18" charset="0"/>
                      </a:endParaRPr>
                    </a:p>
                  </a:txBody>
                  <a:tcPr marL="91093" marR="91093" marT="0" marB="0">
                    <a:lnL>
                      <a:noFill/>
                    </a:lnL>
                    <a:lnR>
                      <a:noFill/>
                    </a:lnR>
                    <a:lnT>
                      <a:noFill/>
                    </a:lnT>
                    <a:lnB>
                      <a:noFill/>
                    </a:lnB>
                    <a:lnTlToBr w="12700" cmpd="sng">
                      <a:noFill/>
                      <a:prstDash val="solid"/>
                    </a:lnTlToBr>
                    <a:lnBlToTr w="12700" cmpd="sng">
                      <a:noFill/>
                      <a:prstDash val="solid"/>
                    </a:lnBlToTr>
                    <a:solidFill>
                      <a:srgbClr val="007952"/>
                    </a:solidFill>
                  </a:tcPr>
                </a:tc>
                <a:extLst>
                  <a:ext uri="{0D108BD9-81ED-4DB2-BD59-A6C34878D82A}">
                    <a16:rowId xmlns:a16="http://schemas.microsoft.com/office/drawing/2014/main" val="2413906049"/>
                  </a:ext>
                </a:extLst>
              </a:tr>
              <a:tr h="272499">
                <a:tc>
                  <a:txBody>
                    <a:bodyPr/>
                    <a:lstStyle>
                      <a:lvl1pPr marL="0" algn="l" defTabSz="457200" rtl="0" eaLnBrk="1" latinLnBrk="0" hangingPunct="1">
                        <a:defRPr sz="1800" b="1" kern="1200">
                          <a:solidFill>
                            <a:schemeClr val="dk1"/>
                          </a:solidFill>
                          <a:latin typeface="Arial"/>
                        </a:defRPr>
                      </a:lvl1pPr>
                      <a:lvl2pPr marL="457200" algn="l" defTabSz="457200" rtl="0" eaLnBrk="1" latinLnBrk="0" hangingPunct="1">
                        <a:defRPr sz="1800" b="1" kern="1200">
                          <a:solidFill>
                            <a:schemeClr val="dk1"/>
                          </a:solidFill>
                          <a:latin typeface="Arial"/>
                        </a:defRPr>
                      </a:lvl2pPr>
                      <a:lvl3pPr marL="914400" algn="l" defTabSz="457200" rtl="0" eaLnBrk="1" latinLnBrk="0" hangingPunct="1">
                        <a:defRPr sz="1800" b="1" kern="1200">
                          <a:solidFill>
                            <a:schemeClr val="dk1"/>
                          </a:solidFill>
                          <a:latin typeface="Arial"/>
                        </a:defRPr>
                      </a:lvl3pPr>
                      <a:lvl4pPr marL="1371600" algn="l" defTabSz="457200" rtl="0" eaLnBrk="1" latinLnBrk="0" hangingPunct="1">
                        <a:defRPr sz="1800" b="1" kern="1200">
                          <a:solidFill>
                            <a:schemeClr val="dk1"/>
                          </a:solidFill>
                          <a:latin typeface="Arial"/>
                        </a:defRPr>
                      </a:lvl4pPr>
                      <a:lvl5pPr marL="1828800" algn="l" defTabSz="457200" rtl="0" eaLnBrk="1" latinLnBrk="0" hangingPunct="1">
                        <a:defRPr sz="1800" b="1" kern="1200">
                          <a:solidFill>
                            <a:schemeClr val="dk1"/>
                          </a:solidFill>
                          <a:latin typeface="Arial"/>
                        </a:defRPr>
                      </a:lvl5pPr>
                      <a:lvl6pPr marL="2286000" algn="l" defTabSz="457200" rtl="0" eaLnBrk="1" latinLnBrk="0" hangingPunct="1">
                        <a:defRPr sz="1800" b="1" kern="1200">
                          <a:solidFill>
                            <a:schemeClr val="dk1"/>
                          </a:solidFill>
                          <a:latin typeface="Arial"/>
                        </a:defRPr>
                      </a:lvl6pPr>
                      <a:lvl7pPr marL="2743200" algn="l" defTabSz="457200" rtl="0" eaLnBrk="1" latinLnBrk="0" hangingPunct="1">
                        <a:defRPr sz="1800" b="1" kern="1200">
                          <a:solidFill>
                            <a:schemeClr val="dk1"/>
                          </a:solidFill>
                          <a:latin typeface="Arial"/>
                        </a:defRPr>
                      </a:lvl7pPr>
                      <a:lvl8pPr marL="3200400" algn="l" defTabSz="457200" rtl="0" eaLnBrk="1" latinLnBrk="0" hangingPunct="1">
                        <a:defRPr sz="1800" b="1" kern="1200">
                          <a:solidFill>
                            <a:schemeClr val="dk1"/>
                          </a:solidFill>
                          <a:latin typeface="Arial"/>
                        </a:defRPr>
                      </a:lvl8pPr>
                      <a:lvl9pPr marL="3657600" algn="l" defTabSz="457200" rtl="0" eaLnBrk="1" latinLnBrk="0" hangingPunct="1">
                        <a:defRPr sz="1800" b="1" kern="1200">
                          <a:solidFill>
                            <a:schemeClr val="dk1"/>
                          </a:solidFill>
                          <a:latin typeface="Arial"/>
                        </a:defRPr>
                      </a:lvl9pPr>
                    </a:lstStyle>
                    <a:p>
                      <a:pPr>
                        <a:lnSpc>
                          <a:spcPct val="150000"/>
                        </a:lnSpc>
                        <a:spcBef>
                          <a:spcPts val="400"/>
                        </a:spcBef>
                        <a:spcAft>
                          <a:spcPts val="400"/>
                        </a:spcAft>
                      </a:pPr>
                      <a:r>
                        <a:rPr lang="en-US" sz="1100" dirty="0">
                          <a:effectLst/>
                        </a:rPr>
                        <a:t>Bilateral donors</a:t>
                      </a:r>
                      <a:endParaRPr lang="en-GB" sz="1100" dirty="0">
                        <a:solidFill>
                          <a:schemeClr val="bg2"/>
                        </a:solidFill>
                        <a:effectLst/>
                        <a:latin typeface="Arial" panose="020B0604020202020204" pitchFamily="34" charset="0"/>
                        <a:ea typeface="Arial" panose="020B0604020202020204" pitchFamily="34" charset="0"/>
                        <a:cs typeface="Times New Roman" panose="02020603050405020304" pitchFamily="18" charset="0"/>
                      </a:endParaRPr>
                    </a:p>
                  </a:txBody>
                  <a:tcPr marL="91093" marR="91093" marT="0" marB="0">
                    <a:lnL>
                      <a:noFill/>
                    </a:lnL>
                    <a:lnR>
                      <a:noFill/>
                    </a:lnR>
                    <a:lnT>
                      <a:noFill/>
                    </a:lnT>
                    <a:lnB>
                      <a:noFill/>
                    </a:lnB>
                    <a:lnTlToBr w="12700" cmpd="sng">
                      <a:noFill/>
                      <a:prstDash val="solid"/>
                    </a:lnTlToBr>
                    <a:lnBlToTr w="12700" cmpd="sng">
                      <a:noFill/>
                      <a:prstDash val="solid"/>
                    </a:lnBlToTr>
                    <a:solidFill>
                      <a:srgbClr val="5AB88A">
                        <a:tint val="4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nSpc>
                          <a:spcPct val="150000"/>
                        </a:lnSpc>
                        <a:spcBef>
                          <a:spcPts val="400"/>
                        </a:spcBef>
                        <a:spcAft>
                          <a:spcPts val="400"/>
                        </a:spcAft>
                      </a:pPr>
                      <a:r>
                        <a:rPr lang="en-US" sz="1100" dirty="0">
                          <a:effectLst/>
                        </a:rPr>
                        <a:t>DFID, SIDA</a:t>
                      </a:r>
                      <a:endParaRPr lang="en-GB" sz="1100" dirty="0">
                        <a:solidFill>
                          <a:schemeClr val="bg2"/>
                        </a:solidFill>
                        <a:effectLst/>
                        <a:latin typeface="Arial" panose="020B0604020202020204" pitchFamily="34" charset="0"/>
                        <a:ea typeface="Arial" panose="020B0604020202020204" pitchFamily="34" charset="0"/>
                        <a:cs typeface="Times New Roman" panose="02020603050405020304" pitchFamily="18" charset="0"/>
                      </a:endParaRPr>
                    </a:p>
                  </a:txBody>
                  <a:tcPr marL="91093" marR="91093" marT="0" marB="0">
                    <a:lnL>
                      <a:noFill/>
                    </a:lnL>
                    <a:lnR>
                      <a:noFill/>
                    </a:lnR>
                    <a:lnT>
                      <a:noFill/>
                    </a:lnT>
                    <a:lnB>
                      <a:noFill/>
                    </a:lnB>
                    <a:lnTlToBr w="12700" cmpd="sng">
                      <a:noFill/>
                      <a:prstDash val="solid"/>
                    </a:lnTlToBr>
                    <a:lnBlToTr w="12700" cmpd="sng">
                      <a:noFill/>
                      <a:prstDash val="solid"/>
                    </a:lnBlToTr>
                    <a:solidFill>
                      <a:srgbClr val="5AB88A">
                        <a:tint val="40000"/>
                      </a:srgbClr>
                    </a:solidFill>
                  </a:tcPr>
                </a:tc>
                <a:extLst>
                  <a:ext uri="{0D108BD9-81ED-4DB2-BD59-A6C34878D82A}">
                    <a16:rowId xmlns:a16="http://schemas.microsoft.com/office/drawing/2014/main" val="2423623226"/>
                  </a:ext>
                </a:extLst>
              </a:tr>
              <a:tr h="533005">
                <a:tc>
                  <a:txBody>
                    <a:bodyPr/>
                    <a:lstStyle>
                      <a:lvl1pPr marL="0" algn="l" defTabSz="457200" rtl="0" eaLnBrk="1" latinLnBrk="0" hangingPunct="1">
                        <a:defRPr sz="1800" b="1" kern="1200">
                          <a:solidFill>
                            <a:schemeClr val="dk1"/>
                          </a:solidFill>
                          <a:latin typeface="Arial"/>
                        </a:defRPr>
                      </a:lvl1pPr>
                      <a:lvl2pPr marL="457200" algn="l" defTabSz="457200" rtl="0" eaLnBrk="1" latinLnBrk="0" hangingPunct="1">
                        <a:defRPr sz="1800" b="1" kern="1200">
                          <a:solidFill>
                            <a:schemeClr val="dk1"/>
                          </a:solidFill>
                          <a:latin typeface="Arial"/>
                        </a:defRPr>
                      </a:lvl2pPr>
                      <a:lvl3pPr marL="914400" algn="l" defTabSz="457200" rtl="0" eaLnBrk="1" latinLnBrk="0" hangingPunct="1">
                        <a:defRPr sz="1800" b="1" kern="1200">
                          <a:solidFill>
                            <a:schemeClr val="dk1"/>
                          </a:solidFill>
                          <a:latin typeface="Arial"/>
                        </a:defRPr>
                      </a:lvl3pPr>
                      <a:lvl4pPr marL="1371600" algn="l" defTabSz="457200" rtl="0" eaLnBrk="1" latinLnBrk="0" hangingPunct="1">
                        <a:defRPr sz="1800" b="1" kern="1200">
                          <a:solidFill>
                            <a:schemeClr val="dk1"/>
                          </a:solidFill>
                          <a:latin typeface="Arial"/>
                        </a:defRPr>
                      </a:lvl4pPr>
                      <a:lvl5pPr marL="1828800" algn="l" defTabSz="457200" rtl="0" eaLnBrk="1" latinLnBrk="0" hangingPunct="1">
                        <a:defRPr sz="1800" b="1" kern="1200">
                          <a:solidFill>
                            <a:schemeClr val="dk1"/>
                          </a:solidFill>
                          <a:latin typeface="Arial"/>
                        </a:defRPr>
                      </a:lvl5pPr>
                      <a:lvl6pPr marL="2286000" algn="l" defTabSz="457200" rtl="0" eaLnBrk="1" latinLnBrk="0" hangingPunct="1">
                        <a:defRPr sz="1800" b="1" kern="1200">
                          <a:solidFill>
                            <a:schemeClr val="dk1"/>
                          </a:solidFill>
                          <a:latin typeface="Arial"/>
                        </a:defRPr>
                      </a:lvl6pPr>
                      <a:lvl7pPr marL="2743200" algn="l" defTabSz="457200" rtl="0" eaLnBrk="1" latinLnBrk="0" hangingPunct="1">
                        <a:defRPr sz="1800" b="1" kern="1200">
                          <a:solidFill>
                            <a:schemeClr val="dk1"/>
                          </a:solidFill>
                          <a:latin typeface="Arial"/>
                        </a:defRPr>
                      </a:lvl7pPr>
                      <a:lvl8pPr marL="3200400" algn="l" defTabSz="457200" rtl="0" eaLnBrk="1" latinLnBrk="0" hangingPunct="1">
                        <a:defRPr sz="1800" b="1" kern="1200">
                          <a:solidFill>
                            <a:schemeClr val="dk1"/>
                          </a:solidFill>
                          <a:latin typeface="Arial"/>
                        </a:defRPr>
                      </a:lvl8pPr>
                      <a:lvl9pPr marL="3657600" algn="l" defTabSz="457200" rtl="0" eaLnBrk="1" latinLnBrk="0" hangingPunct="1">
                        <a:defRPr sz="1800" b="1" kern="1200">
                          <a:solidFill>
                            <a:schemeClr val="dk1"/>
                          </a:solidFill>
                          <a:latin typeface="Arial"/>
                        </a:defRPr>
                      </a:lvl9pPr>
                    </a:lstStyle>
                    <a:p>
                      <a:pPr>
                        <a:lnSpc>
                          <a:spcPct val="150000"/>
                        </a:lnSpc>
                        <a:spcBef>
                          <a:spcPts val="400"/>
                        </a:spcBef>
                        <a:spcAft>
                          <a:spcPts val="400"/>
                        </a:spcAft>
                      </a:pPr>
                      <a:r>
                        <a:rPr lang="en-US" sz="1100" dirty="0">
                          <a:effectLst/>
                        </a:rPr>
                        <a:t>Civil society – international and national/local NGOs </a:t>
                      </a:r>
                      <a:br>
                        <a:rPr lang="en-US" sz="1100" dirty="0">
                          <a:effectLst/>
                        </a:rPr>
                      </a:br>
                      <a:r>
                        <a:rPr lang="en-US" sz="1100" dirty="0">
                          <a:effectLst/>
                        </a:rPr>
                        <a:t>and CSOs</a:t>
                      </a:r>
                      <a:endParaRPr lang="en-GB" sz="1100" dirty="0">
                        <a:solidFill>
                          <a:schemeClr val="bg2"/>
                        </a:solidFill>
                        <a:effectLst/>
                        <a:latin typeface="Arial" panose="020B0604020202020204" pitchFamily="34" charset="0"/>
                        <a:ea typeface="Arial" panose="020B0604020202020204" pitchFamily="34" charset="0"/>
                        <a:cs typeface="Times New Roman" panose="02020603050405020304" pitchFamily="18" charset="0"/>
                      </a:endParaRPr>
                    </a:p>
                  </a:txBody>
                  <a:tcPr marL="91093" marR="91093" marT="0" marB="0">
                    <a:lnL>
                      <a:noFill/>
                    </a:lnL>
                    <a:lnR>
                      <a:noFill/>
                    </a:lnR>
                    <a:lnT>
                      <a:noFill/>
                    </a:lnT>
                    <a:lnB>
                      <a:noFill/>
                    </a:lnB>
                    <a:lnTlToBr w="12700" cmpd="sng">
                      <a:noFill/>
                      <a:prstDash val="solid"/>
                    </a:lnTlToBr>
                    <a:lnBlToTr w="12700" cmpd="sng">
                      <a:noFill/>
                      <a:prstDash val="solid"/>
                    </a:lnBlToTr>
                    <a:solidFill>
                      <a:srgbClr val="5AB88A">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nSpc>
                          <a:spcPct val="150000"/>
                        </a:lnSpc>
                        <a:spcBef>
                          <a:spcPts val="400"/>
                        </a:spcBef>
                        <a:spcAft>
                          <a:spcPts val="400"/>
                        </a:spcAft>
                      </a:pPr>
                      <a:r>
                        <a:rPr lang="en-US" sz="1100" dirty="0">
                          <a:effectLst/>
                        </a:rPr>
                        <a:t>Oxfam, Conservation International  </a:t>
                      </a:r>
                      <a:endParaRPr lang="en-GB" sz="1100" dirty="0">
                        <a:solidFill>
                          <a:schemeClr val="bg2"/>
                        </a:solidFill>
                        <a:effectLst/>
                        <a:latin typeface="Arial" panose="020B0604020202020204" pitchFamily="34" charset="0"/>
                        <a:ea typeface="Arial" panose="020B0604020202020204" pitchFamily="34" charset="0"/>
                        <a:cs typeface="Times New Roman" panose="02020603050405020304" pitchFamily="18" charset="0"/>
                      </a:endParaRPr>
                    </a:p>
                  </a:txBody>
                  <a:tcPr marL="91093" marR="91093" marT="0" marB="0">
                    <a:lnL>
                      <a:noFill/>
                    </a:lnL>
                    <a:lnR>
                      <a:noFill/>
                    </a:lnR>
                    <a:lnT>
                      <a:noFill/>
                    </a:lnT>
                    <a:lnB>
                      <a:noFill/>
                    </a:lnB>
                    <a:lnTlToBr w="12700" cmpd="sng">
                      <a:noFill/>
                      <a:prstDash val="solid"/>
                    </a:lnTlToBr>
                    <a:lnBlToTr w="12700" cmpd="sng">
                      <a:noFill/>
                      <a:prstDash val="solid"/>
                    </a:lnBlToTr>
                    <a:solidFill>
                      <a:srgbClr val="5AB88A">
                        <a:tint val="20000"/>
                      </a:srgbClr>
                    </a:solidFill>
                  </a:tcPr>
                </a:tc>
                <a:extLst>
                  <a:ext uri="{0D108BD9-81ED-4DB2-BD59-A6C34878D82A}">
                    <a16:rowId xmlns:a16="http://schemas.microsoft.com/office/drawing/2014/main" val="3654969208"/>
                  </a:ext>
                </a:extLst>
              </a:tr>
              <a:tr h="536448">
                <a:tc>
                  <a:txBody>
                    <a:bodyPr/>
                    <a:lstStyle>
                      <a:lvl1pPr marL="0" algn="l" defTabSz="457200" rtl="0" eaLnBrk="1" latinLnBrk="0" hangingPunct="1">
                        <a:defRPr sz="1800" b="1" kern="1200">
                          <a:solidFill>
                            <a:schemeClr val="dk1"/>
                          </a:solidFill>
                          <a:latin typeface="Arial"/>
                        </a:defRPr>
                      </a:lvl1pPr>
                      <a:lvl2pPr marL="457200" algn="l" defTabSz="457200" rtl="0" eaLnBrk="1" latinLnBrk="0" hangingPunct="1">
                        <a:defRPr sz="1800" b="1" kern="1200">
                          <a:solidFill>
                            <a:schemeClr val="dk1"/>
                          </a:solidFill>
                          <a:latin typeface="Arial"/>
                        </a:defRPr>
                      </a:lvl2pPr>
                      <a:lvl3pPr marL="914400" algn="l" defTabSz="457200" rtl="0" eaLnBrk="1" latinLnBrk="0" hangingPunct="1">
                        <a:defRPr sz="1800" b="1" kern="1200">
                          <a:solidFill>
                            <a:schemeClr val="dk1"/>
                          </a:solidFill>
                          <a:latin typeface="Arial"/>
                        </a:defRPr>
                      </a:lvl3pPr>
                      <a:lvl4pPr marL="1371600" algn="l" defTabSz="457200" rtl="0" eaLnBrk="1" latinLnBrk="0" hangingPunct="1">
                        <a:defRPr sz="1800" b="1" kern="1200">
                          <a:solidFill>
                            <a:schemeClr val="dk1"/>
                          </a:solidFill>
                          <a:latin typeface="Arial"/>
                        </a:defRPr>
                      </a:lvl4pPr>
                      <a:lvl5pPr marL="1828800" algn="l" defTabSz="457200" rtl="0" eaLnBrk="1" latinLnBrk="0" hangingPunct="1">
                        <a:defRPr sz="1800" b="1" kern="1200">
                          <a:solidFill>
                            <a:schemeClr val="dk1"/>
                          </a:solidFill>
                          <a:latin typeface="Arial"/>
                        </a:defRPr>
                      </a:lvl5pPr>
                      <a:lvl6pPr marL="2286000" algn="l" defTabSz="457200" rtl="0" eaLnBrk="1" latinLnBrk="0" hangingPunct="1">
                        <a:defRPr sz="1800" b="1" kern="1200">
                          <a:solidFill>
                            <a:schemeClr val="dk1"/>
                          </a:solidFill>
                          <a:latin typeface="Arial"/>
                        </a:defRPr>
                      </a:lvl6pPr>
                      <a:lvl7pPr marL="2743200" algn="l" defTabSz="457200" rtl="0" eaLnBrk="1" latinLnBrk="0" hangingPunct="1">
                        <a:defRPr sz="1800" b="1" kern="1200">
                          <a:solidFill>
                            <a:schemeClr val="dk1"/>
                          </a:solidFill>
                          <a:latin typeface="Arial"/>
                        </a:defRPr>
                      </a:lvl7pPr>
                      <a:lvl8pPr marL="3200400" algn="l" defTabSz="457200" rtl="0" eaLnBrk="1" latinLnBrk="0" hangingPunct="1">
                        <a:defRPr sz="1800" b="1" kern="1200">
                          <a:solidFill>
                            <a:schemeClr val="dk1"/>
                          </a:solidFill>
                          <a:latin typeface="Arial"/>
                        </a:defRPr>
                      </a:lvl8pPr>
                      <a:lvl9pPr marL="3657600" algn="l" defTabSz="457200" rtl="0" eaLnBrk="1" latinLnBrk="0" hangingPunct="1">
                        <a:defRPr sz="1800" b="1" kern="1200">
                          <a:solidFill>
                            <a:schemeClr val="dk1"/>
                          </a:solidFill>
                          <a:latin typeface="Arial"/>
                        </a:defRPr>
                      </a:lvl9pPr>
                    </a:lstStyle>
                    <a:p>
                      <a:pPr marL="0" marR="0" lvl="0" indent="0" algn="l" defTabSz="457200" rtl="0" eaLnBrk="1" fontAlgn="auto" latinLnBrk="0" hangingPunct="1">
                        <a:lnSpc>
                          <a:spcPct val="150000"/>
                        </a:lnSpc>
                        <a:spcBef>
                          <a:spcPts val="400"/>
                        </a:spcBef>
                        <a:spcAft>
                          <a:spcPts val="400"/>
                        </a:spcAft>
                        <a:buClrTx/>
                        <a:buSzTx/>
                        <a:buFontTx/>
                        <a:buNone/>
                        <a:tabLst/>
                        <a:defRPr/>
                      </a:pPr>
                      <a:r>
                        <a:rPr lang="en-US" sz="1100" dirty="0">
                          <a:effectLst/>
                        </a:rPr>
                        <a:t>Development Finance Institutions and Multilateral Development Banks </a:t>
                      </a:r>
                      <a:endParaRPr lang="en-GB" sz="1100" dirty="0">
                        <a:solidFill>
                          <a:schemeClr val="bg2"/>
                        </a:solidFill>
                        <a:effectLst/>
                        <a:latin typeface="Arial" panose="020B0604020202020204" pitchFamily="34" charset="0"/>
                        <a:ea typeface="Arial" panose="020B0604020202020204" pitchFamily="34" charset="0"/>
                        <a:cs typeface="Times New Roman" panose="02020603050405020304" pitchFamily="18" charset="0"/>
                      </a:endParaRPr>
                    </a:p>
                  </a:txBody>
                  <a:tcPr marL="91093" marR="91093" marT="0" marB="0">
                    <a:lnL>
                      <a:noFill/>
                    </a:lnL>
                    <a:lnR>
                      <a:noFill/>
                    </a:lnR>
                    <a:lnT>
                      <a:noFill/>
                    </a:lnT>
                    <a:lnB>
                      <a:noFill/>
                    </a:lnB>
                    <a:lnTlToBr w="12700" cmpd="sng">
                      <a:noFill/>
                      <a:prstDash val="solid"/>
                    </a:lnTlToBr>
                    <a:lnBlToTr w="12700" cmpd="sng">
                      <a:noFill/>
                      <a:prstDash val="solid"/>
                    </a:lnBlToTr>
                    <a:solidFill>
                      <a:srgbClr val="5AB88A">
                        <a:tint val="4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nSpc>
                          <a:spcPct val="150000"/>
                        </a:lnSpc>
                        <a:spcBef>
                          <a:spcPts val="400"/>
                        </a:spcBef>
                        <a:spcAft>
                          <a:spcPts val="400"/>
                        </a:spcAft>
                      </a:pPr>
                      <a:r>
                        <a:rPr lang="en-US" sz="1100" dirty="0">
                          <a:effectLst/>
                        </a:rPr>
                        <a:t>African Development Bank, CDC, PROPARCO, WB</a:t>
                      </a:r>
                      <a:endParaRPr lang="en-GB" sz="1100" dirty="0">
                        <a:solidFill>
                          <a:schemeClr val="bg2"/>
                        </a:solidFill>
                        <a:effectLst/>
                        <a:latin typeface="Arial" panose="020B0604020202020204" pitchFamily="34" charset="0"/>
                        <a:ea typeface="Arial" panose="020B0604020202020204" pitchFamily="34" charset="0"/>
                        <a:cs typeface="Times New Roman" panose="02020603050405020304" pitchFamily="18" charset="0"/>
                      </a:endParaRPr>
                    </a:p>
                  </a:txBody>
                  <a:tcPr marL="91093" marR="91093" marT="0" marB="0">
                    <a:lnL>
                      <a:noFill/>
                    </a:lnL>
                    <a:lnR>
                      <a:noFill/>
                    </a:lnR>
                    <a:lnT>
                      <a:noFill/>
                    </a:lnT>
                    <a:lnB>
                      <a:noFill/>
                    </a:lnB>
                    <a:lnTlToBr w="12700" cmpd="sng">
                      <a:noFill/>
                      <a:prstDash val="solid"/>
                    </a:lnTlToBr>
                    <a:lnBlToTr w="12700" cmpd="sng">
                      <a:noFill/>
                      <a:prstDash val="solid"/>
                    </a:lnBlToTr>
                    <a:solidFill>
                      <a:srgbClr val="5AB88A">
                        <a:tint val="40000"/>
                      </a:srgbClr>
                    </a:solidFill>
                  </a:tcPr>
                </a:tc>
                <a:extLst>
                  <a:ext uri="{0D108BD9-81ED-4DB2-BD59-A6C34878D82A}">
                    <a16:rowId xmlns:a16="http://schemas.microsoft.com/office/drawing/2014/main" val="4125095865"/>
                  </a:ext>
                </a:extLst>
              </a:tr>
              <a:tr h="300204">
                <a:tc>
                  <a:txBody>
                    <a:bodyPr/>
                    <a:lstStyle>
                      <a:lvl1pPr marL="0" algn="l" defTabSz="457200" rtl="0" eaLnBrk="1" latinLnBrk="0" hangingPunct="1">
                        <a:defRPr sz="1800" b="1" kern="1200">
                          <a:solidFill>
                            <a:schemeClr val="dk1"/>
                          </a:solidFill>
                          <a:latin typeface="Arial"/>
                        </a:defRPr>
                      </a:lvl1pPr>
                      <a:lvl2pPr marL="457200" algn="l" defTabSz="457200" rtl="0" eaLnBrk="1" latinLnBrk="0" hangingPunct="1">
                        <a:defRPr sz="1800" b="1" kern="1200">
                          <a:solidFill>
                            <a:schemeClr val="dk1"/>
                          </a:solidFill>
                          <a:latin typeface="Arial"/>
                        </a:defRPr>
                      </a:lvl2pPr>
                      <a:lvl3pPr marL="914400" algn="l" defTabSz="457200" rtl="0" eaLnBrk="1" latinLnBrk="0" hangingPunct="1">
                        <a:defRPr sz="1800" b="1" kern="1200">
                          <a:solidFill>
                            <a:schemeClr val="dk1"/>
                          </a:solidFill>
                          <a:latin typeface="Arial"/>
                        </a:defRPr>
                      </a:lvl3pPr>
                      <a:lvl4pPr marL="1371600" algn="l" defTabSz="457200" rtl="0" eaLnBrk="1" latinLnBrk="0" hangingPunct="1">
                        <a:defRPr sz="1800" b="1" kern="1200">
                          <a:solidFill>
                            <a:schemeClr val="dk1"/>
                          </a:solidFill>
                          <a:latin typeface="Arial"/>
                        </a:defRPr>
                      </a:lvl4pPr>
                      <a:lvl5pPr marL="1828800" algn="l" defTabSz="457200" rtl="0" eaLnBrk="1" latinLnBrk="0" hangingPunct="1">
                        <a:defRPr sz="1800" b="1" kern="1200">
                          <a:solidFill>
                            <a:schemeClr val="dk1"/>
                          </a:solidFill>
                          <a:latin typeface="Arial"/>
                        </a:defRPr>
                      </a:lvl5pPr>
                      <a:lvl6pPr marL="2286000" algn="l" defTabSz="457200" rtl="0" eaLnBrk="1" latinLnBrk="0" hangingPunct="1">
                        <a:defRPr sz="1800" b="1" kern="1200">
                          <a:solidFill>
                            <a:schemeClr val="dk1"/>
                          </a:solidFill>
                          <a:latin typeface="Arial"/>
                        </a:defRPr>
                      </a:lvl6pPr>
                      <a:lvl7pPr marL="2743200" algn="l" defTabSz="457200" rtl="0" eaLnBrk="1" latinLnBrk="0" hangingPunct="1">
                        <a:defRPr sz="1800" b="1" kern="1200">
                          <a:solidFill>
                            <a:schemeClr val="dk1"/>
                          </a:solidFill>
                          <a:latin typeface="Arial"/>
                        </a:defRPr>
                      </a:lvl7pPr>
                      <a:lvl8pPr marL="3200400" algn="l" defTabSz="457200" rtl="0" eaLnBrk="1" latinLnBrk="0" hangingPunct="1">
                        <a:defRPr sz="1800" b="1" kern="1200">
                          <a:solidFill>
                            <a:schemeClr val="dk1"/>
                          </a:solidFill>
                          <a:latin typeface="Arial"/>
                        </a:defRPr>
                      </a:lvl8pPr>
                      <a:lvl9pPr marL="3657600" algn="l" defTabSz="457200" rtl="0" eaLnBrk="1" latinLnBrk="0" hangingPunct="1">
                        <a:defRPr sz="1800" b="1" kern="1200">
                          <a:solidFill>
                            <a:schemeClr val="dk1"/>
                          </a:solidFill>
                          <a:latin typeface="Arial"/>
                        </a:defRPr>
                      </a:lvl9pPr>
                    </a:lstStyle>
                    <a:p>
                      <a:pPr>
                        <a:lnSpc>
                          <a:spcPct val="150000"/>
                        </a:lnSpc>
                        <a:spcBef>
                          <a:spcPts val="400"/>
                        </a:spcBef>
                        <a:spcAft>
                          <a:spcPts val="400"/>
                        </a:spcAft>
                      </a:pPr>
                      <a:r>
                        <a:rPr lang="en-US" sz="1100" dirty="0">
                          <a:effectLst/>
                        </a:rPr>
                        <a:t>Foundations</a:t>
                      </a:r>
                      <a:endParaRPr lang="en-GB" sz="1100" dirty="0">
                        <a:solidFill>
                          <a:schemeClr val="bg2"/>
                        </a:solidFill>
                        <a:effectLst/>
                        <a:latin typeface="Arial" panose="020B0604020202020204" pitchFamily="34" charset="0"/>
                        <a:ea typeface="Arial" panose="020B0604020202020204" pitchFamily="34" charset="0"/>
                        <a:cs typeface="Times New Roman" panose="02020603050405020304" pitchFamily="18" charset="0"/>
                      </a:endParaRPr>
                    </a:p>
                  </a:txBody>
                  <a:tcPr marL="91093" marR="91093" marT="0" marB="0">
                    <a:lnL>
                      <a:noFill/>
                    </a:lnL>
                    <a:lnR>
                      <a:noFill/>
                    </a:lnR>
                    <a:lnT>
                      <a:noFill/>
                    </a:lnT>
                    <a:lnB>
                      <a:noFill/>
                    </a:lnB>
                    <a:lnTlToBr w="12700" cmpd="sng">
                      <a:noFill/>
                      <a:prstDash val="solid"/>
                    </a:lnTlToBr>
                    <a:lnBlToTr w="12700" cmpd="sng">
                      <a:noFill/>
                      <a:prstDash val="solid"/>
                    </a:lnBlToTr>
                    <a:solidFill>
                      <a:srgbClr val="5AB88A">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nSpc>
                          <a:spcPct val="150000"/>
                        </a:lnSpc>
                        <a:spcBef>
                          <a:spcPts val="400"/>
                        </a:spcBef>
                        <a:spcAft>
                          <a:spcPts val="400"/>
                        </a:spcAft>
                      </a:pPr>
                      <a:r>
                        <a:rPr lang="en-US" sz="1100">
                          <a:effectLst/>
                        </a:rPr>
                        <a:t>Bill and Melinda Gates Foundation</a:t>
                      </a:r>
                      <a:endParaRPr lang="en-GB" sz="1100">
                        <a:solidFill>
                          <a:schemeClr val="bg2"/>
                        </a:solidFill>
                        <a:effectLst/>
                        <a:latin typeface="Arial" panose="020B0604020202020204" pitchFamily="34" charset="0"/>
                        <a:ea typeface="Arial" panose="020B0604020202020204" pitchFamily="34" charset="0"/>
                        <a:cs typeface="Times New Roman" panose="02020603050405020304" pitchFamily="18" charset="0"/>
                      </a:endParaRPr>
                    </a:p>
                  </a:txBody>
                  <a:tcPr marL="91093" marR="91093" marT="0" marB="0">
                    <a:lnL>
                      <a:noFill/>
                    </a:lnL>
                    <a:lnR>
                      <a:noFill/>
                    </a:lnR>
                    <a:lnT>
                      <a:noFill/>
                    </a:lnT>
                    <a:lnB>
                      <a:noFill/>
                    </a:lnB>
                    <a:lnTlToBr w="12700" cmpd="sng">
                      <a:noFill/>
                      <a:prstDash val="solid"/>
                    </a:lnTlToBr>
                    <a:lnBlToTr w="12700" cmpd="sng">
                      <a:noFill/>
                      <a:prstDash val="solid"/>
                    </a:lnBlToTr>
                    <a:solidFill>
                      <a:srgbClr val="5AB88A">
                        <a:tint val="20000"/>
                      </a:srgbClr>
                    </a:solidFill>
                  </a:tcPr>
                </a:tc>
                <a:extLst>
                  <a:ext uri="{0D108BD9-81ED-4DB2-BD59-A6C34878D82A}">
                    <a16:rowId xmlns:a16="http://schemas.microsoft.com/office/drawing/2014/main" val="2220662984"/>
                  </a:ext>
                </a:extLst>
              </a:tr>
              <a:tr h="277559">
                <a:tc>
                  <a:txBody>
                    <a:bodyPr/>
                    <a:lstStyle>
                      <a:lvl1pPr marL="0" algn="l" defTabSz="457200" rtl="0" eaLnBrk="1" latinLnBrk="0" hangingPunct="1">
                        <a:defRPr sz="1800" b="1" kern="1200">
                          <a:solidFill>
                            <a:schemeClr val="dk1"/>
                          </a:solidFill>
                          <a:latin typeface="Arial"/>
                        </a:defRPr>
                      </a:lvl1pPr>
                      <a:lvl2pPr marL="457200" algn="l" defTabSz="457200" rtl="0" eaLnBrk="1" latinLnBrk="0" hangingPunct="1">
                        <a:defRPr sz="1800" b="1" kern="1200">
                          <a:solidFill>
                            <a:schemeClr val="dk1"/>
                          </a:solidFill>
                          <a:latin typeface="Arial"/>
                        </a:defRPr>
                      </a:lvl2pPr>
                      <a:lvl3pPr marL="914400" algn="l" defTabSz="457200" rtl="0" eaLnBrk="1" latinLnBrk="0" hangingPunct="1">
                        <a:defRPr sz="1800" b="1" kern="1200">
                          <a:solidFill>
                            <a:schemeClr val="dk1"/>
                          </a:solidFill>
                          <a:latin typeface="Arial"/>
                        </a:defRPr>
                      </a:lvl3pPr>
                      <a:lvl4pPr marL="1371600" algn="l" defTabSz="457200" rtl="0" eaLnBrk="1" latinLnBrk="0" hangingPunct="1">
                        <a:defRPr sz="1800" b="1" kern="1200">
                          <a:solidFill>
                            <a:schemeClr val="dk1"/>
                          </a:solidFill>
                          <a:latin typeface="Arial"/>
                        </a:defRPr>
                      </a:lvl4pPr>
                      <a:lvl5pPr marL="1828800" algn="l" defTabSz="457200" rtl="0" eaLnBrk="1" latinLnBrk="0" hangingPunct="1">
                        <a:defRPr sz="1800" b="1" kern="1200">
                          <a:solidFill>
                            <a:schemeClr val="dk1"/>
                          </a:solidFill>
                          <a:latin typeface="Arial"/>
                        </a:defRPr>
                      </a:lvl5pPr>
                      <a:lvl6pPr marL="2286000" algn="l" defTabSz="457200" rtl="0" eaLnBrk="1" latinLnBrk="0" hangingPunct="1">
                        <a:defRPr sz="1800" b="1" kern="1200">
                          <a:solidFill>
                            <a:schemeClr val="dk1"/>
                          </a:solidFill>
                          <a:latin typeface="Arial"/>
                        </a:defRPr>
                      </a:lvl6pPr>
                      <a:lvl7pPr marL="2743200" algn="l" defTabSz="457200" rtl="0" eaLnBrk="1" latinLnBrk="0" hangingPunct="1">
                        <a:defRPr sz="1800" b="1" kern="1200">
                          <a:solidFill>
                            <a:schemeClr val="dk1"/>
                          </a:solidFill>
                          <a:latin typeface="Arial"/>
                        </a:defRPr>
                      </a:lvl7pPr>
                      <a:lvl8pPr marL="3200400" algn="l" defTabSz="457200" rtl="0" eaLnBrk="1" latinLnBrk="0" hangingPunct="1">
                        <a:defRPr sz="1800" b="1" kern="1200">
                          <a:solidFill>
                            <a:schemeClr val="dk1"/>
                          </a:solidFill>
                          <a:latin typeface="Arial"/>
                        </a:defRPr>
                      </a:lvl8pPr>
                      <a:lvl9pPr marL="3657600" algn="l" defTabSz="457200" rtl="0" eaLnBrk="1" latinLnBrk="0" hangingPunct="1">
                        <a:defRPr sz="1800" b="1" kern="1200">
                          <a:solidFill>
                            <a:schemeClr val="dk1"/>
                          </a:solidFill>
                          <a:latin typeface="Arial"/>
                        </a:defRPr>
                      </a:lvl9pPr>
                    </a:lstStyle>
                    <a:p>
                      <a:pPr>
                        <a:lnSpc>
                          <a:spcPct val="150000"/>
                        </a:lnSpc>
                        <a:spcBef>
                          <a:spcPts val="400"/>
                        </a:spcBef>
                        <a:spcAft>
                          <a:spcPts val="400"/>
                        </a:spcAft>
                      </a:pPr>
                      <a:r>
                        <a:rPr lang="en-US" sz="1100" dirty="0">
                          <a:effectLst/>
                        </a:rPr>
                        <a:t>Multilateral Institutions</a:t>
                      </a:r>
                      <a:endParaRPr lang="en-GB" sz="1100" dirty="0">
                        <a:solidFill>
                          <a:schemeClr val="bg2"/>
                        </a:solidFill>
                        <a:effectLst/>
                        <a:latin typeface="Arial" panose="020B0604020202020204" pitchFamily="34" charset="0"/>
                        <a:ea typeface="Arial" panose="020B0604020202020204" pitchFamily="34" charset="0"/>
                        <a:cs typeface="Times New Roman" panose="02020603050405020304" pitchFamily="18" charset="0"/>
                      </a:endParaRPr>
                    </a:p>
                  </a:txBody>
                  <a:tcPr marL="91093" marR="91093" marT="0" marB="0">
                    <a:lnL>
                      <a:noFill/>
                    </a:lnL>
                    <a:lnR>
                      <a:noFill/>
                    </a:lnR>
                    <a:lnT>
                      <a:noFill/>
                    </a:lnT>
                    <a:lnB>
                      <a:noFill/>
                    </a:lnB>
                    <a:lnTlToBr w="12700" cmpd="sng">
                      <a:noFill/>
                      <a:prstDash val="solid"/>
                    </a:lnTlToBr>
                    <a:lnBlToTr w="12700" cmpd="sng">
                      <a:noFill/>
                      <a:prstDash val="solid"/>
                    </a:lnBlToTr>
                    <a:solidFill>
                      <a:srgbClr val="5AB88A">
                        <a:tint val="4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nSpc>
                          <a:spcPct val="150000"/>
                        </a:lnSpc>
                        <a:spcBef>
                          <a:spcPts val="400"/>
                        </a:spcBef>
                        <a:spcAft>
                          <a:spcPts val="400"/>
                        </a:spcAft>
                      </a:pPr>
                      <a:r>
                        <a:rPr lang="en-US" sz="1100" dirty="0">
                          <a:effectLst/>
                        </a:rPr>
                        <a:t>IMF, UN</a:t>
                      </a:r>
                      <a:endParaRPr lang="en-GB" sz="1100" dirty="0">
                        <a:solidFill>
                          <a:schemeClr val="bg2"/>
                        </a:solidFill>
                        <a:effectLst/>
                        <a:latin typeface="Arial" panose="020B0604020202020204" pitchFamily="34" charset="0"/>
                        <a:ea typeface="Arial" panose="020B0604020202020204" pitchFamily="34" charset="0"/>
                        <a:cs typeface="Times New Roman" panose="02020603050405020304" pitchFamily="18" charset="0"/>
                      </a:endParaRPr>
                    </a:p>
                  </a:txBody>
                  <a:tcPr marL="91093" marR="91093" marT="0" marB="0">
                    <a:lnL>
                      <a:noFill/>
                    </a:lnL>
                    <a:lnR>
                      <a:noFill/>
                    </a:lnR>
                    <a:lnT>
                      <a:noFill/>
                    </a:lnT>
                    <a:lnB>
                      <a:noFill/>
                    </a:lnB>
                    <a:lnTlToBr w="12700" cmpd="sng">
                      <a:noFill/>
                      <a:prstDash val="solid"/>
                    </a:lnTlToBr>
                    <a:lnBlToTr w="12700" cmpd="sng">
                      <a:noFill/>
                      <a:prstDash val="solid"/>
                    </a:lnBlToTr>
                    <a:solidFill>
                      <a:srgbClr val="5AB88A">
                        <a:tint val="40000"/>
                      </a:srgbClr>
                    </a:solidFill>
                  </a:tcPr>
                </a:tc>
                <a:extLst>
                  <a:ext uri="{0D108BD9-81ED-4DB2-BD59-A6C34878D82A}">
                    <a16:rowId xmlns:a16="http://schemas.microsoft.com/office/drawing/2014/main" val="2310326896"/>
                  </a:ext>
                </a:extLst>
              </a:tr>
              <a:tr h="336637">
                <a:tc>
                  <a:txBody>
                    <a:bodyPr/>
                    <a:lstStyle>
                      <a:lvl1pPr marL="0" algn="l" defTabSz="457200" rtl="0" eaLnBrk="1" latinLnBrk="0" hangingPunct="1">
                        <a:defRPr sz="1800" b="1" kern="1200">
                          <a:solidFill>
                            <a:schemeClr val="dk1"/>
                          </a:solidFill>
                          <a:latin typeface="Arial"/>
                        </a:defRPr>
                      </a:lvl1pPr>
                      <a:lvl2pPr marL="457200" algn="l" defTabSz="457200" rtl="0" eaLnBrk="1" latinLnBrk="0" hangingPunct="1">
                        <a:defRPr sz="1800" b="1" kern="1200">
                          <a:solidFill>
                            <a:schemeClr val="dk1"/>
                          </a:solidFill>
                          <a:latin typeface="Arial"/>
                        </a:defRPr>
                      </a:lvl2pPr>
                      <a:lvl3pPr marL="914400" algn="l" defTabSz="457200" rtl="0" eaLnBrk="1" latinLnBrk="0" hangingPunct="1">
                        <a:defRPr sz="1800" b="1" kern="1200">
                          <a:solidFill>
                            <a:schemeClr val="dk1"/>
                          </a:solidFill>
                          <a:latin typeface="Arial"/>
                        </a:defRPr>
                      </a:lvl3pPr>
                      <a:lvl4pPr marL="1371600" algn="l" defTabSz="457200" rtl="0" eaLnBrk="1" latinLnBrk="0" hangingPunct="1">
                        <a:defRPr sz="1800" b="1" kern="1200">
                          <a:solidFill>
                            <a:schemeClr val="dk1"/>
                          </a:solidFill>
                          <a:latin typeface="Arial"/>
                        </a:defRPr>
                      </a:lvl4pPr>
                      <a:lvl5pPr marL="1828800" algn="l" defTabSz="457200" rtl="0" eaLnBrk="1" latinLnBrk="0" hangingPunct="1">
                        <a:defRPr sz="1800" b="1" kern="1200">
                          <a:solidFill>
                            <a:schemeClr val="dk1"/>
                          </a:solidFill>
                          <a:latin typeface="Arial"/>
                        </a:defRPr>
                      </a:lvl5pPr>
                      <a:lvl6pPr marL="2286000" algn="l" defTabSz="457200" rtl="0" eaLnBrk="1" latinLnBrk="0" hangingPunct="1">
                        <a:defRPr sz="1800" b="1" kern="1200">
                          <a:solidFill>
                            <a:schemeClr val="dk1"/>
                          </a:solidFill>
                          <a:latin typeface="Arial"/>
                        </a:defRPr>
                      </a:lvl6pPr>
                      <a:lvl7pPr marL="2743200" algn="l" defTabSz="457200" rtl="0" eaLnBrk="1" latinLnBrk="0" hangingPunct="1">
                        <a:defRPr sz="1800" b="1" kern="1200">
                          <a:solidFill>
                            <a:schemeClr val="dk1"/>
                          </a:solidFill>
                          <a:latin typeface="Arial"/>
                        </a:defRPr>
                      </a:lvl7pPr>
                      <a:lvl8pPr marL="3200400" algn="l" defTabSz="457200" rtl="0" eaLnBrk="1" latinLnBrk="0" hangingPunct="1">
                        <a:defRPr sz="1800" b="1" kern="1200">
                          <a:solidFill>
                            <a:schemeClr val="dk1"/>
                          </a:solidFill>
                          <a:latin typeface="Arial"/>
                        </a:defRPr>
                      </a:lvl8pPr>
                      <a:lvl9pPr marL="3657600" algn="l" defTabSz="457200" rtl="0" eaLnBrk="1" latinLnBrk="0" hangingPunct="1">
                        <a:defRPr sz="1800" b="1" kern="1200">
                          <a:solidFill>
                            <a:schemeClr val="dk1"/>
                          </a:solidFill>
                          <a:latin typeface="Arial"/>
                        </a:defRPr>
                      </a:lvl9pPr>
                    </a:lstStyle>
                    <a:p>
                      <a:pPr>
                        <a:lnSpc>
                          <a:spcPct val="150000"/>
                        </a:lnSpc>
                        <a:spcBef>
                          <a:spcPts val="400"/>
                        </a:spcBef>
                        <a:spcAft>
                          <a:spcPts val="400"/>
                        </a:spcAft>
                      </a:pPr>
                      <a:r>
                        <a:rPr lang="en-US" sz="1100" dirty="0">
                          <a:effectLst/>
                        </a:rPr>
                        <a:t>Partner country governments</a:t>
                      </a:r>
                      <a:endParaRPr lang="en-GB" sz="1100" b="1" dirty="0">
                        <a:solidFill>
                          <a:schemeClr val="bg2"/>
                        </a:solidFill>
                        <a:effectLst/>
                        <a:latin typeface="Arial" panose="020B0604020202020204" pitchFamily="34" charset="0"/>
                        <a:ea typeface="Arial" panose="020B0604020202020204" pitchFamily="34" charset="0"/>
                        <a:cs typeface="Times New Roman" panose="02020603050405020304" pitchFamily="18" charset="0"/>
                      </a:endParaRPr>
                    </a:p>
                  </a:txBody>
                  <a:tcPr marL="91093" marR="91093" marT="0" marB="0">
                    <a:lnL>
                      <a:noFill/>
                    </a:lnL>
                    <a:lnR>
                      <a:noFill/>
                    </a:lnR>
                    <a:lnT>
                      <a:noFill/>
                    </a:lnT>
                    <a:lnB>
                      <a:noFill/>
                    </a:lnB>
                    <a:lnTlToBr w="12700" cmpd="sng">
                      <a:noFill/>
                      <a:prstDash val="solid"/>
                    </a:lnTlToBr>
                    <a:lnBlToTr w="12700" cmpd="sng">
                      <a:noFill/>
                      <a:prstDash val="solid"/>
                    </a:lnBlToTr>
                    <a:solidFill>
                      <a:srgbClr val="5AB88A">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nSpc>
                          <a:spcPct val="150000"/>
                        </a:lnSpc>
                        <a:spcBef>
                          <a:spcPts val="400"/>
                        </a:spcBef>
                        <a:spcAft>
                          <a:spcPts val="400"/>
                        </a:spcAft>
                      </a:pPr>
                      <a:r>
                        <a:rPr lang="en-GB" sz="1100" dirty="0">
                          <a:effectLst/>
                        </a:rPr>
                        <a:t>Burkina Faso</a:t>
                      </a:r>
                      <a:endParaRPr lang="en-GB" sz="1100" dirty="0">
                        <a:solidFill>
                          <a:schemeClr val="bg2"/>
                        </a:solidFill>
                        <a:effectLst/>
                        <a:latin typeface="Arial" panose="020B0604020202020204" pitchFamily="34" charset="0"/>
                        <a:ea typeface="Arial" panose="020B0604020202020204" pitchFamily="34" charset="0"/>
                        <a:cs typeface="Times New Roman" panose="02020603050405020304" pitchFamily="18" charset="0"/>
                      </a:endParaRPr>
                    </a:p>
                  </a:txBody>
                  <a:tcPr marL="91093" marR="91093" marT="0" marB="0">
                    <a:lnL>
                      <a:noFill/>
                    </a:lnL>
                    <a:lnR>
                      <a:noFill/>
                    </a:lnR>
                    <a:lnT>
                      <a:noFill/>
                    </a:lnT>
                    <a:lnB>
                      <a:noFill/>
                    </a:lnB>
                    <a:lnTlToBr w="12700" cmpd="sng">
                      <a:noFill/>
                      <a:prstDash val="solid"/>
                    </a:lnTlToBr>
                    <a:lnBlToTr w="12700" cmpd="sng">
                      <a:noFill/>
                      <a:prstDash val="solid"/>
                    </a:lnBlToTr>
                    <a:solidFill>
                      <a:srgbClr val="5AB88A">
                        <a:tint val="20000"/>
                      </a:srgbClr>
                    </a:solidFill>
                  </a:tcPr>
                </a:tc>
                <a:extLst>
                  <a:ext uri="{0D108BD9-81ED-4DB2-BD59-A6C34878D82A}">
                    <a16:rowId xmlns:a16="http://schemas.microsoft.com/office/drawing/2014/main" val="2463777589"/>
                  </a:ext>
                </a:extLst>
              </a:tr>
              <a:tr h="582852">
                <a:tc>
                  <a:txBody>
                    <a:bodyPr/>
                    <a:lstStyle>
                      <a:lvl1pPr marL="0" algn="l" defTabSz="457200" rtl="0" eaLnBrk="1" latinLnBrk="0" hangingPunct="1">
                        <a:defRPr sz="1800" b="1" kern="1200">
                          <a:solidFill>
                            <a:schemeClr val="dk1"/>
                          </a:solidFill>
                          <a:latin typeface="Arial"/>
                        </a:defRPr>
                      </a:lvl1pPr>
                      <a:lvl2pPr marL="457200" algn="l" defTabSz="457200" rtl="0" eaLnBrk="1" latinLnBrk="0" hangingPunct="1">
                        <a:defRPr sz="1800" b="1" kern="1200">
                          <a:solidFill>
                            <a:schemeClr val="dk1"/>
                          </a:solidFill>
                          <a:latin typeface="Arial"/>
                        </a:defRPr>
                      </a:lvl2pPr>
                      <a:lvl3pPr marL="914400" algn="l" defTabSz="457200" rtl="0" eaLnBrk="1" latinLnBrk="0" hangingPunct="1">
                        <a:defRPr sz="1800" b="1" kern="1200">
                          <a:solidFill>
                            <a:schemeClr val="dk1"/>
                          </a:solidFill>
                          <a:latin typeface="Arial"/>
                        </a:defRPr>
                      </a:lvl3pPr>
                      <a:lvl4pPr marL="1371600" algn="l" defTabSz="457200" rtl="0" eaLnBrk="1" latinLnBrk="0" hangingPunct="1">
                        <a:defRPr sz="1800" b="1" kern="1200">
                          <a:solidFill>
                            <a:schemeClr val="dk1"/>
                          </a:solidFill>
                          <a:latin typeface="Arial"/>
                        </a:defRPr>
                      </a:lvl4pPr>
                      <a:lvl5pPr marL="1828800" algn="l" defTabSz="457200" rtl="0" eaLnBrk="1" latinLnBrk="0" hangingPunct="1">
                        <a:defRPr sz="1800" b="1" kern="1200">
                          <a:solidFill>
                            <a:schemeClr val="dk1"/>
                          </a:solidFill>
                          <a:latin typeface="Arial"/>
                        </a:defRPr>
                      </a:lvl5pPr>
                      <a:lvl6pPr marL="2286000" algn="l" defTabSz="457200" rtl="0" eaLnBrk="1" latinLnBrk="0" hangingPunct="1">
                        <a:defRPr sz="1800" b="1" kern="1200">
                          <a:solidFill>
                            <a:schemeClr val="dk1"/>
                          </a:solidFill>
                          <a:latin typeface="Arial"/>
                        </a:defRPr>
                      </a:lvl6pPr>
                      <a:lvl7pPr marL="2743200" algn="l" defTabSz="457200" rtl="0" eaLnBrk="1" latinLnBrk="0" hangingPunct="1">
                        <a:defRPr sz="1800" b="1" kern="1200">
                          <a:solidFill>
                            <a:schemeClr val="dk1"/>
                          </a:solidFill>
                          <a:latin typeface="Arial"/>
                        </a:defRPr>
                      </a:lvl7pPr>
                      <a:lvl8pPr marL="3200400" algn="l" defTabSz="457200" rtl="0" eaLnBrk="1" latinLnBrk="0" hangingPunct="1">
                        <a:defRPr sz="1800" b="1" kern="1200">
                          <a:solidFill>
                            <a:schemeClr val="dk1"/>
                          </a:solidFill>
                          <a:latin typeface="Arial"/>
                        </a:defRPr>
                      </a:lvl8pPr>
                      <a:lvl9pPr marL="3657600" algn="l" defTabSz="457200" rtl="0" eaLnBrk="1" latinLnBrk="0" hangingPunct="1">
                        <a:defRPr sz="1800" b="1" kern="1200">
                          <a:solidFill>
                            <a:schemeClr val="dk1"/>
                          </a:solidFill>
                          <a:latin typeface="Arial"/>
                        </a:defRPr>
                      </a:lvl9pPr>
                    </a:lstStyle>
                    <a:p>
                      <a:pPr marL="0" marR="0" lvl="0" indent="0" algn="l" defTabSz="457200" rtl="0" eaLnBrk="1" fontAlgn="auto" latinLnBrk="0" hangingPunct="1">
                        <a:lnSpc>
                          <a:spcPct val="150000"/>
                        </a:lnSpc>
                        <a:spcBef>
                          <a:spcPts val="400"/>
                        </a:spcBef>
                        <a:spcAft>
                          <a:spcPts val="400"/>
                        </a:spcAft>
                        <a:buClrTx/>
                        <a:buSzTx/>
                        <a:buFontTx/>
                        <a:buNone/>
                        <a:tabLst/>
                        <a:defRPr/>
                      </a:pPr>
                      <a:r>
                        <a:rPr lang="en-US" sz="1100" dirty="0">
                          <a:effectLst/>
                        </a:rPr>
                        <a:t>Platforms and networks</a:t>
                      </a:r>
                      <a:endParaRPr lang="en-GB" sz="1100" dirty="0">
                        <a:effectLst/>
                      </a:endParaRPr>
                    </a:p>
                    <a:p>
                      <a:pPr>
                        <a:lnSpc>
                          <a:spcPct val="150000"/>
                        </a:lnSpc>
                        <a:spcBef>
                          <a:spcPts val="400"/>
                        </a:spcBef>
                        <a:spcAft>
                          <a:spcPts val="400"/>
                        </a:spcAft>
                      </a:pPr>
                      <a:endParaRPr lang="en-GB" sz="1100" dirty="0">
                        <a:solidFill>
                          <a:schemeClr val="bg2"/>
                        </a:solidFill>
                        <a:effectLst/>
                        <a:latin typeface="Arial" panose="020B0604020202020204" pitchFamily="34" charset="0"/>
                        <a:ea typeface="Arial" panose="020B0604020202020204" pitchFamily="34" charset="0"/>
                        <a:cs typeface="Times New Roman" panose="02020603050405020304" pitchFamily="18" charset="0"/>
                      </a:endParaRPr>
                    </a:p>
                  </a:txBody>
                  <a:tcPr marL="91093" marR="91093" marT="0" marB="0">
                    <a:lnL>
                      <a:noFill/>
                    </a:lnL>
                    <a:lnR>
                      <a:noFill/>
                    </a:lnR>
                    <a:lnT>
                      <a:noFill/>
                    </a:lnT>
                    <a:lnB>
                      <a:noFill/>
                    </a:lnB>
                    <a:lnTlToBr w="12700" cmpd="sng">
                      <a:noFill/>
                      <a:prstDash val="solid"/>
                    </a:lnTlToBr>
                    <a:lnBlToTr w="12700" cmpd="sng">
                      <a:noFill/>
                      <a:prstDash val="solid"/>
                    </a:lnBlToTr>
                    <a:solidFill>
                      <a:srgbClr val="5AB88A">
                        <a:tint val="4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150000"/>
                        </a:lnSpc>
                        <a:spcBef>
                          <a:spcPts val="400"/>
                        </a:spcBef>
                        <a:spcAft>
                          <a:spcPts val="400"/>
                        </a:spcAft>
                        <a:buClrTx/>
                        <a:buSzTx/>
                        <a:buFontTx/>
                        <a:buNone/>
                        <a:tabLst/>
                        <a:defRPr/>
                      </a:pPr>
                      <a:r>
                        <a:rPr lang="en-US" sz="1100" dirty="0">
                          <a:effectLst/>
                        </a:rPr>
                        <a:t>Convergence (blended finance knowledge platform), Southern Voice (think tank network)</a:t>
                      </a:r>
                      <a:endParaRPr lang="en-GB" sz="1100" dirty="0">
                        <a:effectLst/>
                      </a:endParaRPr>
                    </a:p>
                  </a:txBody>
                  <a:tcPr marL="91093" marR="91093" marT="0" marB="0">
                    <a:lnL>
                      <a:noFill/>
                    </a:lnL>
                    <a:lnR>
                      <a:noFill/>
                    </a:lnR>
                    <a:lnT>
                      <a:noFill/>
                    </a:lnT>
                    <a:lnB>
                      <a:noFill/>
                    </a:lnB>
                    <a:lnTlToBr w="12700" cmpd="sng">
                      <a:noFill/>
                      <a:prstDash val="solid"/>
                    </a:lnTlToBr>
                    <a:lnBlToTr w="12700" cmpd="sng">
                      <a:noFill/>
                      <a:prstDash val="solid"/>
                    </a:lnBlToTr>
                    <a:solidFill>
                      <a:srgbClr val="5AB88A">
                        <a:tint val="40000"/>
                      </a:srgbClr>
                    </a:solidFill>
                  </a:tcPr>
                </a:tc>
                <a:extLst>
                  <a:ext uri="{0D108BD9-81ED-4DB2-BD59-A6C34878D82A}">
                    <a16:rowId xmlns:a16="http://schemas.microsoft.com/office/drawing/2014/main" val="434652260"/>
                  </a:ext>
                </a:extLst>
              </a:tr>
              <a:tr h="793413">
                <a:tc>
                  <a:txBody>
                    <a:bodyPr/>
                    <a:lstStyle>
                      <a:lvl1pPr marL="0" algn="l" defTabSz="457200" rtl="0" eaLnBrk="1" latinLnBrk="0" hangingPunct="1">
                        <a:defRPr sz="1800" b="1" kern="1200">
                          <a:solidFill>
                            <a:schemeClr val="dk1"/>
                          </a:solidFill>
                          <a:latin typeface="Arial"/>
                        </a:defRPr>
                      </a:lvl1pPr>
                      <a:lvl2pPr marL="457200" algn="l" defTabSz="457200" rtl="0" eaLnBrk="1" latinLnBrk="0" hangingPunct="1">
                        <a:defRPr sz="1800" b="1" kern="1200">
                          <a:solidFill>
                            <a:schemeClr val="dk1"/>
                          </a:solidFill>
                          <a:latin typeface="Arial"/>
                        </a:defRPr>
                      </a:lvl2pPr>
                      <a:lvl3pPr marL="914400" algn="l" defTabSz="457200" rtl="0" eaLnBrk="1" latinLnBrk="0" hangingPunct="1">
                        <a:defRPr sz="1800" b="1" kern="1200">
                          <a:solidFill>
                            <a:schemeClr val="dk1"/>
                          </a:solidFill>
                          <a:latin typeface="Arial"/>
                        </a:defRPr>
                      </a:lvl3pPr>
                      <a:lvl4pPr marL="1371600" algn="l" defTabSz="457200" rtl="0" eaLnBrk="1" latinLnBrk="0" hangingPunct="1">
                        <a:defRPr sz="1800" b="1" kern="1200">
                          <a:solidFill>
                            <a:schemeClr val="dk1"/>
                          </a:solidFill>
                          <a:latin typeface="Arial"/>
                        </a:defRPr>
                      </a:lvl4pPr>
                      <a:lvl5pPr marL="1828800" algn="l" defTabSz="457200" rtl="0" eaLnBrk="1" latinLnBrk="0" hangingPunct="1">
                        <a:defRPr sz="1800" b="1" kern="1200">
                          <a:solidFill>
                            <a:schemeClr val="dk1"/>
                          </a:solidFill>
                          <a:latin typeface="Arial"/>
                        </a:defRPr>
                      </a:lvl5pPr>
                      <a:lvl6pPr marL="2286000" algn="l" defTabSz="457200" rtl="0" eaLnBrk="1" latinLnBrk="0" hangingPunct="1">
                        <a:defRPr sz="1800" b="1" kern="1200">
                          <a:solidFill>
                            <a:schemeClr val="dk1"/>
                          </a:solidFill>
                          <a:latin typeface="Arial"/>
                        </a:defRPr>
                      </a:lvl6pPr>
                      <a:lvl7pPr marL="2743200" algn="l" defTabSz="457200" rtl="0" eaLnBrk="1" latinLnBrk="0" hangingPunct="1">
                        <a:defRPr sz="1800" b="1" kern="1200">
                          <a:solidFill>
                            <a:schemeClr val="dk1"/>
                          </a:solidFill>
                          <a:latin typeface="Arial"/>
                        </a:defRPr>
                      </a:lvl7pPr>
                      <a:lvl8pPr marL="3200400" algn="l" defTabSz="457200" rtl="0" eaLnBrk="1" latinLnBrk="0" hangingPunct="1">
                        <a:defRPr sz="1800" b="1" kern="1200">
                          <a:solidFill>
                            <a:schemeClr val="dk1"/>
                          </a:solidFill>
                          <a:latin typeface="Arial"/>
                        </a:defRPr>
                      </a:lvl8pPr>
                      <a:lvl9pPr marL="3657600" algn="l" defTabSz="457200" rtl="0" eaLnBrk="1" latinLnBrk="0" hangingPunct="1">
                        <a:defRPr sz="1800" b="1" kern="1200">
                          <a:solidFill>
                            <a:schemeClr val="dk1"/>
                          </a:solidFill>
                          <a:latin typeface="Arial"/>
                        </a:defRPr>
                      </a:lvl9pPr>
                    </a:lstStyle>
                    <a:p>
                      <a:pPr>
                        <a:lnSpc>
                          <a:spcPct val="150000"/>
                        </a:lnSpc>
                        <a:spcBef>
                          <a:spcPts val="400"/>
                        </a:spcBef>
                        <a:spcAft>
                          <a:spcPts val="400"/>
                        </a:spcAft>
                      </a:pPr>
                      <a:r>
                        <a:rPr lang="en-US" sz="1100" dirty="0">
                          <a:effectLst/>
                        </a:rPr>
                        <a:t>Private sector – both financial (commercial banks and investors) and non-financial (businesses such as SMEs and MNCs)</a:t>
                      </a:r>
                      <a:endParaRPr lang="en-GB" sz="1100" dirty="0">
                        <a:solidFill>
                          <a:schemeClr val="bg2"/>
                        </a:solidFill>
                        <a:effectLst/>
                        <a:latin typeface="Arial" panose="020B0604020202020204" pitchFamily="34" charset="0"/>
                        <a:ea typeface="Arial" panose="020B0604020202020204" pitchFamily="34" charset="0"/>
                        <a:cs typeface="Times New Roman" panose="02020603050405020304" pitchFamily="18" charset="0"/>
                      </a:endParaRPr>
                    </a:p>
                  </a:txBody>
                  <a:tcPr marL="91093" marR="91093" marT="0" marB="0">
                    <a:lnL>
                      <a:noFill/>
                    </a:lnL>
                    <a:lnR>
                      <a:noFill/>
                    </a:lnR>
                    <a:lnT>
                      <a:noFill/>
                    </a:lnT>
                    <a:lnB>
                      <a:noFill/>
                    </a:lnB>
                    <a:lnTlToBr w="12700" cmpd="sng">
                      <a:noFill/>
                      <a:prstDash val="solid"/>
                    </a:lnTlToBr>
                    <a:lnBlToTr w="12700" cmpd="sng">
                      <a:noFill/>
                      <a:prstDash val="solid"/>
                    </a:lnBlToTr>
                    <a:solidFill>
                      <a:srgbClr val="5AB88A">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nSpc>
                          <a:spcPct val="150000"/>
                        </a:lnSpc>
                        <a:spcBef>
                          <a:spcPts val="400"/>
                        </a:spcBef>
                        <a:spcAft>
                          <a:spcPts val="400"/>
                        </a:spcAft>
                      </a:pPr>
                      <a:r>
                        <a:rPr lang="en-US" sz="1100" dirty="0">
                          <a:effectLst/>
                        </a:rPr>
                        <a:t>Financial: Aviva, Standard Chartered Bank</a:t>
                      </a:r>
                      <a:br>
                        <a:rPr lang="en-GB" sz="1100" dirty="0">
                          <a:effectLst/>
                        </a:rPr>
                      </a:br>
                      <a:r>
                        <a:rPr lang="en-US" sz="1100" dirty="0">
                          <a:effectLst/>
                        </a:rPr>
                        <a:t>Non-financial: Danone </a:t>
                      </a:r>
                      <a:endParaRPr lang="en-GB" sz="1100" dirty="0">
                        <a:solidFill>
                          <a:schemeClr val="bg2"/>
                        </a:solidFill>
                        <a:effectLst/>
                        <a:latin typeface="Arial" panose="020B0604020202020204" pitchFamily="34" charset="0"/>
                        <a:ea typeface="Arial" panose="020B0604020202020204" pitchFamily="34" charset="0"/>
                        <a:cs typeface="Times New Roman" panose="02020603050405020304" pitchFamily="18" charset="0"/>
                      </a:endParaRPr>
                    </a:p>
                  </a:txBody>
                  <a:tcPr marL="91093" marR="91093" marT="0" marB="0">
                    <a:lnL>
                      <a:noFill/>
                    </a:lnL>
                    <a:lnR>
                      <a:noFill/>
                    </a:lnR>
                    <a:lnT>
                      <a:noFill/>
                    </a:lnT>
                    <a:lnB>
                      <a:noFill/>
                    </a:lnB>
                    <a:lnTlToBr w="12700" cmpd="sng">
                      <a:noFill/>
                      <a:prstDash val="solid"/>
                    </a:lnTlToBr>
                    <a:lnBlToTr w="12700" cmpd="sng">
                      <a:noFill/>
                      <a:prstDash val="solid"/>
                    </a:lnBlToTr>
                    <a:solidFill>
                      <a:srgbClr val="5AB88A">
                        <a:tint val="20000"/>
                      </a:srgbClr>
                    </a:solidFill>
                  </a:tcPr>
                </a:tc>
                <a:extLst>
                  <a:ext uri="{0D108BD9-81ED-4DB2-BD59-A6C34878D82A}">
                    <a16:rowId xmlns:a16="http://schemas.microsoft.com/office/drawing/2014/main" val="3615958223"/>
                  </a:ext>
                </a:extLst>
              </a:tr>
              <a:tr h="318423">
                <a:tc>
                  <a:txBody>
                    <a:bodyPr/>
                    <a:lstStyle>
                      <a:lvl1pPr marL="0" algn="l" defTabSz="457200" rtl="0" eaLnBrk="1" latinLnBrk="0" hangingPunct="1">
                        <a:defRPr sz="1800" b="1" kern="1200">
                          <a:solidFill>
                            <a:schemeClr val="dk1"/>
                          </a:solidFill>
                          <a:latin typeface="Arial"/>
                        </a:defRPr>
                      </a:lvl1pPr>
                      <a:lvl2pPr marL="457200" algn="l" defTabSz="457200" rtl="0" eaLnBrk="1" latinLnBrk="0" hangingPunct="1">
                        <a:defRPr sz="1800" b="1" kern="1200">
                          <a:solidFill>
                            <a:schemeClr val="dk1"/>
                          </a:solidFill>
                          <a:latin typeface="Arial"/>
                        </a:defRPr>
                      </a:lvl2pPr>
                      <a:lvl3pPr marL="914400" algn="l" defTabSz="457200" rtl="0" eaLnBrk="1" latinLnBrk="0" hangingPunct="1">
                        <a:defRPr sz="1800" b="1" kern="1200">
                          <a:solidFill>
                            <a:schemeClr val="dk1"/>
                          </a:solidFill>
                          <a:latin typeface="Arial"/>
                        </a:defRPr>
                      </a:lvl3pPr>
                      <a:lvl4pPr marL="1371600" algn="l" defTabSz="457200" rtl="0" eaLnBrk="1" latinLnBrk="0" hangingPunct="1">
                        <a:defRPr sz="1800" b="1" kern="1200">
                          <a:solidFill>
                            <a:schemeClr val="dk1"/>
                          </a:solidFill>
                          <a:latin typeface="Arial"/>
                        </a:defRPr>
                      </a:lvl4pPr>
                      <a:lvl5pPr marL="1828800" algn="l" defTabSz="457200" rtl="0" eaLnBrk="1" latinLnBrk="0" hangingPunct="1">
                        <a:defRPr sz="1800" b="1" kern="1200">
                          <a:solidFill>
                            <a:schemeClr val="dk1"/>
                          </a:solidFill>
                          <a:latin typeface="Arial"/>
                        </a:defRPr>
                      </a:lvl5pPr>
                      <a:lvl6pPr marL="2286000" algn="l" defTabSz="457200" rtl="0" eaLnBrk="1" latinLnBrk="0" hangingPunct="1">
                        <a:defRPr sz="1800" b="1" kern="1200">
                          <a:solidFill>
                            <a:schemeClr val="dk1"/>
                          </a:solidFill>
                          <a:latin typeface="Arial"/>
                        </a:defRPr>
                      </a:lvl6pPr>
                      <a:lvl7pPr marL="2743200" algn="l" defTabSz="457200" rtl="0" eaLnBrk="1" latinLnBrk="0" hangingPunct="1">
                        <a:defRPr sz="1800" b="1" kern="1200">
                          <a:solidFill>
                            <a:schemeClr val="dk1"/>
                          </a:solidFill>
                          <a:latin typeface="Arial"/>
                        </a:defRPr>
                      </a:lvl7pPr>
                      <a:lvl8pPr marL="3200400" algn="l" defTabSz="457200" rtl="0" eaLnBrk="1" latinLnBrk="0" hangingPunct="1">
                        <a:defRPr sz="1800" b="1" kern="1200">
                          <a:solidFill>
                            <a:schemeClr val="dk1"/>
                          </a:solidFill>
                          <a:latin typeface="Arial"/>
                        </a:defRPr>
                      </a:lvl8pPr>
                      <a:lvl9pPr marL="3657600" algn="l" defTabSz="457200" rtl="0" eaLnBrk="1" latinLnBrk="0" hangingPunct="1">
                        <a:defRPr sz="1800" b="1" kern="1200">
                          <a:solidFill>
                            <a:schemeClr val="dk1"/>
                          </a:solidFill>
                          <a:latin typeface="Arial"/>
                        </a:defRPr>
                      </a:lvl9pPr>
                    </a:lstStyle>
                    <a:p>
                      <a:pPr>
                        <a:lnSpc>
                          <a:spcPct val="150000"/>
                        </a:lnSpc>
                        <a:spcBef>
                          <a:spcPts val="400"/>
                        </a:spcBef>
                        <a:spcAft>
                          <a:spcPts val="400"/>
                        </a:spcAft>
                      </a:pPr>
                      <a:r>
                        <a:rPr lang="en-US" sz="1100" dirty="0">
                          <a:effectLst/>
                        </a:rPr>
                        <a:t>Standard setting </a:t>
                      </a:r>
                      <a:r>
                        <a:rPr lang="en-US" sz="1100" dirty="0" err="1">
                          <a:effectLst/>
                        </a:rPr>
                        <a:t>organisations</a:t>
                      </a:r>
                      <a:endParaRPr lang="en-GB" sz="1100" dirty="0">
                        <a:solidFill>
                          <a:schemeClr val="bg2"/>
                        </a:solidFill>
                        <a:effectLst/>
                        <a:latin typeface="Arial" panose="020B0604020202020204" pitchFamily="34" charset="0"/>
                        <a:ea typeface="Arial" panose="020B0604020202020204" pitchFamily="34" charset="0"/>
                        <a:cs typeface="Times New Roman" panose="02020603050405020304" pitchFamily="18" charset="0"/>
                      </a:endParaRPr>
                    </a:p>
                  </a:txBody>
                  <a:tcPr marL="91093" marR="91093" marT="0" marB="0">
                    <a:lnL>
                      <a:noFill/>
                    </a:lnL>
                    <a:lnR>
                      <a:noFill/>
                    </a:lnR>
                    <a:lnT>
                      <a:noFill/>
                    </a:lnT>
                    <a:lnB>
                      <a:noFill/>
                    </a:lnB>
                    <a:lnTlToBr w="12700" cmpd="sng">
                      <a:noFill/>
                      <a:prstDash val="solid"/>
                    </a:lnTlToBr>
                    <a:lnBlToTr w="12700" cmpd="sng">
                      <a:noFill/>
                      <a:prstDash val="solid"/>
                    </a:lnBlToTr>
                    <a:solidFill>
                      <a:srgbClr val="5AB88A">
                        <a:tint val="4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nSpc>
                          <a:spcPct val="150000"/>
                        </a:lnSpc>
                        <a:spcBef>
                          <a:spcPts val="400"/>
                        </a:spcBef>
                        <a:spcAft>
                          <a:spcPts val="400"/>
                        </a:spcAft>
                      </a:pPr>
                      <a:r>
                        <a:rPr lang="en-US" sz="1100" dirty="0">
                          <a:effectLst/>
                        </a:rPr>
                        <a:t>OECD, UN</a:t>
                      </a:r>
                      <a:endParaRPr lang="en-GB" sz="1100" dirty="0">
                        <a:solidFill>
                          <a:schemeClr val="bg2"/>
                        </a:solidFill>
                        <a:effectLst/>
                        <a:latin typeface="Arial" panose="020B0604020202020204" pitchFamily="34" charset="0"/>
                        <a:ea typeface="Arial" panose="020B0604020202020204" pitchFamily="34" charset="0"/>
                        <a:cs typeface="Times New Roman" panose="02020603050405020304" pitchFamily="18" charset="0"/>
                      </a:endParaRPr>
                    </a:p>
                  </a:txBody>
                  <a:tcPr marL="91093" marR="91093" marT="0" marB="0">
                    <a:lnL>
                      <a:noFill/>
                    </a:lnL>
                    <a:lnR>
                      <a:noFill/>
                    </a:lnR>
                    <a:lnT>
                      <a:noFill/>
                    </a:lnT>
                    <a:lnB>
                      <a:noFill/>
                    </a:lnB>
                    <a:lnTlToBr w="12700" cmpd="sng">
                      <a:noFill/>
                      <a:prstDash val="solid"/>
                    </a:lnTlToBr>
                    <a:lnBlToTr w="12700" cmpd="sng">
                      <a:noFill/>
                      <a:prstDash val="solid"/>
                    </a:lnBlToTr>
                    <a:solidFill>
                      <a:srgbClr val="5AB88A">
                        <a:tint val="40000"/>
                      </a:srgbClr>
                    </a:solidFill>
                  </a:tcPr>
                </a:tc>
                <a:extLst>
                  <a:ext uri="{0D108BD9-81ED-4DB2-BD59-A6C34878D82A}">
                    <a16:rowId xmlns:a16="http://schemas.microsoft.com/office/drawing/2014/main" val="3375635157"/>
                  </a:ext>
                </a:extLst>
              </a:tr>
              <a:tr h="329184">
                <a:tc>
                  <a:txBody>
                    <a:bodyPr/>
                    <a:lstStyle>
                      <a:lvl1pPr marL="0" algn="l" defTabSz="457200" rtl="0" eaLnBrk="1" latinLnBrk="0" hangingPunct="1">
                        <a:defRPr sz="1800" b="1" kern="1200">
                          <a:solidFill>
                            <a:schemeClr val="dk1"/>
                          </a:solidFill>
                          <a:latin typeface="Arial"/>
                        </a:defRPr>
                      </a:lvl1pPr>
                      <a:lvl2pPr marL="457200" algn="l" defTabSz="457200" rtl="0" eaLnBrk="1" latinLnBrk="0" hangingPunct="1">
                        <a:defRPr sz="1800" b="1" kern="1200">
                          <a:solidFill>
                            <a:schemeClr val="dk1"/>
                          </a:solidFill>
                          <a:latin typeface="Arial"/>
                        </a:defRPr>
                      </a:lvl2pPr>
                      <a:lvl3pPr marL="914400" algn="l" defTabSz="457200" rtl="0" eaLnBrk="1" latinLnBrk="0" hangingPunct="1">
                        <a:defRPr sz="1800" b="1" kern="1200">
                          <a:solidFill>
                            <a:schemeClr val="dk1"/>
                          </a:solidFill>
                          <a:latin typeface="Arial"/>
                        </a:defRPr>
                      </a:lvl3pPr>
                      <a:lvl4pPr marL="1371600" algn="l" defTabSz="457200" rtl="0" eaLnBrk="1" latinLnBrk="0" hangingPunct="1">
                        <a:defRPr sz="1800" b="1" kern="1200">
                          <a:solidFill>
                            <a:schemeClr val="dk1"/>
                          </a:solidFill>
                          <a:latin typeface="Arial"/>
                        </a:defRPr>
                      </a:lvl4pPr>
                      <a:lvl5pPr marL="1828800" algn="l" defTabSz="457200" rtl="0" eaLnBrk="1" latinLnBrk="0" hangingPunct="1">
                        <a:defRPr sz="1800" b="1" kern="1200">
                          <a:solidFill>
                            <a:schemeClr val="dk1"/>
                          </a:solidFill>
                          <a:latin typeface="Arial"/>
                        </a:defRPr>
                      </a:lvl5pPr>
                      <a:lvl6pPr marL="2286000" algn="l" defTabSz="457200" rtl="0" eaLnBrk="1" latinLnBrk="0" hangingPunct="1">
                        <a:defRPr sz="1800" b="1" kern="1200">
                          <a:solidFill>
                            <a:schemeClr val="dk1"/>
                          </a:solidFill>
                          <a:latin typeface="Arial"/>
                        </a:defRPr>
                      </a:lvl6pPr>
                      <a:lvl7pPr marL="2743200" algn="l" defTabSz="457200" rtl="0" eaLnBrk="1" latinLnBrk="0" hangingPunct="1">
                        <a:defRPr sz="1800" b="1" kern="1200">
                          <a:solidFill>
                            <a:schemeClr val="dk1"/>
                          </a:solidFill>
                          <a:latin typeface="Arial"/>
                        </a:defRPr>
                      </a:lvl7pPr>
                      <a:lvl8pPr marL="3200400" algn="l" defTabSz="457200" rtl="0" eaLnBrk="1" latinLnBrk="0" hangingPunct="1">
                        <a:defRPr sz="1800" b="1" kern="1200">
                          <a:solidFill>
                            <a:schemeClr val="dk1"/>
                          </a:solidFill>
                          <a:latin typeface="Arial"/>
                        </a:defRPr>
                      </a:lvl8pPr>
                      <a:lvl9pPr marL="3657600" algn="l" defTabSz="457200" rtl="0" eaLnBrk="1" latinLnBrk="0" hangingPunct="1">
                        <a:defRPr sz="1800" b="1" kern="1200">
                          <a:solidFill>
                            <a:schemeClr val="dk1"/>
                          </a:solidFill>
                          <a:latin typeface="Arial"/>
                        </a:defRPr>
                      </a:lvl9pPr>
                    </a:lstStyle>
                    <a:p>
                      <a:pPr>
                        <a:lnSpc>
                          <a:spcPct val="150000"/>
                        </a:lnSpc>
                        <a:spcBef>
                          <a:spcPts val="400"/>
                        </a:spcBef>
                        <a:spcAft>
                          <a:spcPts val="400"/>
                        </a:spcAft>
                      </a:pPr>
                      <a:r>
                        <a:rPr lang="en-US" sz="1100" dirty="0">
                          <a:effectLst/>
                        </a:rPr>
                        <a:t>Think tanks</a:t>
                      </a:r>
                      <a:endParaRPr lang="en-GB" sz="1100" dirty="0">
                        <a:solidFill>
                          <a:schemeClr val="bg2"/>
                        </a:solidFill>
                        <a:effectLst/>
                        <a:latin typeface="Arial" panose="020B0604020202020204" pitchFamily="34" charset="0"/>
                        <a:ea typeface="Arial" panose="020B0604020202020204" pitchFamily="34" charset="0"/>
                        <a:cs typeface="Times New Roman" panose="02020603050405020304" pitchFamily="18" charset="0"/>
                      </a:endParaRPr>
                    </a:p>
                  </a:txBody>
                  <a:tcPr marL="91093" marR="91093" marT="0" marB="0">
                    <a:lnL>
                      <a:noFill/>
                    </a:lnL>
                    <a:lnR>
                      <a:noFill/>
                    </a:lnR>
                    <a:lnT>
                      <a:noFill/>
                    </a:lnT>
                    <a:lnB>
                      <a:noFill/>
                    </a:lnB>
                    <a:lnTlToBr w="12700" cmpd="sng">
                      <a:noFill/>
                      <a:prstDash val="solid"/>
                    </a:lnTlToBr>
                    <a:lnBlToTr w="12700" cmpd="sng">
                      <a:noFill/>
                      <a:prstDash val="solid"/>
                    </a:lnBlToTr>
                    <a:solidFill>
                      <a:srgbClr val="5AB88A">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nSpc>
                          <a:spcPct val="150000"/>
                        </a:lnSpc>
                        <a:spcBef>
                          <a:spcPts val="400"/>
                        </a:spcBef>
                        <a:spcAft>
                          <a:spcPts val="400"/>
                        </a:spcAft>
                      </a:pPr>
                      <a:r>
                        <a:rPr lang="en-US" sz="1100" dirty="0">
                          <a:effectLst/>
                        </a:rPr>
                        <a:t>Centre for Global Development, ODI</a:t>
                      </a:r>
                      <a:endParaRPr lang="en-GB" sz="1100" dirty="0">
                        <a:solidFill>
                          <a:schemeClr val="bg2"/>
                        </a:solidFill>
                        <a:effectLst/>
                        <a:latin typeface="Arial" panose="020B0604020202020204" pitchFamily="34" charset="0"/>
                        <a:ea typeface="Arial" panose="020B0604020202020204" pitchFamily="34" charset="0"/>
                        <a:cs typeface="Times New Roman" panose="02020603050405020304" pitchFamily="18" charset="0"/>
                      </a:endParaRPr>
                    </a:p>
                  </a:txBody>
                  <a:tcPr marL="91093" marR="91093" marT="0" marB="0">
                    <a:lnL>
                      <a:noFill/>
                    </a:lnL>
                    <a:lnR>
                      <a:noFill/>
                    </a:lnR>
                    <a:lnT>
                      <a:noFill/>
                    </a:lnT>
                    <a:lnB>
                      <a:noFill/>
                    </a:lnB>
                    <a:lnTlToBr w="12700" cmpd="sng">
                      <a:noFill/>
                      <a:prstDash val="solid"/>
                    </a:lnTlToBr>
                    <a:lnBlToTr w="12700" cmpd="sng">
                      <a:noFill/>
                      <a:prstDash val="solid"/>
                    </a:lnBlToTr>
                    <a:solidFill>
                      <a:srgbClr val="5AB88A">
                        <a:tint val="20000"/>
                      </a:srgbClr>
                    </a:solidFill>
                  </a:tcPr>
                </a:tc>
                <a:extLst>
                  <a:ext uri="{0D108BD9-81ED-4DB2-BD59-A6C34878D82A}">
                    <a16:rowId xmlns:a16="http://schemas.microsoft.com/office/drawing/2014/main" val="274743561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4"/>
          <p:cNvSpPr>
            <a:spLocks noGrp="1"/>
          </p:cNvSpPr>
          <p:nvPr>
            <p:ph type="title"/>
          </p:nvPr>
        </p:nvSpPr>
        <p:spPr/>
        <p:txBody>
          <a:bodyPr anchor="t"/>
          <a:lstStyle/>
          <a:p>
            <a:r>
              <a:rPr lang="en-GB" dirty="0"/>
              <a:t>Countries in protracted crisis</a:t>
            </a:r>
            <a:endParaRPr lang="en-GB" altLang="en-US" dirty="0"/>
          </a:p>
        </p:txBody>
      </p:sp>
      <p:sp>
        <p:nvSpPr>
          <p:cNvPr id="2" name="Footer Placeholder 1"/>
          <p:cNvSpPr>
            <a:spLocks noGrp="1"/>
          </p:cNvSpPr>
          <p:nvPr>
            <p:ph type="ftr" sz="quarter" idx="14"/>
          </p:nvPr>
        </p:nvSpPr>
        <p:spPr/>
        <p:txBody>
          <a:bodyPr/>
          <a:lstStyle/>
          <a:p>
            <a:pPr>
              <a:defRPr/>
            </a:pPr>
            <a:r>
              <a:rPr lang="en-GB" dirty="0"/>
              <a:t>What do emerging trends in development finance mean for crisis actors? </a:t>
            </a:r>
            <a:r>
              <a:rPr lang="en-US" dirty="0"/>
              <a:t>/ devinit.org</a:t>
            </a:r>
          </a:p>
        </p:txBody>
      </p:sp>
      <p:sp>
        <p:nvSpPr>
          <p:cNvPr id="9" name="TextBox 8">
            <a:extLst>
              <a:ext uri="{FF2B5EF4-FFF2-40B4-BE49-F238E27FC236}">
                <a16:creationId xmlns:a16="http://schemas.microsoft.com/office/drawing/2014/main" id="{727D8DA9-19D4-4040-BC78-E1DD0090049E}"/>
              </a:ext>
            </a:extLst>
          </p:cNvPr>
          <p:cNvSpPr txBox="1"/>
          <p:nvPr/>
        </p:nvSpPr>
        <p:spPr>
          <a:xfrm>
            <a:off x="347663" y="6076353"/>
            <a:ext cx="7934960" cy="246221"/>
          </a:xfrm>
          <a:prstGeom prst="rect">
            <a:avLst/>
          </a:prstGeom>
          <a:noFill/>
        </p:spPr>
        <p:txBody>
          <a:bodyPr wrap="square" rtlCol="0">
            <a:spAutoFit/>
          </a:bodyPr>
          <a:lstStyle/>
          <a:p>
            <a:r>
              <a:rPr lang="en-GB" sz="1000" dirty="0">
                <a:solidFill>
                  <a:schemeClr val="bg2"/>
                </a:solidFill>
              </a:rPr>
              <a:t>Source: </a:t>
            </a:r>
            <a:r>
              <a:rPr lang="en-US" sz="1000" dirty="0">
                <a:solidFill>
                  <a:schemeClr val="bg2"/>
                </a:solidFill>
              </a:rPr>
              <a:t>Development Initiatives based on OECD and UN-OCHA data</a:t>
            </a:r>
            <a:r>
              <a:rPr lang="en-GB" sz="1000" dirty="0">
                <a:solidFill>
                  <a:schemeClr val="bg2"/>
                </a:solidFill>
              </a:rPr>
              <a:t> </a:t>
            </a:r>
          </a:p>
        </p:txBody>
      </p:sp>
      <p:pic>
        <p:nvPicPr>
          <p:cNvPr id="21" name="Picture Placeholder 20">
            <a:extLst>
              <a:ext uri="{FF2B5EF4-FFF2-40B4-BE49-F238E27FC236}">
                <a16:creationId xmlns:a16="http://schemas.microsoft.com/office/drawing/2014/main" id="{7A5775CE-20EF-4CCA-BB03-579DDEE176A4}"/>
              </a:ext>
            </a:extLst>
          </p:cNvPr>
          <p:cNvPicPr>
            <a:picLocks noGrp="1" noChangeAspect="1"/>
          </p:cNvPicPr>
          <p:nvPr>
            <p:ph type="pic" sz="quarter" idx="13"/>
          </p:nvPr>
        </p:nvPicPr>
        <p:blipFill rotWithShape="1">
          <a:blip r:embed="rId3"/>
          <a:srcRect l="383" t="4912" b="429"/>
          <a:stretch/>
        </p:blipFill>
        <p:spPr>
          <a:xfrm>
            <a:off x="457200" y="1234504"/>
            <a:ext cx="8255000" cy="4602162"/>
          </a:xfrm>
        </p:spPr>
      </p:pic>
      <p:sp>
        <p:nvSpPr>
          <p:cNvPr id="25" name="Rectangle 24">
            <a:extLst>
              <a:ext uri="{FF2B5EF4-FFF2-40B4-BE49-F238E27FC236}">
                <a16:creationId xmlns:a16="http://schemas.microsoft.com/office/drawing/2014/main" id="{34DA5A0C-5096-4963-91AF-F4C0BE02B3F9}"/>
              </a:ext>
            </a:extLst>
          </p:cNvPr>
          <p:cNvSpPr/>
          <p:nvPr/>
        </p:nvSpPr>
        <p:spPr>
          <a:xfrm>
            <a:off x="347663" y="5497782"/>
            <a:ext cx="8448674" cy="52899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4" name="Picture 3">
            <a:extLst>
              <a:ext uri="{FF2B5EF4-FFF2-40B4-BE49-F238E27FC236}">
                <a16:creationId xmlns:a16="http://schemas.microsoft.com/office/drawing/2014/main" id="{99C08B85-67F1-4C04-8D97-76B54F9CC93F}"/>
              </a:ext>
            </a:extLst>
          </p:cNvPr>
          <p:cNvPicPr>
            <a:picLocks noChangeAspect="1"/>
          </p:cNvPicPr>
          <p:nvPr/>
        </p:nvPicPr>
        <p:blipFill rotWithShape="1">
          <a:blip r:embed="rId4"/>
          <a:srcRect r="48068" b="-29172"/>
          <a:stretch/>
        </p:blipFill>
        <p:spPr>
          <a:xfrm>
            <a:off x="549751" y="5497782"/>
            <a:ext cx="4177697" cy="646986"/>
          </a:xfrm>
          <a:prstGeom prst="rect">
            <a:avLst/>
          </a:prstGeom>
        </p:spPr>
      </p:pic>
    </p:spTree>
    <p:extLst>
      <p:ext uri="{BB962C8B-B14F-4D97-AF65-F5344CB8AC3E}">
        <p14:creationId xmlns:p14="http://schemas.microsoft.com/office/powerpoint/2010/main" val="1678027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4"/>
          <p:cNvSpPr>
            <a:spLocks noGrp="1"/>
          </p:cNvSpPr>
          <p:nvPr>
            <p:ph type="title"/>
          </p:nvPr>
        </p:nvSpPr>
        <p:spPr/>
        <p:txBody>
          <a:bodyPr anchor="t"/>
          <a:lstStyle/>
          <a:p>
            <a:r>
              <a:rPr lang="en-GB" dirty="0"/>
              <a:t>Countries in protracted crisis</a:t>
            </a:r>
            <a:endParaRPr lang="en-GB" altLang="en-US" dirty="0"/>
          </a:p>
        </p:txBody>
      </p:sp>
      <p:sp>
        <p:nvSpPr>
          <p:cNvPr id="2" name="Footer Placeholder 1"/>
          <p:cNvSpPr>
            <a:spLocks noGrp="1"/>
          </p:cNvSpPr>
          <p:nvPr>
            <p:ph type="ftr" sz="quarter" idx="14"/>
          </p:nvPr>
        </p:nvSpPr>
        <p:spPr/>
        <p:txBody>
          <a:bodyPr/>
          <a:lstStyle/>
          <a:p>
            <a:pPr>
              <a:defRPr/>
            </a:pPr>
            <a:r>
              <a:rPr lang="en-GB" dirty="0"/>
              <a:t>What do emerging trends in development finance mean for crisis actors? </a:t>
            </a:r>
            <a:r>
              <a:rPr lang="en-US" dirty="0"/>
              <a:t>/ devinit.org</a:t>
            </a:r>
          </a:p>
        </p:txBody>
      </p:sp>
      <p:sp>
        <p:nvSpPr>
          <p:cNvPr id="9" name="TextBox 8">
            <a:extLst>
              <a:ext uri="{FF2B5EF4-FFF2-40B4-BE49-F238E27FC236}">
                <a16:creationId xmlns:a16="http://schemas.microsoft.com/office/drawing/2014/main" id="{BE78A6C3-639F-4BF5-B6C3-7F57F71419B3}"/>
              </a:ext>
            </a:extLst>
          </p:cNvPr>
          <p:cNvSpPr txBox="1"/>
          <p:nvPr/>
        </p:nvSpPr>
        <p:spPr>
          <a:xfrm>
            <a:off x="347663" y="6076353"/>
            <a:ext cx="7934960" cy="246221"/>
          </a:xfrm>
          <a:prstGeom prst="rect">
            <a:avLst/>
          </a:prstGeom>
          <a:noFill/>
        </p:spPr>
        <p:txBody>
          <a:bodyPr wrap="square" rtlCol="0">
            <a:spAutoFit/>
          </a:bodyPr>
          <a:lstStyle/>
          <a:p>
            <a:r>
              <a:rPr lang="en-GB" sz="1000" dirty="0">
                <a:solidFill>
                  <a:schemeClr val="bg2"/>
                </a:solidFill>
              </a:rPr>
              <a:t>Source: </a:t>
            </a:r>
            <a:r>
              <a:rPr lang="en-US" sz="1000" dirty="0">
                <a:solidFill>
                  <a:schemeClr val="bg2"/>
                </a:solidFill>
              </a:rPr>
              <a:t>Development Initiatives based on OECD and UN-OCHA data</a:t>
            </a:r>
            <a:r>
              <a:rPr lang="en-GB" sz="1000" dirty="0">
                <a:solidFill>
                  <a:schemeClr val="bg2"/>
                </a:solidFill>
              </a:rPr>
              <a:t> </a:t>
            </a:r>
          </a:p>
        </p:txBody>
      </p:sp>
      <p:pic>
        <p:nvPicPr>
          <p:cNvPr id="20" name="Picture Placeholder 19">
            <a:extLst>
              <a:ext uri="{FF2B5EF4-FFF2-40B4-BE49-F238E27FC236}">
                <a16:creationId xmlns:a16="http://schemas.microsoft.com/office/drawing/2014/main" id="{D1E3CF26-DDE9-47F9-BF13-4D24B10898C5}"/>
              </a:ext>
            </a:extLst>
          </p:cNvPr>
          <p:cNvPicPr>
            <a:picLocks noGrp="1" noChangeAspect="1"/>
          </p:cNvPicPr>
          <p:nvPr>
            <p:ph type="pic" sz="quarter" idx="13"/>
          </p:nvPr>
        </p:nvPicPr>
        <p:blipFill>
          <a:blip r:embed="rId3"/>
          <a:srcRect t="429" b="429"/>
          <a:stretch>
            <a:fillRect/>
          </a:stretch>
        </p:blipFill>
        <p:spPr>
          <a:xfrm>
            <a:off x="457200" y="1035555"/>
            <a:ext cx="8229600" cy="4786889"/>
          </a:xfrm>
        </p:spPr>
      </p:pic>
      <p:sp>
        <p:nvSpPr>
          <p:cNvPr id="24" name="Rectangle 23">
            <a:extLst>
              <a:ext uri="{FF2B5EF4-FFF2-40B4-BE49-F238E27FC236}">
                <a16:creationId xmlns:a16="http://schemas.microsoft.com/office/drawing/2014/main" id="{231A0720-2564-44E9-83AC-722522002192}"/>
              </a:ext>
            </a:extLst>
          </p:cNvPr>
          <p:cNvSpPr/>
          <p:nvPr/>
        </p:nvSpPr>
        <p:spPr>
          <a:xfrm>
            <a:off x="347663" y="5497782"/>
            <a:ext cx="8448674" cy="52899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8" name="Picture 7">
            <a:extLst>
              <a:ext uri="{FF2B5EF4-FFF2-40B4-BE49-F238E27FC236}">
                <a16:creationId xmlns:a16="http://schemas.microsoft.com/office/drawing/2014/main" id="{66133E4E-612E-4EF7-BADD-3A90A9F2AD61}"/>
              </a:ext>
            </a:extLst>
          </p:cNvPr>
          <p:cNvPicPr>
            <a:picLocks noChangeAspect="1"/>
          </p:cNvPicPr>
          <p:nvPr/>
        </p:nvPicPr>
        <p:blipFill>
          <a:blip r:embed="rId4"/>
          <a:stretch>
            <a:fillRect/>
          </a:stretch>
        </p:blipFill>
        <p:spPr>
          <a:xfrm>
            <a:off x="549751" y="5497782"/>
            <a:ext cx="8044497" cy="500872"/>
          </a:xfrm>
          <a:prstGeom prst="rect">
            <a:avLst/>
          </a:prstGeom>
        </p:spPr>
      </p:pic>
    </p:spTree>
    <p:extLst>
      <p:ext uri="{BB962C8B-B14F-4D97-AF65-F5344CB8AC3E}">
        <p14:creationId xmlns:p14="http://schemas.microsoft.com/office/powerpoint/2010/main" val="4128341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4"/>
          <p:cNvSpPr>
            <a:spLocks noGrp="1"/>
          </p:cNvSpPr>
          <p:nvPr>
            <p:ph type="title"/>
          </p:nvPr>
        </p:nvSpPr>
        <p:spPr/>
        <p:txBody>
          <a:bodyPr anchor="t"/>
          <a:lstStyle/>
          <a:p>
            <a:r>
              <a:rPr lang="en-GB" dirty="0"/>
              <a:t>Aid dominates international flows to PCC in 2017</a:t>
            </a:r>
            <a:endParaRPr lang="en-GB" altLang="en-US" dirty="0"/>
          </a:p>
        </p:txBody>
      </p:sp>
      <p:sp>
        <p:nvSpPr>
          <p:cNvPr id="2" name="Footer Placeholder 1"/>
          <p:cNvSpPr>
            <a:spLocks noGrp="1"/>
          </p:cNvSpPr>
          <p:nvPr>
            <p:ph type="ftr" sz="quarter" idx="14"/>
          </p:nvPr>
        </p:nvSpPr>
        <p:spPr/>
        <p:txBody>
          <a:bodyPr/>
          <a:lstStyle/>
          <a:p>
            <a:pPr>
              <a:defRPr/>
            </a:pPr>
            <a:r>
              <a:rPr lang="en-GB" dirty="0"/>
              <a:t>What do emerging trends in development finance mean for crisis actors? </a:t>
            </a:r>
            <a:r>
              <a:rPr lang="en-US" dirty="0"/>
              <a:t>/ devinit.org</a:t>
            </a:r>
          </a:p>
        </p:txBody>
      </p:sp>
      <p:sp>
        <p:nvSpPr>
          <p:cNvPr id="5" name="TextBox 4">
            <a:extLst>
              <a:ext uri="{FF2B5EF4-FFF2-40B4-BE49-F238E27FC236}">
                <a16:creationId xmlns:a16="http://schemas.microsoft.com/office/drawing/2014/main" id="{9545F60C-B864-4F20-8B81-0B0A10DB0331}"/>
              </a:ext>
            </a:extLst>
          </p:cNvPr>
          <p:cNvSpPr txBox="1"/>
          <p:nvPr/>
        </p:nvSpPr>
        <p:spPr>
          <a:xfrm>
            <a:off x="982802" y="1748871"/>
            <a:ext cx="3037840" cy="307777"/>
          </a:xfrm>
          <a:prstGeom prst="rect">
            <a:avLst/>
          </a:prstGeom>
          <a:noFill/>
        </p:spPr>
        <p:txBody>
          <a:bodyPr wrap="square" rtlCol="0">
            <a:spAutoFit/>
          </a:bodyPr>
          <a:lstStyle/>
          <a:p>
            <a:r>
              <a:rPr lang="en-GB" sz="1400" b="1" dirty="0">
                <a:solidFill>
                  <a:srgbClr val="109F68"/>
                </a:solidFill>
              </a:rPr>
              <a:t>Protracted crisis countries</a:t>
            </a:r>
          </a:p>
        </p:txBody>
      </p:sp>
      <p:sp>
        <p:nvSpPr>
          <p:cNvPr id="6" name="TextBox 5">
            <a:extLst>
              <a:ext uri="{FF2B5EF4-FFF2-40B4-BE49-F238E27FC236}">
                <a16:creationId xmlns:a16="http://schemas.microsoft.com/office/drawing/2014/main" id="{0591D750-F59E-421C-8A2A-FE45A63681D6}"/>
              </a:ext>
            </a:extLst>
          </p:cNvPr>
          <p:cNvSpPr txBox="1"/>
          <p:nvPr/>
        </p:nvSpPr>
        <p:spPr>
          <a:xfrm>
            <a:off x="5123359" y="1748872"/>
            <a:ext cx="3037840" cy="307777"/>
          </a:xfrm>
          <a:prstGeom prst="rect">
            <a:avLst/>
          </a:prstGeom>
          <a:noFill/>
        </p:spPr>
        <p:txBody>
          <a:bodyPr wrap="square" rtlCol="0">
            <a:spAutoFit/>
          </a:bodyPr>
          <a:lstStyle/>
          <a:p>
            <a:r>
              <a:rPr lang="en-GB" sz="1400" b="1" dirty="0">
                <a:solidFill>
                  <a:srgbClr val="109F68"/>
                </a:solidFill>
              </a:rPr>
              <a:t>Other developing countries</a:t>
            </a:r>
          </a:p>
        </p:txBody>
      </p:sp>
      <p:graphicFrame>
        <p:nvGraphicFramePr>
          <p:cNvPr id="25" name="Chart 24">
            <a:extLst>
              <a:ext uri="{FF2B5EF4-FFF2-40B4-BE49-F238E27FC236}">
                <a16:creationId xmlns:a16="http://schemas.microsoft.com/office/drawing/2014/main" id="{5A371DCA-94AB-48D7-B9DA-AC4CF3950BAE}"/>
              </a:ext>
            </a:extLst>
          </p:cNvPr>
          <p:cNvGraphicFramePr>
            <a:graphicFrameLocks/>
          </p:cNvGraphicFramePr>
          <p:nvPr>
            <p:extLst>
              <p:ext uri="{D42A27DB-BD31-4B8C-83A1-F6EECF244321}">
                <p14:modId xmlns:p14="http://schemas.microsoft.com/office/powerpoint/2010/main" val="3364764537"/>
              </p:ext>
            </p:extLst>
          </p:nvPr>
        </p:nvGraphicFramePr>
        <p:xfrm>
          <a:off x="-225081" y="2146145"/>
          <a:ext cx="5141030" cy="380706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Chart 25">
            <a:extLst>
              <a:ext uri="{FF2B5EF4-FFF2-40B4-BE49-F238E27FC236}">
                <a16:creationId xmlns:a16="http://schemas.microsoft.com/office/drawing/2014/main" id="{45EAB3EF-5B0C-4B7B-A995-5C29C018897A}"/>
              </a:ext>
            </a:extLst>
          </p:cNvPr>
          <p:cNvGraphicFramePr>
            <a:graphicFrameLocks/>
          </p:cNvGraphicFramePr>
          <p:nvPr>
            <p:extLst>
              <p:ext uri="{D42A27DB-BD31-4B8C-83A1-F6EECF244321}">
                <p14:modId xmlns:p14="http://schemas.microsoft.com/office/powerpoint/2010/main" val="1359599512"/>
              </p:ext>
            </p:extLst>
          </p:nvPr>
        </p:nvGraphicFramePr>
        <p:xfrm>
          <a:off x="3694906" y="2179793"/>
          <a:ext cx="5291586" cy="3899525"/>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a:extLst>
              <a:ext uri="{FF2B5EF4-FFF2-40B4-BE49-F238E27FC236}">
                <a16:creationId xmlns:a16="http://schemas.microsoft.com/office/drawing/2014/main" id="{BFCAC56F-16B4-4BC1-94F0-E7FC90BAFDDE}"/>
              </a:ext>
            </a:extLst>
          </p:cNvPr>
          <p:cNvSpPr txBox="1"/>
          <p:nvPr/>
        </p:nvSpPr>
        <p:spPr>
          <a:xfrm>
            <a:off x="347663" y="6076353"/>
            <a:ext cx="7934960" cy="246221"/>
          </a:xfrm>
          <a:prstGeom prst="rect">
            <a:avLst/>
          </a:prstGeom>
          <a:noFill/>
        </p:spPr>
        <p:txBody>
          <a:bodyPr wrap="square" rtlCol="0">
            <a:spAutoFit/>
          </a:bodyPr>
          <a:lstStyle/>
          <a:p>
            <a:r>
              <a:rPr lang="en-GB" sz="1000" dirty="0">
                <a:solidFill>
                  <a:schemeClr val="bg2"/>
                </a:solidFill>
              </a:rPr>
              <a:t>Source: </a:t>
            </a:r>
            <a:r>
              <a:rPr lang="en-US" sz="1000" dirty="0">
                <a:solidFill>
                  <a:schemeClr val="bg2"/>
                </a:solidFill>
              </a:rPr>
              <a:t>Development Initiatives based on OECD and UN-OCHA data</a:t>
            </a:r>
            <a:r>
              <a:rPr lang="en-GB" sz="1000" dirty="0">
                <a:solidFill>
                  <a:schemeClr val="bg2"/>
                </a:solidFill>
              </a:rPr>
              <a:t> </a:t>
            </a:r>
          </a:p>
        </p:txBody>
      </p:sp>
    </p:spTree>
    <p:extLst>
      <p:ext uri="{BB962C8B-B14F-4D97-AF65-F5344CB8AC3E}">
        <p14:creationId xmlns:p14="http://schemas.microsoft.com/office/powerpoint/2010/main" val="4146627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Graphic spid="25" grpId="0">
        <p:bldAsOne/>
      </p:bldGraphic>
      <p:bldGraphic spid="26" grpId="0">
        <p:bldAsOne/>
      </p:bldGraphic>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24ADE-44E2-4133-B60D-6EC664CAD098}"/>
              </a:ext>
            </a:extLst>
          </p:cNvPr>
          <p:cNvSpPr>
            <a:spLocks noGrp="1"/>
          </p:cNvSpPr>
          <p:nvPr>
            <p:ph type="title"/>
          </p:nvPr>
        </p:nvSpPr>
        <p:spPr/>
        <p:txBody>
          <a:bodyPr anchor="t"/>
          <a:lstStyle/>
          <a:p>
            <a:r>
              <a:rPr lang="en-GB" dirty="0"/>
              <a:t>A substantial amount of ODA is not targeted at the poorest</a:t>
            </a:r>
          </a:p>
        </p:txBody>
      </p:sp>
      <p:sp>
        <p:nvSpPr>
          <p:cNvPr id="4" name="Footer Placeholder 3">
            <a:extLst>
              <a:ext uri="{FF2B5EF4-FFF2-40B4-BE49-F238E27FC236}">
                <a16:creationId xmlns:a16="http://schemas.microsoft.com/office/drawing/2014/main" id="{E72B47E6-08BD-4EE3-A7FB-2BB53603146B}"/>
              </a:ext>
            </a:extLst>
          </p:cNvPr>
          <p:cNvSpPr>
            <a:spLocks noGrp="1"/>
          </p:cNvSpPr>
          <p:nvPr>
            <p:ph type="ftr" sz="quarter" idx="14"/>
          </p:nvPr>
        </p:nvSpPr>
        <p:spPr/>
        <p:txBody>
          <a:bodyPr/>
          <a:lstStyle/>
          <a:p>
            <a:pPr>
              <a:defRPr/>
            </a:pPr>
            <a:r>
              <a:rPr lang="en-GB" dirty="0"/>
              <a:t>What do emerging trends in development finance mean for crisis actors? </a:t>
            </a:r>
            <a:r>
              <a:rPr lang="en-US" dirty="0"/>
              <a:t>/ devinit.org</a:t>
            </a:r>
          </a:p>
        </p:txBody>
      </p:sp>
      <p:pic>
        <p:nvPicPr>
          <p:cNvPr id="7" name="Picture Placeholder 6">
            <a:extLst>
              <a:ext uri="{FF2B5EF4-FFF2-40B4-BE49-F238E27FC236}">
                <a16:creationId xmlns:a16="http://schemas.microsoft.com/office/drawing/2014/main" id="{5E245126-5BCF-4C7E-9D3D-BBEC82C2A19D}"/>
              </a:ext>
            </a:extLst>
          </p:cNvPr>
          <p:cNvPicPr>
            <a:picLocks noGrp="1" noChangeAspect="1"/>
          </p:cNvPicPr>
          <p:nvPr>
            <p:ph type="pic" sz="quarter" idx="13"/>
          </p:nvPr>
        </p:nvPicPr>
        <p:blipFill rotWithShape="1">
          <a:blip r:embed="rId3"/>
          <a:srcRect l="-465" r="-718"/>
          <a:stretch/>
        </p:blipFill>
        <p:spPr>
          <a:xfrm>
            <a:off x="457200" y="1915850"/>
            <a:ext cx="8246249" cy="4126727"/>
          </a:xfrm>
        </p:spPr>
      </p:pic>
      <p:sp>
        <p:nvSpPr>
          <p:cNvPr id="5" name="TextBox 4">
            <a:extLst>
              <a:ext uri="{FF2B5EF4-FFF2-40B4-BE49-F238E27FC236}">
                <a16:creationId xmlns:a16="http://schemas.microsoft.com/office/drawing/2014/main" id="{4C628328-DBEF-4117-94E1-71AA16CA2103}"/>
              </a:ext>
            </a:extLst>
          </p:cNvPr>
          <p:cNvSpPr txBox="1"/>
          <p:nvPr/>
        </p:nvSpPr>
        <p:spPr>
          <a:xfrm>
            <a:off x="347663" y="6076353"/>
            <a:ext cx="7934960" cy="246221"/>
          </a:xfrm>
          <a:prstGeom prst="rect">
            <a:avLst/>
          </a:prstGeom>
          <a:noFill/>
        </p:spPr>
        <p:txBody>
          <a:bodyPr wrap="square" rtlCol="0">
            <a:spAutoFit/>
          </a:bodyPr>
          <a:lstStyle/>
          <a:p>
            <a:r>
              <a:rPr lang="en-GB" sz="1000" dirty="0">
                <a:solidFill>
                  <a:schemeClr val="bg2"/>
                </a:solidFill>
              </a:rPr>
              <a:t>Source: </a:t>
            </a:r>
            <a:r>
              <a:rPr lang="en-US" sz="1000" dirty="0">
                <a:solidFill>
                  <a:schemeClr val="bg2"/>
                </a:solidFill>
              </a:rPr>
              <a:t>Development Initiatives based on OECD and UN-OCHA data</a:t>
            </a:r>
            <a:r>
              <a:rPr lang="en-GB" sz="1000" dirty="0">
                <a:solidFill>
                  <a:schemeClr val="bg2"/>
                </a:solidFill>
              </a:rPr>
              <a:t> </a:t>
            </a:r>
          </a:p>
        </p:txBody>
      </p:sp>
    </p:spTree>
    <p:extLst>
      <p:ext uri="{BB962C8B-B14F-4D97-AF65-F5344CB8AC3E}">
        <p14:creationId xmlns:p14="http://schemas.microsoft.com/office/powerpoint/2010/main" val="3807350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4"/>
          <p:cNvSpPr>
            <a:spLocks noGrp="1"/>
          </p:cNvSpPr>
          <p:nvPr>
            <p:ph type="title"/>
          </p:nvPr>
        </p:nvSpPr>
        <p:spPr/>
        <p:txBody>
          <a:bodyPr anchor="t"/>
          <a:lstStyle/>
          <a:p>
            <a:r>
              <a:rPr lang="en-GB" dirty="0"/>
              <a:t>The flow of development aid</a:t>
            </a:r>
            <a:endParaRPr lang="en-GB" altLang="en-US" dirty="0"/>
          </a:p>
        </p:txBody>
      </p:sp>
      <p:sp>
        <p:nvSpPr>
          <p:cNvPr id="2" name="Footer Placeholder 1"/>
          <p:cNvSpPr>
            <a:spLocks noGrp="1"/>
          </p:cNvSpPr>
          <p:nvPr>
            <p:ph type="ftr" sz="quarter" idx="14"/>
          </p:nvPr>
        </p:nvSpPr>
        <p:spPr/>
        <p:txBody>
          <a:bodyPr/>
          <a:lstStyle/>
          <a:p>
            <a:pPr>
              <a:defRPr/>
            </a:pPr>
            <a:r>
              <a:rPr lang="en-GB" dirty="0"/>
              <a:t>What do emerging trends in development finance mean for crisis actors? </a:t>
            </a:r>
            <a:r>
              <a:rPr lang="en-US" dirty="0"/>
              <a:t>/ devinit.org</a:t>
            </a:r>
          </a:p>
        </p:txBody>
      </p:sp>
      <p:sp>
        <p:nvSpPr>
          <p:cNvPr id="11" name="TextBox 10">
            <a:extLst>
              <a:ext uri="{FF2B5EF4-FFF2-40B4-BE49-F238E27FC236}">
                <a16:creationId xmlns:a16="http://schemas.microsoft.com/office/drawing/2014/main" id="{D1098CCD-1FA8-4646-BD68-9CCCE48B8C0B}"/>
              </a:ext>
            </a:extLst>
          </p:cNvPr>
          <p:cNvSpPr txBox="1"/>
          <p:nvPr/>
        </p:nvSpPr>
        <p:spPr>
          <a:xfrm>
            <a:off x="347663" y="1554617"/>
            <a:ext cx="7931791" cy="707886"/>
          </a:xfrm>
          <a:prstGeom prst="rect">
            <a:avLst/>
          </a:prstGeom>
          <a:noFill/>
        </p:spPr>
        <p:txBody>
          <a:bodyPr wrap="square" rtlCol="0">
            <a:spAutoFit/>
          </a:bodyPr>
          <a:lstStyle/>
          <a:p>
            <a:endParaRPr lang="en-GB" sz="1200" dirty="0"/>
          </a:p>
          <a:p>
            <a:r>
              <a:rPr lang="en-US" sz="1400" b="1" dirty="0">
                <a:solidFill>
                  <a:srgbClr val="109F68"/>
                </a:solidFill>
              </a:rPr>
              <a:t>The flow of official development assistance (ODA), excluding humanitarian aid, to protracted crisis countries (PCC) and other developing countries in 2017, US$ million</a:t>
            </a:r>
            <a:endParaRPr lang="en-GB" b="1" dirty="0"/>
          </a:p>
        </p:txBody>
      </p:sp>
      <p:pic>
        <p:nvPicPr>
          <p:cNvPr id="16" name="Picture 15">
            <a:extLst>
              <a:ext uri="{FF2B5EF4-FFF2-40B4-BE49-F238E27FC236}">
                <a16:creationId xmlns:a16="http://schemas.microsoft.com/office/drawing/2014/main" id="{B4CCAF37-C153-4BEC-915D-025D97CB7920}"/>
              </a:ext>
            </a:extLst>
          </p:cNvPr>
          <p:cNvPicPr>
            <a:picLocks noChangeAspect="1"/>
          </p:cNvPicPr>
          <p:nvPr/>
        </p:nvPicPr>
        <p:blipFill rotWithShape="1">
          <a:blip r:embed="rId3"/>
          <a:srcRect t="8297"/>
          <a:stretch/>
        </p:blipFill>
        <p:spPr>
          <a:xfrm>
            <a:off x="457200" y="2311604"/>
            <a:ext cx="7210338" cy="3715648"/>
          </a:xfrm>
          <a:prstGeom prst="rect">
            <a:avLst/>
          </a:prstGeom>
        </p:spPr>
      </p:pic>
      <p:sp>
        <p:nvSpPr>
          <p:cNvPr id="6" name="TextBox 5">
            <a:extLst>
              <a:ext uri="{FF2B5EF4-FFF2-40B4-BE49-F238E27FC236}">
                <a16:creationId xmlns:a16="http://schemas.microsoft.com/office/drawing/2014/main" id="{07E10BF8-1137-4B5B-B639-D4527645CAAE}"/>
              </a:ext>
            </a:extLst>
          </p:cNvPr>
          <p:cNvSpPr txBox="1"/>
          <p:nvPr/>
        </p:nvSpPr>
        <p:spPr>
          <a:xfrm>
            <a:off x="347663" y="6076353"/>
            <a:ext cx="7934960" cy="246221"/>
          </a:xfrm>
          <a:prstGeom prst="rect">
            <a:avLst/>
          </a:prstGeom>
          <a:noFill/>
        </p:spPr>
        <p:txBody>
          <a:bodyPr wrap="square" rtlCol="0">
            <a:spAutoFit/>
          </a:bodyPr>
          <a:lstStyle/>
          <a:p>
            <a:r>
              <a:rPr lang="en-GB" sz="1000" dirty="0">
                <a:solidFill>
                  <a:schemeClr val="bg2"/>
                </a:solidFill>
              </a:rPr>
              <a:t>Source: </a:t>
            </a:r>
            <a:r>
              <a:rPr lang="en-US" sz="1000" dirty="0">
                <a:solidFill>
                  <a:schemeClr val="bg2"/>
                </a:solidFill>
              </a:rPr>
              <a:t>Development Initiatives based on OECD and UN-OCHA data</a:t>
            </a:r>
            <a:r>
              <a:rPr lang="en-GB" sz="1000" dirty="0">
                <a:solidFill>
                  <a:schemeClr val="bg2"/>
                </a:solidFill>
              </a:rPr>
              <a:t> </a:t>
            </a:r>
          </a:p>
        </p:txBody>
      </p:sp>
    </p:spTree>
    <p:extLst>
      <p:ext uri="{BB962C8B-B14F-4D97-AF65-F5344CB8AC3E}">
        <p14:creationId xmlns:p14="http://schemas.microsoft.com/office/powerpoint/2010/main" val="325889293"/>
      </p:ext>
    </p:extLst>
  </p:cSld>
  <p:clrMapOvr>
    <a:masterClrMapping/>
  </p:clrMapOvr>
</p:sld>
</file>

<file path=ppt/theme/theme1.xml><?xml version="1.0" encoding="utf-8"?>
<a:theme xmlns:a="http://schemas.openxmlformats.org/drawingml/2006/main" name="DI green PowerPoint template">
  <a:themeElements>
    <a:clrScheme name="Custom 2">
      <a:dk1>
        <a:sysClr val="windowText" lastClr="000000"/>
      </a:dk1>
      <a:lt1>
        <a:sysClr val="window" lastClr="FFFFFF"/>
      </a:lt1>
      <a:dk2>
        <a:srgbClr val="C3105A"/>
      </a:dk2>
      <a:lt2>
        <a:srgbClr val="453F43"/>
      </a:lt2>
      <a:accent1>
        <a:srgbClr val="C3105A"/>
      </a:accent1>
      <a:accent2>
        <a:srgbClr val="F9CDD0"/>
      </a:accent2>
      <a:accent3>
        <a:srgbClr val="E4819C"/>
      </a:accent3>
      <a:accent4>
        <a:srgbClr val="D64379"/>
      </a:accent4>
      <a:accent5>
        <a:srgbClr val="7F1951"/>
      </a:accent5>
      <a:accent6>
        <a:srgbClr val="6B656A"/>
      </a:accent6>
      <a:hlink>
        <a:srgbClr val="C3105A"/>
      </a:hlink>
      <a:folHlink>
        <a:srgbClr val="6B656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DI pink PowerPoint template" id="{B17B5962-6FEB-496D-A307-8D29F54F30E7}" vid="{6C2E9F8D-507F-4FCB-B674-03DD5797A3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DI green">
    <a:dk1>
      <a:sysClr val="windowText" lastClr="000000"/>
    </a:dk1>
    <a:lt1>
      <a:sysClr val="window" lastClr="FFFFFF"/>
    </a:lt1>
    <a:dk2>
      <a:srgbClr val="109F68"/>
    </a:dk2>
    <a:lt2>
      <a:srgbClr val="453F43"/>
    </a:lt2>
    <a:accent1>
      <a:srgbClr val="109F68"/>
    </a:accent1>
    <a:accent2>
      <a:srgbClr val="92CBAA"/>
    </a:accent2>
    <a:accent3>
      <a:srgbClr val="5AB88A"/>
    </a:accent3>
    <a:accent4>
      <a:srgbClr val="007952"/>
    </a:accent4>
    <a:accent5>
      <a:srgbClr val="007952"/>
    </a:accent5>
    <a:accent6>
      <a:srgbClr val="6B656A"/>
    </a:accent6>
    <a:hlink>
      <a:srgbClr val="109F68"/>
    </a:hlink>
    <a:folHlink>
      <a:srgbClr val="6B656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DI green">
    <a:dk1>
      <a:sysClr val="windowText" lastClr="000000"/>
    </a:dk1>
    <a:lt1>
      <a:sysClr val="window" lastClr="FFFFFF"/>
    </a:lt1>
    <a:dk2>
      <a:srgbClr val="109F68"/>
    </a:dk2>
    <a:lt2>
      <a:srgbClr val="453F43"/>
    </a:lt2>
    <a:accent1>
      <a:srgbClr val="109F68"/>
    </a:accent1>
    <a:accent2>
      <a:srgbClr val="92CBAA"/>
    </a:accent2>
    <a:accent3>
      <a:srgbClr val="5AB88A"/>
    </a:accent3>
    <a:accent4>
      <a:srgbClr val="007952"/>
    </a:accent4>
    <a:accent5>
      <a:srgbClr val="007952"/>
    </a:accent5>
    <a:accent6>
      <a:srgbClr val="6B656A"/>
    </a:accent6>
    <a:hlink>
      <a:srgbClr val="109F68"/>
    </a:hlink>
    <a:folHlink>
      <a:srgbClr val="6B656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DI green">
    <a:dk1>
      <a:sysClr val="windowText" lastClr="000000"/>
    </a:dk1>
    <a:lt1>
      <a:sysClr val="window" lastClr="FFFFFF"/>
    </a:lt1>
    <a:dk2>
      <a:srgbClr val="109F68"/>
    </a:dk2>
    <a:lt2>
      <a:srgbClr val="453F43"/>
    </a:lt2>
    <a:accent1>
      <a:srgbClr val="109F68"/>
    </a:accent1>
    <a:accent2>
      <a:srgbClr val="92CBAA"/>
    </a:accent2>
    <a:accent3>
      <a:srgbClr val="5AB88A"/>
    </a:accent3>
    <a:accent4>
      <a:srgbClr val="007952"/>
    </a:accent4>
    <a:accent5>
      <a:srgbClr val="007952"/>
    </a:accent5>
    <a:accent6>
      <a:srgbClr val="6B656A"/>
    </a:accent6>
    <a:hlink>
      <a:srgbClr val="109F68"/>
    </a:hlink>
    <a:folHlink>
      <a:srgbClr val="6B656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DI green">
    <a:dk1>
      <a:sysClr val="windowText" lastClr="000000"/>
    </a:dk1>
    <a:lt1>
      <a:sysClr val="window" lastClr="FFFFFF"/>
    </a:lt1>
    <a:dk2>
      <a:srgbClr val="109F68"/>
    </a:dk2>
    <a:lt2>
      <a:srgbClr val="453F43"/>
    </a:lt2>
    <a:accent1>
      <a:srgbClr val="109F68"/>
    </a:accent1>
    <a:accent2>
      <a:srgbClr val="92CBAA"/>
    </a:accent2>
    <a:accent3>
      <a:srgbClr val="5AB88A"/>
    </a:accent3>
    <a:accent4>
      <a:srgbClr val="007952"/>
    </a:accent4>
    <a:accent5>
      <a:srgbClr val="007952"/>
    </a:accent5>
    <a:accent6>
      <a:srgbClr val="6B656A"/>
    </a:accent6>
    <a:hlink>
      <a:srgbClr val="109F68"/>
    </a:hlink>
    <a:folHlink>
      <a:srgbClr val="6B656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DI green PowerPoint template</Template>
  <TotalTime>33</TotalTime>
  <Words>3103</Words>
  <Application>Microsoft Office PowerPoint</Application>
  <PresentationFormat>On-screen Show (4:3)</PresentationFormat>
  <Paragraphs>326</Paragraphs>
  <Slides>17</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Wingdings</vt:lpstr>
      <vt:lpstr>DI green PowerPoint template</vt:lpstr>
      <vt:lpstr>PowerPoint Presentation</vt:lpstr>
      <vt:lpstr>PowerPoint Presentation</vt:lpstr>
      <vt:lpstr>Development finance policy</vt:lpstr>
      <vt:lpstr>Key stakeholders</vt:lpstr>
      <vt:lpstr>Countries in protracted crisis</vt:lpstr>
      <vt:lpstr>Countries in protracted crisis</vt:lpstr>
      <vt:lpstr>Aid dominates international flows to PCC in 2017</vt:lpstr>
      <vt:lpstr>A substantial amount of ODA is not targeted at the poorest</vt:lpstr>
      <vt:lpstr>The flow of development aid</vt:lpstr>
      <vt:lpstr>PCC receive less ODA  via government </vt:lpstr>
      <vt:lpstr>Rise in humanitarian aid does not cover fall in other ODA</vt:lpstr>
      <vt:lpstr>ODA levels can recover quickly in post-crisis countries</vt:lpstr>
      <vt:lpstr>ODA loans to protracted crisis countries have grown rapidly</vt:lpstr>
      <vt:lpstr>ODA loans to protracted crisis countries in 2017</vt:lpstr>
      <vt:lpstr>ODA loans to protracted crisis countries in 2017</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Alice McAndrew</dc:creator>
  <cp:lastModifiedBy>James Harle</cp:lastModifiedBy>
  <cp:revision>326</cp:revision>
  <cp:lastPrinted>2019-04-30T14:10:50Z</cp:lastPrinted>
  <dcterms:created xsi:type="dcterms:W3CDTF">2019-04-23T08:15:40Z</dcterms:created>
  <dcterms:modified xsi:type="dcterms:W3CDTF">2019-07-18T13:33:54Z</dcterms:modified>
</cp:coreProperties>
</file>