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1" r:id="rId2"/>
    <p:sldMasterId id="2147483669" r:id="rId3"/>
  </p:sldMasterIdLst>
  <p:notesMasterIdLst>
    <p:notesMasterId r:id="rId14"/>
  </p:notesMasterIdLst>
  <p:sldIdLst>
    <p:sldId id="267" r:id="rId4"/>
    <p:sldId id="303" r:id="rId5"/>
    <p:sldId id="305" r:id="rId6"/>
    <p:sldId id="290" r:id="rId7"/>
    <p:sldId id="284" r:id="rId8"/>
    <p:sldId id="291" r:id="rId9"/>
    <p:sldId id="289" r:id="rId10"/>
    <p:sldId id="307" r:id="rId11"/>
    <p:sldId id="308" r:id="rId12"/>
    <p:sldId id="30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TheMixBold" charset="0"/>
      <p:regular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1F105D9-CBD7-4E2A-AAAC-22B544A59DA4}">
          <p14:sldIdLst>
            <p14:sldId id="267"/>
            <p14:sldId id="303"/>
            <p14:sldId id="305"/>
            <p14:sldId id="290"/>
            <p14:sldId id="284"/>
            <p14:sldId id="291"/>
            <p14:sldId id="289"/>
            <p14:sldId id="307"/>
            <p14:sldId id="308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7F"/>
    <a:srgbClr val="696158"/>
    <a:srgbClr val="693C5E"/>
    <a:srgbClr val="1B365D"/>
    <a:srgbClr val="319B42"/>
    <a:srgbClr val="FFBF3F"/>
    <a:srgbClr val="DC4405"/>
    <a:srgbClr val="E4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6" autoAdjust="0"/>
    <p:restoredTop sz="96370" autoAdjust="0"/>
  </p:normalViewPr>
  <p:slideViewPr>
    <p:cSldViewPr snapToGrid="0">
      <p:cViewPr varScale="1">
        <p:scale>
          <a:sx n="64" d="100"/>
          <a:sy n="64" d="100"/>
        </p:scale>
        <p:origin x="68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font" Target="fonts/font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36AF1-2FBB-4453-B321-E56DCFA6852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223-B211-494D-9473-F4EA2655E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1435100" y="3225800"/>
            <a:ext cx="92583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Title or Closing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85800" y="1788841"/>
            <a:ext cx="6350000" cy="442622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27900" y="1789114"/>
            <a:ext cx="4191000" cy="44259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008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5"/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85801" y="2057399"/>
            <a:ext cx="3402014" cy="36496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420394" y="2057398"/>
            <a:ext cx="3402014" cy="36496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154987" y="2057399"/>
            <a:ext cx="3402014" cy="364966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6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11400" y="2603500"/>
            <a:ext cx="7353300" cy="2400300"/>
          </a:xfrm>
          <a:prstGeom prst="rect">
            <a:avLst/>
          </a:prstGeom>
        </p:spPr>
        <p:txBody>
          <a:bodyPr/>
          <a:lstStyle>
            <a:lvl1pPr>
              <a:defRPr sz="4000" baseline="0"/>
            </a:lvl1pPr>
          </a:lstStyle>
          <a:p>
            <a:pPr lvl="0"/>
            <a:r>
              <a:rPr lang="en-US" dirty="0"/>
              <a:t>Section header or quote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151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91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03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1435100" y="3225800"/>
            <a:ext cx="92583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6000">
                <a:solidFill>
                  <a:srgbClr val="00677F"/>
                </a:solidFill>
              </a:defRPr>
            </a:lvl1pPr>
          </a:lstStyle>
          <a:p>
            <a:r>
              <a:rPr lang="en-US" dirty="0"/>
              <a:t>Title or Closing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66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5800" y="1725614"/>
            <a:ext cx="10810980" cy="4336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3910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85800" y="1788841"/>
            <a:ext cx="6350000" cy="44262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77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289800" y="1788841"/>
            <a:ext cx="4191000" cy="442622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0696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5"/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85801" y="2057399"/>
            <a:ext cx="3402014" cy="3649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77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420394" y="2057398"/>
            <a:ext cx="3402014" cy="3649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77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154987" y="2057399"/>
            <a:ext cx="3402014" cy="3649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77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33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11400" y="2603500"/>
            <a:ext cx="7353300" cy="2400300"/>
          </a:xfrm>
          <a:prstGeom prst="rect">
            <a:avLst/>
          </a:prstGeom>
        </p:spPr>
        <p:txBody>
          <a:bodyPr/>
          <a:lstStyle>
            <a:lvl1pPr>
              <a:defRPr sz="4000" baseline="0">
                <a:solidFill>
                  <a:srgbClr val="00677F"/>
                </a:solidFill>
              </a:defRPr>
            </a:lvl1pPr>
          </a:lstStyle>
          <a:p>
            <a:pPr lvl="0"/>
            <a:r>
              <a:rPr lang="en-US" dirty="0"/>
              <a:t>Section header or quote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93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725613"/>
            <a:ext cx="10810981" cy="4336140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912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5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790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20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685800" y="1725613"/>
            <a:ext cx="6350000" cy="43361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7315200" y="1725613"/>
            <a:ext cx="4181581" cy="4336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6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5"/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85801" y="2057399"/>
            <a:ext cx="3402014" cy="3649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420394" y="2057398"/>
            <a:ext cx="3402014" cy="3649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8154987" y="2057399"/>
            <a:ext cx="3402014" cy="36496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11400" y="2603500"/>
            <a:ext cx="7353300" cy="2400300"/>
          </a:xfrm>
          <a:prstGeom prst="rect">
            <a:avLst/>
          </a:prstGeom>
        </p:spPr>
        <p:txBody>
          <a:bodyPr/>
          <a:lstStyle>
            <a:lvl1pPr>
              <a:defRPr sz="4000" baseline="0"/>
            </a:lvl1pPr>
          </a:lstStyle>
          <a:p>
            <a:pPr lvl="0"/>
            <a:r>
              <a:rPr lang="en-US" dirty="0"/>
              <a:t>Section header or quote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04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77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5"/>
          <p:cNvSpPr>
            <a:spLocks noGrp="1"/>
          </p:cNvSpPr>
          <p:nvPr>
            <p:ph type="title" hasCustomPrompt="1"/>
          </p:nvPr>
        </p:nvSpPr>
        <p:spPr>
          <a:xfrm>
            <a:off x="1435100" y="3225800"/>
            <a:ext cx="9258300" cy="6985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6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Title or Closing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63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5"/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725614"/>
            <a:ext cx="10810981" cy="4336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889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5473700" y="6642100"/>
            <a:ext cx="6235700" cy="2159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rgbClr val="696158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Presenter Name  |  Date  |  CGDev.org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5" r:id="rId6"/>
    <p:sldLayoutId id="2147483660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63500" algn="l"/>
        </a:tabLst>
        <a:defRPr sz="4000" kern="1200">
          <a:solidFill>
            <a:srgbClr val="00677F"/>
          </a:solidFill>
          <a:latin typeface="TheMixBold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735637" y="6591300"/>
            <a:ext cx="6075363" cy="26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96158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Presenter Name  |  Date  |  CGDev.org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618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63500" algn="l"/>
        </a:tabLst>
        <a:defRPr sz="4000" kern="1200">
          <a:solidFill>
            <a:srgbClr val="00677F"/>
          </a:solidFill>
          <a:latin typeface="TheMixBold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bg1">
              <a:lumMod val="95000"/>
            </a:schemeClr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5735637" y="6591300"/>
            <a:ext cx="6075363" cy="26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696158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Presenter Name  |  Date  |  CGDev.org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368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tabLst>
          <a:tab pos="63500" algn="l"/>
        </a:tabLst>
        <a:defRPr sz="4000" kern="1200">
          <a:solidFill>
            <a:srgbClr val="00677F"/>
          </a:solidFill>
          <a:latin typeface="TheMixBold" pitchFamily="50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rgbClr val="00677F"/>
          </a:solidFill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rgbClr val="0067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67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67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67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gdev.org/expert/jeremy-konyndyk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077" y="1361212"/>
            <a:ext cx="11449845" cy="3504858"/>
          </a:xfrm>
        </p:spPr>
        <p:txBody>
          <a:bodyPr/>
          <a:lstStyle/>
          <a:p>
            <a:r>
              <a:rPr lang="en-US" sz="5400" dirty="0"/>
              <a:t>Can a Fragmented Business Model Manage Integrated Crises?</a:t>
            </a:r>
            <a:br>
              <a:rPr lang="en-US" sz="5400" dirty="0"/>
            </a:br>
            <a:br>
              <a:rPr lang="en-US" sz="54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008736" y="4363726"/>
            <a:ext cx="3792104" cy="17235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Jeremy Konyndyk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Senior Policy Fellow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Center for Global Development</a:t>
            </a:r>
          </a:p>
          <a:p>
            <a:r>
              <a:rPr lang="en-US" sz="1600" i="1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</a:rPr>
              <a:t>October 2019</a:t>
            </a:r>
          </a:p>
        </p:txBody>
      </p:sp>
    </p:spTree>
    <p:extLst>
      <p:ext uri="{BB962C8B-B14F-4D97-AF65-F5344CB8AC3E}">
        <p14:creationId xmlns:p14="http://schemas.microsoft.com/office/powerpoint/2010/main" val="3939503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F5AA-4AA0-4185-9F30-FB4CEE40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2680399"/>
            <a:ext cx="9258300" cy="1497202"/>
          </a:xfrm>
        </p:spPr>
        <p:txBody>
          <a:bodyPr/>
          <a:lstStyle/>
          <a:p>
            <a:br>
              <a:rPr lang="en-US" sz="3200" dirty="0"/>
            </a:br>
            <a:r>
              <a:rPr lang="en-US" sz="3200" dirty="0">
                <a:hlinkClick r:id="rId2"/>
              </a:rPr>
              <a:t>https://www.cgdev.org/expert/jeremy-konyndyk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Drop me a line: jkonyndyk@cgdev.org</a:t>
            </a:r>
          </a:p>
        </p:txBody>
      </p:sp>
    </p:spTree>
    <p:extLst>
      <p:ext uri="{BB962C8B-B14F-4D97-AF65-F5344CB8AC3E}">
        <p14:creationId xmlns:p14="http://schemas.microsoft.com/office/powerpoint/2010/main" val="34150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D05A-2D60-4B76-81AE-64A5D64A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SecGen</a:t>
            </a:r>
            <a:r>
              <a:rPr lang="en-US" dirty="0"/>
              <a:t> Guterres at WEF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7CD63-F736-4B6E-AB04-E5D1C65773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Jeremy </a:t>
            </a:r>
            <a:r>
              <a:rPr lang="en-US" dirty="0" err="1"/>
              <a:t>Konyndyk</a:t>
            </a:r>
            <a:r>
              <a:rPr lang="en-US" dirty="0"/>
              <a:t>  |  CGDev.org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A684C-A0F0-42A1-85A1-DA9ADA55C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4400" i="1" dirty="0"/>
              <a:t>“Global challenges are more and more </a:t>
            </a:r>
            <a:r>
              <a:rPr lang="en-US" sz="4400" i="1" dirty="0">
                <a:solidFill>
                  <a:srgbClr val="FF0000"/>
                </a:solidFill>
              </a:rPr>
              <a:t>integrated</a:t>
            </a:r>
            <a:r>
              <a:rPr lang="en-US" sz="4400" i="1" dirty="0"/>
              <a:t>, </a:t>
            </a:r>
          </a:p>
          <a:p>
            <a:pPr algn="ctr"/>
            <a:r>
              <a:rPr lang="en-US" sz="4400" i="1" dirty="0"/>
              <a:t>and the responses are more and more </a:t>
            </a:r>
            <a:r>
              <a:rPr lang="en-US" sz="4400" i="1" dirty="0">
                <a:solidFill>
                  <a:srgbClr val="FF0000"/>
                </a:solidFill>
              </a:rPr>
              <a:t>fragmented</a:t>
            </a:r>
            <a:r>
              <a:rPr lang="en-US" sz="4400" i="1" dirty="0"/>
              <a:t>, </a:t>
            </a:r>
          </a:p>
          <a:p>
            <a:pPr algn="ctr"/>
            <a:r>
              <a:rPr lang="en-US" sz="4400" i="1" dirty="0"/>
              <a:t>and if this is not reversed, it's a recipe for disaster.”</a:t>
            </a:r>
          </a:p>
          <a:p>
            <a:pPr algn="ctr"/>
            <a:endParaRPr lang="en-US" sz="4400" i="1" dirty="0"/>
          </a:p>
          <a:p>
            <a:pPr algn="ctr"/>
            <a:r>
              <a:rPr lang="en-US" sz="4400" dirty="0">
                <a:solidFill>
                  <a:srgbClr val="FF0000"/>
                </a:solidFill>
              </a:rPr>
              <a:t>A rather good description of the humanitarian landscape as well!</a:t>
            </a:r>
            <a:r>
              <a:rPr lang="en-US" sz="4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84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1B3C-C14B-48EA-8807-7B7991E2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Trending (or aspiring?) toward integration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3AEEF-E6F2-405F-AA78-EAC7A5CB94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Jeremy </a:t>
            </a:r>
            <a:r>
              <a:rPr lang="en-US" dirty="0" err="1"/>
              <a:t>Konyndyk</a:t>
            </a:r>
            <a:r>
              <a:rPr lang="en-US" dirty="0"/>
              <a:t>  |  CGDev.org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732C9-FC6D-46A9-844D-525D6EDE50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725614"/>
            <a:ext cx="10793896" cy="4891086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New trends are challenging our traditional organizing principles:</a:t>
            </a:r>
          </a:p>
          <a:p>
            <a:endParaRPr lang="en-US" sz="1000" dirty="0"/>
          </a:p>
          <a:p>
            <a:pPr marL="2400300" lvl="4" indent="-342900"/>
            <a:r>
              <a:rPr lang="en-US" sz="3600" dirty="0"/>
              <a:t>Multi-purpose Cash </a:t>
            </a:r>
          </a:p>
          <a:p>
            <a:pPr marL="2400300" lvl="4" indent="-342900"/>
            <a:r>
              <a:rPr lang="en-US" sz="3600" dirty="0"/>
              <a:t>Multi-sector programming</a:t>
            </a:r>
          </a:p>
          <a:p>
            <a:pPr marL="2400300" lvl="4" indent="-342900"/>
            <a:r>
              <a:rPr lang="en-US" sz="3600" dirty="0"/>
              <a:t>Triple Nexus</a:t>
            </a:r>
          </a:p>
          <a:p>
            <a:pPr marL="2400300" lvl="4" indent="-342900"/>
            <a:r>
              <a:rPr lang="en-US" sz="3600" dirty="0"/>
              <a:t>Joint needs analysis</a:t>
            </a:r>
          </a:p>
          <a:p>
            <a:pPr marL="2400300" lvl="4" indent="-342900"/>
            <a:r>
              <a:rPr lang="en-US" sz="3600" dirty="0"/>
              <a:t>Feedback and accountability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900" dirty="0"/>
          </a:p>
          <a:p>
            <a:r>
              <a:rPr lang="en-US" sz="3200" dirty="0"/>
              <a:t>But many of these are struggling!</a:t>
            </a:r>
          </a:p>
          <a:p>
            <a:endParaRPr lang="en-US" sz="1000" dirty="0"/>
          </a:p>
          <a:p>
            <a:r>
              <a:rPr lang="en-US" sz="3200" dirty="0">
                <a:solidFill>
                  <a:srgbClr val="FF0000"/>
                </a:solidFill>
              </a:rPr>
              <a:t>Integration may be our future – but it is held back by our past.</a:t>
            </a:r>
          </a:p>
        </p:txBody>
      </p:sp>
    </p:spTree>
    <p:extLst>
      <p:ext uri="{BB962C8B-B14F-4D97-AF65-F5344CB8AC3E}">
        <p14:creationId xmlns:p14="http://schemas.microsoft.com/office/powerpoint/2010/main" val="1710732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0FFB-0631-42D3-9AD9-7F45444BE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6133"/>
            <a:ext cx="9258300" cy="774434"/>
          </a:xfrm>
        </p:spPr>
        <p:txBody>
          <a:bodyPr/>
          <a:lstStyle/>
          <a:p>
            <a:r>
              <a:rPr lang="en-US" dirty="0"/>
              <a:t>Change is hard: Budget edition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95F77-8B8A-409D-AD59-80C4353842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1699591"/>
            <a:ext cx="5168245" cy="4362163"/>
          </a:xfrm>
        </p:spPr>
        <p:txBody>
          <a:bodyPr>
            <a:normAutofit fontScale="92500"/>
          </a:bodyPr>
          <a:lstStyle/>
          <a:p>
            <a:r>
              <a:rPr lang="en-US" sz="2800" u="sng" dirty="0"/>
              <a:t>2017 Humanitarian Funding (FTS)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Big 3 get roughly half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Other UN 10%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 Cross movement 10%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NGOs ~25%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809" y="1344215"/>
            <a:ext cx="5229225" cy="5343525"/>
          </a:xfrm>
          <a:prstGeom prst="rect">
            <a:avLst/>
          </a:prstGeom>
        </p:spPr>
      </p:pic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101464" y="6591300"/>
            <a:ext cx="6075363" cy="266700"/>
          </a:xfrm>
        </p:spPr>
        <p:txBody>
          <a:bodyPr/>
          <a:lstStyle/>
          <a:p>
            <a:r>
              <a:rPr lang="en-US" dirty="0"/>
              <a:t>Jeremy Konyndyk  |  CGDev.org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7531709" y="1562328"/>
            <a:ext cx="4660291" cy="625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696158"/>
                </a:solidFill>
                <a:latin typeface="Lato" panose="020F050202020403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Total Humanitarian Funding (FTS)</a:t>
            </a:r>
          </a:p>
          <a:p>
            <a:r>
              <a:rPr lang="en-US" sz="1400" b="1" dirty="0"/>
              <a:t> </a:t>
            </a:r>
          </a:p>
          <a:p>
            <a:r>
              <a:rPr lang="en-US" sz="1400" b="1" dirty="0"/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2847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A9E60-1336-4707-A7DA-FC9680C2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006" y="1412209"/>
            <a:ext cx="8247993" cy="5445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2C5FA-1064-4E28-BCB6-85FFDACF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Donors have been giving a lot more money….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00A7B-51BF-44A9-B3EA-6EE288C7FF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Jeremy </a:t>
            </a:r>
            <a:r>
              <a:rPr lang="en-US" dirty="0" err="1"/>
              <a:t>Konyndyk</a:t>
            </a:r>
            <a:r>
              <a:rPr lang="en-US" dirty="0"/>
              <a:t>  |  CGDev.org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CE247-1ED7-4903-AB24-CEC970B08F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13" y="2669831"/>
            <a:ext cx="2702112" cy="4396890"/>
          </a:xfrm>
        </p:spPr>
        <p:txBody>
          <a:bodyPr>
            <a:normAutofit/>
          </a:bodyPr>
          <a:lstStyle/>
          <a:p>
            <a:r>
              <a:rPr lang="en-US" sz="3200" dirty="0"/>
              <a:t>….is there any evidence past reforms affected their priorities?</a:t>
            </a:r>
          </a:p>
        </p:txBody>
      </p:sp>
    </p:spTree>
    <p:extLst>
      <p:ext uri="{BB962C8B-B14F-4D97-AF65-F5344CB8AC3E}">
        <p14:creationId xmlns:p14="http://schemas.microsoft.com/office/powerpoint/2010/main" val="218975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9C2E-DD6D-4FB3-AD97-E71F5FC0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1300"/>
            <a:ext cx="9258300" cy="774434"/>
          </a:xfrm>
        </p:spPr>
        <p:txBody>
          <a:bodyPr/>
          <a:lstStyle/>
          <a:p>
            <a:r>
              <a:rPr lang="en-US" dirty="0"/>
              <a:t>Not really.	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51262-20E0-4A6C-B2F4-58C72BC2C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7897" y="2047461"/>
            <a:ext cx="2526383" cy="4384095"/>
          </a:xfrm>
        </p:spPr>
        <p:txBody>
          <a:bodyPr>
            <a:normAutofit fontScale="92500" lnSpcReduction="20000"/>
          </a:bodyPr>
          <a:lstStyle/>
          <a:p>
            <a:endParaRPr lang="en-US" sz="3600" dirty="0"/>
          </a:p>
          <a:p>
            <a:r>
              <a:rPr lang="en-US" sz="3200" dirty="0"/>
              <a:t>Proportional funding allocation has been static for decades….</a:t>
            </a:r>
          </a:p>
          <a:p>
            <a:endParaRPr lang="en-US" sz="3200" dirty="0"/>
          </a:p>
          <a:p>
            <a:r>
              <a:rPr lang="en-US" sz="3200" dirty="0"/>
              <a:t>(…though Grand Bargain seems to be affecting cash &amp; multi-year)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71" y="1584158"/>
            <a:ext cx="8296947" cy="5001499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 rot="5400000">
            <a:off x="8710667" y="3384217"/>
            <a:ext cx="503339" cy="620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101464" y="6591300"/>
            <a:ext cx="6075363" cy="266700"/>
          </a:xfrm>
        </p:spPr>
        <p:txBody>
          <a:bodyPr/>
          <a:lstStyle/>
          <a:p>
            <a:r>
              <a:rPr lang="en-US" dirty="0"/>
              <a:t>Jeremy Konyndyk  |  CGDev.org</a:t>
            </a:r>
          </a:p>
        </p:txBody>
      </p:sp>
    </p:spTree>
    <p:extLst>
      <p:ext uri="{BB962C8B-B14F-4D97-AF65-F5344CB8AC3E}">
        <p14:creationId xmlns:p14="http://schemas.microsoft.com/office/powerpoint/2010/main" val="287834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C574-9C84-4643-AC1B-CD93CDF2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Fragmentation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our 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553F5-23EA-4FD4-839C-2C10E7C29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8840" y="1484851"/>
            <a:ext cx="10917940" cy="5251509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800" dirty="0"/>
              <a:t>Donor practices reinforce core institutional </a:t>
            </a:r>
            <a:r>
              <a:rPr lang="en-US" sz="2800" dirty="0">
                <a:solidFill>
                  <a:srgbClr val="FF0000"/>
                </a:solidFill>
              </a:rPr>
              <a:t>incentives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power dynamics </a:t>
            </a:r>
            <a:r>
              <a:rPr lang="en-US" sz="2800" dirty="0"/>
              <a:t>– and undermine coherence:</a:t>
            </a:r>
          </a:p>
          <a:p>
            <a:pPr marL="457200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Vertically siloed</a:t>
            </a:r>
            <a:r>
              <a:rPr lang="en-US" sz="2800" dirty="0"/>
              <a:t>, one-stop-shop multilateral agencies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Funding allocated by agency mandate/sector – </a:t>
            </a:r>
            <a:r>
              <a:rPr lang="en-US" sz="2800" dirty="0">
                <a:solidFill>
                  <a:srgbClr val="FF0000"/>
                </a:solidFill>
              </a:rPr>
              <a:t>each agency acts as its own pooled fund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Response plans are built around agency mandate/sector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9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Coordination and planning built around individual sectors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r>
              <a:rPr lang="en-US" sz="2800" dirty="0"/>
              <a:t>Most donors are heavily reliant on this system for analysis, strategy, operations, and evaluation. </a:t>
            </a:r>
            <a:r>
              <a:rPr lang="en-US" sz="2800" dirty="0">
                <a:solidFill>
                  <a:srgbClr val="FF0000"/>
                </a:solidFill>
              </a:rPr>
              <a:t>The system audits its own performance</a:t>
            </a:r>
            <a:r>
              <a:rPr lang="en-US" sz="2800" dirty="0"/>
              <a:t>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101464" y="6591300"/>
            <a:ext cx="6075363" cy="266700"/>
          </a:xfrm>
        </p:spPr>
        <p:txBody>
          <a:bodyPr/>
          <a:lstStyle/>
          <a:p>
            <a:r>
              <a:rPr lang="en-US" dirty="0"/>
              <a:t>Jeremy Konyndyk  |  CGDev.org</a:t>
            </a:r>
          </a:p>
        </p:txBody>
      </p:sp>
    </p:spTree>
    <p:extLst>
      <p:ext uri="{BB962C8B-B14F-4D97-AF65-F5344CB8AC3E}">
        <p14:creationId xmlns:p14="http://schemas.microsoft.com/office/powerpoint/2010/main" val="146237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D3DE-7347-4929-91B4-77831252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financing &amp; costing models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4E700-A9D3-4DDA-A56E-BA6837214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Jeremy </a:t>
            </a:r>
            <a:r>
              <a:rPr lang="en-US" dirty="0" err="1"/>
              <a:t>Konyndyk</a:t>
            </a:r>
            <a:r>
              <a:rPr lang="en-US" dirty="0"/>
              <a:t>  |  CGDev.org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50D59-C56B-4FF6-BAA8-AED3F2BDB6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799" y="1725613"/>
            <a:ext cx="10913165" cy="462549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Turn </a:t>
            </a:r>
            <a:r>
              <a:rPr lang="en-US" sz="3200" dirty="0">
                <a:solidFill>
                  <a:srgbClr val="FF0000"/>
                </a:solidFill>
              </a:rPr>
              <a:t>CBPFs into core response financing </a:t>
            </a:r>
            <a:r>
              <a:rPr lang="en-US" sz="3200" dirty="0"/>
              <a:t>(e.g. pool funding based on geography rather than agency)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Construct appeals as </a:t>
            </a:r>
            <a:r>
              <a:rPr lang="en-US" sz="3200" dirty="0">
                <a:solidFill>
                  <a:srgbClr val="FF0000"/>
                </a:solidFill>
              </a:rPr>
              <a:t>prioritized tranches </a:t>
            </a:r>
            <a:r>
              <a:rPr lang="en-US" sz="3200" dirty="0"/>
              <a:t>using </a:t>
            </a:r>
            <a:r>
              <a:rPr lang="en-US" sz="3200" dirty="0">
                <a:solidFill>
                  <a:srgbClr val="FF0000"/>
                </a:solidFill>
              </a:rPr>
              <a:t>activity-based costing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Amortize costs </a:t>
            </a:r>
            <a:r>
              <a:rPr lang="en-US" sz="3200" dirty="0"/>
              <a:t>over 3 and 5-year timelines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If cash can be delivered independent of mandate, </a:t>
            </a:r>
            <a:r>
              <a:rPr lang="en-US" sz="3200" dirty="0">
                <a:solidFill>
                  <a:srgbClr val="FF0000"/>
                </a:solidFill>
              </a:rPr>
              <a:t>why not other programs too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312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B75D-F580-4CA6-B83F-59BFE7DF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Redefine International-Local Partnership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F2F49-A93E-4705-B0DB-C97FEFE18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Presenter Name  |  Date  |  CGDev.org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0E84D-B3F3-4A9D-B1EE-2CC7E8115A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Using big international organizations as </a:t>
            </a:r>
            <a:r>
              <a:rPr lang="en-US" sz="3200" dirty="0">
                <a:solidFill>
                  <a:srgbClr val="FF0000"/>
                </a:solidFill>
              </a:rPr>
              <a:t>funding intermediaries </a:t>
            </a:r>
            <a:r>
              <a:rPr lang="en-US" sz="3200" dirty="0"/>
              <a:t>is probably inevitable.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But making them imple</a:t>
            </a:r>
            <a:r>
              <a:rPr lang="en-US" sz="3200" dirty="0">
                <a:solidFill>
                  <a:srgbClr val="FF0000"/>
                </a:solidFill>
              </a:rPr>
              <a:t>menters-of-first-resort </a:t>
            </a:r>
            <a:r>
              <a:rPr lang="en-US" sz="3200" dirty="0"/>
              <a:t>is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In constrained-access settings, increasingly see </a:t>
            </a:r>
            <a:r>
              <a:rPr lang="en-US" sz="3200" dirty="0">
                <a:solidFill>
                  <a:srgbClr val="FF0000"/>
                </a:solidFill>
              </a:rPr>
              <a:t>umbrella partnership model </a:t>
            </a:r>
            <a:r>
              <a:rPr lang="en-US" sz="3200" dirty="0"/>
              <a:t>– UN/INGOs administer $ and provide technical oversight; local groups lead on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Couldn’t that be the </a:t>
            </a:r>
            <a:r>
              <a:rPr lang="en-US" sz="3200" dirty="0">
                <a:solidFill>
                  <a:srgbClr val="FF0000"/>
                </a:solidFill>
              </a:rPr>
              <a:t>default</a:t>
            </a:r>
            <a:r>
              <a:rPr lang="en-US" sz="3200" dirty="0"/>
              <a:t> model?</a:t>
            </a:r>
          </a:p>
        </p:txBody>
      </p:sp>
    </p:spTree>
    <p:extLst>
      <p:ext uri="{BB962C8B-B14F-4D97-AF65-F5344CB8AC3E}">
        <p14:creationId xmlns:p14="http://schemas.microsoft.com/office/powerpoint/2010/main" val="3578641929"/>
      </p:ext>
    </p:extLst>
  </p:cSld>
  <p:clrMapOvr>
    <a:masterClrMapping/>
  </p:clrMapOvr>
</p:sld>
</file>

<file path=ppt/theme/theme1.xml><?xml version="1.0" encoding="utf-8"?>
<a:theme xmlns:a="http://schemas.openxmlformats.org/drawingml/2006/main" name="CGD Black Theme">
  <a:themeElements>
    <a:clrScheme name="CGD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77F"/>
      </a:accent1>
      <a:accent2>
        <a:srgbClr val="696158"/>
      </a:accent2>
      <a:accent3>
        <a:srgbClr val="E4002B"/>
      </a:accent3>
      <a:accent4>
        <a:srgbClr val="DC4405"/>
      </a:accent4>
      <a:accent5>
        <a:srgbClr val="FFBF3F"/>
      </a:accent5>
      <a:accent6>
        <a:srgbClr val="319B42"/>
      </a:accent6>
      <a:hlink>
        <a:srgbClr val="00677F"/>
      </a:hlink>
      <a:folHlink>
        <a:srgbClr val="0067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solidFill>
              <a:schemeClr val="bg1">
                <a:lumMod val="95000"/>
              </a:schemeClr>
            </a:solidFill>
            <a:latin typeface="Lato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QTel ppt-kg draft (002) [Read-Only]" id="{39211610-9027-4047-9130-F9FD9254A419}" vid="{84C1177D-03C7-421E-BD1B-3D32EE4A3223}"/>
    </a:ext>
  </a:extLst>
</a:theme>
</file>

<file path=ppt/theme/theme2.xml><?xml version="1.0" encoding="utf-8"?>
<a:theme xmlns:a="http://schemas.openxmlformats.org/drawingml/2006/main" name="CGD Teal Theme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77F"/>
      </a:accent1>
      <a:accent2>
        <a:srgbClr val="696158"/>
      </a:accent2>
      <a:accent3>
        <a:srgbClr val="E4002B"/>
      </a:accent3>
      <a:accent4>
        <a:srgbClr val="DC4405"/>
      </a:accent4>
      <a:accent5>
        <a:srgbClr val="FFBF3F"/>
      </a:accent5>
      <a:accent6>
        <a:srgbClr val="319B42"/>
      </a:accent6>
      <a:hlink>
        <a:srgbClr val="00677F"/>
      </a:hlink>
      <a:folHlink>
        <a:srgbClr val="0067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solidFill>
              <a:schemeClr val="bg1">
                <a:lumMod val="95000"/>
              </a:schemeClr>
            </a:solidFill>
            <a:latin typeface="Lato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QTel ppt-kg draft (002) [Read-Only]" id="{39211610-9027-4047-9130-F9FD9254A419}" vid="{2A9779E3-9993-441E-89DF-B72DFBAE5382}"/>
    </a:ext>
  </a:extLst>
</a:theme>
</file>

<file path=ppt/theme/theme3.xml><?xml version="1.0" encoding="utf-8"?>
<a:theme xmlns:a="http://schemas.openxmlformats.org/drawingml/2006/main" name="CGD White Theme">
  <a:themeElements>
    <a:clrScheme name="Custom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77F"/>
      </a:accent1>
      <a:accent2>
        <a:srgbClr val="696158"/>
      </a:accent2>
      <a:accent3>
        <a:srgbClr val="E4002B"/>
      </a:accent3>
      <a:accent4>
        <a:srgbClr val="DC4405"/>
      </a:accent4>
      <a:accent5>
        <a:srgbClr val="FFBF3F"/>
      </a:accent5>
      <a:accent6>
        <a:srgbClr val="319B42"/>
      </a:accent6>
      <a:hlink>
        <a:srgbClr val="00677F"/>
      </a:hlink>
      <a:folHlink>
        <a:srgbClr val="0067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2000" dirty="0" smtClean="0">
            <a:solidFill>
              <a:srgbClr val="00677F"/>
            </a:solidFill>
            <a:latin typeface="Lato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QTel ppt-kg draft (002) [Read-Only]" id="{39211610-9027-4047-9130-F9FD9254A419}" vid="{626A00C3-D79E-402D-B6E8-DF29BFC4D1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InQTel ppt-kg draft (002)</Template>
  <TotalTime>11713</TotalTime>
  <Words>439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TheMixBold</vt:lpstr>
      <vt:lpstr>Wingdings</vt:lpstr>
      <vt:lpstr>Calibri</vt:lpstr>
      <vt:lpstr>Lato</vt:lpstr>
      <vt:lpstr>Arial</vt:lpstr>
      <vt:lpstr>CGD Black Theme</vt:lpstr>
      <vt:lpstr>CGD Teal Theme</vt:lpstr>
      <vt:lpstr>CGD White Theme</vt:lpstr>
      <vt:lpstr>Can a Fragmented Business Model Manage Integrated Crises?    </vt:lpstr>
      <vt:lpstr>SecGen Guterres at WEF</vt:lpstr>
      <vt:lpstr>Trending (or aspiring?) toward integration</vt:lpstr>
      <vt:lpstr>Change is hard: Budget edition</vt:lpstr>
      <vt:lpstr>Donors have been giving a lot more money….</vt:lpstr>
      <vt:lpstr>Not really. </vt:lpstr>
      <vt:lpstr>Fragmentation is our business model</vt:lpstr>
      <vt:lpstr>New financing &amp; costing models</vt:lpstr>
      <vt:lpstr>Redefine International-Local Partnership</vt:lpstr>
      <vt:lpstr> https://www.cgdev.org/expert/jeremy-konyndyk   Drop me a line: jkonyndyk@cgdev.org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Struggling with Innovation:   Lessons from the Ebola Outbreak</dc:title>
  <dc:creator>Jeremy</dc:creator>
  <cp:lastModifiedBy>Jeremy </cp:lastModifiedBy>
  <cp:revision>111</cp:revision>
  <dcterms:created xsi:type="dcterms:W3CDTF">2018-02-14T03:35:03Z</dcterms:created>
  <dcterms:modified xsi:type="dcterms:W3CDTF">2019-10-01T10:52:39Z</dcterms:modified>
</cp:coreProperties>
</file>