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charts/colors4.xml" ContentType="application/vnd.ms-office.chartcolorstyle+xml"/>
  <Override PartName="/ppt/charts/colors5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4" r:id="rId10"/>
    <p:sldId id="275" r:id="rId11"/>
    <p:sldId id="273" r:id="rId12"/>
    <p:sldId id="276" r:id="rId13"/>
    <p:sldId id="277" r:id="rId14"/>
    <p:sldId id="26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-348" y="-10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80" y="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main.oecd.org\sdataDCD\Data\GPP%20DIVISION\CFR\6.%20FRAGILITY%20REPORT\2019\Other\Intern\Cheat%20Sheet%20tabl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main.oecd.org\sdataDCD\Data\GPP%20DIVISION\CFR\6.%20FRAGILITY%20REPORT\2019\Other\Intern\Cheat%20Sheet%20tabl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main.oecd.org\sdataDCD\Data\GPP%20DIVISION\CFR\6.%20FRAGILITY%20REPORT\2019\Other\Intern\Cheat%20Sheet%20tabl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main.oecd.org\sdataDCD\Data\GPP%20DIVISION\CFR\6.%20FRAGILITY%20REPORT\2019\Other\Intern\Cheat%20Sheet%20tabl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\\main.oecd.org\sdataDCD\Data\GPP%20DIVISION\CFR\6.%20FRAGILITY%20REPORT\2019\Other\Intern\Cheat%20Sheet%20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[Cheat Sheet tables.xlsx]ODA to fra v nfra!PivotTable2</c:name>
    <c:fmtId val="-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lineChart>
        <c:grouping val="standard"/>
        <c:ser>
          <c:idx val="0"/>
          <c:order val="0"/>
          <c:tx>
            <c:strRef>
              <c:f>'ODA to fra v nfra'!$H$3:$H$4</c:f>
              <c:strCache>
                <c:ptCount val="1"/>
                <c:pt idx="0">
                  <c:v>ODA to Fragile Contexts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'ODA to fra v nfra'!$G$5:$G$23</c:f>
              <c:strCache>
                <c:ptCount val="1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</c:strCache>
            </c:strRef>
          </c:cat>
          <c:val>
            <c:numRef>
              <c:f>'ODA to fra v nfra'!$H$5:$H$23</c:f>
              <c:numCache>
                <c:formatCode>General</c:formatCode>
                <c:ptCount val="18"/>
                <c:pt idx="0">
                  <c:v>23323.29</c:v>
                </c:pt>
                <c:pt idx="1">
                  <c:v>28642.09</c:v>
                </c:pt>
                <c:pt idx="2">
                  <c:v>34223.46</c:v>
                </c:pt>
                <c:pt idx="3">
                  <c:v>38605.910000000003</c:v>
                </c:pt>
                <c:pt idx="4">
                  <c:v>40652.590000000004</c:v>
                </c:pt>
                <c:pt idx="5">
                  <c:v>66496.180000000008</c:v>
                </c:pt>
                <c:pt idx="6">
                  <c:v>59372.259999999995</c:v>
                </c:pt>
                <c:pt idx="7">
                  <c:v>52978.46</c:v>
                </c:pt>
                <c:pt idx="8">
                  <c:v>54372.810000000005</c:v>
                </c:pt>
                <c:pt idx="9">
                  <c:v>54114.33</c:v>
                </c:pt>
                <c:pt idx="10">
                  <c:v>56177.47</c:v>
                </c:pt>
                <c:pt idx="11">
                  <c:v>54815.689999999995</c:v>
                </c:pt>
                <c:pt idx="12">
                  <c:v>55692.7</c:v>
                </c:pt>
                <c:pt idx="13">
                  <c:v>65664.409999999989</c:v>
                </c:pt>
                <c:pt idx="14">
                  <c:v>60343.450000000004</c:v>
                </c:pt>
                <c:pt idx="15">
                  <c:v>65178.55</c:v>
                </c:pt>
                <c:pt idx="16">
                  <c:v>69152.42</c:v>
                </c:pt>
                <c:pt idx="17">
                  <c:v>74337.61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75-42BE-98ED-A89C7F2F9FD2}"/>
            </c:ext>
          </c:extLst>
        </c:ser>
        <c:ser>
          <c:idx val="1"/>
          <c:order val="1"/>
          <c:tx>
            <c:strRef>
              <c:f>'ODA to fra v nfra'!$I$3:$I$4</c:f>
              <c:strCache>
                <c:ptCount val="1"/>
                <c:pt idx="0">
                  <c:v>ODA to non-Fragile Contexts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'ODA to fra v nfra'!$G$5:$G$23</c:f>
              <c:strCache>
                <c:ptCount val="1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</c:strCache>
            </c:strRef>
          </c:cat>
          <c:val>
            <c:numRef>
              <c:f>'ODA to fra v nfra'!$I$5:$I$23</c:f>
              <c:numCache>
                <c:formatCode>General</c:formatCode>
                <c:ptCount val="18"/>
                <c:pt idx="0">
                  <c:v>28312.420000000002</c:v>
                </c:pt>
                <c:pt idx="1">
                  <c:v>30638.32</c:v>
                </c:pt>
                <c:pt idx="2">
                  <c:v>31371.129999999997</c:v>
                </c:pt>
                <c:pt idx="3">
                  <c:v>27754.66</c:v>
                </c:pt>
                <c:pt idx="4">
                  <c:v>26463.69</c:v>
                </c:pt>
                <c:pt idx="5">
                  <c:v>29325.54</c:v>
                </c:pt>
                <c:pt idx="6">
                  <c:v>28948.129999999997</c:v>
                </c:pt>
                <c:pt idx="7">
                  <c:v>27102.940000000002</c:v>
                </c:pt>
                <c:pt idx="8">
                  <c:v>29927.980000000003</c:v>
                </c:pt>
                <c:pt idx="9">
                  <c:v>32496.829999999998</c:v>
                </c:pt>
                <c:pt idx="10">
                  <c:v>30511.129999999997</c:v>
                </c:pt>
                <c:pt idx="11">
                  <c:v>31696.920000000002</c:v>
                </c:pt>
                <c:pt idx="12">
                  <c:v>31653.86</c:v>
                </c:pt>
                <c:pt idx="13">
                  <c:v>29777.09</c:v>
                </c:pt>
                <c:pt idx="14">
                  <c:v>32817.259999999995</c:v>
                </c:pt>
                <c:pt idx="15">
                  <c:v>34014.410000000003</c:v>
                </c:pt>
                <c:pt idx="16">
                  <c:v>35962.25</c:v>
                </c:pt>
                <c:pt idx="17">
                  <c:v>33724.01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975-42BE-98ED-A89C7F2F9FD2}"/>
            </c:ext>
          </c:extLst>
        </c:ser>
        <c:dLbls/>
        <c:marker val="1"/>
        <c:axId val="83633280"/>
        <c:axId val="83634816"/>
      </c:lineChart>
      <c:catAx>
        <c:axId val="836332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34816"/>
        <c:crosses val="autoZero"/>
        <c:auto val="1"/>
        <c:lblAlgn val="ctr"/>
        <c:lblOffset val="100"/>
      </c:catAx>
      <c:valAx>
        <c:axId val="83634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33280"/>
        <c:crosses val="autoZero"/>
        <c:crossBetween val="between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GB" sz="900"/>
                    <a:t>USD Billion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9918239672097"/>
          <c:y val="0.32189257320147391"/>
          <c:w val="0.30321504654967457"/>
          <c:h val="0.2960672673332937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lt1"/>
    </a:solidFill>
    <a:ln w="76200" cap="flat" cmpd="sng" algn="ctr">
      <a:solidFill>
        <a:schemeClr val="accent2">
          <a:lumMod val="60000"/>
          <a:lumOff val="4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[Cheat Sheet tables.xlsx]Financial flow by context!PivotTable4</c:name>
    <c:fmtId val="-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'Financial flow by context'!$B$11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'Financial flow by context'!$A$12:$A$15</c:f>
              <c:strCache>
                <c:ptCount val="3"/>
                <c:pt idx="0">
                  <c:v>FDI</c:v>
                </c:pt>
                <c:pt idx="1">
                  <c:v>Remittances</c:v>
                </c:pt>
                <c:pt idx="2">
                  <c:v>ODA</c:v>
                </c:pt>
              </c:strCache>
            </c:strRef>
          </c:cat>
          <c:val>
            <c:numRef>
              <c:f>'Financial flow by context'!$B$12:$B$15</c:f>
              <c:numCache>
                <c:formatCode>General</c:formatCode>
                <c:ptCount val="3"/>
                <c:pt idx="0">
                  <c:v>3790.29122904524</c:v>
                </c:pt>
                <c:pt idx="1">
                  <c:v>12698.467912075897</c:v>
                </c:pt>
                <c:pt idx="2">
                  <c:v>35505.47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D7-484C-88C6-75E1E4347607}"/>
            </c:ext>
          </c:extLst>
        </c:ser>
        <c:dLbls/>
        <c:gapWidth val="182"/>
        <c:axId val="83686912"/>
        <c:axId val="83688448"/>
      </c:barChart>
      <c:catAx>
        <c:axId val="8368691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88448"/>
        <c:crosses val="autoZero"/>
        <c:auto val="1"/>
        <c:lblAlgn val="ctr"/>
        <c:lblOffset val="100"/>
      </c:catAx>
      <c:valAx>
        <c:axId val="8368844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86912"/>
        <c:crosses val="autoZero"/>
        <c:crossBetween val="between"/>
        <c:dispUnits>
          <c:builtInUnit val="thousands"/>
          <c:dispUnitsLbl>
            <c:layout/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GB" sz="900"/>
                    <a:t>USD Billion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lt1"/>
    </a:solidFill>
    <a:ln w="76200" cap="flat" cmpd="sng" algn="ctr">
      <a:solidFill>
        <a:schemeClr val="accent2">
          <a:lumMod val="60000"/>
          <a:lumOff val="4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pivotSource>
    <c:name>[Cheat Sheet tables.xlsx]Top recievers and donors!PivotTable3</c:name>
    <c:fmtId val="-1"/>
  </c:pivotSource>
  <c:chart>
    <c:autoTitleDeleted val="1"/>
    <c:pivotFmts>
      <c:pivotFmt>
        <c:idx val="0"/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'Top recievers and donors'!$J$14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'Top recievers and donors'!$I$15:$I$25</c:f>
              <c:strCache>
                <c:ptCount val="10"/>
                <c:pt idx="0">
                  <c:v>Democratic Republic of the Congo</c:v>
                </c:pt>
                <c:pt idx="1">
                  <c:v>Kenya</c:v>
                </c:pt>
                <c:pt idx="2">
                  <c:v>Tanzania</c:v>
                </c:pt>
                <c:pt idx="3">
                  <c:v>Iraq</c:v>
                </c:pt>
                <c:pt idx="4">
                  <c:v>Yemen</c:v>
                </c:pt>
                <c:pt idx="5">
                  <c:v>Nigeria</c:v>
                </c:pt>
                <c:pt idx="6">
                  <c:v>Bangladesh</c:v>
                </c:pt>
                <c:pt idx="7">
                  <c:v>Afghanistan</c:v>
                </c:pt>
                <c:pt idx="8">
                  <c:v>Ethiopia</c:v>
                </c:pt>
                <c:pt idx="9">
                  <c:v>Syrian Arab Republic</c:v>
                </c:pt>
              </c:strCache>
            </c:strRef>
          </c:cat>
          <c:val>
            <c:numRef>
              <c:f>'Top recievers and donors'!$J$15:$J$25</c:f>
              <c:numCache>
                <c:formatCode>General</c:formatCode>
                <c:ptCount val="10"/>
                <c:pt idx="0">
                  <c:v>2292.7399999999998</c:v>
                </c:pt>
                <c:pt idx="1">
                  <c:v>2478.04</c:v>
                </c:pt>
                <c:pt idx="2">
                  <c:v>2584.17</c:v>
                </c:pt>
                <c:pt idx="3">
                  <c:v>2907.4700000000003</c:v>
                </c:pt>
                <c:pt idx="4">
                  <c:v>3234.01</c:v>
                </c:pt>
                <c:pt idx="5">
                  <c:v>3358.79</c:v>
                </c:pt>
                <c:pt idx="6">
                  <c:v>3758</c:v>
                </c:pt>
                <c:pt idx="7">
                  <c:v>3804.01</c:v>
                </c:pt>
                <c:pt idx="8">
                  <c:v>4120.68</c:v>
                </c:pt>
                <c:pt idx="9">
                  <c:v>10360.84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24F-40AF-AC00-0FCE2EBED452}"/>
            </c:ext>
          </c:extLst>
        </c:ser>
        <c:dLbls/>
        <c:gapWidth val="182"/>
        <c:axId val="84067072"/>
        <c:axId val="84068608"/>
      </c:barChart>
      <c:catAx>
        <c:axId val="8406707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8608"/>
        <c:crosses val="autoZero"/>
        <c:auto val="1"/>
        <c:lblAlgn val="ctr"/>
        <c:lblOffset val="100"/>
      </c:catAx>
      <c:valAx>
        <c:axId val="8406860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900"/>
                  <a:t>USD Million</a:t>
                </a:r>
              </a:p>
            </c:rich>
          </c:tx>
          <c:layout>
            <c:manualLayout>
              <c:xMode val="edge"/>
              <c:yMode val="edge"/>
              <c:x val="0.81713437257542232"/>
              <c:y val="0.89397111321028233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lt1"/>
    </a:solidFill>
    <a:ln w="76200" cap="flat" cmpd="sng" algn="ctr">
      <a:solidFill>
        <a:schemeClr val="accent6">
          <a:lumMod val="40000"/>
          <a:lumOff val="6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[Cheat Sheet tables.xlsx]Top recievers and donors!PivotTable4</c:name>
    <c:fmtId val="-1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'Top recievers and donors'!$N$14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'Top recievers and donors'!$M$15:$M$25</c:f>
              <c:strCache>
                <c:ptCount val="10"/>
                <c:pt idx="0">
                  <c:v>Norway</c:v>
                </c:pt>
                <c:pt idx="1">
                  <c:v>Canada</c:v>
                </c:pt>
                <c:pt idx="2">
                  <c:v>Sweden</c:v>
                </c:pt>
                <c:pt idx="3">
                  <c:v>United Arab Emirates</c:v>
                </c:pt>
                <c:pt idx="4">
                  <c:v>France</c:v>
                </c:pt>
                <c:pt idx="5">
                  <c:v>Japan</c:v>
                </c:pt>
                <c:pt idx="6">
                  <c:v>Germany</c:v>
                </c:pt>
                <c:pt idx="7">
                  <c:v>United Kingdom</c:v>
                </c:pt>
                <c:pt idx="8">
                  <c:v>Turkey</c:v>
                </c:pt>
                <c:pt idx="9">
                  <c:v>United States</c:v>
                </c:pt>
              </c:strCache>
            </c:strRef>
          </c:cat>
          <c:val>
            <c:numRef>
              <c:f>'Top recievers and donors'!$N$15:$N$25</c:f>
              <c:numCache>
                <c:formatCode>General</c:formatCode>
                <c:ptCount val="10"/>
                <c:pt idx="0">
                  <c:v>1067.97</c:v>
                </c:pt>
                <c:pt idx="1">
                  <c:v>1264.45</c:v>
                </c:pt>
                <c:pt idx="2">
                  <c:v>1316.27</c:v>
                </c:pt>
                <c:pt idx="3">
                  <c:v>1868.86</c:v>
                </c:pt>
                <c:pt idx="4">
                  <c:v>2135.4</c:v>
                </c:pt>
                <c:pt idx="5">
                  <c:v>3554.9300000000003</c:v>
                </c:pt>
                <c:pt idx="6">
                  <c:v>4828.29</c:v>
                </c:pt>
                <c:pt idx="7">
                  <c:v>5220.88</c:v>
                </c:pt>
                <c:pt idx="8">
                  <c:v>7102.23</c:v>
                </c:pt>
                <c:pt idx="9">
                  <c:v>13799.53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95-47FD-B110-CB5A71FDB258}"/>
            </c:ext>
          </c:extLst>
        </c:ser>
        <c:dLbls/>
        <c:gapWidth val="182"/>
        <c:axId val="84140416"/>
        <c:axId val="84141952"/>
      </c:barChart>
      <c:catAx>
        <c:axId val="8414041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41952"/>
        <c:crosses val="autoZero"/>
        <c:auto val="1"/>
        <c:lblAlgn val="ctr"/>
        <c:lblOffset val="100"/>
      </c:catAx>
      <c:valAx>
        <c:axId val="8414195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USD Million</a:t>
                </a:r>
              </a:p>
            </c:rich>
          </c:tx>
          <c:layout>
            <c:manualLayout>
              <c:xMode val="edge"/>
              <c:yMode val="edge"/>
              <c:x val="0.81825968983793917"/>
              <c:y val="0.91539938863574255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4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lt1"/>
    </a:solidFill>
    <a:ln w="76200" cap="flat" cmpd="sng" algn="ctr">
      <a:solidFill>
        <a:schemeClr val="accent2">
          <a:lumMod val="60000"/>
          <a:lumOff val="4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9.69365279953876E-2"/>
          <c:y val="7.8769943808092643E-2"/>
          <c:w val="0.62635831343999848"/>
          <c:h val="0.79258886378563365"/>
        </c:manualLayout>
      </c:layout>
      <c:lineChart>
        <c:grouping val="standard"/>
        <c:ser>
          <c:idx val="0"/>
          <c:order val="0"/>
          <c:tx>
            <c:v>Humanitarian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'HPD nexus'!$A$2:$A$9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'HPD nexus'!$B$2:$B$9</c:f>
              <c:numCache>
                <c:formatCode>General</c:formatCode>
                <c:ptCount val="8"/>
                <c:pt idx="0">
                  <c:v>8077.8157669336006</c:v>
                </c:pt>
                <c:pt idx="1">
                  <c:v>9550.0117146983976</c:v>
                </c:pt>
                <c:pt idx="2">
                  <c:v>7465.0651035281608</c:v>
                </c:pt>
                <c:pt idx="3">
                  <c:v>9193.0094243992007</c:v>
                </c:pt>
                <c:pt idx="4">
                  <c:v>9858.3486264956573</c:v>
                </c:pt>
                <c:pt idx="5">
                  <c:v>13664.311150395903</c:v>
                </c:pt>
                <c:pt idx="6">
                  <c:v>18512.120421695698</c:v>
                </c:pt>
                <c:pt idx="7">
                  <c:v>20927.040619120398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A6-4453-9537-63A55D3A6B7A}"/>
            </c:ext>
          </c:extLst>
        </c:ser>
        <c:ser>
          <c:idx val="1"/>
          <c:order val="1"/>
          <c:tx>
            <c:v>Peacebuilding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'HPD nexus'!$A$2:$A$9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'HPD nexus'!$C$2:$C$9</c:f>
              <c:numCache>
                <c:formatCode>General</c:formatCode>
                <c:ptCount val="8"/>
                <c:pt idx="0">
                  <c:v>8675.4499999999989</c:v>
                </c:pt>
                <c:pt idx="1">
                  <c:v>8036.48</c:v>
                </c:pt>
                <c:pt idx="2">
                  <c:v>7873.99</c:v>
                </c:pt>
                <c:pt idx="3">
                  <c:v>7970.89</c:v>
                </c:pt>
                <c:pt idx="4">
                  <c:v>7442.98</c:v>
                </c:pt>
                <c:pt idx="5">
                  <c:v>7662.08</c:v>
                </c:pt>
                <c:pt idx="6">
                  <c:v>7637.4299999999994</c:v>
                </c:pt>
                <c:pt idx="7">
                  <c:v>8132.9699999999993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FA6-4453-9537-63A55D3A6B7A}"/>
            </c:ext>
          </c:extLst>
        </c:ser>
        <c:ser>
          <c:idx val="2"/>
          <c:order val="2"/>
          <c:tx>
            <c:v>Development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'HPD nexus'!$A$2:$A$9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'HPD nexus'!$D$2:$D$9</c:f>
              <c:numCache>
                <c:formatCode>General</c:formatCode>
                <c:ptCount val="8"/>
                <c:pt idx="0">
                  <c:v>47088.549307854802</c:v>
                </c:pt>
                <c:pt idx="1">
                  <c:v>47762.77743885079</c:v>
                </c:pt>
                <c:pt idx="2">
                  <c:v>47097.640839722204</c:v>
                </c:pt>
                <c:pt idx="3">
                  <c:v>60348.989035816798</c:v>
                </c:pt>
                <c:pt idx="4">
                  <c:v>50974.636799706903</c:v>
                </c:pt>
                <c:pt idx="5">
                  <c:v>49375.581832777098</c:v>
                </c:pt>
                <c:pt idx="6">
                  <c:v>48903.515477706998</c:v>
                </c:pt>
                <c:pt idx="7">
                  <c:v>52467.352376903109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FA6-4453-9537-63A55D3A6B7A}"/>
            </c:ext>
          </c:extLst>
        </c:ser>
        <c:dLbls/>
        <c:marker val="1"/>
        <c:axId val="70108672"/>
        <c:axId val="70110208"/>
      </c:lineChart>
      <c:catAx>
        <c:axId val="701086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0208"/>
        <c:crosses val="autoZero"/>
        <c:auto val="1"/>
        <c:lblAlgn val="ctr"/>
        <c:lblOffset val="100"/>
      </c:catAx>
      <c:valAx>
        <c:axId val="701102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08672"/>
        <c:crosses val="autoZero"/>
        <c:crossBetween val="between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GB" sz="900"/>
                    <a:t>USD Billion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983074628319025"/>
          <c:y val="0.37042951261457535"/>
          <c:w val="0.22443007440258839"/>
          <c:h val="0.3150815886168508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lt1"/>
    </a:solidFill>
    <a:ln w="76200" cap="flat" cmpd="sng" algn="ctr">
      <a:solidFill>
        <a:schemeClr val="accent2">
          <a:lumMod val="60000"/>
          <a:lumOff val="4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pPr/>
              <a:t>9/24/2019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pPr/>
              <a:t>9/24/2019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81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012" y="609600"/>
            <a:ext cx="5334000" cy="4724399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States of Fragility 2018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9347" y="0"/>
            <a:ext cx="10738956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942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2" y="5665562"/>
            <a:ext cx="10971372" cy="106680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States of Fragility 2018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8437" y="6198962"/>
            <a:ext cx="1596374" cy="456601"/>
          </a:xfrm>
          <a:prstGeom prst="rect">
            <a:avLst/>
          </a:prstGeom>
        </p:spPr>
      </p:pic>
      <p:sp>
        <p:nvSpPr>
          <p:cNvPr id="3" name="Round Same Side Corner Rectangle 2"/>
          <p:cNvSpPr>
            <a:spLocks noChangeAspect="1"/>
          </p:cNvSpPr>
          <p:nvPr userDrawn="1"/>
        </p:nvSpPr>
        <p:spPr>
          <a:xfrm>
            <a:off x="11579384" y="-28575"/>
            <a:ext cx="1677828" cy="6886575"/>
          </a:xfrm>
          <a:prstGeom prst="round2Same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375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609600"/>
            <a:ext cx="5867400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INCAF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Fragility Trends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08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of Fragility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87584" y="685800"/>
            <a:ext cx="10287000" cy="4724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Some worrying trends: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2016, </a:t>
            </a:r>
            <a:r>
              <a:rPr lang="en-US" b="1" dirty="0"/>
              <a:t>only 2%</a:t>
            </a:r>
            <a:r>
              <a:rPr lang="en-US" dirty="0"/>
              <a:t> of total ODA to fragile contexts went to conflict prevention.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Only </a:t>
            </a:r>
            <a:r>
              <a:rPr lang="en-US" b="1" dirty="0"/>
              <a:t>10%</a:t>
            </a:r>
            <a:r>
              <a:rPr lang="en-US" dirty="0"/>
              <a:t> went to </a:t>
            </a:r>
            <a:r>
              <a:rPr lang="en-US" dirty="0" smtClean="0"/>
              <a:t>peacebuilding</a:t>
            </a:r>
          </a:p>
          <a:p>
            <a:pPr marL="0" indent="0">
              <a:buNone/>
            </a:pPr>
            <a:r>
              <a:rPr lang="en-GB" dirty="0" smtClean="0"/>
              <a:t>Between 2015-17, at least </a:t>
            </a:r>
            <a:r>
              <a:rPr lang="en-GB" b="1" dirty="0" smtClean="0"/>
              <a:t>USD 26 billion </a:t>
            </a:r>
            <a:r>
              <a:rPr lang="en-GB" dirty="0" smtClean="0"/>
              <a:t>was spent on refugee situations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wo-thirds </a:t>
            </a:r>
            <a:r>
              <a:rPr lang="en-US" dirty="0"/>
              <a:t>of fragile contexts would have difficulty financing basic services from their own </a:t>
            </a:r>
            <a:r>
              <a:rPr lang="en-US" dirty="0" smtClean="0"/>
              <a:t>revenue – but o</a:t>
            </a:r>
            <a:r>
              <a:rPr lang="en-GB" dirty="0" err="1" smtClean="0"/>
              <a:t>nly</a:t>
            </a:r>
            <a:r>
              <a:rPr lang="en-GB" dirty="0" smtClean="0"/>
              <a:t> </a:t>
            </a:r>
            <a:r>
              <a:rPr lang="en-GB" b="1" dirty="0"/>
              <a:t>0.2% of ODA </a:t>
            </a:r>
            <a:r>
              <a:rPr lang="en-GB" dirty="0"/>
              <a:t>was used for domestic resource </a:t>
            </a:r>
            <a:r>
              <a:rPr lang="en-GB" dirty="0" smtClean="0"/>
              <a:t>mobilisation</a:t>
            </a:r>
          </a:p>
          <a:p>
            <a:pPr marL="0" indent="0">
              <a:buNone/>
            </a:pPr>
            <a:r>
              <a:rPr lang="en-GB" dirty="0" smtClean="0"/>
              <a:t>Less than </a:t>
            </a:r>
            <a:r>
              <a:rPr lang="en-GB" b="1" dirty="0" smtClean="0"/>
              <a:t>10% </a:t>
            </a:r>
            <a:r>
              <a:rPr lang="en-GB" dirty="0" smtClean="0"/>
              <a:t>of ODA to fragile contexts is for climate/environment</a:t>
            </a:r>
          </a:p>
          <a:p>
            <a:pPr marL="0" indent="0">
              <a:buNone/>
            </a:pPr>
            <a:r>
              <a:rPr lang="en-GB" dirty="0" smtClean="0"/>
              <a:t>With humanitarian increasing, there may not be enough attention for </a:t>
            </a:r>
            <a:r>
              <a:rPr lang="en-GB" b="1" dirty="0" smtClean="0"/>
              <a:t>ending need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5608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12812" y="914400"/>
            <a:ext cx="10287000" cy="4190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Trends in terms of programming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i="1" dirty="0" smtClean="0"/>
              <a:t>New actors:  </a:t>
            </a:r>
            <a:r>
              <a:rPr lang="en-GB" dirty="0" smtClean="0"/>
              <a:t>World Bank, MDBs, IMF, Arab donors, China</a:t>
            </a:r>
          </a:p>
          <a:p>
            <a:pPr marL="0" indent="0">
              <a:buNone/>
            </a:pPr>
            <a:r>
              <a:rPr lang="en-GB" i="1" dirty="0" smtClean="0"/>
              <a:t>People at the centre: </a:t>
            </a:r>
            <a:r>
              <a:rPr lang="en-GB" dirty="0" smtClean="0"/>
              <a:t>Local systems / self-reliance (rather than </a:t>
            </a:r>
            <a:r>
              <a:rPr lang="en-GB" dirty="0" err="1" smtClean="0"/>
              <a:t>statebuilding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i="1" dirty="0" smtClean="0"/>
              <a:t>Shifting needs:</a:t>
            </a:r>
            <a:r>
              <a:rPr lang="en-GB" dirty="0" smtClean="0"/>
              <a:t> OECD </a:t>
            </a:r>
            <a:r>
              <a:rPr lang="en-GB" i="1" dirty="0" smtClean="0"/>
              <a:t>Lives in Crises</a:t>
            </a:r>
            <a:r>
              <a:rPr lang="en-GB" dirty="0" smtClean="0"/>
              <a:t> surveys show that people in conflicts want jobs, and children in conflicts still need to go to school</a:t>
            </a:r>
          </a:p>
          <a:p>
            <a:pPr marL="0" indent="0">
              <a:buNone/>
            </a:pPr>
            <a:r>
              <a:rPr lang="en-GB" i="1" dirty="0"/>
              <a:t>Prevention: </a:t>
            </a:r>
            <a:r>
              <a:rPr lang="en-GB" dirty="0"/>
              <a:t>But uncertain what this means in practice</a:t>
            </a:r>
            <a:r>
              <a:rPr lang="en-GB" i="1" dirty="0"/>
              <a:t> </a:t>
            </a:r>
          </a:p>
          <a:p>
            <a:pPr marL="0" indent="0">
              <a:buNone/>
            </a:pPr>
            <a:r>
              <a:rPr lang="en-GB" i="1" dirty="0" smtClean="0"/>
              <a:t>The Nexus: </a:t>
            </a:r>
            <a:r>
              <a:rPr lang="en-GB" dirty="0" smtClean="0"/>
              <a:t>This wicked problem of fragility is too complex for one set of actors to tackle alone...</a:t>
            </a:r>
            <a:endParaRPr lang="en-GB" i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098" name="AutoShape 2" descr="Image result for trends"/>
          <p:cNvSpPr>
            <a:spLocks noChangeAspect="1" noChangeArrowheads="1"/>
          </p:cNvSpPr>
          <p:nvPr/>
        </p:nvSpPr>
        <p:spPr bwMode="auto">
          <a:xfrm>
            <a:off x="155575" y="-1546225"/>
            <a:ext cx="5734050" cy="3228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Image result for trends"/>
          <p:cNvSpPr>
            <a:spLocks noChangeAspect="1" noChangeArrowheads="1"/>
          </p:cNvSpPr>
          <p:nvPr/>
        </p:nvSpPr>
        <p:spPr bwMode="auto">
          <a:xfrm>
            <a:off x="155575" y="-1546225"/>
            <a:ext cx="5734050" cy="3228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Image result for tre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46612" y="4876800"/>
            <a:ext cx="2435703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705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The Nexus</a:t>
            </a:r>
          </a:p>
          <a:p>
            <a:pPr>
              <a:buNone/>
            </a:pPr>
            <a:r>
              <a:rPr lang="en-US" dirty="0" smtClean="0"/>
              <a:t>Because most humanitarian programming is UN/NGOs (88%)</a:t>
            </a:r>
          </a:p>
          <a:p>
            <a:pPr>
              <a:buNone/>
            </a:pPr>
            <a:r>
              <a:rPr lang="en-US" dirty="0" smtClean="0"/>
              <a:t>But most development programming is bilateral (74%)</a:t>
            </a:r>
          </a:p>
          <a:p>
            <a:pPr>
              <a:buNone/>
            </a:pPr>
            <a:r>
              <a:rPr lang="en-US" i="1" dirty="0" smtClean="0"/>
              <a:t>The DAC Recommendation on the Humanitarian Peace Nexus</a:t>
            </a:r>
          </a:p>
          <a:p>
            <a:r>
              <a:rPr lang="en-US" dirty="0" smtClean="0"/>
              <a:t>Coordination</a:t>
            </a:r>
          </a:p>
          <a:p>
            <a:r>
              <a:rPr lang="en-US" dirty="0" smtClean="0"/>
              <a:t>Programming</a:t>
            </a:r>
          </a:p>
          <a:p>
            <a:r>
              <a:rPr lang="en-US" dirty="0" smtClean="0"/>
              <a:t>Financing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1026" name="AutoShape 2" descr="http://www.oecd.org/media/oecdorg/directorates/developmentco-operationdirectoratedcd-dac/cfr/2017-draft/nexus%20slider-623x18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oecd.org/media/oecdorg/directorates/developmentco-operationdirectoratedcd-dac/cfr/2017-draft/nexus%20slider-623x1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6612" y="4038600"/>
            <a:ext cx="5934075" cy="17335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57149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Challenges and Opportunities</a:t>
            </a:r>
          </a:p>
          <a:p>
            <a:r>
              <a:rPr lang="en-US" dirty="0" smtClean="0"/>
              <a:t>Narrative – not LRRD with a new name!</a:t>
            </a:r>
          </a:p>
          <a:p>
            <a:r>
              <a:rPr lang="en-US" dirty="0" smtClean="0"/>
              <a:t>Coordination – Strategic, Normative, Operational</a:t>
            </a:r>
          </a:p>
          <a:p>
            <a:r>
              <a:rPr lang="en-US" dirty="0" smtClean="0"/>
              <a:t>Defining peace and linking to peace actors</a:t>
            </a:r>
            <a:endParaRPr lang="en-US" b="1" dirty="0" smtClean="0"/>
          </a:p>
          <a:p>
            <a:r>
              <a:rPr lang="en-US" dirty="0" smtClean="0"/>
              <a:t>Financing:</a:t>
            </a:r>
          </a:p>
          <a:p>
            <a:pPr lvl="1"/>
            <a:r>
              <a:rPr lang="en-US" dirty="0" smtClean="0"/>
              <a:t>The right amount: </a:t>
            </a:r>
          </a:p>
          <a:p>
            <a:pPr lvl="2"/>
            <a:r>
              <a:rPr lang="en-US" dirty="0" smtClean="0"/>
              <a:t>expensive </a:t>
            </a:r>
            <a:r>
              <a:rPr lang="en-US" dirty="0" smtClean="0"/>
              <a:t>in the short term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The right tools: </a:t>
            </a:r>
          </a:p>
          <a:p>
            <a:pPr lvl="2"/>
            <a:r>
              <a:rPr lang="en-US" dirty="0" smtClean="0"/>
              <a:t>not about a pooled fund - there is no silver bullet</a:t>
            </a:r>
          </a:p>
          <a:p>
            <a:pPr lvl="2"/>
            <a:r>
              <a:rPr lang="en-US" dirty="0" smtClean="0"/>
              <a:t>do we need new instruments or a new approach to financing?</a:t>
            </a:r>
          </a:p>
          <a:p>
            <a:pPr lvl="2"/>
            <a:r>
              <a:rPr lang="en-US" dirty="0" smtClean="0"/>
              <a:t>e</a:t>
            </a:r>
            <a:r>
              <a:rPr lang="en-US" dirty="0" smtClean="0"/>
              <a:t>armarking </a:t>
            </a:r>
          </a:p>
          <a:p>
            <a:pPr lvl="2"/>
            <a:r>
              <a:rPr lang="en-US" dirty="0" smtClean="0"/>
              <a:t>f</a:t>
            </a:r>
            <a:r>
              <a:rPr lang="en-US" dirty="0" smtClean="0"/>
              <a:t>inancial literacy</a:t>
            </a:r>
          </a:p>
          <a:p>
            <a:pPr lvl="1"/>
            <a:r>
              <a:rPr lang="en-US" dirty="0" smtClean="0"/>
              <a:t>The right time: </a:t>
            </a:r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hasing and sequencing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ontingency finance and crisis modifiers</a:t>
            </a:r>
          </a:p>
          <a:p>
            <a:pPr lvl="1"/>
            <a:r>
              <a:rPr lang="en-US" dirty="0" smtClean="0"/>
              <a:t>The right incentives:</a:t>
            </a:r>
          </a:p>
          <a:p>
            <a:pPr lvl="2"/>
            <a:r>
              <a:rPr lang="en-US" dirty="0" smtClean="0"/>
              <a:t>A return to the livelihoods model?</a:t>
            </a:r>
          </a:p>
          <a:p>
            <a:pPr lvl="2"/>
            <a:r>
              <a:rPr lang="en-US" dirty="0" smtClean="0"/>
              <a:t>Sustainable solutions involve DRM and budget allocations</a:t>
            </a:r>
          </a:p>
          <a:p>
            <a:pPr lvl="2"/>
            <a:r>
              <a:rPr lang="en-US" dirty="0" smtClean="0"/>
              <a:t>Making humanitarians comfortable in this space</a:t>
            </a:r>
          </a:p>
        </p:txBody>
      </p:sp>
      <p:pic>
        <p:nvPicPr>
          <p:cNvPr id="21506" name="Picture 2" descr="Image result for nexus or against 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012" y="1752600"/>
            <a:ext cx="3200399" cy="3200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609600"/>
            <a:ext cx="5334000" cy="5181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179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INCAF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1293812" y="685801"/>
            <a:ext cx="9525000" cy="5410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b="1" dirty="0" smtClean="0"/>
              <a:t>The International Network on Conflict and Fragility (INCAF)</a:t>
            </a:r>
          </a:p>
          <a:p>
            <a:pPr marL="0" indent="0">
              <a:buNone/>
            </a:pPr>
            <a:r>
              <a:rPr lang="en-GB" dirty="0" smtClean="0"/>
              <a:t>An OECD Development Assistance Committee member network</a:t>
            </a:r>
          </a:p>
          <a:p>
            <a:pPr marL="0" indent="0">
              <a:buNone/>
            </a:pPr>
            <a:r>
              <a:rPr lang="en-GB" dirty="0" smtClean="0"/>
              <a:t>30 member state donors + UAE, Saudi Arabia, Kuwait, Turkey + MDBs + IMF + UNDP and OCHA</a:t>
            </a:r>
          </a:p>
          <a:p>
            <a:pPr marL="0" indent="0">
              <a:buNone/>
            </a:pPr>
            <a:r>
              <a:rPr lang="en-GB" dirty="0" smtClean="0"/>
              <a:t>Tackling the tough challenges of delivering results in fragile contexts</a:t>
            </a:r>
          </a:p>
          <a:p>
            <a:pPr marL="730250" lvl="1" indent="-342900"/>
            <a:r>
              <a:rPr lang="en-GB" dirty="0" smtClean="0"/>
              <a:t>Policy commitments / Good practice and learning / Emerging Trends</a:t>
            </a:r>
          </a:p>
          <a:p>
            <a:pPr marL="0" lvl="1" indent="0">
              <a:spcBef>
                <a:spcPts val="1800"/>
              </a:spcBef>
              <a:buClr>
                <a:schemeClr val="tx1"/>
              </a:buClr>
              <a:buNone/>
            </a:pPr>
            <a:r>
              <a:rPr lang="en-GB" sz="2800" dirty="0" smtClean="0"/>
              <a:t>2019/20: </a:t>
            </a:r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</a:pPr>
            <a:r>
              <a:rPr lang="en-GB" sz="2800" dirty="0" smtClean="0"/>
              <a:t>The </a:t>
            </a:r>
            <a:r>
              <a:rPr lang="en-GB" sz="2800" dirty="0"/>
              <a:t>HDP </a:t>
            </a:r>
            <a:r>
              <a:rPr lang="en-GB" sz="2800" dirty="0" smtClean="0"/>
              <a:t>Nexus</a:t>
            </a:r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</a:pPr>
            <a:r>
              <a:rPr lang="en-GB" sz="2800" dirty="0" smtClean="0"/>
              <a:t>Prevention</a:t>
            </a:r>
            <a:endParaRPr lang="en-GB" sz="2800" dirty="0"/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</a:pPr>
            <a:r>
              <a:rPr lang="en-GB" sz="2800" dirty="0" smtClean="0"/>
              <a:t>Fit </a:t>
            </a:r>
            <a:r>
              <a:rPr lang="en-GB" sz="2800" dirty="0"/>
              <a:t>for </a:t>
            </a:r>
            <a:r>
              <a:rPr lang="en-GB" sz="2800" dirty="0" smtClean="0"/>
              <a:t>Fragility</a:t>
            </a:r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</a:pPr>
            <a:r>
              <a:rPr lang="en-GB" sz="2800" dirty="0" smtClean="0"/>
              <a:t>States </a:t>
            </a:r>
            <a:r>
              <a:rPr lang="en-GB" sz="2800" dirty="0"/>
              <a:t>of </a:t>
            </a:r>
            <a:r>
              <a:rPr lang="en-GB" sz="2800" dirty="0" smtClean="0"/>
              <a:t>Fragility</a:t>
            </a:r>
          </a:p>
          <a:p>
            <a:pPr marL="457200" lvl="1" indent="-457200">
              <a:spcBef>
                <a:spcPts val="1800"/>
              </a:spcBef>
              <a:buClr>
                <a:schemeClr val="tx1"/>
              </a:buClr>
            </a:pPr>
            <a:r>
              <a:rPr lang="en-GB" sz="2800" dirty="0"/>
              <a:t>F</a:t>
            </a:r>
            <a:r>
              <a:rPr lang="en-GB" sz="2800" dirty="0" smtClean="0"/>
              <a:t>inancing </a:t>
            </a:r>
            <a:r>
              <a:rPr lang="en-GB" sz="2800" dirty="0"/>
              <a:t>for Stability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8612" y="3276600"/>
            <a:ext cx="5105400" cy="25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711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1141412" y="685801"/>
            <a:ext cx="1676400" cy="4190999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What </a:t>
            </a:r>
            <a:r>
              <a:rPr lang="en-GB" b="1" dirty="0"/>
              <a:t>is</a:t>
            </a:r>
          </a:p>
          <a:p>
            <a:pPr marL="0" indent="0">
              <a:buNone/>
            </a:pPr>
            <a:r>
              <a:rPr lang="en-GB" b="1" dirty="0" smtClean="0"/>
              <a:t>Fragility?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s://www.oecd.org/media/oecdorg/directorates/developmentco-operationdirectoratedcd-dac/cfr/2017-draft/sof%20snail-800x8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2002"/>
            <a:ext cx="6237767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313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Fragility 2018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1293812" y="1600200"/>
            <a:ext cx="10287000" cy="3276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By 2030, </a:t>
            </a:r>
            <a:r>
              <a:rPr lang="en-GB" b="1" dirty="0" smtClean="0"/>
              <a:t>2.3 billion people </a:t>
            </a:r>
            <a:r>
              <a:rPr lang="en-GB" dirty="0" smtClean="0"/>
              <a:t>will be living in fragile contexts</a:t>
            </a:r>
          </a:p>
          <a:p>
            <a:r>
              <a:rPr lang="en-GB" dirty="0" smtClean="0"/>
              <a:t>The average median </a:t>
            </a:r>
            <a:r>
              <a:rPr lang="en-GB" b="1" dirty="0" smtClean="0"/>
              <a:t>age is 20 years </a:t>
            </a:r>
            <a:r>
              <a:rPr lang="en-GB" dirty="0" smtClean="0"/>
              <a:t>(vs 33 in rest of world)</a:t>
            </a:r>
          </a:p>
          <a:p>
            <a:r>
              <a:rPr lang="en-GB" dirty="0" smtClean="0"/>
              <a:t>More than half of fragile contexts are </a:t>
            </a:r>
            <a:r>
              <a:rPr lang="en-GB" b="1" dirty="0" smtClean="0"/>
              <a:t>Middle Income Countries</a:t>
            </a:r>
          </a:p>
          <a:p>
            <a:r>
              <a:rPr lang="en-GB" b="1" dirty="0" smtClean="0"/>
              <a:t>Gender inequality </a:t>
            </a:r>
            <a:r>
              <a:rPr lang="en-GB" dirty="0" smtClean="0"/>
              <a:t>is highest in fragile contexts</a:t>
            </a:r>
            <a:endParaRPr lang="en-GB" b="1" dirty="0" smtClean="0"/>
          </a:p>
          <a:p>
            <a:r>
              <a:rPr lang="en-GB" dirty="0" smtClean="0"/>
              <a:t>By 2030, if no action is taken, fragile contexts will be home to </a:t>
            </a:r>
            <a:r>
              <a:rPr lang="en-GB" b="1" dirty="0" smtClean="0"/>
              <a:t>more than 80% of the world’s extremely poor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9364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of Fragility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2017, USD </a:t>
            </a:r>
            <a:r>
              <a:rPr lang="en-GB" b="1" dirty="0" smtClean="0"/>
              <a:t>74.3 billion</a:t>
            </a:r>
            <a:r>
              <a:rPr lang="en-GB" dirty="0" smtClean="0"/>
              <a:t>, or </a:t>
            </a:r>
            <a:r>
              <a:rPr lang="en-GB" b="1" dirty="0" smtClean="0"/>
              <a:t>69% of ODA</a:t>
            </a:r>
            <a:r>
              <a:rPr lang="en-GB" dirty="0" smtClean="0"/>
              <a:t>, went to fragile contexts</a:t>
            </a:r>
          </a:p>
          <a:p>
            <a:endParaRPr lang="en-GB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3437995634"/>
              </p:ext>
            </p:extLst>
          </p:nvPr>
        </p:nvGraphicFramePr>
        <p:xfrm>
          <a:off x="2055812" y="1371600"/>
          <a:ext cx="7315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9942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of Fragility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15 extremely fragile countries, ODA is critical</a:t>
            </a:r>
          </a:p>
          <a:p>
            <a:endParaRPr lang="en-GB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1739874673"/>
              </p:ext>
            </p:extLst>
          </p:nvPr>
        </p:nvGraphicFramePr>
        <p:xfrm>
          <a:off x="2055812" y="14478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6984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of Fragility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Half of all ODA to fragile contexts goes to just ten countries</a:t>
            </a:r>
          </a:p>
          <a:p>
            <a:endParaRPr lang="en-GB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488876173"/>
              </p:ext>
            </p:extLst>
          </p:nvPr>
        </p:nvGraphicFramePr>
        <p:xfrm>
          <a:off x="2132012" y="1371600"/>
          <a:ext cx="7467599" cy="403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4868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of Fragility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ten top donors: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Of this, two-thirds is bilateral, one-third multilateral</a:t>
            </a:r>
            <a:endParaRPr lang="en-GB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3466488460"/>
              </p:ext>
            </p:extLst>
          </p:nvPr>
        </p:nvGraphicFramePr>
        <p:xfrm>
          <a:off x="2132012" y="1462087"/>
          <a:ext cx="7543799" cy="333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70782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of Fragility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Humanitarian ODA has more than </a:t>
            </a:r>
            <a:r>
              <a:rPr lang="en-GB" dirty="0" smtClean="0"/>
              <a:t>doubled </a:t>
            </a:r>
            <a:r>
              <a:rPr lang="en-GB" dirty="0"/>
              <a:t>from 9.5 billion USD in 2010 to </a:t>
            </a:r>
            <a:r>
              <a:rPr lang="en-GB" b="1" dirty="0"/>
              <a:t>20.1 billion USD in </a:t>
            </a:r>
            <a:r>
              <a:rPr lang="en-GB" b="1" dirty="0" smtClean="0"/>
              <a:t>2017 </a:t>
            </a:r>
            <a:r>
              <a:rPr lang="en-GB" dirty="0" smtClean="0"/>
              <a:t>– or </a:t>
            </a:r>
            <a:r>
              <a:rPr lang="en-GB" b="1" dirty="0" smtClean="0"/>
              <a:t>26%</a:t>
            </a:r>
            <a:r>
              <a:rPr lang="en-GB" dirty="0" smtClean="0"/>
              <a:t> of ODA to </a:t>
            </a:r>
            <a:r>
              <a:rPr lang="en-GB" dirty="0" err="1" smtClean="0"/>
              <a:t>fragiles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1464304588"/>
              </p:ext>
            </p:extLst>
          </p:nvPr>
        </p:nvGraphicFramePr>
        <p:xfrm>
          <a:off x="1903412" y="1676400"/>
          <a:ext cx="7696199" cy="398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58159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572</Words>
  <Application>Microsoft Office PowerPoint</Application>
  <PresentationFormat>Custom</PresentationFormat>
  <Paragraphs>85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Sales presentation on product or service</vt:lpstr>
      <vt:lpstr>INCAF  Fragility Trends </vt:lpstr>
      <vt:lpstr>INCAF</vt:lpstr>
      <vt:lpstr>Slide 3</vt:lpstr>
      <vt:lpstr>States of Fragility 2018</vt:lpstr>
      <vt:lpstr>States of Fragility</vt:lpstr>
      <vt:lpstr>States of Fragility </vt:lpstr>
      <vt:lpstr>States of Fragility </vt:lpstr>
      <vt:lpstr>States of Fragility</vt:lpstr>
      <vt:lpstr>States of Fragility</vt:lpstr>
      <vt:lpstr>States of Fragility</vt:lpstr>
      <vt:lpstr>Slide 11</vt:lpstr>
      <vt:lpstr>Slide 12</vt:lpstr>
      <vt:lpstr>Slide 13</vt:lpstr>
      <vt:lpstr>    Q &amp; A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States of Fragility 201</dc:title>
  <dc:creator>GALLELLI Jenny, DCD/GPP</dc:creator>
  <cp:lastModifiedBy>Guest Montana</cp:lastModifiedBy>
  <cp:revision>20</cp:revision>
  <dcterms:created xsi:type="dcterms:W3CDTF">2018-06-26T08:56:14Z</dcterms:created>
  <dcterms:modified xsi:type="dcterms:W3CDTF">2019-09-24T19:43:57Z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