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 id="2147483729" r:id="rId3"/>
    <p:sldMasterId id="2147483737" r:id="rId4"/>
  </p:sldMasterIdLst>
  <p:notesMasterIdLst>
    <p:notesMasterId r:id="rId16"/>
  </p:notesMasterIdLst>
  <p:handoutMasterIdLst>
    <p:handoutMasterId r:id="rId17"/>
  </p:handoutMasterIdLst>
  <p:sldIdLst>
    <p:sldId id="266" r:id="rId5"/>
    <p:sldId id="305" r:id="rId6"/>
    <p:sldId id="300" r:id="rId7"/>
    <p:sldId id="301" r:id="rId8"/>
    <p:sldId id="302" r:id="rId9"/>
    <p:sldId id="286" r:id="rId10"/>
    <p:sldId id="303" r:id="rId11"/>
    <p:sldId id="282" r:id="rId12"/>
    <p:sldId id="287" r:id="rId13"/>
    <p:sldId id="288" r:id="rId14"/>
    <p:sldId id="315" r:id="rId15"/>
  </p:sldIdLst>
  <p:sldSz cx="9144000" cy="6858000" type="screen4x3"/>
  <p:notesSz cx="6797675" cy="9926638"/>
  <p:defaultTextStyle>
    <a:defPPr>
      <a:defRPr lang="en-GB"/>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959EDA7E-37BB-466F-93A2-5C94DF33AD92}">
          <p14:sldIdLst>
            <p14:sldId id="266"/>
            <p14:sldId id="305"/>
            <p14:sldId id="300"/>
            <p14:sldId id="301"/>
            <p14:sldId id="302"/>
            <p14:sldId id="286"/>
            <p14:sldId id="303"/>
            <p14:sldId id="282"/>
            <p14:sldId id="287"/>
            <p14:sldId id="288"/>
            <p14:sldId id="315"/>
          </p14:sldIdLst>
        </p14:section>
        <p14:section name="Untitled Section" id="{61F105D9-CBD7-4E2A-AAAC-22B544A59DA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McAndrew" initials="AM" lastIdx="87" clrIdx="0">
    <p:extLst>
      <p:ext uri="{19B8F6BF-5375-455C-9EA6-DF929625EA0E}">
        <p15:presenceInfo xmlns:p15="http://schemas.microsoft.com/office/powerpoint/2012/main" userId="S-1-5-21-3535810530-4225766307-1564126992-22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92F"/>
    <a:srgbClr val="007851"/>
    <a:srgbClr val="109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652" autoAdjust="0"/>
  </p:normalViewPr>
  <p:slideViewPr>
    <p:cSldViewPr snapToGrid="0" snapToObjects="1">
      <p:cViewPr varScale="1">
        <p:scale>
          <a:sx n="109" d="100"/>
          <a:sy n="109" d="100"/>
        </p:scale>
        <p:origin x="171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999687107287927E-2"/>
          <c:y val="4.1790268049087233E-2"/>
          <c:w val="0.91398234981932469"/>
          <c:h val="0.82912567662780701"/>
        </c:manualLayout>
      </c:layout>
      <c:barChart>
        <c:barDir val="col"/>
        <c:grouping val="stacked"/>
        <c:varyColors val="0"/>
        <c:ser>
          <c:idx val="0"/>
          <c:order val="0"/>
          <c:tx>
            <c:strRef>
              <c:f>Sheet1!$B$1</c:f>
              <c:strCache>
                <c:ptCount val="1"/>
                <c:pt idx="0">
                  <c:v>Governments and EU institutions2</c:v>
                </c:pt>
              </c:strCache>
            </c:strRef>
          </c:tx>
          <c:spPr>
            <a:solidFill>
              <a:schemeClr val="accent1"/>
            </a:solidFill>
            <a:ln>
              <a:noFill/>
            </a:ln>
            <a:effectLst/>
          </c:spPr>
          <c:invertIfNegative val="0"/>
          <c:dPt>
            <c:idx val="4"/>
            <c:invertIfNegative val="0"/>
            <c:bubble3D val="0"/>
            <c:spPr>
              <a:solidFill>
                <a:srgbClr val="EF9DAF"/>
              </a:solidFill>
              <a:ln>
                <a:noFill/>
              </a:ln>
              <a:effectLst/>
            </c:spPr>
            <c:extLst>
              <c:ext xmlns:c16="http://schemas.microsoft.com/office/drawing/2014/chart" uri="{C3380CC4-5D6E-409C-BE32-E72D297353CC}">
                <c16:uniqueId val="{00000003-BFD2-4069-B90C-137869D65A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17.5</c:v>
                </c:pt>
                <c:pt idx="1">
                  <c:v>19.3</c:v>
                </c:pt>
                <c:pt idx="2">
                  <c:v>20.9</c:v>
                </c:pt>
                <c:pt idx="3">
                  <c:v>21.9</c:v>
                </c:pt>
                <c:pt idx="4">
                  <c:v>22.6</c:v>
                </c:pt>
              </c:numCache>
            </c:numRef>
          </c:val>
          <c:extLst>
            <c:ext xmlns:c16="http://schemas.microsoft.com/office/drawing/2014/chart" uri="{C3380CC4-5D6E-409C-BE32-E72D297353CC}">
              <c16:uniqueId val="{00000000-BFD2-4069-B90C-137869D65ABB}"/>
            </c:ext>
          </c:extLst>
        </c:ser>
        <c:ser>
          <c:idx val="1"/>
          <c:order val="1"/>
          <c:tx>
            <c:strRef>
              <c:f>Sheet1!$C$1</c:f>
              <c:strCache>
                <c:ptCount val="1"/>
                <c:pt idx="0">
                  <c:v>Private</c:v>
                </c:pt>
              </c:strCache>
            </c:strRef>
          </c:tx>
          <c:spPr>
            <a:solidFill>
              <a:srgbClr val="DF85A1"/>
            </a:solidFill>
            <a:ln>
              <a:noFill/>
            </a:ln>
            <a:effectLst/>
          </c:spPr>
          <c:invertIfNegative val="0"/>
          <c:dPt>
            <c:idx val="4"/>
            <c:invertIfNegative val="0"/>
            <c:bubble3D val="0"/>
            <c:spPr>
              <a:solidFill>
                <a:srgbClr val="F5C3C5"/>
              </a:solidFill>
              <a:ln>
                <a:noFill/>
              </a:ln>
              <a:effectLst/>
            </c:spPr>
            <c:extLst>
              <c:ext xmlns:c16="http://schemas.microsoft.com/office/drawing/2014/chart" uri="{C3380CC4-5D6E-409C-BE32-E72D297353CC}">
                <c16:uniqueId val="{00000004-BFD2-4069-B90C-137869D65AB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Sheet1!$C$2:$C$6</c:f>
              <c:numCache>
                <c:formatCode>General</c:formatCode>
                <c:ptCount val="5"/>
                <c:pt idx="0">
                  <c:v>4.7</c:v>
                </c:pt>
                <c:pt idx="1">
                  <c:v>5.9</c:v>
                </c:pt>
                <c:pt idx="2">
                  <c:v>5.6</c:v>
                </c:pt>
                <c:pt idx="3">
                  <c:v>6.6</c:v>
                </c:pt>
                <c:pt idx="4">
                  <c:v>6.3</c:v>
                </c:pt>
              </c:numCache>
            </c:numRef>
          </c:val>
          <c:extLst>
            <c:ext xmlns:c16="http://schemas.microsoft.com/office/drawing/2014/chart" uri="{C3380CC4-5D6E-409C-BE32-E72D297353CC}">
              <c16:uniqueId val="{00000001-BFD2-4069-B90C-137869D65ABB}"/>
            </c:ext>
          </c:extLst>
        </c:ser>
        <c:ser>
          <c:idx val="2"/>
          <c:order val="2"/>
          <c:tx>
            <c:strRef>
              <c:f>Sheet1!$D$1</c:f>
              <c:strCache>
                <c:ptCount val="1"/>
                <c:pt idx="0">
                  <c:v>Total</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Sheet1!$D$2:$D$6</c:f>
              <c:numCache>
                <c:formatCode>General</c:formatCode>
                <c:ptCount val="5"/>
                <c:pt idx="0">
                  <c:v>22.2</c:v>
                </c:pt>
                <c:pt idx="1">
                  <c:v>25.2</c:v>
                </c:pt>
                <c:pt idx="2">
                  <c:v>26.5</c:v>
                </c:pt>
                <c:pt idx="3">
                  <c:v>28.6</c:v>
                </c:pt>
                <c:pt idx="4">
                  <c:v>28.9</c:v>
                </c:pt>
              </c:numCache>
            </c:numRef>
          </c:val>
          <c:extLst>
            <c:ext xmlns:c16="http://schemas.microsoft.com/office/drawing/2014/chart" uri="{C3380CC4-5D6E-409C-BE32-E72D297353CC}">
              <c16:uniqueId val="{00000002-BFD2-4069-B90C-137869D65ABB}"/>
            </c:ext>
          </c:extLst>
        </c:ser>
        <c:dLbls>
          <c:showLegendKey val="0"/>
          <c:showVal val="0"/>
          <c:showCatName val="0"/>
          <c:showSerName val="0"/>
          <c:showPercent val="0"/>
          <c:showBubbleSize val="0"/>
        </c:dLbls>
        <c:gapWidth val="60"/>
        <c:overlap val="100"/>
        <c:axId val="616291272"/>
        <c:axId val="616287008"/>
      </c:barChart>
      <c:catAx>
        <c:axId val="616291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616287008"/>
        <c:crosses val="autoZero"/>
        <c:auto val="1"/>
        <c:lblAlgn val="ctr"/>
        <c:lblOffset val="100"/>
        <c:noMultiLvlLbl val="0"/>
      </c:catAx>
      <c:valAx>
        <c:axId val="616287008"/>
        <c:scaling>
          <c:orientation val="minMax"/>
          <c:max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6162912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781589338766271E-2"/>
          <c:y val="0"/>
          <c:w val="0.95243682132246743"/>
          <c:h val="0.90621486519002259"/>
        </c:manualLayout>
      </c:layout>
      <c:lineChart>
        <c:grouping val="standard"/>
        <c:varyColors val="0"/>
        <c:ser>
          <c:idx val="2"/>
          <c:order val="0"/>
          <c:tx>
            <c:strRef>
              <c:f>Sheet1!$B$1</c:f>
              <c:strCache>
                <c:ptCount val="1"/>
                <c:pt idx="0">
                  <c:v>Governments and EU institutions</c:v>
                </c:pt>
              </c:strCache>
            </c:strRef>
          </c:tx>
          <c:spPr>
            <a:ln w="28575" cap="rnd">
              <a:solidFill>
                <a:srgbClr val="EA7043"/>
              </a:solidFill>
              <a:round/>
            </a:ln>
            <a:effectLst/>
          </c:spPr>
          <c:marker>
            <c:symbol val="none"/>
          </c:marker>
          <c:cat>
            <c:numRef>
              <c:f>Sheet1!$A$2:$A$6</c:f>
              <c:numCache>
                <c:formatCode>General</c:formatCode>
                <c:ptCount val="5"/>
                <c:pt idx="0">
                  <c:v>2014</c:v>
                </c:pt>
                <c:pt idx="1">
                  <c:v>2015</c:v>
                </c:pt>
                <c:pt idx="2">
                  <c:v>2016</c:v>
                </c:pt>
                <c:pt idx="3">
                  <c:v>2017</c:v>
                </c:pt>
                <c:pt idx="4">
                  <c:v>2018</c:v>
                </c:pt>
              </c:numCache>
            </c:numRef>
          </c:cat>
          <c:val>
            <c:numRef>
              <c:f>Sheet1!$C$2:$C$6</c:f>
              <c:numCache>
                <c:formatCode>General</c:formatCode>
                <c:ptCount val="5"/>
                <c:pt idx="0">
                  <c:v>22.2</c:v>
                </c:pt>
                <c:pt idx="1">
                  <c:v>25.2</c:v>
                </c:pt>
                <c:pt idx="2">
                  <c:v>26.5</c:v>
                </c:pt>
                <c:pt idx="3">
                  <c:v>28.6</c:v>
                </c:pt>
                <c:pt idx="4">
                  <c:v>28.9</c:v>
                </c:pt>
              </c:numCache>
            </c:numRef>
          </c:val>
          <c:smooth val="0"/>
          <c:extLst>
            <c:ext xmlns:c16="http://schemas.microsoft.com/office/drawing/2014/chart" uri="{C3380CC4-5D6E-409C-BE32-E72D297353CC}">
              <c16:uniqueId val="{00000002-7AA8-4F5C-AA1F-6B2C842BE772}"/>
            </c:ext>
          </c:extLst>
        </c:ser>
        <c:dLbls>
          <c:showLegendKey val="0"/>
          <c:showVal val="0"/>
          <c:showCatName val="0"/>
          <c:showSerName val="0"/>
          <c:showPercent val="0"/>
          <c:showBubbleSize val="0"/>
        </c:dLbls>
        <c:smooth val="0"/>
        <c:axId val="815323440"/>
        <c:axId val="815322784"/>
      </c:lineChart>
      <c:catAx>
        <c:axId val="815323440"/>
        <c:scaling>
          <c:orientation val="minMax"/>
        </c:scaling>
        <c:delete val="1"/>
        <c:axPos val="b"/>
        <c:numFmt formatCode="General" sourceLinked="1"/>
        <c:majorTickMark val="none"/>
        <c:minorTickMark val="none"/>
        <c:tickLblPos val="nextTo"/>
        <c:crossAx val="815322784"/>
        <c:crosses val="autoZero"/>
        <c:auto val="1"/>
        <c:lblAlgn val="ctr"/>
        <c:lblOffset val="100"/>
        <c:noMultiLvlLbl val="0"/>
      </c:catAx>
      <c:valAx>
        <c:axId val="815322784"/>
        <c:scaling>
          <c:orientation val="minMax"/>
        </c:scaling>
        <c:delete val="1"/>
        <c:axPos val="l"/>
        <c:numFmt formatCode="General" sourceLinked="1"/>
        <c:majorTickMark val="none"/>
        <c:minorTickMark val="none"/>
        <c:tickLblPos val="nextTo"/>
        <c:crossAx val="81532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c:v>
                </c:pt>
              </c:strCache>
            </c:strRef>
          </c:tx>
          <c:spPr>
            <a:solidFill>
              <a:srgbClr val="0074B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2.2000000000000002</c:v>
                </c:pt>
                <c:pt idx="1">
                  <c:v>2.6</c:v>
                </c:pt>
                <c:pt idx="2">
                  <c:v>2.7</c:v>
                </c:pt>
                <c:pt idx="3">
                  <c:v>2.7</c:v>
                </c:pt>
                <c:pt idx="4">
                  <c:v>2.8</c:v>
                </c:pt>
              </c:numCache>
            </c:numRef>
          </c:val>
          <c:extLst>
            <c:ext xmlns:c16="http://schemas.microsoft.com/office/drawing/2014/chart" uri="{C3380CC4-5D6E-409C-BE32-E72D297353CC}">
              <c16:uniqueId val="{00000000-453D-4617-B842-6A3DD503A7A1}"/>
            </c:ext>
          </c:extLst>
        </c:ser>
        <c:ser>
          <c:idx val="1"/>
          <c:order val="1"/>
          <c:tx>
            <c:strRef>
              <c:f>Sheet1!$C$1</c:f>
              <c:strCache>
                <c:ptCount val="1"/>
                <c:pt idx="0">
                  <c:v>f</c:v>
                </c:pt>
              </c:strCache>
            </c:strRef>
          </c:tx>
          <c:spPr>
            <a:solidFill>
              <a:srgbClr val="ADCDE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Sheet1!$C$2:$C$6</c:f>
              <c:numCache>
                <c:formatCode>General</c:formatCode>
                <c:ptCount val="5"/>
                <c:pt idx="0">
                  <c:v>9.3000000000000007</c:v>
                </c:pt>
                <c:pt idx="1">
                  <c:v>10.3</c:v>
                </c:pt>
                <c:pt idx="2">
                  <c:v>11.6</c:v>
                </c:pt>
                <c:pt idx="3">
                  <c:v>12.3</c:v>
                </c:pt>
                <c:pt idx="4">
                  <c:v>13.5</c:v>
                </c:pt>
              </c:numCache>
            </c:numRef>
          </c:val>
          <c:extLst>
            <c:ext xmlns:c16="http://schemas.microsoft.com/office/drawing/2014/chart" uri="{C3380CC4-5D6E-409C-BE32-E72D297353CC}">
              <c16:uniqueId val="{00000001-453D-4617-B842-6A3DD503A7A1}"/>
            </c:ext>
          </c:extLst>
        </c:ser>
        <c:dLbls>
          <c:showLegendKey val="0"/>
          <c:showVal val="0"/>
          <c:showCatName val="0"/>
          <c:showSerName val="0"/>
          <c:showPercent val="0"/>
          <c:showBubbleSize val="0"/>
        </c:dLbls>
        <c:gapWidth val="75"/>
        <c:overlap val="100"/>
        <c:axId val="809603376"/>
        <c:axId val="809594192"/>
      </c:barChart>
      <c:lineChart>
        <c:grouping val="standard"/>
        <c:varyColors val="0"/>
        <c:ser>
          <c:idx val="2"/>
          <c:order val="2"/>
          <c:tx>
            <c:strRef>
              <c:f>Sheet1!$D$1</c:f>
              <c:strCache>
                <c:ptCount val="1"/>
                <c:pt idx="0">
                  <c:v>f2</c:v>
                </c:pt>
              </c:strCache>
            </c:strRef>
          </c:tx>
          <c:spPr>
            <a:ln w="28575" cap="rnd">
              <a:solidFill>
                <a:srgbClr val="84398D"/>
              </a:solidFill>
              <a:round/>
            </a:ln>
            <a:effectLst/>
          </c:spPr>
          <c:marker>
            <c:symbol val="none"/>
          </c:marker>
          <c:dLbls>
            <c:numFmt formatCode="0&quot;%&quot;"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84398D"/>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Sheet1!$D$2:$D$6</c:f>
              <c:numCache>
                <c:formatCode>General</c:formatCode>
                <c:ptCount val="5"/>
                <c:pt idx="0">
                  <c:v>19</c:v>
                </c:pt>
                <c:pt idx="1">
                  <c:v>20</c:v>
                </c:pt>
                <c:pt idx="2">
                  <c:v>19</c:v>
                </c:pt>
                <c:pt idx="3">
                  <c:v>18</c:v>
                </c:pt>
                <c:pt idx="4">
                  <c:v>17</c:v>
                </c:pt>
              </c:numCache>
            </c:numRef>
          </c:val>
          <c:smooth val="0"/>
          <c:extLst>
            <c:ext xmlns:c16="http://schemas.microsoft.com/office/drawing/2014/chart" uri="{C3380CC4-5D6E-409C-BE32-E72D297353CC}">
              <c16:uniqueId val="{00000002-453D-4617-B842-6A3DD503A7A1}"/>
            </c:ext>
          </c:extLst>
        </c:ser>
        <c:dLbls>
          <c:showLegendKey val="0"/>
          <c:showVal val="0"/>
          <c:showCatName val="0"/>
          <c:showSerName val="0"/>
          <c:showPercent val="0"/>
          <c:showBubbleSize val="0"/>
        </c:dLbls>
        <c:marker val="1"/>
        <c:smooth val="0"/>
        <c:axId val="733224512"/>
        <c:axId val="733222216"/>
      </c:lineChart>
      <c:catAx>
        <c:axId val="809603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809594192"/>
        <c:crosses val="autoZero"/>
        <c:auto val="1"/>
        <c:lblAlgn val="ctr"/>
        <c:lblOffset val="100"/>
        <c:noMultiLvlLbl val="0"/>
      </c:catAx>
      <c:valAx>
        <c:axId val="809594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809603376"/>
        <c:crosses val="autoZero"/>
        <c:crossBetween val="between"/>
      </c:valAx>
      <c:valAx>
        <c:axId val="733222216"/>
        <c:scaling>
          <c:orientation val="minMax"/>
          <c:max val="30"/>
        </c:scaling>
        <c:delete val="0"/>
        <c:axPos val="r"/>
        <c:numFmt formatCode="0&quot;%&quot;"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lumMod val="60000"/>
                    <a:lumOff val="40000"/>
                  </a:schemeClr>
                </a:solidFill>
                <a:latin typeface="+mn-lt"/>
                <a:ea typeface="+mn-ea"/>
                <a:cs typeface="+mn-cs"/>
              </a:defRPr>
            </a:pPr>
            <a:endParaRPr lang="en-US"/>
          </a:p>
        </c:txPr>
        <c:crossAx val="733224512"/>
        <c:crosses val="max"/>
        <c:crossBetween val="between"/>
      </c:valAx>
      <c:catAx>
        <c:axId val="733224512"/>
        <c:scaling>
          <c:orientation val="minMax"/>
        </c:scaling>
        <c:delete val="1"/>
        <c:axPos val="b"/>
        <c:numFmt formatCode="General" sourceLinked="1"/>
        <c:majorTickMark val="out"/>
        <c:minorTickMark val="none"/>
        <c:tickLblPos val="nextTo"/>
        <c:crossAx val="73322221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a:noFill/>
            </a:ln>
          </c:spPr>
          <c:dPt>
            <c:idx val="0"/>
            <c:bubble3D val="0"/>
            <c:spPr>
              <a:solidFill>
                <a:srgbClr val="0471B1"/>
              </a:solidFill>
              <a:ln w="19050">
                <a:noFill/>
              </a:ln>
              <a:effectLst/>
            </c:spPr>
            <c:extLst>
              <c:ext xmlns:c16="http://schemas.microsoft.com/office/drawing/2014/chart" uri="{C3380CC4-5D6E-409C-BE32-E72D297353CC}">
                <c16:uniqueId val="{00000001-7A53-4A02-AB89-0FDFFA726AAA}"/>
              </c:ext>
            </c:extLst>
          </c:dPt>
          <c:dPt>
            <c:idx val="1"/>
            <c:bubble3D val="0"/>
            <c:spPr>
              <a:solidFill>
                <a:srgbClr val="38A7EC"/>
              </a:solidFill>
              <a:ln w="19050">
                <a:noFill/>
              </a:ln>
              <a:effectLst/>
            </c:spPr>
            <c:extLst>
              <c:ext xmlns:c16="http://schemas.microsoft.com/office/drawing/2014/chart" uri="{C3380CC4-5D6E-409C-BE32-E72D297353CC}">
                <c16:uniqueId val="{00000004-7A53-4A02-AB89-0FDFFA726AAA}"/>
              </c:ext>
            </c:extLst>
          </c:dPt>
          <c:dPt>
            <c:idx val="2"/>
            <c:bubble3D val="0"/>
            <c:spPr>
              <a:solidFill>
                <a:srgbClr val="88B6E4"/>
              </a:solidFill>
              <a:ln w="19050">
                <a:noFill/>
              </a:ln>
              <a:effectLst/>
            </c:spPr>
            <c:extLst>
              <c:ext xmlns:c16="http://schemas.microsoft.com/office/drawing/2014/chart" uri="{C3380CC4-5D6E-409C-BE32-E72D297353CC}">
                <c16:uniqueId val="{00000003-7A53-4A02-AB89-0FDFFA726AAA}"/>
              </c:ext>
            </c:extLst>
          </c:dPt>
          <c:dPt>
            <c:idx val="3"/>
            <c:bubble3D val="0"/>
            <c:spPr>
              <a:solidFill>
                <a:srgbClr val="863C8F"/>
              </a:solidFill>
              <a:ln w="19050">
                <a:noFill/>
              </a:ln>
              <a:effectLst/>
            </c:spPr>
            <c:extLst>
              <c:ext xmlns:c16="http://schemas.microsoft.com/office/drawing/2014/chart" uri="{C3380CC4-5D6E-409C-BE32-E72D297353CC}">
                <c16:uniqueId val="{00000002-7A53-4A02-AB89-0FDFFA726AAA}"/>
              </c:ext>
            </c:extLst>
          </c:dPt>
          <c:cat>
            <c:strRef>
              <c:f>Sheet1!$A$2:$A$5</c:f>
              <c:strCache>
                <c:ptCount val="4"/>
                <c:pt idx="0">
                  <c:v>International responders</c:v>
                </c:pt>
                <c:pt idx="1">
                  <c:v>International affiliated NGOs</c:v>
                </c:pt>
                <c:pt idx="2">
                  <c:v>Southern international</c:v>
                </c:pt>
                <c:pt idx="3">
                  <c:v>Local and national responders</c:v>
                </c:pt>
              </c:strCache>
            </c:strRef>
          </c:cat>
          <c:val>
            <c:numRef>
              <c:f>Sheet1!$B$2:$B$5</c:f>
              <c:numCache>
                <c:formatCode>General</c:formatCode>
                <c:ptCount val="4"/>
                <c:pt idx="0">
                  <c:v>96</c:v>
                </c:pt>
                <c:pt idx="1">
                  <c:v>0.1</c:v>
                </c:pt>
                <c:pt idx="2">
                  <c:v>0.3</c:v>
                </c:pt>
                <c:pt idx="3">
                  <c:v>3.1</c:v>
                </c:pt>
              </c:numCache>
            </c:numRef>
          </c:val>
          <c:extLst>
            <c:ext xmlns:c16="http://schemas.microsoft.com/office/drawing/2014/chart" uri="{C3380CC4-5D6E-409C-BE32-E72D297353CC}">
              <c16:uniqueId val="{00000000-7A53-4A02-AB89-0FDFFA726AAA}"/>
            </c:ext>
          </c:extLst>
        </c:ser>
        <c:dLbls>
          <c:showLegendKey val="0"/>
          <c:showVal val="0"/>
          <c:showCatName val="0"/>
          <c:showSerName val="0"/>
          <c:showPercent val="0"/>
          <c:showBubbleSize val="0"/>
          <c:showLeaderLines val="1"/>
        </c:dLbls>
        <c:firstSliceAng val="96"/>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305774278215221E-2"/>
          <c:y val="2.9699803149605406E-4"/>
          <c:w val="0.91436089238845142"/>
          <c:h val="0.94867249015748034"/>
        </c:manualLayout>
      </c:layout>
      <c:barChart>
        <c:barDir val="col"/>
        <c:grouping val="stacked"/>
        <c:varyColors val="0"/>
        <c:ser>
          <c:idx val="0"/>
          <c:order val="0"/>
          <c:tx>
            <c:strRef>
              <c:f>Sheet1!$B$1</c:f>
              <c:strCache>
                <c:ptCount val="1"/>
                <c:pt idx="0">
                  <c:v>Column1</c:v>
                </c:pt>
              </c:strCache>
            </c:strRef>
          </c:tx>
          <c:spPr>
            <a:solidFill>
              <a:srgbClr val="AF53B1"/>
            </a:solidFill>
            <a:ln>
              <a:noFill/>
            </a:ln>
            <a:effectLst/>
          </c:spPr>
          <c:invertIfNegative val="0"/>
          <c:cat>
            <c:strRef>
              <c:f>Sheet1!$A$2</c:f>
              <c:strCache>
                <c:ptCount val="1"/>
                <c:pt idx="0">
                  <c:v>Category 1</c:v>
                </c:pt>
              </c:strCache>
            </c:strRef>
          </c:cat>
          <c:val>
            <c:numRef>
              <c:f>Sheet1!$B$2</c:f>
              <c:numCache>
                <c:formatCode>General</c:formatCode>
                <c:ptCount val="1"/>
                <c:pt idx="0">
                  <c:v>0.1</c:v>
                </c:pt>
              </c:numCache>
            </c:numRef>
          </c:val>
          <c:extLst>
            <c:ext xmlns:c16="http://schemas.microsoft.com/office/drawing/2014/chart" uri="{C3380CC4-5D6E-409C-BE32-E72D297353CC}">
              <c16:uniqueId val="{00000000-71AD-4CE5-A42C-AE47E379814A}"/>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3.0000000000000001E-3</c:v>
                </c:pt>
              </c:numCache>
            </c:numRef>
          </c:val>
          <c:extLst>
            <c:ext xmlns:c16="http://schemas.microsoft.com/office/drawing/2014/chart" uri="{C3380CC4-5D6E-409C-BE32-E72D297353CC}">
              <c16:uniqueId val="{00000001-71AD-4CE5-A42C-AE47E379814A}"/>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2E-3</c:v>
                </c:pt>
              </c:numCache>
            </c:numRef>
          </c:val>
          <c:extLst>
            <c:ext xmlns:c16="http://schemas.microsoft.com/office/drawing/2014/chart" uri="{C3380CC4-5D6E-409C-BE32-E72D297353CC}">
              <c16:uniqueId val="{00000002-71AD-4CE5-A42C-AE47E379814A}"/>
            </c:ext>
          </c:extLst>
        </c:ser>
        <c:ser>
          <c:idx val="3"/>
          <c:order val="3"/>
          <c:tx>
            <c:strRef>
              <c:f>Sheet1!$E$1</c:f>
              <c:strCache>
                <c:ptCount val="1"/>
                <c:pt idx="0">
                  <c:v>Series 4</c:v>
                </c:pt>
              </c:strCache>
            </c:strRef>
          </c:tx>
          <c:spPr>
            <a:solidFill>
              <a:srgbClr val="863C8F"/>
            </a:solidFill>
            <a:ln>
              <a:noFill/>
            </a:ln>
            <a:effectLst/>
          </c:spPr>
          <c:invertIfNegative val="0"/>
          <c:cat>
            <c:strRef>
              <c:f>Sheet1!$A$2</c:f>
              <c:strCache>
                <c:ptCount val="1"/>
                <c:pt idx="0">
                  <c:v>Category 1</c:v>
                </c:pt>
              </c:strCache>
            </c:strRef>
          </c:cat>
          <c:val>
            <c:numRef>
              <c:f>Sheet1!$E$2</c:f>
              <c:numCache>
                <c:formatCode>General</c:formatCode>
                <c:ptCount val="1"/>
                <c:pt idx="0">
                  <c:v>2.6</c:v>
                </c:pt>
              </c:numCache>
            </c:numRef>
          </c:val>
          <c:extLst>
            <c:ext xmlns:c16="http://schemas.microsoft.com/office/drawing/2014/chart" uri="{C3380CC4-5D6E-409C-BE32-E72D297353CC}">
              <c16:uniqueId val="{00000003-71AD-4CE5-A42C-AE47E379814A}"/>
            </c:ext>
          </c:extLst>
        </c:ser>
        <c:ser>
          <c:idx val="4"/>
          <c:order val="4"/>
          <c:tx>
            <c:strRef>
              <c:f>Sheet1!$F$1</c:f>
              <c:strCache>
                <c:ptCount val="1"/>
                <c:pt idx="0">
                  <c:v>Series 5</c:v>
                </c:pt>
              </c:strCache>
            </c:strRef>
          </c:tx>
          <c:spPr>
            <a:solidFill>
              <a:srgbClr val="A05AA0"/>
            </a:solidFill>
            <a:ln>
              <a:noFill/>
            </a:ln>
            <a:effectLst/>
          </c:spPr>
          <c:invertIfNegative val="0"/>
          <c:cat>
            <c:strRef>
              <c:f>Sheet1!$A$2</c:f>
              <c:strCache>
                <c:ptCount val="1"/>
                <c:pt idx="0">
                  <c:v>Category 1</c:v>
                </c:pt>
              </c:strCache>
            </c:strRef>
          </c:cat>
          <c:val>
            <c:numRef>
              <c:f>Sheet1!$F$2</c:f>
              <c:numCache>
                <c:formatCode>General</c:formatCode>
                <c:ptCount val="1"/>
                <c:pt idx="0">
                  <c:v>0.3</c:v>
                </c:pt>
              </c:numCache>
            </c:numRef>
          </c:val>
          <c:extLst>
            <c:ext xmlns:c16="http://schemas.microsoft.com/office/drawing/2014/chart" uri="{C3380CC4-5D6E-409C-BE32-E72D297353CC}">
              <c16:uniqueId val="{00000004-71AD-4CE5-A42C-AE47E379814A}"/>
            </c:ext>
          </c:extLst>
        </c:ser>
        <c:ser>
          <c:idx val="5"/>
          <c:order val="5"/>
          <c:tx>
            <c:strRef>
              <c:f>Sheet1!$G$1</c:f>
              <c:strCache>
                <c:ptCount val="1"/>
                <c:pt idx="0">
                  <c:v>Series 6</c:v>
                </c:pt>
              </c:strCache>
            </c:strRef>
          </c:tx>
          <c:spPr>
            <a:solidFill>
              <a:srgbClr val="44194D"/>
            </a:solidFill>
            <a:ln>
              <a:noFill/>
            </a:ln>
            <a:effectLst/>
          </c:spPr>
          <c:invertIfNegative val="0"/>
          <c:cat>
            <c:strRef>
              <c:f>Sheet1!$A$2</c:f>
              <c:strCache>
                <c:ptCount val="1"/>
                <c:pt idx="0">
                  <c:v>Category 1</c:v>
                </c:pt>
              </c:strCache>
            </c:strRef>
          </c:cat>
          <c:val>
            <c:numRef>
              <c:f>Sheet1!$G$2</c:f>
              <c:numCache>
                <c:formatCode>General</c:formatCode>
                <c:ptCount val="1"/>
                <c:pt idx="0">
                  <c:v>0.1</c:v>
                </c:pt>
              </c:numCache>
            </c:numRef>
          </c:val>
          <c:extLst>
            <c:ext xmlns:c16="http://schemas.microsoft.com/office/drawing/2014/chart" uri="{C3380CC4-5D6E-409C-BE32-E72D297353CC}">
              <c16:uniqueId val="{00000005-71AD-4CE5-A42C-AE47E379814A}"/>
            </c:ext>
          </c:extLst>
        </c:ser>
        <c:ser>
          <c:idx val="6"/>
          <c:order val="6"/>
          <c:tx>
            <c:strRef>
              <c:f>Sheet1!$H$1</c:f>
              <c:strCache>
                <c:ptCount val="1"/>
                <c:pt idx="0">
                  <c:v>Series 7</c:v>
                </c:pt>
              </c:strCache>
            </c:strRef>
          </c:tx>
          <c:spPr>
            <a:solidFill>
              <a:srgbClr val="DF85A1"/>
            </a:solidFill>
            <a:ln>
              <a:noFill/>
            </a:ln>
            <a:effectLst/>
          </c:spPr>
          <c:invertIfNegative val="0"/>
          <c:cat>
            <c:strRef>
              <c:f>Sheet1!$A$2</c:f>
              <c:strCache>
                <c:ptCount val="1"/>
                <c:pt idx="0">
                  <c:v>Category 1</c:v>
                </c:pt>
              </c:strCache>
            </c:strRef>
          </c:cat>
          <c:val>
            <c:numRef>
              <c:f>Sheet1!$H$2</c:f>
              <c:numCache>
                <c:formatCode>General</c:formatCode>
                <c:ptCount val="1"/>
                <c:pt idx="0">
                  <c:v>0.1</c:v>
                </c:pt>
              </c:numCache>
            </c:numRef>
          </c:val>
          <c:extLst>
            <c:ext xmlns:c16="http://schemas.microsoft.com/office/drawing/2014/chart" uri="{C3380CC4-5D6E-409C-BE32-E72D297353CC}">
              <c16:uniqueId val="{00000006-71AD-4CE5-A42C-AE47E379814A}"/>
            </c:ext>
          </c:extLst>
        </c:ser>
        <c:dLbls>
          <c:showLegendKey val="0"/>
          <c:showVal val="0"/>
          <c:showCatName val="0"/>
          <c:showSerName val="0"/>
          <c:showPercent val="0"/>
          <c:showBubbleSize val="0"/>
        </c:dLbls>
        <c:gapWidth val="150"/>
        <c:overlap val="100"/>
        <c:axId val="963741192"/>
        <c:axId val="963741520"/>
      </c:barChart>
      <c:catAx>
        <c:axId val="963741192"/>
        <c:scaling>
          <c:orientation val="minMax"/>
        </c:scaling>
        <c:delete val="1"/>
        <c:axPos val="b"/>
        <c:numFmt formatCode="General" sourceLinked="1"/>
        <c:majorTickMark val="none"/>
        <c:minorTickMark val="none"/>
        <c:tickLblPos val="nextTo"/>
        <c:crossAx val="963741520"/>
        <c:crosses val="autoZero"/>
        <c:auto val="1"/>
        <c:lblAlgn val="ctr"/>
        <c:lblOffset val="100"/>
        <c:noMultiLvlLbl val="0"/>
      </c:catAx>
      <c:valAx>
        <c:axId val="963741520"/>
        <c:scaling>
          <c:orientation val="minMax"/>
        </c:scaling>
        <c:delete val="1"/>
        <c:axPos val="l"/>
        <c:numFmt formatCode="General" sourceLinked="1"/>
        <c:majorTickMark val="none"/>
        <c:minorTickMark val="none"/>
        <c:tickLblPos val="nextTo"/>
        <c:crossAx val="963741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9B46659-6355-49FD-8A78-168D7EE6E792}"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E2709CD-1D49-4FB4-9CF1-4C78C6E83208}" type="datetimeFigureOut">
              <a:rPr lang="en-GB" altLang="en-US"/>
              <a:pPr/>
              <a:t>07/10/2019</a:t>
            </a:fld>
            <a:endParaRPr lang="en-GB"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4C60AA-FB97-4DDF-A6AB-FC712FF8AE93}"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S PGothic" panose="020B0600070205080204" pitchFamily="34" charset="-128"/>
                <a:cs typeface="+mn-cs"/>
              </a:rPr>
              <a:t>Hi everyone, this is Cecilia.</a:t>
            </a:r>
          </a:p>
          <a:p>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For those of you who are not familiar with the development financing landscape, I’ll take you through the key policy processes and stakeholders, skimming the surface of the background document that was shared ahead of the webinar. You can find a link to this in the email you should have received an hour ago, so please do refer to that for more detail.</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For those of you who are familiar with all of this, please bear with us, as we’ll quickly be moving on to the findings from our analysis.</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a:t>
            </a:fld>
            <a:endParaRPr lang="en-GB" altLang="en-US"/>
          </a:p>
        </p:txBody>
      </p:sp>
    </p:spTree>
    <p:extLst>
      <p:ext uri="{BB962C8B-B14F-4D97-AF65-F5344CB8AC3E}">
        <p14:creationId xmlns:p14="http://schemas.microsoft.com/office/powerpoint/2010/main" val="41510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E4</a:t>
            </a:r>
          </a:p>
          <a:p>
            <a:endParaRPr lang="en-GB" dirty="0"/>
          </a:p>
          <a:p>
            <a:r>
              <a:rPr lang="en-GB" b="1" dirty="0"/>
              <a:t>Initial appearance: ‘</a:t>
            </a:r>
            <a:r>
              <a:rPr lang="en-GB" b="0" dirty="0"/>
              <a:t>People living in poverty’ bar</a:t>
            </a:r>
            <a:endParaRPr lang="en-GB" b="1" dirty="0"/>
          </a:p>
          <a:p>
            <a:r>
              <a:rPr lang="en-GB" b="1" dirty="0"/>
              <a:t>Click one: ‘</a:t>
            </a:r>
            <a:r>
              <a:rPr lang="en-GB" b="0" dirty="0"/>
              <a:t>People living in extreme poverty’ bar</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396858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E1</a:t>
            </a:r>
          </a:p>
          <a:p>
            <a:endParaRPr lang="en-US" dirty="0"/>
          </a:p>
          <a:p>
            <a:r>
              <a:rPr lang="en-US" b="1" dirty="0"/>
              <a:t>Initial appearance: </a:t>
            </a:r>
            <a:r>
              <a:rPr lang="en-US" b="0" dirty="0"/>
              <a:t>Stacked bars plus total figures and total line for 2014–2017</a:t>
            </a:r>
          </a:p>
          <a:p>
            <a:r>
              <a:rPr lang="en-US" b="1" dirty="0"/>
              <a:t>Click one: </a:t>
            </a:r>
            <a:r>
              <a:rPr lang="en-US" b="0" dirty="0"/>
              <a:t>Stacked bar plus total figure for 2018 appears, with total line extending over</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861828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a:t>FIG. E11</a:t>
            </a:r>
          </a:p>
          <a:p>
            <a:endParaRPr lang="en-GB"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Initial appearance: </a:t>
            </a:r>
            <a:r>
              <a:rPr lang="en-US" b="0" dirty="0"/>
              <a:t>Stacked bars</a:t>
            </a:r>
            <a:endParaRPr lang="en-US" b="1"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Click one: </a:t>
            </a:r>
            <a:r>
              <a:rPr lang="en-US" b="0" dirty="0"/>
              <a:t>Percentage line, from left to right</a:t>
            </a:r>
            <a:endParaRPr lang="en-GB" b="1" dirty="0"/>
          </a:p>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06411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US" dirty="0"/>
              <a:t>FIG. E10</a:t>
            </a:r>
          </a:p>
          <a:p>
            <a:endParaRPr lang="en-GB"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Initial appearance: </a:t>
            </a:r>
            <a:r>
              <a:rPr lang="en-US" b="0" dirty="0"/>
              <a:t>Stacked bars</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Click one: </a:t>
            </a:r>
            <a:r>
              <a:rPr lang="en-US" b="0" dirty="0"/>
              <a:t>Percentage line, from left to right</a:t>
            </a:r>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530562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E7</a:t>
            </a:r>
          </a:p>
          <a:p>
            <a:endParaRPr lang="en-US" dirty="0"/>
          </a:p>
          <a:p>
            <a:r>
              <a:rPr lang="en-US" b="1" dirty="0"/>
              <a:t>Initial appearance: </a:t>
            </a:r>
            <a:r>
              <a:rPr lang="en-US" b="0" dirty="0"/>
              <a:t>Donut appears with wheel animation, revealing labels also as each section is revealed (fairly quickly)</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Click one: </a:t>
            </a:r>
            <a:r>
              <a:rPr lang="en-US" b="0" dirty="0"/>
              <a:t>Dotted lines extend, then bar appears section by section, revealing labels also as each section is revealed (fairly quickly)</a:t>
            </a:r>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20823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a:t>
            </a:r>
          </a:p>
          <a:p>
            <a:pPr marL="0" marR="0" lvl="0" indent="0" algn="l" defTabSz="4572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457200" rtl="0" eaLnBrk="1" fontAlgn="base" latinLnBrk="0" hangingPunct="1">
              <a:lnSpc>
                <a:spcPct val="100000"/>
              </a:lnSpc>
              <a:spcBef>
                <a:spcPct val="30000"/>
              </a:spcBef>
              <a:spcAft>
                <a:spcPct val="0"/>
              </a:spcAft>
              <a:buClrTx/>
              <a:buSzTx/>
              <a:buFontTx/>
              <a:buNone/>
              <a:tabLst/>
              <a:defRPr/>
            </a:pPr>
            <a:r>
              <a:rPr lang="en-GB" b="1" dirty="0"/>
              <a:t>Initial appearance: </a:t>
            </a:r>
            <a:r>
              <a:rPr lang="en-GB" b="0" i="0" dirty="0"/>
              <a:t>Inner circle </a:t>
            </a:r>
            <a:r>
              <a:rPr lang="en-GB" dirty="0"/>
              <a:t>(international resources and government revenue).</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US" b="1" dirty="0"/>
              <a:t>Click one: </a:t>
            </a:r>
            <a:r>
              <a:rPr lang="en-US" b="0" dirty="0"/>
              <a:t>Except for ‘Official humanitarian assistance’, </a:t>
            </a:r>
            <a:r>
              <a:rPr lang="en-GB" b="0" dirty="0"/>
              <a:t>outer circles appear one by one from left to right (fairly quickly).</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GB" b="1" dirty="0"/>
              <a:t>Click two: </a:t>
            </a:r>
            <a:r>
              <a:rPr lang="en-US" b="0" dirty="0"/>
              <a:t>‘Official humanitarian assistance’ appears and then the label and volume turns bold.</a:t>
            </a:r>
            <a:endParaRPr lang="en-US" b="1"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2B4C60AA-FB97-4DDF-A6AB-FC712FF8AE93}" type="slidenum">
              <a:rPr kumimoji="0" lang="en-GB"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GB"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631182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DI Re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109F68"/>
          </a:solidFill>
          <a:ln>
            <a:solidFill>
              <a:srgbClr val="109F6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9" name="Text Placeholder 10"/>
          <p:cNvSpPr>
            <a:spLocks noGrp="1"/>
          </p:cNvSpPr>
          <p:nvPr>
            <p:ph type="body" sz="quarter" idx="14"/>
          </p:nvPr>
        </p:nvSpPr>
        <p:spPr>
          <a:xfrm>
            <a:off x="3744290" y="5779485"/>
            <a:ext cx="3671587"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11" name="Text Placeholder 10"/>
          <p:cNvSpPr>
            <a:spLocks noGrp="1"/>
          </p:cNvSpPr>
          <p:nvPr>
            <p:ph type="body" sz="quarter" idx="13"/>
          </p:nvPr>
        </p:nvSpPr>
        <p:spPr>
          <a:xfrm>
            <a:off x="3744290" y="4667250"/>
            <a:ext cx="3671587" cy="1104538"/>
          </a:xfrm>
        </p:spPr>
        <p:txBody>
          <a:bodyPr anchor="b">
            <a:noAutofit/>
          </a:bodyPr>
          <a:lstStyle>
            <a:lvl1pPr marL="0" indent="0">
              <a:buNone/>
              <a:defRPr sz="4000" b="1" baseline="0">
                <a:solidFill>
                  <a:schemeClr val="bg1"/>
                </a:solidFill>
              </a:defRPr>
            </a:lvl1pPr>
          </a:lstStyle>
          <a:p>
            <a:pPr lvl="0"/>
            <a:r>
              <a:rPr lang="en-US"/>
              <a:t>Click to edit Master text styles</a:t>
            </a:r>
          </a:p>
        </p:txBody>
      </p:sp>
      <p:pic>
        <p:nvPicPr>
          <p:cNvPr id="1026" name="Picture 2" descr="S:\Teams\Communications\Brand\Assets\Logos\RGB\Secondary\PNG\Development_Initiatives_Secondary-Logo_Green_RGB - white.png"/>
          <p:cNvPicPr>
            <a:picLocks noChangeAspect="1" noChangeArrowheads="1"/>
          </p:cNvPicPr>
          <p:nvPr userDrawn="1"/>
        </p:nvPicPr>
        <p:blipFill>
          <a:blip r:embed="rId3"/>
          <a:srcRect/>
          <a:stretch>
            <a:fillRect/>
          </a:stretch>
        </p:blipFill>
        <p:spPr bwMode="auto">
          <a:xfrm>
            <a:off x="3765549" y="427169"/>
            <a:ext cx="1953986" cy="370195"/>
          </a:xfrm>
          <a:prstGeom prst="rect">
            <a:avLst/>
          </a:prstGeom>
          <a:noFill/>
        </p:spPr>
      </p:pic>
    </p:spTree>
    <p:extLst>
      <p:ext uri="{BB962C8B-B14F-4D97-AF65-F5344CB8AC3E}">
        <p14:creationId xmlns:p14="http://schemas.microsoft.com/office/powerpoint/2010/main" val="153963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hort)">
    <p:spTree>
      <p:nvGrpSpPr>
        <p:cNvPr id="1" name=""/>
        <p:cNvGrpSpPr/>
        <p:nvPr/>
      </p:nvGrpSpPr>
      <p:grpSpPr>
        <a:xfrm>
          <a:off x="0" y="0"/>
          <a:ext cx="0" cy="0"/>
          <a:chOff x="0" y="0"/>
          <a:chExt cx="0" cy="0"/>
        </a:xfrm>
      </p:grpSpPr>
      <p:cxnSp>
        <p:nvCxnSpPr>
          <p:cNvPr id="4" name="Straight Connector 3"/>
          <p:cNvCxnSpPr/>
          <p:nvPr/>
        </p:nvCxnSpPr>
        <p:spPr>
          <a:xfrm>
            <a:off x="1566863" y="235585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07670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3"/>
          </p:nvPr>
        </p:nvSpPr>
        <p:spPr>
          <a:xfrm>
            <a:off x="1566404" y="2481263"/>
            <a:ext cx="5379663" cy="1108075"/>
          </a:xfrm>
        </p:spPr>
        <p:txBody>
          <a:bodyPr anchor="ctr"/>
          <a:lstStyle>
            <a:lvl1pPr>
              <a:defRPr sz="1800" b="1" baseline="0">
                <a:solidFill>
                  <a:srgbClr val="109F68"/>
                </a:solidFill>
                <a:latin typeface="+mj-lt"/>
              </a:defRPr>
            </a:lvl1pPr>
          </a:lstStyle>
          <a:p>
            <a:pPr lvl="0"/>
            <a:r>
              <a:rPr lang="en-US"/>
              <a:t>Click to edit Master text styles</a:t>
            </a:r>
          </a:p>
        </p:txBody>
      </p:sp>
      <p:sp>
        <p:nvSpPr>
          <p:cNvPr id="3" name="Text Placeholder 2"/>
          <p:cNvSpPr>
            <a:spLocks noGrp="1"/>
          </p:cNvSpPr>
          <p:nvPr>
            <p:ph type="body" sz="quarter" idx="14"/>
          </p:nvPr>
        </p:nvSpPr>
        <p:spPr>
          <a:xfrm>
            <a:off x="1566835" y="3652594"/>
            <a:ext cx="3603879"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54339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Medium)">
    <p:spTree>
      <p:nvGrpSpPr>
        <p:cNvPr id="1" name=""/>
        <p:cNvGrpSpPr/>
        <p:nvPr/>
      </p:nvGrpSpPr>
      <p:grpSpPr>
        <a:xfrm>
          <a:off x="0" y="0"/>
          <a:ext cx="0" cy="0"/>
          <a:chOff x="0" y="0"/>
          <a:chExt cx="0" cy="0"/>
        </a:xfrm>
      </p:grpSpPr>
      <p:cxnSp>
        <p:nvCxnSpPr>
          <p:cNvPr id="5" name="Straight Connector 4"/>
          <p:cNvCxnSpPr/>
          <p:nvPr/>
        </p:nvCxnSpPr>
        <p:spPr>
          <a:xfrm>
            <a:off x="1566863" y="201612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66863" y="441483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
          <p:cNvSpPr>
            <a:spLocks noGrp="1"/>
          </p:cNvSpPr>
          <p:nvPr>
            <p:ph type="body" sz="quarter" idx="13"/>
          </p:nvPr>
        </p:nvSpPr>
        <p:spPr>
          <a:xfrm>
            <a:off x="1566404" y="2142676"/>
            <a:ext cx="5379232" cy="1785103"/>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24" name="Text Placeholder 2"/>
          <p:cNvSpPr>
            <a:spLocks noGrp="1"/>
          </p:cNvSpPr>
          <p:nvPr>
            <p:ph type="body" sz="quarter" idx="17"/>
          </p:nvPr>
        </p:nvSpPr>
        <p:spPr>
          <a:xfrm>
            <a:off x="1567266" y="3991035"/>
            <a:ext cx="4169505"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2887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Long)">
    <p:spTree>
      <p:nvGrpSpPr>
        <p:cNvPr id="1" name=""/>
        <p:cNvGrpSpPr/>
        <p:nvPr/>
      </p:nvGrpSpPr>
      <p:grpSpPr>
        <a:xfrm>
          <a:off x="0" y="0"/>
          <a:ext cx="0" cy="0"/>
          <a:chOff x="0" y="0"/>
          <a:chExt cx="0" cy="0"/>
        </a:xfrm>
      </p:grpSpPr>
      <p:cxnSp>
        <p:nvCxnSpPr>
          <p:cNvPr id="4" name="Straight Connector 3"/>
          <p:cNvCxnSpPr/>
          <p:nvPr/>
        </p:nvCxnSpPr>
        <p:spPr>
          <a:xfrm>
            <a:off x="1566863" y="167798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74027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
          <p:cNvSpPr>
            <a:spLocks noGrp="1"/>
          </p:cNvSpPr>
          <p:nvPr>
            <p:ph type="body" sz="quarter" idx="17"/>
          </p:nvPr>
        </p:nvSpPr>
        <p:spPr>
          <a:xfrm>
            <a:off x="1565973" y="4329590"/>
            <a:ext cx="3833341" cy="252957"/>
          </a:xfrm>
        </p:spPr>
        <p:txBody>
          <a:bodyPr/>
          <a:lstStyle>
            <a:lvl1pPr>
              <a:defRPr sz="1800" baseline="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1804122"/>
            <a:ext cx="5378801" cy="246221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0891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Case Study_1">
    <p:spTree>
      <p:nvGrpSpPr>
        <p:cNvPr id="1" name=""/>
        <p:cNvGrpSpPr/>
        <p:nvPr/>
      </p:nvGrpSpPr>
      <p:grpSpPr>
        <a:xfrm>
          <a:off x="0" y="0"/>
          <a:ext cx="0" cy="0"/>
          <a:chOff x="0" y="0"/>
          <a:chExt cx="0" cy="0"/>
        </a:xfrm>
      </p:grpSpPr>
      <p:cxnSp>
        <p:nvCxnSpPr>
          <p:cNvPr id="6" name="Straight Connector 5"/>
          <p:cNvCxnSpPr/>
          <p:nvPr/>
        </p:nvCxnSpPr>
        <p:spPr>
          <a:xfrm>
            <a:off x="1566863" y="178593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66863" y="451008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title"/>
          </p:nvPr>
        </p:nvSpPr>
        <p:spPr>
          <a:xfrm>
            <a:off x="1566404" y="1911626"/>
            <a:ext cx="6470938" cy="423375"/>
          </a:xfrm>
        </p:spPr>
        <p:txBody>
          <a:bodyPr anchor="b"/>
          <a:lstStyle>
            <a:lvl1pPr>
              <a:defRPr sz="3000">
                <a:solidFill>
                  <a:srgbClr val="109F68"/>
                </a:solidFill>
              </a:defRPr>
            </a:lvl1pPr>
          </a:lstStyle>
          <a:p>
            <a:r>
              <a:rPr lang="en-US"/>
              <a:t>Click to edit Master title style</a:t>
            </a:r>
            <a:endParaRPr lang="en-US" dirty="0"/>
          </a:p>
        </p:txBody>
      </p:sp>
      <p:sp>
        <p:nvSpPr>
          <p:cNvPr id="25" name="Text Placeholder 2"/>
          <p:cNvSpPr>
            <a:spLocks noGrp="1"/>
          </p:cNvSpPr>
          <p:nvPr>
            <p:ph type="body" sz="quarter" idx="15"/>
          </p:nvPr>
        </p:nvSpPr>
        <p:spPr>
          <a:xfrm>
            <a:off x="1566404" y="2367761"/>
            <a:ext cx="6470938" cy="350195"/>
          </a:xfrm>
        </p:spPr>
        <p:txBody>
          <a:bodyPr/>
          <a:lstStyle>
            <a:lvl1pPr>
              <a:defRPr sz="230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2842305"/>
            <a:ext cx="6471369" cy="153153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b="0" baseline="0">
                <a:solidFill>
                  <a:schemeClr val="bg2"/>
                </a:solidFill>
                <a:latin typeface="+mj-lt"/>
              </a:defRPr>
            </a:lvl1pPr>
          </a:lstStyle>
          <a:p>
            <a:pPr lvl="0"/>
            <a:r>
              <a:rPr lang="en-US"/>
              <a:t>Click to edit Master text styles</a:t>
            </a:r>
          </a:p>
        </p:txBody>
      </p:sp>
      <p:sp>
        <p:nvSpPr>
          <p:cNvPr id="8"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0"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878949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54487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Re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109F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7"/>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a:solidFill>
                  <a:srgbClr val="FFFFFF"/>
                </a:solidFill>
              </a:rPr>
              <a:t>Development Initiatives</a:t>
            </a:r>
          </a:p>
          <a:p>
            <a:r>
              <a:rPr lang="en-GB" altLang="en-US" sz="1400">
                <a:solidFill>
                  <a:srgbClr val="FFFFFF"/>
                </a:solidFill>
              </a:rPr>
              <a:t>North Quay House</a:t>
            </a:r>
          </a:p>
          <a:p>
            <a:r>
              <a:rPr lang="en-GB" altLang="en-US" sz="1400">
                <a:solidFill>
                  <a:srgbClr val="FFFFFF"/>
                </a:solidFill>
              </a:rPr>
              <a:t>Quay side</a:t>
            </a:r>
          </a:p>
          <a:p>
            <a:r>
              <a:rPr lang="en-GB" altLang="en-US" sz="1400">
                <a:solidFill>
                  <a:srgbClr val="FFFFFF"/>
                </a:solidFill>
              </a:rPr>
              <a:t>Temple Back</a:t>
            </a:r>
          </a:p>
          <a:p>
            <a:r>
              <a:rPr lang="en-GB" altLang="en-US" sz="1400">
                <a:solidFill>
                  <a:srgbClr val="FFFFFF"/>
                </a:solidFill>
              </a:rPr>
              <a:t>Bristol</a:t>
            </a:r>
          </a:p>
          <a:p>
            <a:r>
              <a:rPr lang="en-GB" altLang="en-US" sz="1400">
                <a:solidFill>
                  <a:srgbClr val="FFFFFF"/>
                </a:solidFill>
              </a:rPr>
              <a:t>BS1 6FL</a:t>
            </a:r>
          </a:p>
          <a:p>
            <a:r>
              <a:rPr lang="en-GB" altLang="en-US" sz="1400">
                <a:solidFill>
                  <a:srgbClr val="FFFFFF"/>
                </a:solidFill>
              </a:rPr>
              <a:t>United Kingdom</a:t>
            </a:r>
          </a:p>
        </p:txBody>
      </p:sp>
      <p:sp>
        <p:nvSpPr>
          <p:cNvPr id="5" name="TextBox 8"/>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a:solidFill>
                  <a:srgbClr val="FFFFFF"/>
                </a:solidFill>
              </a:rPr>
              <a:t>www.devinit.org</a:t>
            </a:r>
          </a:p>
        </p:txBody>
      </p:sp>
      <p:sp>
        <p:nvSpPr>
          <p:cNvPr id="7" name="Slide Number Placeholder 3"/>
          <p:cNvSpPr>
            <a:spLocks noGrp="1"/>
          </p:cNvSpPr>
          <p:nvPr>
            <p:ph type="sldNum" sz="quarter" idx="11"/>
          </p:nvPr>
        </p:nvSpPr>
        <p:spPr>
          <a:xfrm>
            <a:off x="7042150" y="6356350"/>
            <a:ext cx="174148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295101C-66DB-4ADA-BFCE-1AE8FFF43461}" type="slidenum">
              <a:rPr lang="en-GB" altLang="en-US"/>
              <a:pPr/>
              <a:t>‹#›</a:t>
            </a:fld>
            <a:endParaRPr lang="en-GB" altLang="en-US"/>
          </a:p>
        </p:txBody>
      </p:sp>
      <p:pic>
        <p:nvPicPr>
          <p:cNvPr id="8" name="Picture 2" descr="S:\Teams\Communications\Brand\Assets\Logos\RGB\Secondary\PNG\Development_Initiatives_Secondary-Logo_Green_RGB - white.png"/>
          <p:cNvPicPr>
            <a:picLocks noChangeAspect="1" noChangeArrowheads="1"/>
          </p:cNvPicPr>
          <p:nvPr userDrawn="1"/>
        </p:nvPicPr>
        <p:blipFill>
          <a:blip r:embed="rId2"/>
          <a:srcRect/>
          <a:stretch>
            <a:fillRect/>
          </a:stretch>
        </p:blipFill>
        <p:spPr bwMode="auto">
          <a:xfrm>
            <a:off x="419327" y="6051471"/>
            <a:ext cx="1953986" cy="370195"/>
          </a:xfrm>
          <a:prstGeom prst="rect">
            <a:avLst/>
          </a:prstGeom>
          <a:noFill/>
        </p:spPr>
      </p:pic>
    </p:spTree>
    <p:extLst>
      <p:ext uri="{BB962C8B-B14F-4D97-AF65-F5344CB8AC3E}">
        <p14:creationId xmlns:p14="http://schemas.microsoft.com/office/powerpoint/2010/main" val="1382787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dirty="0">
                <a:solidFill>
                  <a:srgbClr val="109F68"/>
                </a:solidFill>
              </a:rPr>
              <a:t>Development Initiatives</a:t>
            </a:r>
          </a:p>
          <a:p>
            <a:r>
              <a:rPr lang="en-GB" altLang="en-US" sz="1400" dirty="0">
                <a:solidFill>
                  <a:srgbClr val="109F68"/>
                </a:solidFill>
              </a:rPr>
              <a:t>North Quay House</a:t>
            </a:r>
          </a:p>
          <a:p>
            <a:r>
              <a:rPr lang="en-GB" altLang="en-US" sz="1400" dirty="0">
                <a:solidFill>
                  <a:srgbClr val="109F68"/>
                </a:solidFill>
              </a:rPr>
              <a:t>Quay side</a:t>
            </a:r>
          </a:p>
          <a:p>
            <a:r>
              <a:rPr lang="en-GB" altLang="en-US" sz="1400" dirty="0">
                <a:solidFill>
                  <a:srgbClr val="109F68"/>
                </a:solidFill>
              </a:rPr>
              <a:t>Temple Back</a:t>
            </a:r>
          </a:p>
          <a:p>
            <a:r>
              <a:rPr lang="en-GB" altLang="en-US" sz="1400" dirty="0">
                <a:solidFill>
                  <a:srgbClr val="109F68"/>
                </a:solidFill>
              </a:rPr>
              <a:t>Bristol</a:t>
            </a:r>
          </a:p>
          <a:p>
            <a:r>
              <a:rPr lang="en-GB" altLang="en-US" sz="1400" dirty="0">
                <a:solidFill>
                  <a:srgbClr val="109F68"/>
                </a:solidFill>
              </a:rPr>
              <a:t>BS1 6FL</a:t>
            </a:r>
          </a:p>
          <a:p>
            <a:r>
              <a:rPr lang="en-GB" altLang="en-US" sz="1400" dirty="0">
                <a:solidFill>
                  <a:srgbClr val="109F68"/>
                </a:solidFill>
              </a:rPr>
              <a:t>United Kingdom</a:t>
            </a:r>
          </a:p>
        </p:txBody>
      </p:sp>
      <p:sp>
        <p:nvSpPr>
          <p:cNvPr id="3" name="TextBox 6"/>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dirty="0">
                <a:solidFill>
                  <a:srgbClr val="109F68"/>
                </a:solidFill>
              </a:rPr>
              <a:t>www.devinit.org</a:t>
            </a:r>
          </a:p>
        </p:txBody>
      </p:sp>
      <p:pic>
        <p:nvPicPr>
          <p:cNvPr id="7" name="Picture 2" descr="S:\Teams\Communications\Brand\Assets\Logos\RGB\Secondary\PNG\Development_Initiatives_Secondary Logo_Green_RGB.png"/>
          <p:cNvPicPr>
            <a:picLocks noChangeAspect="1" noChangeArrowheads="1"/>
          </p:cNvPicPr>
          <p:nvPr userDrawn="1"/>
        </p:nvPicPr>
        <p:blipFill>
          <a:blip r:embed="rId2"/>
          <a:srcRect/>
          <a:stretch>
            <a:fillRect/>
          </a:stretch>
        </p:blipFill>
        <p:spPr bwMode="auto">
          <a:xfrm>
            <a:off x="441099" y="6056132"/>
            <a:ext cx="1852084" cy="350962"/>
          </a:xfrm>
          <a:prstGeom prst="rect">
            <a:avLst/>
          </a:prstGeom>
          <a:noFill/>
        </p:spPr>
      </p:pic>
    </p:spTree>
    <p:extLst>
      <p:ext uri="{BB962C8B-B14F-4D97-AF65-F5344CB8AC3E}">
        <p14:creationId xmlns:p14="http://schemas.microsoft.com/office/powerpoint/2010/main" val="1044083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0C16D2-4F76-4BFD-8063-667E4F287084}"/>
              </a:ext>
            </a:extLst>
          </p:cNvPr>
          <p:cNvSpPr>
            <a:spLocks noGrp="1"/>
          </p:cNvSpPr>
          <p:nvPr>
            <p:ph type="ftr" sz="quarter" idx="10"/>
          </p:nvPr>
        </p:nvSpPr>
        <p:spPr/>
        <p:txBody>
          <a:bodyPr/>
          <a:lstStyle>
            <a:lvl1pPr>
              <a:defRPr/>
            </a:lvl1pPr>
          </a:lstStyle>
          <a:p>
            <a:pPr>
              <a:defRPr/>
            </a:pPr>
            <a:r>
              <a:rPr lang="en-US" sz="1800" dirty="0">
                <a:solidFill>
                  <a:srgbClr val="7030A0"/>
                </a:solidFill>
                <a:ea typeface="+mj-ea"/>
                <a:cs typeface="Arial" panose="020B0604020202020204" pitchFamily="34" charset="0"/>
              </a:rPr>
              <a:t>INCAF</a:t>
            </a:r>
            <a:endParaRPr lang="en-US" dirty="0"/>
          </a:p>
        </p:txBody>
      </p:sp>
      <p:sp>
        <p:nvSpPr>
          <p:cNvPr id="4" name="Round Same Side Corner Rectangle 2">
            <a:extLst>
              <a:ext uri="{FF2B5EF4-FFF2-40B4-BE49-F238E27FC236}">
                <a16:creationId xmlns:a16="http://schemas.microsoft.com/office/drawing/2014/main" id="{28B9BCDC-42A6-40BE-BBD6-32967D105E1F}"/>
              </a:ext>
            </a:extLst>
          </p:cNvPr>
          <p:cNvSpPr>
            <a:spLocks noChangeAspect="1"/>
          </p:cNvSpPr>
          <p:nvPr userDrawn="1"/>
        </p:nvSpPr>
        <p:spPr>
          <a:xfrm>
            <a:off x="7957423" y="-95077"/>
            <a:ext cx="1677828" cy="6886575"/>
          </a:xfrm>
          <a:prstGeom prst="round2SameRect">
            <a:avLst/>
          </a:prstGeom>
          <a:blipFill>
            <a:blip r:embed="rId2" cstate="print"/>
            <a:stretch>
              <a:fillRect/>
            </a:stretch>
          </a:blip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4295C718-340C-409D-9C86-BBD6DF1AE5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45776" y="6264874"/>
            <a:ext cx="1596374" cy="456601"/>
          </a:xfrm>
          <a:prstGeom prst="rect">
            <a:avLst/>
          </a:prstGeom>
        </p:spPr>
      </p:pic>
    </p:spTree>
    <p:extLst>
      <p:ext uri="{BB962C8B-B14F-4D97-AF65-F5344CB8AC3E}">
        <p14:creationId xmlns:p14="http://schemas.microsoft.com/office/powerpoint/2010/main" val="1690023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ODI Re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109F68"/>
          </a:solidFill>
          <a:ln>
            <a:solidFill>
              <a:srgbClr val="109F6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9" name="Text Placeholder 10"/>
          <p:cNvSpPr>
            <a:spLocks noGrp="1"/>
          </p:cNvSpPr>
          <p:nvPr>
            <p:ph type="body" sz="quarter" idx="14"/>
          </p:nvPr>
        </p:nvSpPr>
        <p:spPr>
          <a:xfrm>
            <a:off x="3744290" y="5779485"/>
            <a:ext cx="3671587"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11" name="Text Placeholder 10"/>
          <p:cNvSpPr>
            <a:spLocks noGrp="1"/>
          </p:cNvSpPr>
          <p:nvPr>
            <p:ph type="body" sz="quarter" idx="13"/>
          </p:nvPr>
        </p:nvSpPr>
        <p:spPr>
          <a:xfrm>
            <a:off x="3744290" y="4667250"/>
            <a:ext cx="3671587" cy="1104538"/>
          </a:xfrm>
        </p:spPr>
        <p:txBody>
          <a:bodyPr anchor="b">
            <a:noAutofit/>
          </a:bodyPr>
          <a:lstStyle>
            <a:lvl1pPr marL="0" indent="0">
              <a:buNone/>
              <a:defRPr sz="4000" b="1" baseline="0">
                <a:solidFill>
                  <a:schemeClr val="bg1"/>
                </a:solidFill>
              </a:defRPr>
            </a:lvl1pPr>
          </a:lstStyle>
          <a:p>
            <a:pPr lvl="0"/>
            <a:r>
              <a:rPr lang="en-US"/>
              <a:t>Click to edit Master text styles</a:t>
            </a:r>
          </a:p>
        </p:txBody>
      </p:sp>
      <p:pic>
        <p:nvPicPr>
          <p:cNvPr id="1026" name="Picture 2" descr="S:\Teams\Communications\Brand\Assets\Logos\RGB\Secondary\PNG\Development_Initiatives_Secondary-Logo_Green_RGB - white.png"/>
          <p:cNvPicPr>
            <a:picLocks noChangeAspect="1" noChangeArrowheads="1"/>
          </p:cNvPicPr>
          <p:nvPr userDrawn="1"/>
        </p:nvPicPr>
        <p:blipFill>
          <a:blip r:embed="rId3"/>
          <a:srcRect/>
          <a:stretch>
            <a:fillRect/>
          </a:stretch>
        </p:blipFill>
        <p:spPr bwMode="auto">
          <a:xfrm>
            <a:off x="3765549" y="427169"/>
            <a:ext cx="1953986" cy="370195"/>
          </a:xfrm>
          <a:prstGeom prst="rect">
            <a:avLst/>
          </a:prstGeom>
          <a:noFill/>
        </p:spPr>
      </p:pic>
    </p:spTree>
    <p:extLst>
      <p:ext uri="{BB962C8B-B14F-4D97-AF65-F5344CB8AC3E}">
        <p14:creationId xmlns:p14="http://schemas.microsoft.com/office/powerpoint/2010/main" val="359522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4"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12" name="Text Placeholder 10"/>
          <p:cNvSpPr>
            <a:spLocks noGrp="1"/>
          </p:cNvSpPr>
          <p:nvPr>
            <p:ph type="body" sz="quarter" idx="17"/>
          </p:nvPr>
        </p:nvSpPr>
        <p:spPr>
          <a:xfrm>
            <a:off x="3744290" y="4895516"/>
            <a:ext cx="3665007"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
        <p:nvSpPr>
          <p:cNvPr id="8" name="Text Placeholder 10"/>
          <p:cNvSpPr>
            <a:spLocks noGrp="1"/>
          </p:cNvSpPr>
          <p:nvPr>
            <p:ph type="body" sz="quarter" idx="16"/>
          </p:nvPr>
        </p:nvSpPr>
        <p:spPr>
          <a:xfrm>
            <a:off x="3744290" y="6007751"/>
            <a:ext cx="3665007"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pic>
        <p:nvPicPr>
          <p:cNvPr id="2050" name="Picture 2" descr="S:\Teams\Communications\Brand\Assets\Logos\RGB\Secondary\PNG\Development_Initiatives_Secondary Logo_Green_RGB.png"/>
          <p:cNvPicPr>
            <a:picLocks noChangeAspect="1" noChangeArrowheads="1"/>
          </p:cNvPicPr>
          <p:nvPr userDrawn="1"/>
        </p:nvPicPr>
        <p:blipFill>
          <a:blip r:embed="rId3"/>
          <a:srcRect/>
          <a:stretch>
            <a:fillRect/>
          </a:stretch>
        </p:blipFill>
        <p:spPr bwMode="auto">
          <a:xfrm>
            <a:off x="3765549" y="421726"/>
            <a:ext cx="1852084" cy="350962"/>
          </a:xfrm>
          <a:prstGeom prst="rect">
            <a:avLst/>
          </a:prstGeom>
          <a:noFill/>
        </p:spPr>
      </p:pic>
    </p:spTree>
    <p:extLst>
      <p:ext uri="{BB962C8B-B14F-4D97-AF65-F5344CB8AC3E}">
        <p14:creationId xmlns:p14="http://schemas.microsoft.com/office/powerpoint/2010/main" val="18340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4"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12" name="Text Placeholder 10"/>
          <p:cNvSpPr>
            <a:spLocks noGrp="1"/>
          </p:cNvSpPr>
          <p:nvPr>
            <p:ph type="body" sz="quarter" idx="17"/>
          </p:nvPr>
        </p:nvSpPr>
        <p:spPr>
          <a:xfrm>
            <a:off x="3744290" y="4895516"/>
            <a:ext cx="3665007"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
        <p:nvSpPr>
          <p:cNvPr id="8" name="Text Placeholder 10"/>
          <p:cNvSpPr>
            <a:spLocks noGrp="1"/>
          </p:cNvSpPr>
          <p:nvPr>
            <p:ph type="body" sz="quarter" idx="16"/>
          </p:nvPr>
        </p:nvSpPr>
        <p:spPr>
          <a:xfrm>
            <a:off x="3744290" y="6007751"/>
            <a:ext cx="3665007"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pic>
        <p:nvPicPr>
          <p:cNvPr id="2050" name="Picture 2" descr="S:\Teams\Communications\Brand\Assets\Logos\RGB\Secondary\PNG\Development_Initiatives_Secondary Logo_Green_RGB.png"/>
          <p:cNvPicPr>
            <a:picLocks noChangeAspect="1" noChangeArrowheads="1"/>
          </p:cNvPicPr>
          <p:nvPr userDrawn="1"/>
        </p:nvPicPr>
        <p:blipFill>
          <a:blip r:embed="rId3"/>
          <a:srcRect/>
          <a:stretch>
            <a:fillRect/>
          </a:stretch>
        </p:blipFill>
        <p:spPr bwMode="auto">
          <a:xfrm>
            <a:off x="3765549" y="421726"/>
            <a:ext cx="1852084" cy="350962"/>
          </a:xfrm>
          <a:prstGeom prst="rect">
            <a:avLst/>
          </a:prstGeom>
          <a:noFill/>
        </p:spPr>
      </p:pic>
    </p:spTree>
    <p:extLst>
      <p:ext uri="{BB962C8B-B14F-4D97-AF65-F5344CB8AC3E}">
        <p14:creationId xmlns:p14="http://schemas.microsoft.com/office/powerpoint/2010/main" val="560167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ing 1 +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sp>
        <p:nvSpPr>
          <p:cNvPr id="11" name="Content Placeholder 2"/>
          <p:cNvSpPr>
            <a:spLocks noGrp="1"/>
          </p:cNvSpPr>
          <p:nvPr>
            <p:ph idx="13"/>
          </p:nvPr>
        </p:nvSpPr>
        <p:spPr>
          <a:xfrm>
            <a:off x="457200" y="2055910"/>
            <a:ext cx="8229600" cy="4070254"/>
          </a:xfrm>
        </p:spPr>
        <p:txBody>
          <a:bodyPr>
            <a:normAutofit/>
          </a:bodyPr>
          <a:lstStyle>
            <a:lvl1pPr marL="0" indent="0">
              <a:buNone/>
              <a:defRPr sz="2000">
                <a:solidFill>
                  <a:schemeClr val="bg2"/>
                </a:solidFill>
              </a:defRPr>
            </a:lvl1pPr>
          </a:lstStyle>
          <a:p>
            <a:pPr lvl="0"/>
            <a:r>
              <a:rPr lang="en-US"/>
              <a:t>Click to edit Master text styles</a:t>
            </a:r>
          </a:p>
        </p:txBody>
      </p:sp>
      <p:sp>
        <p:nvSpPr>
          <p:cNvPr id="5" name="Footer Placeholder 11"/>
          <p:cNvSpPr>
            <a:spLocks noGrp="1"/>
          </p:cNvSpPr>
          <p:nvPr>
            <p:ph type="ftr" sz="quarter" idx="14"/>
          </p:nvPr>
        </p:nvSpPr>
        <p:spPr/>
        <p:txBody>
          <a:bodyPr/>
          <a:lstStyle>
            <a:lvl1pPr>
              <a:defRPr/>
            </a:lvl1pPr>
          </a:lstStyle>
          <a:p>
            <a:pPr>
              <a:defRPr/>
            </a:pPr>
            <a:r>
              <a:rPr lang="en-US" dirty="0"/>
              <a:t>Report title / devinit.org</a:t>
            </a:r>
          </a:p>
        </p:txBody>
      </p:sp>
      <p:pic>
        <p:nvPicPr>
          <p:cNvPr id="7" name="Picture 2" descr="S:\Teams\Communications\Brand\Assets\Logos\RGB\Secondary\PNG\Development_Initiatives_Secondary Logo_Green_RGB - small.png"/>
          <p:cNvPicPr>
            <a:picLocks noChangeAspect="1" noChangeArrowheads="1"/>
          </p:cNvPicPr>
          <p:nvPr userDrawn="1"/>
        </p:nvPicPr>
        <p:blipFill>
          <a:blip r:embed="rId2"/>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88347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ing 1 + Heading 2+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2579792"/>
            <a:ext cx="8229600" cy="3546371"/>
          </a:xfrm>
        </p:spPr>
        <p:txBody>
          <a:bodyPr>
            <a:normAutofit/>
          </a:bodyPr>
          <a:lstStyle>
            <a:lvl1pPr marL="0" indent="0">
              <a:buNone/>
              <a:defRPr sz="2000">
                <a:solidFill>
                  <a:schemeClr val="bg2"/>
                </a:solidFill>
              </a:defRPr>
            </a:lvl1pPr>
          </a:lstStyle>
          <a:p>
            <a:pPr lvl="0"/>
            <a:r>
              <a:rPr lang="en-US"/>
              <a:t>Click to edit Master text styles</a:t>
            </a:r>
          </a:p>
        </p:txBody>
      </p:sp>
      <p:sp>
        <p:nvSpPr>
          <p:cNvPr id="13"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30151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642304"/>
            <a:ext cx="8229600" cy="3483859"/>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007851"/>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14"/>
          </p:nvPr>
        </p:nvSpPr>
        <p:spPr>
          <a:xfrm>
            <a:off x="457200" y="2154653"/>
            <a:ext cx="8229600" cy="393825"/>
          </a:xfrm>
        </p:spPr>
        <p:txBody>
          <a:bodyPr/>
          <a:lstStyle>
            <a:lvl1pPr>
              <a:defRPr sz="2300" b="1">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747089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69307" y="6007751"/>
            <a:ext cx="4001900"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9" name="Text Placeholder 10"/>
          <p:cNvSpPr>
            <a:spLocks noGrp="1"/>
          </p:cNvSpPr>
          <p:nvPr>
            <p:ph type="body" sz="quarter" idx="13"/>
          </p:nvPr>
        </p:nvSpPr>
        <p:spPr>
          <a:xfrm>
            <a:off x="3769307" y="4895516"/>
            <a:ext cx="4001900" cy="1104537"/>
          </a:xfrm>
        </p:spPr>
        <p:txBody>
          <a:bodyPr anchor="b">
            <a:noAutofit/>
          </a:bodyPr>
          <a:lstStyle>
            <a:lvl1pPr marL="0" indent="0">
              <a:buNone/>
              <a:defRPr sz="40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78801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pic>
        <p:nvPicPr>
          <p:cNvPr id="5"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56147" y="6007751"/>
            <a:ext cx="4008480"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sp>
        <p:nvSpPr>
          <p:cNvPr id="7" name="Text Placeholder 10"/>
          <p:cNvSpPr>
            <a:spLocks noGrp="1"/>
          </p:cNvSpPr>
          <p:nvPr>
            <p:ph type="body" sz="quarter" idx="16"/>
          </p:nvPr>
        </p:nvSpPr>
        <p:spPr>
          <a:xfrm>
            <a:off x="3756147" y="4895516"/>
            <a:ext cx="4008480"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Tree>
    <p:extLst>
      <p:ext uri="{BB962C8B-B14F-4D97-AF65-F5344CB8AC3E}">
        <p14:creationId xmlns:p14="http://schemas.microsoft.com/office/powerpoint/2010/main" val="2619467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 picture">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577859"/>
            <a:ext cx="3991648" cy="3548303"/>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109F68"/>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9" name="Picture Placeholder 11"/>
          <p:cNvSpPr>
            <a:spLocks noGrp="1"/>
          </p:cNvSpPr>
          <p:nvPr>
            <p:ph type="pic" sz="quarter" idx="15"/>
          </p:nvPr>
        </p:nvSpPr>
        <p:spPr>
          <a:xfrm>
            <a:off x="4618038" y="2577859"/>
            <a:ext cx="4068762" cy="3548304"/>
          </a:xfrm>
        </p:spPr>
        <p:txBody>
          <a:bodyPr rtlCol="0">
            <a:noAutofit/>
          </a:bodyPr>
          <a:lstStyle/>
          <a:p>
            <a:pPr lvl="0"/>
            <a:r>
              <a:rPr lang="en-US" noProof="0"/>
              <a:t>Click icon to add picture</a:t>
            </a:r>
            <a:endParaRPr lang="en-US" noProof="0" dirty="0"/>
          </a:p>
        </p:txBody>
      </p:sp>
      <p:sp>
        <p:nvSpPr>
          <p:cNvPr id="11"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10"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12" name="Picture 11"/>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3"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4071746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7" name="Picture Placeholder 10"/>
          <p:cNvSpPr>
            <a:spLocks noGrp="1"/>
          </p:cNvSpPr>
          <p:nvPr>
            <p:ph type="pic" sz="quarter" idx="13"/>
          </p:nvPr>
        </p:nvSpPr>
        <p:spPr>
          <a:xfrm>
            <a:off x="457200" y="1339273"/>
            <a:ext cx="8229600" cy="4786889"/>
          </a:xfrm>
        </p:spPr>
        <p:txBody>
          <a:bodyPr rtlCol="0">
            <a:noAutofit/>
          </a:bodyPr>
          <a:lstStyle/>
          <a:p>
            <a:pPr lvl="0"/>
            <a:r>
              <a:rPr lang="en-US" noProof="0"/>
              <a:t>Click icon to add picture</a:t>
            </a:r>
            <a:endParaRPr lang="en-US" noProof="0" dirty="0"/>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19999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 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69311"/>
            <a:ext cx="7704000" cy="856817"/>
          </a:xfrm>
        </p:spPr>
        <p:txBody>
          <a:bodyPr anchor="t" anchorCtr="0"/>
          <a:lstStyle>
            <a:lvl1pPr>
              <a:lnSpc>
                <a:spcPct val="80000"/>
              </a:lnSpc>
              <a:defRPr sz="3000">
                <a:solidFill>
                  <a:srgbClr val="109F68"/>
                </a:solidFill>
              </a:defRPr>
            </a:lvl1pPr>
          </a:lstStyle>
          <a:p>
            <a:r>
              <a:rPr lang="en-US" dirty="0"/>
              <a:t>Click to edit Master title style</a:t>
            </a:r>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493889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Short)">
    <p:spTree>
      <p:nvGrpSpPr>
        <p:cNvPr id="1" name=""/>
        <p:cNvGrpSpPr/>
        <p:nvPr/>
      </p:nvGrpSpPr>
      <p:grpSpPr>
        <a:xfrm>
          <a:off x="0" y="0"/>
          <a:ext cx="0" cy="0"/>
          <a:chOff x="0" y="0"/>
          <a:chExt cx="0" cy="0"/>
        </a:xfrm>
      </p:grpSpPr>
      <p:cxnSp>
        <p:nvCxnSpPr>
          <p:cNvPr id="4" name="Straight Connector 3"/>
          <p:cNvCxnSpPr/>
          <p:nvPr/>
        </p:nvCxnSpPr>
        <p:spPr>
          <a:xfrm>
            <a:off x="1566863" y="235585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07670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3"/>
          </p:nvPr>
        </p:nvSpPr>
        <p:spPr>
          <a:xfrm>
            <a:off x="1566404" y="2481263"/>
            <a:ext cx="5379663" cy="1108075"/>
          </a:xfrm>
        </p:spPr>
        <p:txBody>
          <a:bodyPr anchor="ctr"/>
          <a:lstStyle>
            <a:lvl1pPr>
              <a:defRPr sz="1800" b="1" baseline="0">
                <a:solidFill>
                  <a:srgbClr val="109F68"/>
                </a:solidFill>
                <a:latin typeface="+mj-lt"/>
              </a:defRPr>
            </a:lvl1pPr>
          </a:lstStyle>
          <a:p>
            <a:pPr lvl="0"/>
            <a:r>
              <a:rPr lang="en-US"/>
              <a:t>Click to edit Master text styles</a:t>
            </a:r>
          </a:p>
        </p:txBody>
      </p:sp>
      <p:sp>
        <p:nvSpPr>
          <p:cNvPr id="3" name="Text Placeholder 2"/>
          <p:cNvSpPr>
            <a:spLocks noGrp="1"/>
          </p:cNvSpPr>
          <p:nvPr>
            <p:ph type="body" sz="quarter" idx="14"/>
          </p:nvPr>
        </p:nvSpPr>
        <p:spPr>
          <a:xfrm>
            <a:off x="1566835" y="3652594"/>
            <a:ext cx="3603879"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775317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Medium)">
    <p:spTree>
      <p:nvGrpSpPr>
        <p:cNvPr id="1" name=""/>
        <p:cNvGrpSpPr/>
        <p:nvPr/>
      </p:nvGrpSpPr>
      <p:grpSpPr>
        <a:xfrm>
          <a:off x="0" y="0"/>
          <a:ext cx="0" cy="0"/>
          <a:chOff x="0" y="0"/>
          <a:chExt cx="0" cy="0"/>
        </a:xfrm>
      </p:grpSpPr>
      <p:cxnSp>
        <p:nvCxnSpPr>
          <p:cNvPr id="5" name="Straight Connector 4"/>
          <p:cNvCxnSpPr/>
          <p:nvPr/>
        </p:nvCxnSpPr>
        <p:spPr>
          <a:xfrm>
            <a:off x="1566863" y="201612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66863" y="441483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
          <p:cNvSpPr>
            <a:spLocks noGrp="1"/>
          </p:cNvSpPr>
          <p:nvPr>
            <p:ph type="body" sz="quarter" idx="13"/>
          </p:nvPr>
        </p:nvSpPr>
        <p:spPr>
          <a:xfrm>
            <a:off x="1566404" y="2142676"/>
            <a:ext cx="5379232" cy="1785103"/>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24" name="Text Placeholder 2"/>
          <p:cNvSpPr>
            <a:spLocks noGrp="1"/>
          </p:cNvSpPr>
          <p:nvPr>
            <p:ph type="body" sz="quarter" idx="17"/>
          </p:nvPr>
        </p:nvSpPr>
        <p:spPr>
          <a:xfrm>
            <a:off x="1567266" y="3991035"/>
            <a:ext cx="4169505"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52364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1 +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sp>
        <p:nvSpPr>
          <p:cNvPr id="11" name="Content Placeholder 2"/>
          <p:cNvSpPr>
            <a:spLocks noGrp="1"/>
          </p:cNvSpPr>
          <p:nvPr>
            <p:ph idx="13"/>
          </p:nvPr>
        </p:nvSpPr>
        <p:spPr>
          <a:xfrm>
            <a:off x="457200" y="2055910"/>
            <a:ext cx="8229600" cy="4070254"/>
          </a:xfrm>
        </p:spPr>
        <p:txBody>
          <a:bodyPr>
            <a:normAutofit/>
          </a:bodyPr>
          <a:lstStyle>
            <a:lvl1pPr marL="0" indent="0">
              <a:buNone/>
              <a:defRPr sz="2000">
                <a:solidFill>
                  <a:schemeClr val="bg2"/>
                </a:solidFill>
              </a:defRPr>
            </a:lvl1pPr>
          </a:lstStyle>
          <a:p>
            <a:pPr lvl="0"/>
            <a:r>
              <a:rPr lang="en-US"/>
              <a:t>Click to edit Master text styles</a:t>
            </a:r>
          </a:p>
        </p:txBody>
      </p:sp>
      <p:sp>
        <p:nvSpPr>
          <p:cNvPr id="5" name="Footer Placeholder 11"/>
          <p:cNvSpPr>
            <a:spLocks noGrp="1"/>
          </p:cNvSpPr>
          <p:nvPr>
            <p:ph type="ftr" sz="quarter" idx="14"/>
          </p:nvPr>
        </p:nvSpPr>
        <p:spPr/>
        <p:txBody>
          <a:bodyPr/>
          <a:lstStyle>
            <a:lvl1pPr>
              <a:defRPr/>
            </a:lvl1pPr>
          </a:lstStyle>
          <a:p>
            <a:pPr>
              <a:defRPr/>
            </a:pPr>
            <a:r>
              <a:rPr lang="en-US" dirty="0"/>
              <a:t>Report title / devinit.org</a:t>
            </a:r>
          </a:p>
        </p:txBody>
      </p:sp>
      <p:pic>
        <p:nvPicPr>
          <p:cNvPr id="7" name="Picture 2" descr="S:\Teams\Communications\Brand\Assets\Logos\RGB\Secondary\PNG\Development_Initiatives_Secondary Logo_Green_RGB - small.png"/>
          <p:cNvPicPr>
            <a:picLocks noChangeAspect="1" noChangeArrowheads="1"/>
          </p:cNvPicPr>
          <p:nvPr userDrawn="1"/>
        </p:nvPicPr>
        <p:blipFill>
          <a:blip r:embed="rId2"/>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677877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Long)">
    <p:spTree>
      <p:nvGrpSpPr>
        <p:cNvPr id="1" name=""/>
        <p:cNvGrpSpPr/>
        <p:nvPr/>
      </p:nvGrpSpPr>
      <p:grpSpPr>
        <a:xfrm>
          <a:off x="0" y="0"/>
          <a:ext cx="0" cy="0"/>
          <a:chOff x="0" y="0"/>
          <a:chExt cx="0" cy="0"/>
        </a:xfrm>
      </p:grpSpPr>
      <p:cxnSp>
        <p:nvCxnSpPr>
          <p:cNvPr id="4" name="Straight Connector 3"/>
          <p:cNvCxnSpPr/>
          <p:nvPr/>
        </p:nvCxnSpPr>
        <p:spPr>
          <a:xfrm>
            <a:off x="1566863" y="167798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74027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
          <p:cNvSpPr>
            <a:spLocks noGrp="1"/>
          </p:cNvSpPr>
          <p:nvPr>
            <p:ph type="body" sz="quarter" idx="17"/>
          </p:nvPr>
        </p:nvSpPr>
        <p:spPr>
          <a:xfrm>
            <a:off x="1565973" y="4329590"/>
            <a:ext cx="3833341" cy="252957"/>
          </a:xfrm>
        </p:spPr>
        <p:txBody>
          <a:bodyPr/>
          <a:lstStyle>
            <a:lvl1pPr>
              <a:defRPr sz="1800" baseline="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1804122"/>
            <a:ext cx="5378801" cy="246221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407597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Case Study_1">
    <p:spTree>
      <p:nvGrpSpPr>
        <p:cNvPr id="1" name=""/>
        <p:cNvGrpSpPr/>
        <p:nvPr/>
      </p:nvGrpSpPr>
      <p:grpSpPr>
        <a:xfrm>
          <a:off x="0" y="0"/>
          <a:ext cx="0" cy="0"/>
          <a:chOff x="0" y="0"/>
          <a:chExt cx="0" cy="0"/>
        </a:xfrm>
      </p:grpSpPr>
      <p:cxnSp>
        <p:nvCxnSpPr>
          <p:cNvPr id="6" name="Straight Connector 5"/>
          <p:cNvCxnSpPr/>
          <p:nvPr/>
        </p:nvCxnSpPr>
        <p:spPr>
          <a:xfrm>
            <a:off x="1566863" y="178593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66863" y="451008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title"/>
          </p:nvPr>
        </p:nvSpPr>
        <p:spPr>
          <a:xfrm>
            <a:off x="1566404" y="1911626"/>
            <a:ext cx="6470938" cy="423375"/>
          </a:xfrm>
        </p:spPr>
        <p:txBody>
          <a:bodyPr anchor="b"/>
          <a:lstStyle>
            <a:lvl1pPr>
              <a:defRPr sz="3000">
                <a:solidFill>
                  <a:srgbClr val="109F68"/>
                </a:solidFill>
              </a:defRPr>
            </a:lvl1pPr>
          </a:lstStyle>
          <a:p>
            <a:r>
              <a:rPr lang="en-US"/>
              <a:t>Click to edit Master title style</a:t>
            </a:r>
            <a:endParaRPr lang="en-US" dirty="0"/>
          </a:p>
        </p:txBody>
      </p:sp>
      <p:sp>
        <p:nvSpPr>
          <p:cNvPr id="25" name="Text Placeholder 2"/>
          <p:cNvSpPr>
            <a:spLocks noGrp="1"/>
          </p:cNvSpPr>
          <p:nvPr>
            <p:ph type="body" sz="quarter" idx="15"/>
          </p:nvPr>
        </p:nvSpPr>
        <p:spPr>
          <a:xfrm>
            <a:off x="1566404" y="2367761"/>
            <a:ext cx="6470938" cy="350195"/>
          </a:xfrm>
        </p:spPr>
        <p:txBody>
          <a:bodyPr/>
          <a:lstStyle>
            <a:lvl1pPr>
              <a:defRPr sz="230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2842305"/>
            <a:ext cx="6471369" cy="153153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b="0" baseline="0">
                <a:solidFill>
                  <a:schemeClr val="bg2"/>
                </a:solidFill>
                <a:latin typeface="+mj-lt"/>
              </a:defRPr>
            </a:lvl1pPr>
          </a:lstStyle>
          <a:p>
            <a:pPr lvl="0"/>
            <a:r>
              <a:rPr lang="en-US"/>
              <a:t>Click to edit Master text styles</a:t>
            </a:r>
          </a:p>
        </p:txBody>
      </p:sp>
      <p:sp>
        <p:nvSpPr>
          <p:cNvPr id="8"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0"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817614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22977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Re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109F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7"/>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a:solidFill>
                  <a:srgbClr val="FFFFFF"/>
                </a:solidFill>
              </a:rPr>
              <a:t>Development Initiatives</a:t>
            </a:r>
          </a:p>
          <a:p>
            <a:r>
              <a:rPr lang="en-GB" altLang="en-US" sz="1400">
                <a:solidFill>
                  <a:srgbClr val="FFFFFF"/>
                </a:solidFill>
              </a:rPr>
              <a:t>North Quay House</a:t>
            </a:r>
          </a:p>
          <a:p>
            <a:r>
              <a:rPr lang="en-GB" altLang="en-US" sz="1400">
                <a:solidFill>
                  <a:srgbClr val="FFFFFF"/>
                </a:solidFill>
              </a:rPr>
              <a:t>Quay side</a:t>
            </a:r>
          </a:p>
          <a:p>
            <a:r>
              <a:rPr lang="en-GB" altLang="en-US" sz="1400">
                <a:solidFill>
                  <a:srgbClr val="FFFFFF"/>
                </a:solidFill>
              </a:rPr>
              <a:t>Temple Back</a:t>
            </a:r>
          </a:p>
          <a:p>
            <a:r>
              <a:rPr lang="en-GB" altLang="en-US" sz="1400">
                <a:solidFill>
                  <a:srgbClr val="FFFFFF"/>
                </a:solidFill>
              </a:rPr>
              <a:t>Bristol</a:t>
            </a:r>
          </a:p>
          <a:p>
            <a:r>
              <a:rPr lang="en-GB" altLang="en-US" sz="1400">
                <a:solidFill>
                  <a:srgbClr val="FFFFFF"/>
                </a:solidFill>
              </a:rPr>
              <a:t>BS1 6FL</a:t>
            </a:r>
          </a:p>
          <a:p>
            <a:r>
              <a:rPr lang="en-GB" altLang="en-US" sz="1400">
                <a:solidFill>
                  <a:srgbClr val="FFFFFF"/>
                </a:solidFill>
              </a:rPr>
              <a:t>United Kingdom</a:t>
            </a:r>
          </a:p>
        </p:txBody>
      </p:sp>
      <p:sp>
        <p:nvSpPr>
          <p:cNvPr id="5" name="TextBox 8"/>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a:solidFill>
                  <a:srgbClr val="FFFFFF"/>
                </a:solidFill>
              </a:rPr>
              <a:t>www.devinit.org</a:t>
            </a:r>
          </a:p>
        </p:txBody>
      </p:sp>
      <p:sp>
        <p:nvSpPr>
          <p:cNvPr id="7" name="Slide Number Placeholder 3"/>
          <p:cNvSpPr>
            <a:spLocks noGrp="1"/>
          </p:cNvSpPr>
          <p:nvPr>
            <p:ph type="sldNum" sz="quarter" idx="11"/>
          </p:nvPr>
        </p:nvSpPr>
        <p:spPr>
          <a:xfrm>
            <a:off x="7042150" y="6356350"/>
            <a:ext cx="174148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295101C-66DB-4ADA-BFCE-1AE8FFF43461}" type="slidenum">
              <a:rPr lang="en-GB" altLang="en-US"/>
              <a:pPr/>
              <a:t>‹#›</a:t>
            </a:fld>
            <a:endParaRPr lang="en-GB" altLang="en-US"/>
          </a:p>
        </p:txBody>
      </p:sp>
      <p:pic>
        <p:nvPicPr>
          <p:cNvPr id="8" name="Picture 2" descr="S:\Teams\Communications\Brand\Assets\Logos\RGB\Secondary\PNG\Development_Initiatives_Secondary-Logo_Green_RGB - white.png"/>
          <p:cNvPicPr>
            <a:picLocks noChangeAspect="1" noChangeArrowheads="1"/>
          </p:cNvPicPr>
          <p:nvPr userDrawn="1"/>
        </p:nvPicPr>
        <p:blipFill>
          <a:blip r:embed="rId2"/>
          <a:srcRect/>
          <a:stretch>
            <a:fillRect/>
          </a:stretch>
        </p:blipFill>
        <p:spPr bwMode="auto">
          <a:xfrm>
            <a:off x="419327" y="6051471"/>
            <a:ext cx="1953986" cy="370195"/>
          </a:xfrm>
          <a:prstGeom prst="rect">
            <a:avLst/>
          </a:prstGeom>
          <a:noFill/>
        </p:spPr>
      </p:pic>
    </p:spTree>
    <p:extLst>
      <p:ext uri="{BB962C8B-B14F-4D97-AF65-F5344CB8AC3E}">
        <p14:creationId xmlns:p14="http://schemas.microsoft.com/office/powerpoint/2010/main" val="2789727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dirty="0">
                <a:solidFill>
                  <a:srgbClr val="109F68"/>
                </a:solidFill>
              </a:rPr>
              <a:t>Development Initiatives</a:t>
            </a:r>
          </a:p>
          <a:p>
            <a:r>
              <a:rPr lang="en-GB" altLang="en-US" sz="1400" dirty="0">
                <a:solidFill>
                  <a:srgbClr val="109F68"/>
                </a:solidFill>
              </a:rPr>
              <a:t>North Quay House</a:t>
            </a:r>
          </a:p>
          <a:p>
            <a:r>
              <a:rPr lang="en-GB" altLang="en-US" sz="1400" dirty="0">
                <a:solidFill>
                  <a:srgbClr val="109F68"/>
                </a:solidFill>
              </a:rPr>
              <a:t>Quay side</a:t>
            </a:r>
          </a:p>
          <a:p>
            <a:r>
              <a:rPr lang="en-GB" altLang="en-US" sz="1400" dirty="0">
                <a:solidFill>
                  <a:srgbClr val="109F68"/>
                </a:solidFill>
              </a:rPr>
              <a:t>Temple Back</a:t>
            </a:r>
          </a:p>
          <a:p>
            <a:r>
              <a:rPr lang="en-GB" altLang="en-US" sz="1400" dirty="0">
                <a:solidFill>
                  <a:srgbClr val="109F68"/>
                </a:solidFill>
              </a:rPr>
              <a:t>Bristol</a:t>
            </a:r>
          </a:p>
          <a:p>
            <a:r>
              <a:rPr lang="en-GB" altLang="en-US" sz="1400" dirty="0">
                <a:solidFill>
                  <a:srgbClr val="109F68"/>
                </a:solidFill>
              </a:rPr>
              <a:t>BS1 6FL</a:t>
            </a:r>
          </a:p>
          <a:p>
            <a:r>
              <a:rPr lang="en-GB" altLang="en-US" sz="1400" dirty="0">
                <a:solidFill>
                  <a:srgbClr val="109F68"/>
                </a:solidFill>
              </a:rPr>
              <a:t>United Kingdom</a:t>
            </a:r>
          </a:p>
        </p:txBody>
      </p:sp>
      <p:sp>
        <p:nvSpPr>
          <p:cNvPr id="3" name="TextBox 6"/>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dirty="0">
                <a:solidFill>
                  <a:srgbClr val="109F68"/>
                </a:solidFill>
              </a:rPr>
              <a:t>www.devinit.org</a:t>
            </a:r>
          </a:p>
        </p:txBody>
      </p:sp>
      <p:pic>
        <p:nvPicPr>
          <p:cNvPr id="7" name="Picture 2" descr="S:\Teams\Communications\Brand\Assets\Logos\RGB\Secondary\PNG\Development_Initiatives_Secondary Logo_Green_RGB.png"/>
          <p:cNvPicPr>
            <a:picLocks noChangeAspect="1" noChangeArrowheads="1"/>
          </p:cNvPicPr>
          <p:nvPr userDrawn="1"/>
        </p:nvPicPr>
        <p:blipFill>
          <a:blip r:embed="rId2"/>
          <a:srcRect/>
          <a:stretch>
            <a:fillRect/>
          </a:stretch>
        </p:blipFill>
        <p:spPr bwMode="auto">
          <a:xfrm>
            <a:off x="441099" y="6056132"/>
            <a:ext cx="1852084" cy="350962"/>
          </a:xfrm>
          <a:prstGeom prst="rect">
            <a:avLst/>
          </a:prstGeom>
          <a:noFill/>
        </p:spPr>
      </p:pic>
    </p:spTree>
    <p:extLst>
      <p:ext uri="{BB962C8B-B14F-4D97-AF65-F5344CB8AC3E}">
        <p14:creationId xmlns:p14="http://schemas.microsoft.com/office/powerpoint/2010/main" val="2750310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tle Placeholder 15"/>
          <p:cNvSpPr>
            <a:spLocks noGrp="1"/>
          </p:cNvSpPr>
          <p:nvPr>
            <p:ph type="title" hasCustomPrompt="1"/>
          </p:nvPr>
        </p:nvSpPr>
        <p:spPr>
          <a:xfrm>
            <a:off x="1076325" y="3225800"/>
            <a:ext cx="6943725" cy="698500"/>
          </a:xfrm>
          <a:prstGeom prst="rect">
            <a:avLst/>
          </a:prstGeom>
        </p:spPr>
        <p:txBody>
          <a:bodyPr vert="horz" lIns="0" tIns="0" rIns="0" bIns="0" rtlCol="0" anchor="t" anchorCtr="0">
            <a:noAutofit/>
          </a:bodyPr>
          <a:lstStyle>
            <a:lvl1pPr algn="ctr">
              <a:defRPr sz="4500">
                <a:solidFill>
                  <a:schemeClr val="bg1">
                    <a:lumMod val="95000"/>
                  </a:schemeClr>
                </a:solidFill>
              </a:defRPr>
            </a:lvl1pPr>
          </a:lstStyle>
          <a:p>
            <a:r>
              <a:rPr lang="en-US" dirty="0"/>
              <a:t>Title or Closing</a:t>
            </a:r>
          </a:p>
        </p:txBody>
      </p:sp>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913528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14350" y="1725614"/>
            <a:ext cx="8108236" cy="4336140"/>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210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0" name="Picture Placeholder 12"/>
          <p:cNvSpPr>
            <a:spLocks noGrp="1"/>
          </p:cNvSpPr>
          <p:nvPr>
            <p:ph type="pic" sz="quarter" idx="10"/>
          </p:nvPr>
        </p:nvSpPr>
        <p:spPr>
          <a:xfrm>
            <a:off x="514350" y="1788841"/>
            <a:ext cx="4762500" cy="4426222"/>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495925" y="1789114"/>
            <a:ext cx="3143250" cy="4425950"/>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548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ultiple Images">
    <p:spTree>
      <p:nvGrpSpPr>
        <p:cNvPr id="1" name=""/>
        <p:cNvGrpSpPr/>
        <p:nvPr/>
      </p:nvGrpSpPr>
      <p:grpSpPr>
        <a:xfrm>
          <a:off x="0" y="0"/>
          <a:ext cx="0" cy="0"/>
          <a:chOff x="0" y="0"/>
          <a:chExt cx="0" cy="0"/>
        </a:xfrm>
      </p:grpSpPr>
      <p:sp>
        <p:nvSpPr>
          <p:cNvPr id="11"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6" name="Picture Placeholder 12"/>
          <p:cNvSpPr>
            <a:spLocks noGrp="1"/>
          </p:cNvSpPr>
          <p:nvPr>
            <p:ph type="pic" sz="quarter" idx="11"/>
          </p:nvPr>
        </p:nvSpPr>
        <p:spPr>
          <a:xfrm>
            <a:off x="514351" y="2057400"/>
            <a:ext cx="2551511" cy="3649663"/>
          </a:xfrm>
          <a:prstGeom prst="rect">
            <a:avLst/>
          </a:prstGeom>
        </p:spPr>
        <p:txBody>
          <a:bodyPr/>
          <a:lstStyle/>
          <a:p>
            <a:endParaRPr lang="en-US"/>
          </a:p>
        </p:txBody>
      </p:sp>
      <p:sp>
        <p:nvSpPr>
          <p:cNvPr id="19" name="Picture Placeholder 12"/>
          <p:cNvSpPr>
            <a:spLocks noGrp="1"/>
          </p:cNvSpPr>
          <p:nvPr>
            <p:ph type="pic" sz="quarter" idx="12"/>
          </p:nvPr>
        </p:nvSpPr>
        <p:spPr>
          <a:xfrm>
            <a:off x="3315295" y="2057399"/>
            <a:ext cx="2551511" cy="3649663"/>
          </a:xfrm>
          <a:prstGeom prst="rect">
            <a:avLst/>
          </a:prstGeom>
        </p:spPr>
        <p:txBody>
          <a:bodyPr/>
          <a:lstStyle/>
          <a:p>
            <a:endParaRPr lang="en-US"/>
          </a:p>
        </p:txBody>
      </p:sp>
      <p:sp>
        <p:nvSpPr>
          <p:cNvPr id="20" name="Picture Placeholder 12"/>
          <p:cNvSpPr>
            <a:spLocks noGrp="1"/>
          </p:cNvSpPr>
          <p:nvPr>
            <p:ph type="pic" sz="quarter" idx="13"/>
          </p:nvPr>
        </p:nvSpPr>
        <p:spPr>
          <a:xfrm>
            <a:off x="6116240" y="2057400"/>
            <a:ext cx="2551511" cy="3649663"/>
          </a:xfrm>
          <a:prstGeom prst="rect">
            <a:avLst/>
          </a:prstGeom>
        </p:spPr>
        <p:txBody>
          <a:bodyPr/>
          <a:lstStyle/>
          <a:p>
            <a:endParaRPr lang="en-US" dirty="0"/>
          </a:p>
        </p:txBody>
      </p:sp>
      <p:sp>
        <p:nvSpPr>
          <p:cNvPr id="3" name="Footer Placeholder 2"/>
          <p:cNvSpPr>
            <a:spLocks noGrp="1"/>
          </p:cNvSpPr>
          <p:nvPr>
            <p:ph type="ftr" sz="quarter" idx="14"/>
          </p:nvPr>
        </p:nvSpPr>
        <p:spPr/>
        <p:txBody>
          <a:bodyPr/>
          <a:lstStyle/>
          <a:p>
            <a:r>
              <a:rPr lang="en-US"/>
              <a:t>Presenter Name  |  Date  |  CGDev.org</a:t>
            </a:r>
            <a:endParaRPr lang="en-US" dirty="0"/>
          </a:p>
        </p:txBody>
      </p:sp>
    </p:spTree>
    <p:extLst>
      <p:ext uri="{BB962C8B-B14F-4D97-AF65-F5344CB8AC3E}">
        <p14:creationId xmlns:p14="http://schemas.microsoft.com/office/powerpoint/2010/main" val="18039058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33550" y="2603500"/>
            <a:ext cx="5514975" cy="2400300"/>
          </a:xfrm>
          <a:prstGeom prst="rect">
            <a:avLst/>
          </a:prstGeom>
        </p:spPr>
        <p:txBody>
          <a:bodyPr/>
          <a:lstStyle>
            <a:lvl1pPr>
              <a:defRPr sz="3000" baseline="0"/>
            </a:lvl1pPr>
          </a:lstStyle>
          <a:p>
            <a:pPr lvl="0"/>
            <a:r>
              <a:rPr lang="en-US" dirty="0"/>
              <a:t>Section header or quote</a:t>
            </a:r>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Tree>
    <p:extLst>
      <p:ext uri="{BB962C8B-B14F-4D97-AF65-F5344CB8AC3E}">
        <p14:creationId xmlns:p14="http://schemas.microsoft.com/office/powerpoint/2010/main" val="382405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1 + Heading 2+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2579792"/>
            <a:ext cx="8229600" cy="3546371"/>
          </a:xfrm>
        </p:spPr>
        <p:txBody>
          <a:bodyPr>
            <a:normAutofit/>
          </a:bodyPr>
          <a:lstStyle>
            <a:lvl1pPr marL="0" indent="0">
              <a:buNone/>
              <a:defRPr sz="2000">
                <a:solidFill>
                  <a:schemeClr val="bg2"/>
                </a:solidFill>
              </a:defRPr>
            </a:lvl1pPr>
          </a:lstStyle>
          <a:p>
            <a:pPr lvl="0"/>
            <a:r>
              <a:rPr lang="en-US"/>
              <a:t>Click to edit Master text styles</a:t>
            </a:r>
          </a:p>
        </p:txBody>
      </p:sp>
      <p:sp>
        <p:nvSpPr>
          <p:cNvPr id="13"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578643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35199653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9363447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5"/>
          <p:cNvSpPr>
            <a:spLocks noGrp="1"/>
          </p:cNvSpPr>
          <p:nvPr>
            <p:ph type="title" hasCustomPrompt="1"/>
          </p:nvPr>
        </p:nvSpPr>
        <p:spPr>
          <a:xfrm>
            <a:off x="1076325" y="3225800"/>
            <a:ext cx="6943725" cy="698500"/>
          </a:xfrm>
          <a:prstGeom prst="rect">
            <a:avLst/>
          </a:prstGeom>
        </p:spPr>
        <p:txBody>
          <a:bodyPr vert="horz" lIns="0" tIns="0" rIns="0" bIns="0" rtlCol="0" anchor="t" anchorCtr="0">
            <a:noAutofit/>
          </a:bodyPr>
          <a:lstStyle>
            <a:lvl1pPr algn="ctr">
              <a:defRPr sz="4500">
                <a:solidFill>
                  <a:srgbClr val="00677F"/>
                </a:solidFill>
              </a:defRPr>
            </a:lvl1pPr>
          </a:lstStyle>
          <a:p>
            <a:r>
              <a:rPr lang="en-US" dirty="0"/>
              <a:t>Title or Closing</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28817507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
        <p:nvSpPr>
          <p:cNvPr id="5" name="Text Placeholder 4"/>
          <p:cNvSpPr>
            <a:spLocks noGrp="1"/>
          </p:cNvSpPr>
          <p:nvPr>
            <p:ph type="body" sz="quarter" idx="13"/>
          </p:nvPr>
        </p:nvSpPr>
        <p:spPr>
          <a:xfrm>
            <a:off x="514350" y="1725614"/>
            <a:ext cx="8108235" cy="4336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978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0" name="Picture Placeholder 12"/>
          <p:cNvSpPr>
            <a:spLocks noGrp="1"/>
          </p:cNvSpPr>
          <p:nvPr>
            <p:ph type="pic" sz="quarter" idx="10"/>
          </p:nvPr>
        </p:nvSpPr>
        <p:spPr>
          <a:xfrm>
            <a:off x="514350" y="1788841"/>
            <a:ext cx="4762500" cy="4426222"/>
          </a:xfrm>
          <a:prstGeom prst="rect">
            <a:avLst/>
          </a:prstGeom>
        </p:spPr>
        <p:txBody>
          <a:bodyPr/>
          <a:lstStyle>
            <a:lvl1pPr>
              <a:defRPr>
                <a:solidFill>
                  <a:srgbClr val="00677F"/>
                </a:solidFill>
              </a:defRPr>
            </a:lvl1pPr>
          </a:lstStyle>
          <a:p>
            <a:endParaRPr lang="en-US" dirty="0"/>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467350" y="1788841"/>
            <a:ext cx="3143250" cy="4426222"/>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602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6" name="Picture Placeholder 12"/>
          <p:cNvSpPr>
            <a:spLocks noGrp="1"/>
          </p:cNvSpPr>
          <p:nvPr>
            <p:ph type="pic" sz="quarter" idx="11"/>
          </p:nvPr>
        </p:nvSpPr>
        <p:spPr>
          <a:xfrm>
            <a:off x="514351" y="2057400"/>
            <a:ext cx="2551511" cy="3649663"/>
          </a:xfrm>
          <a:prstGeom prst="rect">
            <a:avLst/>
          </a:prstGeom>
        </p:spPr>
        <p:txBody>
          <a:bodyPr/>
          <a:lstStyle>
            <a:lvl1pPr>
              <a:defRPr>
                <a:solidFill>
                  <a:srgbClr val="00677F"/>
                </a:solidFill>
              </a:defRPr>
            </a:lvl1pPr>
          </a:lstStyle>
          <a:p>
            <a:endParaRPr lang="en-US" dirty="0"/>
          </a:p>
        </p:txBody>
      </p:sp>
      <p:sp>
        <p:nvSpPr>
          <p:cNvPr id="19" name="Picture Placeholder 12"/>
          <p:cNvSpPr>
            <a:spLocks noGrp="1"/>
          </p:cNvSpPr>
          <p:nvPr>
            <p:ph type="pic" sz="quarter" idx="12"/>
          </p:nvPr>
        </p:nvSpPr>
        <p:spPr>
          <a:xfrm>
            <a:off x="3315295" y="2057399"/>
            <a:ext cx="2551511" cy="3649663"/>
          </a:xfrm>
          <a:prstGeom prst="rect">
            <a:avLst/>
          </a:prstGeom>
        </p:spPr>
        <p:txBody>
          <a:bodyPr/>
          <a:lstStyle>
            <a:lvl1pPr>
              <a:defRPr>
                <a:solidFill>
                  <a:srgbClr val="00677F"/>
                </a:solidFill>
              </a:defRPr>
            </a:lvl1pPr>
          </a:lstStyle>
          <a:p>
            <a:endParaRPr lang="en-US" dirty="0"/>
          </a:p>
        </p:txBody>
      </p:sp>
      <p:sp>
        <p:nvSpPr>
          <p:cNvPr id="20" name="Picture Placeholder 12"/>
          <p:cNvSpPr>
            <a:spLocks noGrp="1"/>
          </p:cNvSpPr>
          <p:nvPr>
            <p:ph type="pic" sz="quarter" idx="13"/>
          </p:nvPr>
        </p:nvSpPr>
        <p:spPr>
          <a:xfrm>
            <a:off x="6116240" y="2057400"/>
            <a:ext cx="2551511" cy="3649663"/>
          </a:xfrm>
          <a:prstGeom prst="rect">
            <a:avLst/>
          </a:prstGeom>
        </p:spPr>
        <p:txBody>
          <a:bodyPr/>
          <a:lstStyle>
            <a:lvl1pPr>
              <a:defRPr>
                <a:solidFill>
                  <a:srgbClr val="00677F"/>
                </a:solidFill>
              </a:defRPr>
            </a:lvl1pPr>
          </a:lstStyle>
          <a:p>
            <a:endParaRPr lang="en-US" dirty="0"/>
          </a:p>
        </p:txBody>
      </p:sp>
      <p:sp>
        <p:nvSpPr>
          <p:cNvPr id="3" name="Footer Placeholder 2"/>
          <p:cNvSpPr>
            <a:spLocks noGrp="1"/>
          </p:cNvSpPr>
          <p:nvPr>
            <p:ph type="ftr" sz="quarter" idx="14"/>
          </p:nvPr>
        </p:nvSpPr>
        <p:spPr/>
        <p:txBody>
          <a:bodyPr/>
          <a:lstStyle/>
          <a:p>
            <a:r>
              <a:rPr lang="en-US"/>
              <a:t>Presenter Name  |  Date  |  CGDev.org</a:t>
            </a:r>
            <a:endParaRPr lang="en-US" dirty="0"/>
          </a:p>
        </p:txBody>
      </p:sp>
    </p:spTree>
    <p:extLst>
      <p:ext uri="{BB962C8B-B14F-4D97-AF65-F5344CB8AC3E}">
        <p14:creationId xmlns:p14="http://schemas.microsoft.com/office/powerpoint/2010/main" val="35040721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33550" y="2603500"/>
            <a:ext cx="5514975" cy="2400300"/>
          </a:xfrm>
          <a:prstGeom prst="rect">
            <a:avLst/>
          </a:prstGeom>
        </p:spPr>
        <p:txBody>
          <a:bodyPr/>
          <a:lstStyle>
            <a:lvl1pPr>
              <a:defRPr sz="3000" baseline="0">
                <a:solidFill>
                  <a:srgbClr val="00677F"/>
                </a:solidFill>
              </a:defRPr>
            </a:lvl1pPr>
          </a:lstStyle>
          <a:p>
            <a:pPr lvl="0"/>
            <a:r>
              <a:rPr lang="en-US" dirty="0"/>
              <a:t>Section header or quote</a:t>
            </a:r>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Tree>
    <p:extLst>
      <p:ext uri="{BB962C8B-B14F-4D97-AF65-F5344CB8AC3E}">
        <p14:creationId xmlns:p14="http://schemas.microsoft.com/office/powerpoint/2010/main" val="6885221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548621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0629899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o Waterm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52580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642304"/>
            <a:ext cx="8229600" cy="3483859"/>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007851"/>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14"/>
          </p:nvPr>
        </p:nvSpPr>
        <p:spPr>
          <a:xfrm>
            <a:off x="457200" y="2154653"/>
            <a:ext cx="8229600" cy="393825"/>
          </a:xfrm>
        </p:spPr>
        <p:txBody>
          <a:bodyPr/>
          <a:lstStyle>
            <a:lvl1pPr>
              <a:defRPr sz="2300" b="1">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79476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69307" y="6007751"/>
            <a:ext cx="4001900"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9" name="Text Placeholder 10"/>
          <p:cNvSpPr>
            <a:spLocks noGrp="1"/>
          </p:cNvSpPr>
          <p:nvPr>
            <p:ph type="body" sz="quarter" idx="13"/>
          </p:nvPr>
        </p:nvSpPr>
        <p:spPr>
          <a:xfrm>
            <a:off x="3769307" y="4895516"/>
            <a:ext cx="4001900" cy="1104537"/>
          </a:xfrm>
        </p:spPr>
        <p:txBody>
          <a:bodyPr anchor="b">
            <a:noAutofit/>
          </a:bodyPr>
          <a:lstStyle>
            <a:lvl1pPr marL="0" indent="0">
              <a:buNone/>
              <a:defRPr sz="40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96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pic>
        <p:nvPicPr>
          <p:cNvPr id="5"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56147" y="6007751"/>
            <a:ext cx="4008480"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sp>
        <p:nvSpPr>
          <p:cNvPr id="7" name="Text Placeholder 10"/>
          <p:cNvSpPr>
            <a:spLocks noGrp="1"/>
          </p:cNvSpPr>
          <p:nvPr>
            <p:ph type="body" sz="quarter" idx="16"/>
          </p:nvPr>
        </p:nvSpPr>
        <p:spPr>
          <a:xfrm>
            <a:off x="3756147" y="4895516"/>
            <a:ext cx="4008480"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Tree>
    <p:extLst>
      <p:ext uri="{BB962C8B-B14F-4D97-AF65-F5344CB8AC3E}">
        <p14:creationId xmlns:p14="http://schemas.microsoft.com/office/powerpoint/2010/main" val="26030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 picture">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577859"/>
            <a:ext cx="3991648" cy="3548303"/>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109F68"/>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9" name="Picture Placeholder 11"/>
          <p:cNvSpPr>
            <a:spLocks noGrp="1"/>
          </p:cNvSpPr>
          <p:nvPr>
            <p:ph type="pic" sz="quarter" idx="15"/>
          </p:nvPr>
        </p:nvSpPr>
        <p:spPr>
          <a:xfrm>
            <a:off x="4618038" y="2577859"/>
            <a:ext cx="4068762" cy="3548304"/>
          </a:xfrm>
        </p:spPr>
        <p:txBody>
          <a:bodyPr rtlCol="0">
            <a:noAutofit/>
          </a:bodyPr>
          <a:lstStyle/>
          <a:p>
            <a:pPr lvl="0"/>
            <a:r>
              <a:rPr lang="en-US" noProof="0"/>
              <a:t>Click icon to add picture</a:t>
            </a:r>
            <a:endParaRPr lang="en-US" noProof="0" dirty="0"/>
          </a:p>
        </p:txBody>
      </p:sp>
      <p:sp>
        <p:nvSpPr>
          <p:cNvPr id="11"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10"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12" name="Picture 11"/>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3"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1727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7" name="Picture Placeholder 10"/>
          <p:cNvSpPr>
            <a:spLocks noGrp="1"/>
          </p:cNvSpPr>
          <p:nvPr>
            <p:ph type="pic" sz="quarter" idx="13"/>
          </p:nvPr>
        </p:nvSpPr>
        <p:spPr>
          <a:xfrm>
            <a:off x="457200" y="1339273"/>
            <a:ext cx="8229600" cy="4786889"/>
          </a:xfrm>
        </p:spPr>
        <p:txBody>
          <a:bodyPr rtlCol="0">
            <a:noAutofit/>
          </a:bodyPr>
          <a:lstStyle/>
          <a:p>
            <a:pPr lvl="0"/>
            <a:r>
              <a:rPr lang="en-US" noProof="0"/>
              <a:t>Click icon to add picture</a:t>
            </a:r>
            <a:endParaRPr lang="en-US" noProof="0" dirty="0"/>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2808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0.png"/><Relationship Id="rId4" Type="http://schemas.openxmlformats.org/officeDocument/2006/relationships/slideLayout" Target="../slideLayouts/slideLayout4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sp>
        <p:nvSpPr>
          <p:cNvPr id="5" name="Footer Placeholder 4"/>
          <p:cNvSpPr>
            <a:spLocks noGrp="1"/>
          </p:cNvSpPr>
          <p:nvPr>
            <p:ph type="ftr" sz="quarter" idx="3"/>
          </p:nvPr>
        </p:nvSpPr>
        <p:spPr>
          <a:xfrm>
            <a:off x="347663" y="6356350"/>
            <a:ext cx="6694487"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accent6"/>
                </a:solidFill>
                <a:latin typeface="+mn-lt"/>
                <a:ea typeface="+mn-ea"/>
              </a:defRPr>
            </a:lvl1pPr>
          </a:lstStyle>
          <a:p>
            <a:pPr>
              <a:defRPr/>
            </a:pPr>
            <a:r>
              <a:rPr lang="en-US"/>
              <a:t>Report title / www.devinit.org</a:t>
            </a: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9" r:id="rId17"/>
  </p:sldLayoutIdLst>
  <p:hf sldNum="0" hdr="0" dt="0"/>
  <p:txStyles>
    <p:title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p:titleStyle>
    <p:body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sp>
        <p:nvSpPr>
          <p:cNvPr id="5" name="Footer Placeholder 4"/>
          <p:cNvSpPr>
            <a:spLocks noGrp="1"/>
          </p:cNvSpPr>
          <p:nvPr>
            <p:ph type="ftr" sz="quarter" idx="3"/>
          </p:nvPr>
        </p:nvSpPr>
        <p:spPr>
          <a:xfrm>
            <a:off x="347663" y="6356350"/>
            <a:ext cx="6694487"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accent6"/>
                </a:solidFill>
                <a:latin typeface="+mn-lt"/>
                <a:ea typeface="+mn-ea"/>
              </a:defRPr>
            </a:lvl1pPr>
          </a:lstStyle>
          <a:p>
            <a:pPr>
              <a:defRPr/>
            </a:pPr>
            <a:r>
              <a:rPr lang="en-US"/>
              <a:t>Report title / www.devinit.org</a:t>
            </a:r>
            <a:endParaRPr lang="en-US" dirty="0"/>
          </a:p>
        </p:txBody>
      </p:sp>
    </p:spTree>
    <p:extLst>
      <p:ext uri="{BB962C8B-B14F-4D97-AF65-F5344CB8AC3E}">
        <p14:creationId xmlns:p14="http://schemas.microsoft.com/office/powerpoint/2010/main" val="20452361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dt="0"/>
  <p:txStyles>
    <p:title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p:titleStyle>
    <p:body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3" name="Footer Placeholder 10"/>
          <p:cNvSpPr>
            <a:spLocks noGrp="1"/>
          </p:cNvSpPr>
          <p:nvPr>
            <p:ph type="ftr" sz="quarter" idx="3"/>
          </p:nvPr>
        </p:nvSpPr>
        <p:spPr>
          <a:xfrm>
            <a:off x="4301728" y="6591300"/>
            <a:ext cx="4556522" cy="266700"/>
          </a:xfrm>
          <a:prstGeom prst="rect">
            <a:avLst/>
          </a:prstGeom>
        </p:spPr>
        <p:txBody>
          <a:bodyPr vert="horz" lIns="91440" tIns="45720" rIns="91440" bIns="45720" rtlCol="0" anchor="ctr"/>
          <a:lstStyle>
            <a:lvl1pPr algn="r">
              <a:defRPr sz="750">
                <a:solidFill>
                  <a:srgbClr val="696158"/>
                </a:solidFill>
                <a:latin typeface="Lato" panose="020F0502020204030203" pitchFamily="34" charset="0"/>
              </a:defRPr>
            </a:lvl1pPr>
          </a:lstStyle>
          <a:p>
            <a:r>
              <a:rPr lang="en-US"/>
              <a:t>Presenter Name  |  Date  |  CGDev.org</a:t>
            </a:r>
            <a:endParaRPr lang="en-US" dirty="0"/>
          </a:p>
        </p:txBody>
      </p:sp>
      <p:sp>
        <p:nvSpPr>
          <p:cNvPr id="5" name="Text Placeholder 4"/>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40877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hf sldNum="0" hdr="0" dt="0"/>
  <p:txStyles>
    <p:titleStyle>
      <a:lvl1pPr algn="l" defTabSz="685800" rtl="0" eaLnBrk="1" latinLnBrk="0" hangingPunct="1">
        <a:lnSpc>
          <a:spcPct val="90000"/>
        </a:lnSpc>
        <a:spcBef>
          <a:spcPct val="0"/>
        </a:spcBef>
        <a:buNone/>
        <a:tabLst>
          <a:tab pos="47625" algn="l"/>
        </a:tabLst>
        <a:defRPr sz="3000" kern="1200">
          <a:solidFill>
            <a:srgbClr val="00677F"/>
          </a:solidFill>
          <a:latin typeface="TheMixBold" pitchFamily="50"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chemeClr val="bg1">
              <a:lumMod val="95000"/>
            </a:schemeClr>
          </a:solidFill>
          <a:latin typeface="Lato" panose="020F0502020204030203" pitchFamily="34" charset="0"/>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500" kern="1200">
          <a:solidFill>
            <a:schemeClr val="bg1">
              <a:lumMod val="9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Footer Placeholder 10"/>
          <p:cNvSpPr>
            <a:spLocks noGrp="1"/>
          </p:cNvSpPr>
          <p:nvPr>
            <p:ph type="ftr" sz="quarter" idx="3"/>
          </p:nvPr>
        </p:nvSpPr>
        <p:spPr>
          <a:xfrm>
            <a:off x="4301728" y="6591300"/>
            <a:ext cx="4556522" cy="266700"/>
          </a:xfrm>
          <a:prstGeom prst="rect">
            <a:avLst/>
          </a:prstGeom>
        </p:spPr>
        <p:txBody>
          <a:bodyPr vert="horz" lIns="91440" tIns="45720" rIns="91440" bIns="45720" rtlCol="0" anchor="ctr"/>
          <a:lstStyle>
            <a:lvl1pPr algn="r">
              <a:defRPr sz="750">
                <a:solidFill>
                  <a:srgbClr val="696158"/>
                </a:solidFill>
                <a:latin typeface="Lato" panose="020F0502020204030203" pitchFamily="34" charset="0"/>
              </a:defRPr>
            </a:lvl1pPr>
          </a:lstStyle>
          <a:p>
            <a:r>
              <a:rPr lang="en-US"/>
              <a:t>Presenter Name  |  Date  |  CGDev.org</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31858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sldNum="0" hdr="0" dt="0"/>
  <p:txStyles>
    <p:titleStyle>
      <a:lvl1pPr algn="l" defTabSz="685800" rtl="0" eaLnBrk="1" latinLnBrk="0" hangingPunct="1">
        <a:lnSpc>
          <a:spcPct val="90000"/>
        </a:lnSpc>
        <a:spcBef>
          <a:spcPct val="0"/>
        </a:spcBef>
        <a:buNone/>
        <a:tabLst>
          <a:tab pos="47625" algn="l"/>
        </a:tabLst>
        <a:defRPr sz="3000" kern="1200">
          <a:solidFill>
            <a:srgbClr val="00677F"/>
          </a:solidFill>
          <a:latin typeface="TheMixBold" pitchFamily="50"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rgbClr val="00677F"/>
          </a:solidFill>
          <a:latin typeface="Lato" panose="020F0502020204030203" pitchFamily="34" charset="0"/>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500" kern="1200">
          <a:solidFill>
            <a:srgbClr val="00677F"/>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Placeholder 5"/>
          <p:cNvSpPr>
            <a:spLocks noGrp="1"/>
          </p:cNvSpPr>
          <p:nvPr>
            <p:ph type="body" sz="quarter" idx="17"/>
          </p:nvPr>
        </p:nvSpPr>
        <p:spPr>
          <a:xfrm>
            <a:off x="3744912" y="4895850"/>
            <a:ext cx="4192079" cy="1104900"/>
          </a:xfrm>
        </p:spPr>
        <p:txBody>
          <a:bodyPr/>
          <a:lstStyle/>
          <a:p>
            <a:pPr>
              <a:lnSpc>
                <a:spcPct val="80000"/>
              </a:lnSpc>
              <a:spcBef>
                <a:spcPts val="0"/>
              </a:spcBef>
            </a:pPr>
            <a:r>
              <a:rPr lang="en-US" sz="3600" i="1" dirty="0"/>
              <a:t>Global Humanitarian</a:t>
            </a:r>
          </a:p>
          <a:p>
            <a:pPr>
              <a:lnSpc>
                <a:spcPct val="80000"/>
              </a:lnSpc>
              <a:spcBef>
                <a:spcPts val="0"/>
              </a:spcBef>
            </a:pPr>
            <a:r>
              <a:rPr lang="en-US" sz="3600" i="1" dirty="0"/>
              <a:t>Assistance Report 2019</a:t>
            </a:r>
            <a:r>
              <a:rPr lang="en-US" sz="3600" dirty="0"/>
              <a:t>: key findings</a:t>
            </a:r>
          </a:p>
          <a:p>
            <a:r>
              <a:rPr lang="en-GB" sz="3600" b="0" dirty="0"/>
              <a:t>Angus Urquhart</a:t>
            </a:r>
            <a:endParaRPr lang="en-GB" altLang="en-US" sz="3600" b="0" dirty="0"/>
          </a:p>
        </p:txBody>
      </p:sp>
      <p:sp>
        <p:nvSpPr>
          <p:cNvPr id="19458" name="Text Placeholder 3"/>
          <p:cNvSpPr>
            <a:spLocks noGrp="1"/>
          </p:cNvSpPr>
          <p:nvPr>
            <p:ph type="body" sz="quarter" idx="16"/>
          </p:nvPr>
        </p:nvSpPr>
        <p:spPr>
          <a:xfrm>
            <a:off x="3744913" y="6007100"/>
            <a:ext cx="3663950" cy="481013"/>
          </a:xfrm>
        </p:spPr>
        <p:txBody>
          <a:bodyPr/>
          <a:lstStyle/>
          <a:p>
            <a:r>
              <a:rPr lang="en-GB" altLang="en-US" dirty="0"/>
              <a:t>Development Initiatives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ECCE-30E1-4853-8E13-CCB798192C3C}"/>
              </a:ext>
            </a:extLst>
          </p:cNvPr>
          <p:cNvSpPr>
            <a:spLocks noGrp="1"/>
          </p:cNvSpPr>
          <p:nvPr>
            <p:ph type="title"/>
          </p:nvPr>
        </p:nvSpPr>
        <p:spPr/>
        <p:txBody>
          <a:bodyPr/>
          <a:lstStyle/>
          <a:p>
            <a:r>
              <a:rPr lang="en-GB" sz="2400" dirty="0"/>
              <a:t>International funding related to disaster risk reduction increasingly targets high-risk countries</a:t>
            </a:r>
          </a:p>
        </p:txBody>
      </p:sp>
      <p:grpSp>
        <p:nvGrpSpPr>
          <p:cNvPr id="683" name="Group 678">
            <a:extLst>
              <a:ext uri="{FF2B5EF4-FFF2-40B4-BE49-F238E27FC236}">
                <a16:creationId xmlns:a16="http://schemas.microsoft.com/office/drawing/2014/main" id="{721B4D2A-40BC-4731-BDD6-6608ECE57845}"/>
              </a:ext>
            </a:extLst>
          </p:cNvPr>
          <p:cNvGrpSpPr>
            <a:grpSpLocks noChangeAspect="1"/>
          </p:cNvGrpSpPr>
          <p:nvPr/>
        </p:nvGrpSpPr>
        <p:grpSpPr bwMode="auto">
          <a:xfrm>
            <a:off x="244322" y="1589088"/>
            <a:ext cx="8632603" cy="4177531"/>
            <a:chOff x="485" y="1001"/>
            <a:chExt cx="4790" cy="2318"/>
          </a:xfrm>
        </p:grpSpPr>
        <p:sp>
          <p:nvSpPr>
            <p:cNvPr id="684" name="AutoShape 677">
              <a:extLst>
                <a:ext uri="{FF2B5EF4-FFF2-40B4-BE49-F238E27FC236}">
                  <a16:creationId xmlns:a16="http://schemas.microsoft.com/office/drawing/2014/main" id="{22E9E0C3-9020-450E-9F65-5A309C40F23D}"/>
                </a:ext>
              </a:extLst>
            </p:cNvPr>
            <p:cNvSpPr>
              <a:spLocks noChangeAspect="1" noChangeArrowheads="1" noTextEdit="1"/>
            </p:cNvSpPr>
            <p:nvPr/>
          </p:nvSpPr>
          <p:spPr bwMode="auto">
            <a:xfrm>
              <a:off x="485" y="1001"/>
              <a:ext cx="4790" cy="2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nvGrpSpPr>
            <p:cNvPr id="685" name="Group 879">
              <a:extLst>
                <a:ext uri="{FF2B5EF4-FFF2-40B4-BE49-F238E27FC236}">
                  <a16:creationId xmlns:a16="http://schemas.microsoft.com/office/drawing/2014/main" id="{CDA40E41-5D8C-4D57-A3AD-3842A189BF8B}"/>
                </a:ext>
              </a:extLst>
            </p:cNvPr>
            <p:cNvGrpSpPr>
              <a:grpSpLocks/>
            </p:cNvGrpSpPr>
            <p:nvPr/>
          </p:nvGrpSpPr>
          <p:grpSpPr bwMode="auto">
            <a:xfrm>
              <a:off x="490" y="1127"/>
              <a:ext cx="4705" cy="2175"/>
              <a:chOff x="490" y="1127"/>
              <a:chExt cx="4705" cy="2175"/>
            </a:xfrm>
          </p:grpSpPr>
          <p:sp>
            <p:nvSpPr>
              <p:cNvPr id="819" name="Rectangle 679">
                <a:extLst>
                  <a:ext uri="{FF2B5EF4-FFF2-40B4-BE49-F238E27FC236}">
                    <a16:creationId xmlns:a16="http://schemas.microsoft.com/office/drawing/2014/main" id="{86F88C9E-2F7B-41B9-A89F-B281491E9F87}"/>
                  </a:ext>
                </a:extLst>
              </p:cNvPr>
              <p:cNvSpPr>
                <a:spLocks noChangeArrowheads="1"/>
              </p:cNvSpPr>
              <p:nvPr/>
            </p:nvSpPr>
            <p:spPr bwMode="auto">
              <a:xfrm>
                <a:off x="731" y="298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0" name="Rectangle 680">
                <a:extLst>
                  <a:ext uri="{FF2B5EF4-FFF2-40B4-BE49-F238E27FC236}">
                    <a16:creationId xmlns:a16="http://schemas.microsoft.com/office/drawing/2014/main" id="{45FB119A-7C9F-4BDC-BBC0-947A05D810C4}"/>
                  </a:ext>
                </a:extLst>
              </p:cNvPr>
              <p:cNvSpPr>
                <a:spLocks noChangeArrowheads="1"/>
              </p:cNvSpPr>
              <p:nvPr/>
            </p:nvSpPr>
            <p:spPr bwMode="auto">
              <a:xfrm>
                <a:off x="622" y="2772"/>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1,000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1" name="Rectangle 681">
                <a:extLst>
                  <a:ext uri="{FF2B5EF4-FFF2-40B4-BE49-F238E27FC236}">
                    <a16:creationId xmlns:a16="http://schemas.microsoft.com/office/drawing/2014/main" id="{59E0ECD8-C362-4D3B-BB31-AE934ECC3A6E}"/>
                  </a:ext>
                </a:extLst>
              </p:cNvPr>
              <p:cNvSpPr>
                <a:spLocks noChangeArrowheads="1"/>
              </p:cNvSpPr>
              <p:nvPr/>
            </p:nvSpPr>
            <p:spPr bwMode="auto">
              <a:xfrm>
                <a:off x="610" y="2556"/>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2,000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2" name="Rectangle 682">
                <a:extLst>
                  <a:ext uri="{FF2B5EF4-FFF2-40B4-BE49-F238E27FC236}">
                    <a16:creationId xmlns:a16="http://schemas.microsoft.com/office/drawing/2014/main" id="{EA66F1E2-B33B-4B0A-B382-1E6FAD00C301}"/>
                  </a:ext>
                </a:extLst>
              </p:cNvPr>
              <p:cNvSpPr>
                <a:spLocks noChangeArrowheads="1"/>
              </p:cNvSpPr>
              <p:nvPr/>
            </p:nvSpPr>
            <p:spPr bwMode="auto">
              <a:xfrm>
                <a:off x="608" y="2340"/>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3,000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3" name="Rectangle 683">
                <a:extLst>
                  <a:ext uri="{FF2B5EF4-FFF2-40B4-BE49-F238E27FC236}">
                    <a16:creationId xmlns:a16="http://schemas.microsoft.com/office/drawing/2014/main" id="{480AD2B7-8F77-4204-BB1E-31ADEB636A8C}"/>
                  </a:ext>
                </a:extLst>
              </p:cNvPr>
              <p:cNvSpPr>
                <a:spLocks noChangeArrowheads="1"/>
              </p:cNvSpPr>
              <p:nvPr/>
            </p:nvSpPr>
            <p:spPr bwMode="auto">
              <a:xfrm>
                <a:off x="606" y="2125"/>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4,000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4" name="Rectangle 684">
                <a:extLst>
                  <a:ext uri="{FF2B5EF4-FFF2-40B4-BE49-F238E27FC236}">
                    <a16:creationId xmlns:a16="http://schemas.microsoft.com/office/drawing/2014/main" id="{292C2CDD-2AFB-4BD9-80CE-0BA1315D279C}"/>
                  </a:ext>
                </a:extLst>
              </p:cNvPr>
              <p:cNvSpPr>
                <a:spLocks noChangeArrowheads="1"/>
              </p:cNvSpPr>
              <p:nvPr/>
            </p:nvSpPr>
            <p:spPr bwMode="auto">
              <a:xfrm>
                <a:off x="608" y="1912"/>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5,000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5" name="Rectangle 685">
                <a:extLst>
                  <a:ext uri="{FF2B5EF4-FFF2-40B4-BE49-F238E27FC236}">
                    <a16:creationId xmlns:a16="http://schemas.microsoft.com/office/drawing/2014/main" id="{0D5C823B-AC60-4B39-B953-0B4BCA3715EE}"/>
                  </a:ext>
                </a:extLst>
              </p:cNvPr>
              <p:cNvSpPr>
                <a:spLocks noChangeArrowheads="1"/>
              </p:cNvSpPr>
              <p:nvPr/>
            </p:nvSpPr>
            <p:spPr bwMode="auto">
              <a:xfrm>
                <a:off x="608" y="1698"/>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6,000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6" name="Rectangle 686">
                <a:extLst>
                  <a:ext uri="{FF2B5EF4-FFF2-40B4-BE49-F238E27FC236}">
                    <a16:creationId xmlns:a16="http://schemas.microsoft.com/office/drawing/2014/main" id="{E2FDA1B5-F2DA-49F0-817D-22C96B2D1FC2}"/>
                  </a:ext>
                </a:extLst>
              </p:cNvPr>
              <p:cNvSpPr>
                <a:spLocks noChangeArrowheads="1"/>
              </p:cNvSpPr>
              <p:nvPr/>
            </p:nvSpPr>
            <p:spPr bwMode="auto">
              <a:xfrm rot="16200000">
                <a:off x="506" y="2464"/>
                <a:ext cx="4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U</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7" name="Rectangle 687">
                <a:extLst>
                  <a:ext uri="{FF2B5EF4-FFF2-40B4-BE49-F238E27FC236}">
                    <a16:creationId xmlns:a16="http://schemas.microsoft.com/office/drawing/2014/main" id="{ED4AEEBF-62DD-486E-B8CE-7F16D501FEA3}"/>
                  </a:ext>
                </a:extLst>
              </p:cNvPr>
              <p:cNvSpPr>
                <a:spLocks noChangeArrowheads="1"/>
              </p:cNvSpPr>
              <p:nvPr/>
            </p:nvSpPr>
            <p:spPr bwMode="auto">
              <a:xfrm rot="16200000">
                <a:off x="508" y="2425"/>
                <a:ext cx="4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S</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8" name="Rectangle 688">
                <a:extLst>
                  <a:ext uri="{FF2B5EF4-FFF2-40B4-BE49-F238E27FC236}">
                    <a16:creationId xmlns:a16="http://schemas.microsoft.com/office/drawing/2014/main" id="{A590D442-FF0D-4209-9FDB-075305CA81C7}"/>
                  </a:ext>
                </a:extLst>
              </p:cNvPr>
              <p:cNvSpPr>
                <a:spLocks noChangeArrowheads="1"/>
              </p:cNvSpPr>
              <p:nvPr/>
            </p:nvSpPr>
            <p:spPr bwMode="auto">
              <a:xfrm rot="16200000">
                <a:off x="511" y="2390"/>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9" name="Rectangle 689">
                <a:extLst>
                  <a:ext uri="{FF2B5EF4-FFF2-40B4-BE49-F238E27FC236}">
                    <a16:creationId xmlns:a16="http://schemas.microsoft.com/office/drawing/2014/main" id="{2B75A11E-537A-4E85-9F41-1E1729B9B918}"/>
                  </a:ext>
                </a:extLst>
              </p:cNvPr>
              <p:cNvSpPr>
                <a:spLocks noChangeArrowheads="1"/>
              </p:cNvSpPr>
              <p:nvPr/>
            </p:nvSpPr>
            <p:spPr bwMode="auto">
              <a:xfrm rot="16200000">
                <a:off x="503" y="2325"/>
                <a:ext cx="5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m</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0" name="Rectangle 690">
                <a:extLst>
                  <a:ext uri="{FF2B5EF4-FFF2-40B4-BE49-F238E27FC236}">
                    <a16:creationId xmlns:a16="http://schemas.microsoft.com/office/drawing/2014/main" id="{93D86002-BCAD-4147-8011-A1315659556B}"/>
                  </a:ext>
                </a:extLst>
              </p:cNvPr>
              <p:cNvSpPr>
                <a:spLocks noChangeArrowheads="1"/>
              </p:cNvSpPr>
              <p:nvPr/>
            </p:nvSpPr>
            <p:spPr bwMode="auto">
              <a:xfrm rot="16200000">
                <a:off x="515" y="2280"/>
                <a:ext cx="28"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il</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1" name="Rectangle 691">
                <a:extLst>
                  <a:ext uri="{FF2B5EF4-FFF2-40B4-BE49-F238E27FC236}">
                    <a16:creationId xmlns:a16="http://schemas.microsoft.com/office/drawing/2014/main" id="{561E8603-2199-4E67-8341-3576201FB0D7}"/>
                  </a:ext>
                </a:extLst>
              </p:cNvPr>
              <p:cNvSpPr>
                <a:spLocks noChangeArrowheads="1"/>
              </p:cNvSpPr>
              <p:nvPr/>
            </p:nvSpPr>
            <p:spPr bwMode="auto">
              <a:xfrm rot="16200000">
                <a:off x="523" y="2259"/>
                <a:ext cx="1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l</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2" name="Rectangle 692">
                <a:extLst>
                  <a:ext uri="{FF2B5EF4-FFF2-40B4-BE49-F238E27FC236}">
                    <a16:creationId xmlns:a16="http://schemas.microsoft.com/office/drawing/2014/main" id="{9CC7724D-8426-42B0-9963-FB9B55D4DE33}"/>
                  </a:ext>
                </a:extLst>
              </p:cNvPr>
              <p:cNvSpPr>
                <a:spLocks noChangeArrowheads="1"/>
              </p:cNvSpPr>
              <p:nvPr/>
            </p:nvSpPr>
            <p:spPr bwMode="auto">
              <a:xfrm rot="16200000">
                <a:off x="504" y="2219"/>
                <a:ext cx="50"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io</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3" name="Rectangle 693">
                <a:extLst>
                  <a:ext uri="{FF2B5EF4-FFF2-40B4-BE49-F238E27FC236}">
                    <a16:creationId xmlns:a16="http://schemas.microsoft.com/office/drawing/2014/main" id="{19F97BD1-ED41-44CB-B9D1-CC539FF91833}"/>
                  </a:ext>
                </a:extLst>
              </p:cNvPr>
              <p:cNvSpPr>
                <a:spLocks noChangeArrowheads="1"/>
              </p:cNvSpPr>
              <p:nvPr/>
            </p:nvSpPr>
            <p:spPr bwMode="auto">
              <a:xfrm rot="16200000">
                <a:off x="512" y="2173"/>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n</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4" name="Rectangle 694">
                <a:extLst>
                  <a:ext uri="{FF2B5EF4-FFF2-40B4-BE49-F238E27FC236}">
                    <a16:creationId xmlns:a16="http://schemas.microsoft.com/office/drawing/2014/main" id="{B561F21E-EDE1-435A-8E9C-3B0301F91454}"/>
                  </a:ext>
                </a:extLst>
              </p:cNvPr>
              <p:cNvSpPr>
                <a:spLocks noChangeArrowheads="1"/>
              </p:cNvSpPr>
              <p:nvPr/>
            </p:nvSpPr>
            <p:spPr bwMode="auto">
              <a:xfrm rot="16200000">
                <a:off x="513" y="2138"/>
                <a:ext cx="32"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s</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5" name="Rectangle 695">
                <a:extLst>
                  <a:ext uri="{FF2B5EF4-FFF2-40B4-BE49-F238E27FC236}">
                    <a16:creationId xmlns:a16="http://schemas.microsoft.com/office/drawing/2014/main" id="{BFB23D62-2F8E-48B8-A311-3C2734D899E2}"/>
                  </a:ext>
                </a:extLst>
              </p:cNvPr>
              <p:cNvSpPr>
                <a:spLocks noChangeArrowheads="1"/>
              </p:cNvSpPr>
              <p:nvPr/>
            </p:nvSpPr>
            <p:spPr bwMode="auto">
              <a:xfrm>
                <a:off x="797" y="1741"/>
                <a:ext cx="2773" cy="2"/>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6" name="Rectangle 696">
                <a:extLst>
                  <a:ext uri="{FF2B5EF4-FFF2-40B4-BE49-F238E27FC236}">
                    <a16:creationId xmlns:a16="http://schemas.microsoft.com/office/drawing/2014/main" id="{C2AA79AE-1EA6-432C-BBD4-C7B2D6B7C4CF}"/>
                  </a:ext>
                </a:extLst>
              </p:cNvPr>
              <p:cNvSpPr>
                <a:spLocks noChangeArrowheads="1"/>
              </p:cNvSpPr>
              <p:nvPr/>
            </p:nvSpPr>
            <p:spPr bwMode="auto">
              <a:xfrm>
                <a:off x="797" y="1741"/>
                <a:ext cx="277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7" name="Rectangle 697">
                <a:extLst>
                  <a:ext uri="{FF2B5EF4-FFF2-40B4-BE49-F238E27FC236}">
                    <a16:creationId xmlns:a16="http://schemas.microsoft.com/office/drawing/2014/main" id="{D1202D9C-E930-427F-B2EA-E2A3937F8AD3}"/>
                  </a:ext>
                </a:extLst>
              </p:cNvPr>
              <p:cNvSpPr>
                <a:spLocks noChangeArrowheads="1"/>
              </p:cNvSpPr>
              <p:nvPr/>
            </p:nvSpPr>
            <p:spPr bwMode="auto">
              <a:xfrm>
                <a:off x="797" y="1956"/>
                <a:ext cx="2773" cy="3"/>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8" name="Rectangle 698">
                <a:extLst>
                  <a:ext uri="{FF2B5EF4-FFF2-40B4-BE49-F238E27FC236}">
                    <a16:creationId xmlns:a16="http://schemas.microsoft.com/office/drawing/2014/main" id="{9FBC5FA5-B0CF-458C-B5DA-08ADA147E174}"/>
                  </a:ext>
                </a:extLst>
              </p:cNvPr>
              <p:cNvSpPr>
                <a:spLocks noChangeArrowheads="1"/>
              </p:cNvSpPr>
              <p:nvPr/>
            </p:nvSpPr>
            <p:spPr bwMode="auto">
              <a:xfrm>
                <a:off x="797" y="1956"/>
                <a:ext cx="2773"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9" name="Rectangle 699">
                <a:extLst>
                  <a:ext uri="{FF2B5EF4-FFF2-40B4-BE49-F238E27FC236}">
                    <a16:creationId xmlns:a16="http://schemas.microsoft.com/office/drawing/2014/main" id="{BFC3C4C6-175A-42BF-BB76-BA9A66F028D0}"/>
                  </a:ext>
                </a:extLst>
              </p:cNvPr>
              <p:cNvSpPr>
                <a:spLocks noChangeArrowheads="1"/>
              </p:cNvSpPr>
              <p:nvPr/>
            </p:nvSpPr>
            <p:spPr bwMode="auto">
              <a:xfrm>
                <a:off x="797" y="2172"/>
                <a:ext cx="2773" cy="2"/>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0" name="Rectangle 700">
                <a:extLst>
                  <a:ext uri="{FF2B5EF4-FFF2-40B4-BE49-F238E27FC236}">
                    <a16:creationId xmlns:a16="http://schemas.microsoft.com/office/drawing/2014/main" id="{00F9B63F-89DB-4484-8E0A-A619F86F728C}"/>
                  </a:ext>
                </a:extLst>
              </p:cNvPr>
              <p:cNvSpPr>
                <a:spLocks noChangeArrowheads="1"/>
              </p:cNvSpPr>
              <p:nvPr/>
            </p:nvSpPr>
            <p:spPr bwMode="auto">
              <a:xfrm>
                <a:off x="797" y="2172"/>
                <a:ext cx="277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1" name="Rectangle 701">
                <a:extLst>
                  <a:ext uri="{FF2B5EF4-FFF2-40B4-BE49-F238E27FC236}">
                    <a16:creationId xmlns:a16="http://schemas.microsoft.com/office/drawing/2014/main" id="{7237B520-E787-43B2-B80A-95CD4717C921}"/>
                  </a:ext>
                </a:extLst>
              </p:cNvPr>
              <p:cNvSpPr>
                <a:spLocks noChangeArrowheads="1"/>
              </p:cNvSpPr>
              <p:nvPr/>
            </p:nvSpPr>
            <p:spPr bwMode="auto">
              <a:xfrm>
                <a:off x="797" y="2388"/>
                <a:ext cx="2773" cy="2"/>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2" name="Rectangle 702">
                <a:extLst>
                  <a:ext uri="{FF2B5EF4-FFF2-40B4-BE49-F238E27FC236}">
                    <a16:creationId xmlns:a16="http://schemas.microsoft.com/office/drawing/2014/main" id="{652463FA-E38C-4260-9A76-72485FE7FE60}"/>
                  </a:ext>
                </a:extLst>
              </p:cNvPr>
              <p:cNvSpPr>
                <a:spLocks noChangeArrowheads="1"/>
              </p:cNvSpPr>
              <p:nvPr/>
            </p:nvSpPr>
            <p:spPr bwMode="auto">
              <a:xfrm>
                <a:off x="797" y="2388"/>
                <a:ext cx="277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3" name="Rectangle 703">
                <a:extLst>
                  <a:ext uri="{FF2B5EF4-FFF2-40B4-BE49-F238E27FC236}">
                    <a16:creationId xmlns:a16="http://schemas.microsoft.com/office/drawing/2014/main" id="{A62362B4-ECDB-4A64-82C7-79323C0A4504}"/>
                  </a:ext>
                </a:extLst>
              </p:cNvPr>
              <p:cNvSpPr>
                <a:spLocks noChangeArrowheads="1"/>
              </p:cNvSpPr>
              <p:nvPr/>
            </p:nvSpPr>
            <p:spPr bwMode="auto">
              <a:xfrm>
                <a:off x="797" y="2601"/>
                <a:ext cx="2773" cy="2"/>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4" name="Rectangle 704">
                <a:extLst>
                  <a:ext uri="{FF2B5EF4-FFF2-40B4-BE49-F238E27FC236}">
                    <a16:creationId xmlns:a16="http://schemas.microsoft.com/office/drawing/2014/main" id="{549AED01-E22A-4911-B0A0-A15A3422E28E}"/>
                  </a:ext>
                </a:extLst>
              </p:cNvPr>
              <p:cNvSpPr>
                <a:spLocks noChangeArrowheads="1"/>
              </p:cNvSpPr>
              <p:nvPr/>
            </p:nvSpPr>
            <p:spPr bwMode="auto">
              <a:xfrm>
                <a:off x="797" y="2601"/>
                <a:ext cx="277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5" name="Rectangle 705">
                <a:extLst>
                  <a:ext uri="{FF2B5EF4-FFF2-40B4-BE49-F238E27FC236}">
                    <a16:creationId xmlns:a16="http://schemas.microsoft.com/office/drawing/2014/main" id="{AF0979C4-A3A7-4D89-8DCE-5A78D6F9AAB9}"/>
                  </a:ext>
                </a:extLst>
              </p:cNvPr>
              <p:cNvSpPr>
                <a:spLocks noChangeArrowheads="1"/>
              </p:cNvSpPr>
              <p:nvPr/>
            </p:nvSpPr>
            <p:spPr bwMode="auto">
              <a:xfrm>
                <a:off x="797" y="2817"/>
                <a:ext cx="2773" cy="2"/>
              </a:xfrm>
              <a:prstGeom prst="rect">
                <a:avLst/>
              </a:prstGeom>
              <a:solidFill>
                <a:srgbClr val="A9A6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6" name="Rectangle 706">
                <a:extLst>
                  <a:ext uri="{FF2B5EF4-FFF2-40B4-BE49-F238E27FC236}">
                    <a16:creationId xmlns:a16="http://schemas.microsoft.com/office/drawing/2014/main" id="{7331DB5E-46B7-422E-B546-92B21CD26E2F}"/>
                  </a:ext>
                </a:extLst>
              </p:cNvPr>
              <p:cNvSpPr>
                <a:spLocks noChangeArrowheads="1"/>
              </p:cNvSpPr>
              <p:nvPr/>
            </p:nvSpPr>
            <p:spPr bwMode="auto">
              <a:xfrm>
                <a:off x="797" y="2817"/>
                <a:ext cx="277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7" name="Rectangle 707">
                <a:extLst>
                  <a:ext uri="{FF2B5EF4-FFF2-40B4-BE49-F238E27FC236}">
                    <a16:creationId xmlns:a16="http://schemas.microsoft.com/office/drawing/2014/main" id="{2AF6D2D4-101E-490F-96B4-3E72D8E687C2}"/>
                  </a:ext>
                </a:extLst>
              </p:cNvPr>
              <p:cNvSpPr>
                <a:spLocks noChangeArrowheads="1"/>
              </p:cNvSpPr>
              <p:nvPr/>
            </p:nvSpPr>
            <p:spPr bwMode="auto">
              <a:xfrm>
                <a:off x="3804" y="1748"/>
                <a:ext cx="1391" cy="675"/>
              </a:xfrm>
              <a:prstGeom prst="rect">
                <a:avLst/>
              </a:prstGeom>
              <a:solidFill>
                <a:srgbClr val="F4F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8" name="Rectangle 708">
                <a:extLst>
                  <a:ext uri="{FF2B5EF4-FFF2-40B4-BE49-F238E27FC236}">
                    <a16:creationId xmlns:a16="http://schemas.microsoft.com/office/drawing/2014/main" id="{DF35C43A-1711-4072-A946-031A01FFE4C2}"/>
                  </a:ext>
                </a:extLst>
              </p:cNvPr>
              <p:cNvSpPr>
                <a:spLocks noChangeArrowheads="1"/>
              </p:cNvSpPr>
              <p:nvPr/>
            </p:nvSpPr>
            <p:spPr bwMode="auto">
              <a:xfrm>
                <a:off x="3804" y="1748"/>
                <a:ext cx="1391"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49" name="Freeform 709">
                <a:extLst>
                  <a:ext uri="{FF2B5EF4-FFF2-40B4-BE49-F238E27FC236}">
                    <a16:creationId xmlns:a16="http://schemas.microsoft.com/office/drawing/2014/main" id="{6A60E2AA-4127-4643-99DC-8B56E4425218}"/>
                  </a:ext>
                </a:extLst>
              </p:cNvPr>
              <p:cNvSpPr>
                <a:spLocks noEditPoints="1"/>
              </p:cNvSpPr>
              <p:nvPr/>
            </p:nvSpPr>
            <p:spPr bwMode="auto">
              <a:xfrm>
                <a:off x="1493" y="1127"/>
                <a:ext cx="693" cy="2175"/>
              </a:xfrm>
              <a:custGeom>
                <a:avLst/>
                <a:gdLst>
                  <a:gd name="T0" fmla="*/ 693 w 693"/>
                  <a:gd name="T1" fmla="*/ 1692 h 2175"/>
                  <a:gd name="T2" fmla="*/ 0 w 693"/>
                  <a:gd name="T3" fmla="*/ 1692 h 2175"/>
                  <a:gd name="T4" fmla="*/ 0 w 693"/>
                  <a:gd name="T5" fmla="*/ 2175 h 2175"/>
                  <a:gd name="T6" fmla="*/ 693 w 693"/>
                  <a:gd name="T7" fmla="*/ 2175 h 2175"/>
                  <a:gd name="T8" fmla="*/ 693 w 693"/>
                  <a:gd name="T9" fmla="*/ 1692 h 2175"/>
                  <a:gd name="T10" fmla="*/ 693 w 693"/>
                  <a:gd name="T11" fmla="*/ 1476 h 2175"/>
                  <a:gd name="T12" fmla="*/ 0 w 693"/>
                  <a:gd name="T13" fmla="*/ 1476 h 2175"/>
                  <a:gd name="T14" fmla="*/ 0 w 693"/>
                  <a:gd name="T15" fmla="*/ 1690 h 2175"/>
                  <a:gd name="T16" fmla="*/ 693 w 693"/>
                  <a:gd name="T17" fmla="*/ 1690 h 2175"/>
                  <a:gd name="T18" fmla="*/ 693 w 693"/>
                  <a:gd name="T19" fmla="*/ 1476 h 2175"/>
                  <a:gd name="T20" fmla="*/ 693 w 693"/>
                  <a:gd name="T21" fmla="*/ 1263 h 2175"/>
                  <a:gd name="T22" fmla="*/ 0 w 693"/>
                  <a:gd name="T23" fmla="*/ 1263 h 2175"/>
                  <a:gd name="T24" fmla="*/ 0 w 693"/>
                  <a:gd name="T25" fmla="*/ 1474 h 2175"/>
                  <a:gd name="T26" fmla="*/ 693 w 693"/>
                  <a:gd name="T27" fmla="*/ 1474 h 2175"/>
                  <a:gd name="T28" fmla="*/ 693 w 693"/>
                  <a:gd name="T29" fmla="*/ 1263 h 2175"/>
                  <a:gd name="T30" fmla="*/ 693 w 693"/>
                  <a:gd name="T31" fmla="*/ 1047 h 2175"/>
                  <a:gd name="T32" fmla="*/ 0 w 693"/>
                  <a:gd name="T33" fmla="*/ 1047 h 2175"/>
                  <a:gd name="T34" fmla="*/ 0 w 693"/>
                  <a:gd name="T35" fmla="*/ 1261 h 2175"/>
                  <a:gd name="T36" fmla="*/ 693 w 693"/>
                  <a:gd name="T37" fmla="*/ 1261 h 2175"/>
                  <a:gd name="T38" fmla="*/ 693 w 693"/>
                  <a:gd name="T39" fmla="*/ 1047 h 2175"/>
                  <a:gd name="T40" fmla="*/ 693 w 693"/>
                  <a:gd name="T41" fmla="*/ 832 h 2175"/>
                  <a:gd name="T42" fmla="*/ 0 w 693"/>
                  <a:gd name="T43" fmla="*/ 832 h 2175"/>
                  <a:gd name="T44" fmla="*/ 0 w 693"/>
                  <a:gd name="T45" fmla="*/ 1045 h 2175"/>
                  <a:gd name="T46" fmla="*/ 693 w 693"/>
                  <a:gd name="T47" fmla="*/ 1045 h 2175"/>
                  <a:gd name="T48" fmla="*/ 693 w 693"/>
                  <a:gd name="T49" fmla="*/ 832 h 2175"/>
                  <a:gd name="T50" fmla="*/ 693 w 693"/>
                  <a:gd name="T51" fmla="*/ 616 h 2175"/>
                  <a:gd name="T52" fmla="*/ 0 w 693"/>
                  <a:gd name="T53" fmla="*/ 616 h 2175"/>
                  <a:gd name="T54" fmla="*/ 0 w 693"/>
                  <a:gd name="T55" fmla="*/ 829 h 2175"/>
                  <a:gd name="T56" fmla="*/ 693 w 693"/>
                  <a:gd name="T57" fmla="*/ 829 h 2175"/>
                  <a:gd name="T58" fmla="*/ 693 w 693"/>
                  <a:gd name="T59" fmla="*/ 616 h 2175"/>
                  <a:gd name="T60" fmla="*/ 693 w 693"/>
                  <a:gd name="T61" fmla="*/ 0 h 2175"/>
                  <a:gd name="T62" fmla="*/ 0 w 693"/>
                  <a:gd name="T63" fmla="*/ 0 h 2175"/>
                  <a:gd name="T64" fmla="*/ 0 w 693"/>
                  <a:gd name="T65" fmla="*/ 614 h 2175"/>
                  <a:gd name="T66" fmla="*/ 693 w 693"/>
                  <a:gd name="T67" fmla="*/ 614 h 2175"/>
                  <a:gd name="T68" fmla="*/ 693 w 693"/>
                  <a:gd name="T69" fmla="*/ 0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3" h="2175">
                    <a:moveTo>
                      <a:pt x="693" y="1692"/>
                    </a:moveTo>
                    <a:lnTo>
                      <a:pt x="0" y="1692"/>
                    </a:lnTo>
                    <a:lnTo>
                      <a:pt x="0" y="2175"/>
                    </a:lnTo>
                    <a:lnTo>
                      <a:pt x="693" y="2175"/>
                    </a:lnTo>
                    <a:lnTo>
                      <a:pt x="693" y="1692"/>
                    </a:lnTo>
                    <a:close/>
                    <a:moveTo>
                      <a:pt x="693" y="1476"/>
                    </a:moveTo>
                    <a:lnTo>
                      <a:pt x="0" y="1476"/>
                    </a:lnTo>
                    <a:lnTo>
                      <a:pt x="0" y="1690"/>
                    </a:lnTo>
                    <a:lnTo>
                      <a:pt x="693" y="1690"/>
                    </a:lnTo>
                    <a:lnTo>
                      <a:pt x="693" y="1476"/>
                    </a:lnTo>
                    <a:close/>
                    <a:moveTo>
                      <a:pt x="693" y="1263"/>
                    </a:moveTo>
                    <a:lnTo>
                      <a:pt x="0" y="1263"/>
                    </a:lnTo>
                    <a:lnTo>
                      <a:pt x="0" y="1474"/>
                    </a:lnTo>
                    <a:lnTo>
                      <a:pt x="693" y="1474"/>
                    </a:lnTo>
                    <a:lnTo>
                      <a:pt x="693" y="1263"/>
                    </a:lnTo>
                    <a:close/>
                    <a:moveTo>
                      <a:pt x="693" y="1047"/>
                    </a:moveTo>
                    <a:lnTo>
                      <a:pt x="0" y="1047"/>
                    </a:lnTo>
                    <a:lnTo>
                      <a:pt x="0" y="1261"/>
                    </a:lnTo>
                    <a:lnTo>
                      <a:pt x="693" y="1261"/>
                    </a:lnTo>
                    <a:lnTo>
                      <a:pt x="693" y="1047"/>
                    </a:lnTo>
                    <a:close/>
                    <a:moveTo>
                      <a:pt x="693" y="832"/>
                    </a:moveTo>
                    <a:lnTo>
                      <a:pt x="0" y="832"/>
                    </a:lnTo>
                    <a:lnTo>
                      <a:pt x="0" y="1045"/>
                    </a:lnTo>
                    <a:lnTo>
                      <a:pt x="693" y="1045"/>
                    </a:lnTo>
                    <a:lnTo>
                      <a:pt x="693" y="832"/>
                    </a:lnTo>
                    <a:close/>
                    <a:moveTo>
                      <a:pt x="693" y="616"/>
                    </a:moveTo>
                    <a:lnTo>
                      <a:pt x="0" y="616"/>
                    </a:lnTo>
                    <a:lnTo>
                      <a:pt x="0" y="829"/>
                    </a:lnTo>
                    <a:lnTo>
                      <a:pt x="693" y="829"/>
                    </a:lnTo>
                    <a:lnTo>
                      <a:pt x="693" y="616"/>
                    </a:lnTo>
                    <a:close/>
                    <a:moveTo>
                      <a:pt x="693" y="0"/>
                    </a:moveTo>
                    <a:lnTo>
                      <a:pt x="0" y="0"/>
                    </a:lnTo>
                    <a:lnTo>
                      <a:pt x="0" y="614"/>
                    </a:lnTo>
                    <a:lnTo>
                      <a:pt x="693" y="614"/>
                    </a:lnTo>
                    <a:lnTo>
                      <a:pt x="693" y="0"/>
                    </a:lnTo>
                    <a:close/>
                  </a:path>
                </a:pathLst>
              </a:custGeom>
              <a:solidFill>
                <a:srgbClr val="F4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0" name="Freeform 710">
                <a:extLst>
                  <a:ext uri="{FF2B5EF4-FFF2-40B4-BE49-F238E27FC236}">
                    <a16:creationId xmlns:a16="http://schemas.microsoft.com/office/drawing/2014/main" id="{6903EC17-6CED-4892-96F1-546B88D7B9DA}"/>
                  </a:ext>
                </a:extLst>
              </p:cNvPr>
              <p:cNvSpPr>
                <a:spLocks noEditPoints="1"/>
              </p:cNvSpPr>
              <p:nvPr/>
            </p:nvSpPr>
            <p:spPr bwMode="auto">
              <a:xfrm>
                <a:off x="1493" y="1127"/>
                <a:ext cx="693" cy="2175"/>
              </a:xfrm>
              <a:custGeom>
                <a:avLst/>
                <a:gdLst>
                  <a:gd name="T0" fmla="*/ 693 w 693"/>
                  <a:gd name="T1" fmla="*/ 1692 h 2175"/>
                  <a:gd name="T2" fmla="*/ 0 w 693"/>
                  <a:gd name="T3" fmla="*/ 1692 h 2175"/>
                  <a:gd name="T4" fmla="*/ 0 w 693"/>
                  <a:gd name="T5" fmla="*/ 2175 h 2175"/>
                  <a:gd name="T6" fmla="*/ 693 w 693"/>
                  <a:gd name="T7" fmla="*/ 2175 h 2175"/>
                  <a:gd name="T8" fmla="*/ 693 w 693"/>
                  <a:gd name="T9" fmla="*/ 1692 h 2175"/>
                  <a:gd name="T10" fmla="*/ 693 w 693"/>
                  <a:gd name="T11" fmla="*/ 1476 h 2175"/>
                  <a:gd name="T12" fmla="*/ 0 w 693"/>
                  <a:gd name="T13" fmla="*/ 1476 h 2175"/>
                  <a:gd name="T14" fmla="*/ 0 w 693"/>
                  <a:gd name="T15" fmla="*/ 1690 h 2175"/>
                  <a:gd name="T16" fmla="*/ 693 w 693"/>
                  <a:gd name="T17" fmla="*/ 1690 h 2175"/>
                  <a:gd name="T18" fmla="*/ 693 w 693"/>
                  <a:gd name="T19" fmla="*/ 1476 h 2175"/>
                  <a:gd name="T20" fmla="*/ 693 w 693"/>
                  <a:gd name="T21" fmla="*/ 1263 h 2175"/>
                  <a:gd name="T22" fmla="*/ 0 w 693"/>
                  <a:gd name="T23" fmla="*/ 1263 h 2175"/>
                  <a:gd name="T24" fmla="*/ 0 w 693"/>
                  <a:gd name="T25" fmla="*/ 1474 h 2175"/>
                  <a:gd name="T26" fmla="*/ 693 w 693"/>
                  <a:gd name="T27" fmla="*/ 1474 h 2175"/>
                  <a:gd name="T28" fmla="*/ 693 w 693"/>
                  <a:gd name="T29" fmla="*/ 1263 h 2175"/>
                  <a:gd name="T30" fmla="*/ 693 w 693"/>
                  <a:gd name="T31" fmla="*/ 1047 h 2175"/>
                  <a:gd name="T32" fmla="*/ 0 w 693"/>
                  <a:gd name="T33" fmla="*/ 1047 h 2175"/>
                  <a:gd name="T34" fmla="*/ 0 w 693"/>
                  <a:gd name="T35" fmla="*/ 1261 h 2175"/>
                  <a:gd name="T36" fmla="*/ 693 w 693"/>
                  <a:gd name="T37" fmla="*/ 1261 h 2175"/>
                  <a:gd name="T38" fmla="*/ 693 w 693"/>
                  <a:gd name="T39" fmla="*/ 1047 h 2175"/>
                  <a:gd name="T40" fmla="*/ 693 w 693"/>
                  <a:gd name="T41" fmla="*/ 832 h 2175"/>
                  <a:gd name="T42" fmla="*/ 0 w 693"/>
                  <a:gd name="T43" fmla="*/ 832 h 2175"/>
                  <a:gd name="T44" fmla="*/ 0 w 693"/>
                  <a:gd name="T45" fmla="*/ 1045 h 2175"/>
                  <a:gd name="T46" fmla="*/ 693 w 693"/>
                  <a:gd name="T47" fmla="*/ 1045 h 2175"/>
                  <a:gd name="T48" fmla="*/ 693 w 693"/>
                  <a:gd name="T49" fmla="*/ 832 h 2175"/>
                  <a:gd name="T50" fmla="*/ 693 w 693"/>
                  <a:gd name="T51" fmla="*/ 616 h 2175"/>
                  <a:gd name="T52" fmla="*/ 0 w 693"/>
                  <a:gd name="T53" fmla="*/ 616 h 2175"/>
                  <a:gd name="T54" fmla="*/ 0 w 693"/>
                  <a:gd name="T55" fmla="*/ 829 h 2175"/>
                  <a:gd name="T56" fmla="*/ 693 w 693"/>
                  <a:gd name="T57" fmla="*/ 829 h 2175"/>
                  <a:gd name="T58" fmla="*/ 693 w 693"/>
                  <a:gd name="T59" fmla="*/ 616 h 2175"/>
                  <a:gd name="T60" fmla="*/ 693 w 693"/>
                  <a:gd name="T61" fmla="*/ 0 h 2175"/>
                  <a:gd name="T62" fmla="*/ 0 w 693"/>
                  <a:gd name="T63" fmla="*/ 0 h 2175"/>
                  <a:gd name="T64" fmla="*/ 0 w 693"/>
                  <a:gd name="T65" fmla="*/ 614 h 2175"/>
                  <a:gd name="T66" fmla="*/ 693 w 693"/>
                  <a:gd name="T67" fmla="*/ 614 h 2175"/>
                  <a:gd name="T68" fmla="*/ 693 w 693"/>
                  <a:gd name="T69" fmla="*/ 0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93" h="2175">
                    <a:moveTo>
                      <a:pt x="693" y="1692"/>
                    </a:moveTo>
                    <a:lnTo>
                      <a:pt x="0" y="1692"/>
                    </a:lnTo>
                    <a:lnTo>
                      <a:pt x="0" y="2175"/>
                    </a:lnTo>
                    <a:lnTo>
                      <a:pt x="693" y="2175"/>
                    </a:lnTo>
                    <a:lnTo>
                      <a:pt x="693" y="1692"/>
                    </a:lnTo>
                    <a:moveTo>
                      <a:pt x="693" y="1476"/>
                    </a:moveTo>
                    <a:lnTo>
                      <a:pt x="0" y="1476"/>
                    </a:lnTo>
                    <a:lnTo>
                      <a:pt x="0" y="1690"/>
                    </a:lnTo>
                    <a:lnTo>
                      <a:pt x="693" y="1690"/>
                    </a:lnTo>
                    <a:lnTo>
                      <a:pt x="693" y="1476"/>
                    </a:lnTo>
                    <a:moveTo>
                      <a:pt x="693" y="1263"/>
                    </a:moveTo>
                    <a:lnTo>
                      <a:pt x="0" y="1263"/>
                    </a:lnTo>
                    <a:lnTo>
                      <a:pt x="0" y="1474"/>
                    </a:lnTo>
                    <a:lnTo>
                      <a:pt x="693" y="1474"/>
                    </a:lnTo>
                    <a:lnTo>
                      <a:pt x="693" y="1263"/>
                    </a:lnTo>
                    <a:moveTo>
                      <a:pt x="693" y="1047"/>
                    </a:moveTo>
                    <a:lnTo>
                      <a:pt x="0" y="1047"/>
                    </a:lnTo>
                    <a:lnTo>
                      <a:pt x="0" y="1261"/>
                    </a:lnTo>
                    <a:lnTo>
                      <a:pt x="693" y="1261"/>
                    </a:lnTo>
                    <a:lnTo>
                      <a:pt x="693" y="1047"/>
                    </a:lnTo>
                    <a:moveTo>
                      <a:pt x="693" y="832"/>
                    </a:moveTo>
                    <a:lnTo>
                      <a:pt x="0" y="832"/>
                    </a:lnTo>
                    <a:lnTo>
                      <a:pt x="0" y="1045"/>
                    </a:lnTo>
                    <a:lnTo>
                      <a:pt x="693" y="1045"/>
                    </a:lnTo>
                    <a:lnTo>
                      <a:pt x="693" y="832"/>
                    </a:lnTo>
                    <a:moveTo>
                      <a:pt x="693" y="616"/>
                    </a:moveTo>
                    <a:lnTo>
                      <a:pt x="0" y="616"/>
                    </a:lnTo>
                    <a:lnTo>
                      <a:pt x="0" y="829"/>
                    </a:lnTo>
                    <a:lnTo>
                      <a:pt x="693" y="829"/>
                    </a:lnTo>
                    <a:lnTo>
                      <a:pt x="693" y="616"/>
                    </a:lnTo>
                    <a:moveTo>
                      <a:pt x="693" y="0"/>
                    </a:moveTo>
                    <a:lnTo>
                      <a:pt x="0" y="0"/>
                    </a:lnTo>
                    <a:lnTo>
                      <a:pt x="0" y="614"/>
                    </a:lnTo>
                    <a:lnTo>
                      <a:pt x="693" y="614"/>
                    </a:lnTo>
                    <a:lnTo>
                      <a:pt x="6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1" name="Rectangle 711">
                <a:extLst>
                  <a:ext uri="{FF2B5EF4-FFF2-40B4-BE49-F238E27FC236}">
                    <a16:creationId xmlns:a16="http://schemas.microsoft.com/office/drawing/2014/main" id="{AA23C7A5-5914-44F3-BF85-FF6808E7AE2A}"/>
                  </a:ext>
                </a:extLst>
              </p:cNvPr>
              <p:cNvSpPr>
                <a:spLocks noChangeArrowheads="1"/>
              </p:cNvSpPr>
              <p:nvPr/>
            </p:nvSpPr>
            <p:spPr bwMode="auto">
              <a:xfrm>
                <a:off x="1493" y="1741"/>
                <a:ext cx="693"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2" name="Rectangle 712">
                <a:extLst>
                  <a:ext uri="{FF2B5EF4-FFF2-40B4-BE49-F238E27FC236}">
                    <a16:creationId xmlns:a16="http://schemas.microsoft.com/office/drawing/2014/main" id="{33F159C3-B5D5-49A3-82E4-7D093329D1F9}"/>
                  </a:ext>
                </a:extLst>
              </p:cNvPr>
              <p:cNvSpPr>
                <a:spLocks noChangeArrowheads="1"/>
              </p:cNvSpPr>
              <p:nvPr/>
            </p:nvSpPr>
            <p:spPr bwMode="auto">
              <a:xfrm>
                <a:off x="1493" y="1741"/>
                <a:ext cx="69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3" name="Rectangle 713">
                <a:extLst>
                  <a:ext uri="{FF2B5EF4-FFF2-40B4-BE49-F238E27FC236}">
                    <a16:creationId xmlns:a16="http://schemas.microsoft.com/office/drawing/2014/main" id="{5FE98ED6-EDF9-4C3D-BDEE-F0FDB844B425}"/>
                  </a:ext>
                </a:extLst>
              </p:cNvPr>
              <p:cNvSpPr>
                <a:spLocks noChangeArrowheads="1"/>
              </p:cNvSpPr>
              <p:nvPr/>
            </p:nvSpPr>
            <p:spPr bwMode="auto">
              <a:xfrm>
                <a:off x="1493" y="1956"/>
                <a:ext cx="693" cy="3"/>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4" name="Rectangle 714">
                <a:extLst>
                  <a:ext uri="{FF2B5EF4-FFF2-40B4-BE49-F238E27FC236}">
                    <a16:creationId xmlns:a16="http://schemas.microsoft.com/office/drawing/2014/main" id="{782F804D-9C3B-411E-92F7-25FD6699723C}"/>
                  </a:ext>
                </a:extLst>
              </p:cNvPr>
              <p:cNvSpPr>
                <a:spLocks noChangeArrowheads="1"/>
              </p:cNvSpPr>
              <p:nvPr/>
            </p:nvSpPr>
            <p:spPr bwMode="auto">
              <a:xfrm>
                <a:off x="1493" y="1956"/>
                <a:ext cx="693"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5" name="Rectangle 715">
                <a:extLst>
                  <a:ext uri="{FF2B5EF4-FFF2-40B4-BE49-F238E27FC236}">
                    <a16:creationId xmlns:a16="http://schemas.microsoft.com/office/drawing/2014/main" id="{EAB9B7F7-D465-4821-BE6F-2725F5CE4C40}"/>
                  </a:ext>
                </a:extLst>
              </p:cNvPr>
              <p:cNvSpPr>
                <a:spLocks noChangeArrowheads="1"/>
              </p:cNvSpPr>
              <p:nvPr/>
            </p:nvSpPr>
            <p:spPr bwMode="auto">
              <a:xfrm>
                <a:off x="1493" y="2172"/>
                <a:ext cx="693"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6" name="Rectangle 716">
                <a:extLst>
                  <a:ext uri="{FF2B5EF4-FFF2-40B4-BE49-F238E27FC236}">
                    <a16:creationId xmlns:a16="http://schemas.microsoft.com/office/drawing/2014/main" id="{ECFABFF4-3A50-478B-94F3-B266B43DEF6C}"/>
                  </a:ext>
                </a:extLst>
              </p:cNvPr>
              <p:cNvSpPr>
                <a:spLocks noChangeArrowheads="1"/>
              </p:cNvSpPr>
              <p:nvPr/>
            </p:nvSpPr>
            <p:spPr bwMode="auto">
              <a:xfrm>
                <a:off x="1493" y="2172"/>
                <a:ext cx="69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7" name="Rectangle 717">
                <a:extLst>
                  <a:ext uri="{FF2B5EF4-FFF2-40B4-BE49-F238E27FC236}">
                    <a16:creationId xmlns:a16="http://schemas.microsoft.com/office/drawing/2014/main" id="{09BD1615-DA70-4E05-BA48-90F3A8EAFE6C}"/>
                  </a:ext>
                </a:extLst>
              </p:cNvPr>
              <p:cNvSpPr>
                <a:spLocks noChangeArrowheads="1"/>
              </p:cNvSpPr>
              <p:nvPr/>
            </p:nvSpPr>
            <p:spPr bwMode="auto">
              <a:xfrm>
                <a:off x="1493" y="2388"/>
                <a:ext cx="693"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8" name="Rectangle 718">
                <a:extLst>
                  <a:ext uri="{FF2B5EF4-FFF2-40B4-BE49-F238E27FC236}">
                    <a16:creationId xmlns:a16="http://schemas.microsoft.com/office/drawing/2014/main" id="{B695BD96-EEEB-4DEA-99A7-8166397BF2F6}"/>
                  </a:ext>
                </a:extLst>
              </p:cNvPr>
              <p:cNvSpPr>
                <a:spLocks noChangeArrowheads="1"/>
              </p:cNvSpPr>
              <p:nvPr/>
            </p:nvSpPr>
            <p:spPr bwMode="auto">
              <a:xfrm>
                <a:off x="1493" y="2388"/>
                <a:ext cx="69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59" name="Rectangle 719">
                <a:extLst>
                  <a:ext uri="{FF2B5EF4-FFF2-40B4-BE49-F238E27FC236}">
                    <a16:creationId xmlns:a16="http://schemas.microsoft.com/office/drawing/2014/main" id="{780BFD2D-6F2F-4E79-86D6-05FB4C2DA880}"/>
                  </a:ext>
                </a:extLst>
              </p:cNvPr>
              <p:cNvSpPr>
                <a:spLocks noChangeArrowheads="1"/>
              </p:cNvSpPr>
              <p:nvPr/>
            </p:nvSpPr>
            <p:spPr bwMode="auto">
              <a:xfrm>
                <a:off x="1493" y="2601"/>
                <a:ext cx="693"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0" name="Rectangle 720">
                <a:extLst>
                  <a:ext uri="{FF2B5EF4-FFF2-40B4-BE49-F238E27FC236}">
                    <a16:creationId xmlns:a16="http://schemas.microsoft.com/office/drawing/2014/main" id="{B2093AC3-F0A2-42BC-9373-FB360C37860C}"/>
                  </a:ext>
                </a:extLst>
              </p:cNvPr>
              <p:cNvSpPr>
                <a:spLocks noChangeArrowheads="1"/>
              </p:cNvSpPr>
              <p:nvPr/>
            </p:nvSpPr>
            <p:spPr bwMode="auto">
              <a:xfrm>
                <a:off x="1493" y="2601"/>
                <a:ext cx="69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1" name="Rectangle 721">
                <a:extLst>
                  <a:ext uri="{FF2B5EF4-FFF2-40B4-BE49-F238E27FC236}">
                    <a16:creationId xmlns:a16="http://schemas.microsoft.com/office/drawing/2014/main" id="{46A7E5DF-44E4-49BB-9EC9-1FD228C32B7B}"/>
                  </a:ext>
                </a:extLst>
              </p:cNvPr>
              <p:cNvSpPr>
                <a:spLocks noChangeArrowheads="1"/>
              </p:cNvSpPr>
              <p:nvPr/>
            </p:nvSpPr>
            <p:spPr bwMode="auto">
              <a:xfrm>
                <a:off x="1493" y="2817"/>
                <a:ext cx="693"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2" name="Rectangle 722">
                <a:extLst>
                  <a:ext uri="{FF2B5EF4-FFF2-40B4-BE49-F238E27FC236}">
                    <a16:creationId xmlns:a16="http://schemas.microsoft.com/office/drawing/2014/main" id="{61FEEF54-7829-4F96-AA15-A8175315BD25}"/>
                  </a:ext>
                </a:extLst>
              </p:cNvPr>
              <p:cNvSpPr>
                <a:spLocks noChangeArrowheads="1"/>
              </p:cNvSpPr>
              <p:nvPr/>
            </p:nvSpPr>
            <p:spPr bwMode="auto">
              <a:xfrm>
                <a:off x="1493" y="2817"/>
                <a:ext cx="693"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3" name="Freeform 723">
                <a:extLst>
                  <a:ext uri="{FF2B5EF4-FFF2-40B4-BE49-F238E27FC236}">
                    <a16:creationId xmlns:a16="http://schemas.microsoft.com/office/drawing/2014/main" id="{4B7DF058-8D1F-4DB2-A20E-96AA58976BC1}"/>
                  </a:ext>
                </a:extLst>
              </p:cNvPr>
              <p:cNvSpPr>
                <a:spLocks/>
              </p:cNvSpPr>
              <p:nvPr/>
            </p:nvSpPr>
            <p:spPr bwMode="auto">
              <a:xfrm>
                <a:off x="2881" y="1127"/>
                <a:ext cx="693" cy="2175"/>
              </a:xfrm>
              <a:custGeom>
                <a:avLst/>
                <a:gdLst>
                  <a:gd name="T0" fmla="*/ 693 w 693"/>
                  <a:gd name="T1" fmla="*/ 0 h 2175"/>
                  <a:gd name="T2" fmla="*/ 0 w 693"/>
                  <a:gd name="T3" fmla="*/ 0 h 2175"/>
                  <a:gd name="T4" fmla="*/ 0 w 693"/>
                  <a:gd name="T5" fmla="*/ 614 h 2175"/>
                  <a:gd name="T6" fmla="*/ 689 w 693"/>
                  <a:gd name="T7" fmla="*/ 614 h 2175"/>
                  <a:gd name="T8" fmla="*/ 689 w 693"/>
                  <a:gd name="T9" fmla="*/ 616 h 2175"/>
                  <a:gd name="T10" fmla="*/ 0 w 693"/>
                  <a:gd name="T11" fmla="*/ 616 h 2175"/>
                  <a:gd name="T12" fmla="*/ 0 w 693"/>
                  <a:gd name="T13" fmla="*/ 829 h 2175"/>
                  <a:gd name="T14" fmla="*/ 689 w 693"/>
                  <a:gd name="T15" fmla="*/ 829 h 2175"/>
                  <a:gd name="T16" fmla="*/ 689 w 693"/>
                  <a:gd name="T17" fmla="*/ 832 h 2175"/>
                  <a:gd name="T18" fmla="*/ 0 w 693"/>
                  <a:gd name="T19" fmla="*/ 832 h 2175"/>
                  <a:gd name="T20" fmla="*/ 0 w 693"/>
                  <a:gd name="T21" fmla="*/ 1045 h 2175"/>
                  <a:gd name="T22" fmla="*/ 689 w 693"/>
                  <a:gd name="T23" fmla="*/ 1045 h 2175"/>
                  <a:gd name="T24" fmla="*/ 689 w 693"/>
                  <a:gd name="T25" fmla="*/ 1047 h 2175"/>
                  <a:gd name="T26" fmla="*/ 0 w 693"/>
                  <a:gd name="T27" fmla="*/ 1047 h 2175"/>
                  <a:gd name="T28" fmla="*/ 0 w 693"/>
                  <a:gd name="T29" fmla="*/ 1261 h 2175"/>
                  <a:gd name="T30" fmla="*/ 689 w 693"/>
                  <a:gd name="T31" fmla="*/ 1261 h 2175"/>
                  <a:gd name="T32" fmla="*/ 689 w 693"/>
                  <a:gd name="T33" fmla="*/ 1263 h 2175"/>
                  <a:gd name="T34" fmla="*/ 0 w 693"/>
                  <a:gd name="T35" fmla="*/ 1263 h 2175"/>
                  <a:gd name="T36" fmla="*/ 0 w 693"/>
                  <a:gd name="T37" fmla="*/ 1474 h 2175"/>
                  <a:gd name="T38" fmla="*/ 689 w 693"/>
                  <a:gd name="T39" fmla="*/ 1474 h 2175"/>
                  <a:gd name="T40" fmla="*/ 689 w 693"/>
                  <a:gd name="T41" fmla="*/ 1476 h 2175"/>
                  <a:gd name="T42" fmla="*/ 0 w 693"/>
                  <a:gd name="T43" fmla="*/ 1476 h 2175"/>
                  <a:gd name="T44" fmla="*/ 0 w 693"/>
                  <a:gd name="T45" fmla="*/ 1690 h 2175"/>
                  <a:gd name="T46" fmla="*/ 689 w 693"/>
                  <a:gd name="T47" fmla="*/ 1690 h 2175"/>
                  <a:gd name="T48" fmla="*/ 689 w 693"/>
                  <a:gd name="T49" fmla="*/ 1692 h 2175"/>
                  <a:gd name="T50" fmla="*/ 0 w 693"/>
                  <a:gd name="T51" fmla="*/ 1692 h 2175"/>
                  <a:gd name="T52" fmla="*/ 0 w 693"/>
                  <a:gd name="T53" fmla="*/ 2175 h 2175"/>
                  <a:gd name="T54" fmla="*/ 693 w 693"/>
                  <a:gd name="T55" fmla="*/ 2175 h 2175"/>
                  <a:gd name="T56" fmla="*/ 693 w 693"/>
                  <a:gd name="T57" fmla="*/ 0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3" h="2175">
                    <a:moveTo>
                      <a:pt x="693" y="0"/>
                    </a:moveTo>
                    <a:lnTo>
                      <a:pt x="0" y="0"/>
                    </a:lnTo>
                    <a:lnTo>
                      <a:pt x="0" y="614"/>
                    </a:lnTo>
                    <a:lnTo>
                      <a:pt x="689" y="614"/>
                    </a:lnTo>
                    <a:lnTo>
                      <a:pt x="689" y="616"/>
                    </a:lnTo>
                    <a:lnTo>
                      <a:pt x="0" y="616"/>
                    </a:lnTo>
                    <a:lnTo>
                      <a:pt x="0" y="829"/>
                    </a:lnTo>
                    <a:lnTo>
                      <a:pt x="689" y="829"/>
                    </a:lnTo>
                    <a:lnTo>
                      <a:pt x="689" y="832"/>
                    </a:lnTo>
                    <a:lnTo>
                      <a:pt x="0" y="832"/>
                    </a:lnTo>
                    <a:lnTo>
                      <a:pt x="0" y="1045"/>
                    </a:lnTo>
                    <a:lnTo>
                      <a:pt x="689" y="1045"/>
                    </a:lnTo>
                    <a:lnTo>
                      <a:pt x="689" y="1047"/>
                    </a:lnTo>
                    <a:lnTo>
                      <a:pt x="0" y="1047"/>
                    </a:lnTo>
                    <a:lnTo>
                      <a:pt x="0" y="1261"/>
                    </a:lnTo>
                    <a:lnTo>
                      <a:pt x="689" y="1261"/>
                    </a:lnTo>
                    <a:lnTo>
                      <a:pt x="689" y="1263"/>
                    </a:lnTo>
                    <a:lnTo>
                      <a:pt x="0" y="1263"/>
                    </a:lnTo>
                    <a:lnTo>
                      <a:pt x="0" y="1474"/>
                    </a:lnTo>
                    <a:lnTo>
                      <a:pt x="689" y="1474"/>
                    </a:lnTo>
                    <a:lnTo>
                      <a:pt x="689" y="1476"/>
                    </a:lnTo>
                    <a:lnTo>
                      <a:pt x="0" y="1476"/>
                    </a:lnTo>
                    <a:lnTo>
                      <a:pt x="0" y="1690"/>
                    </a:lnTo>
                    <a:lnTo>
                      <a:pt x="689" y="1690"/>
                    </a:lnTo>
                    <a:lnTo>
                      <a:pt x="689" y="1692"/>
                    </a:lnTo>
                    <a:lnTo>
                      <a:pt x="0" y="1692"/>
                    </a:lnTo>
                    <a:lnTo>
                      <a:pt x="0" y="2175"/>
                    </a:lnTo>
                    <a:lnTo>
                      <a:pt x="693" y="2175"/>
                    </a:lnTo>
                    <a:lnTo>
                      <a:pt x="693" y="0"/>
                    </a:lnTo>
                    <a:close/>
                  </a:path>
                </a:pathLst>
              </a:custGeom>
              <a:solidFill>
                <a:srgbClr val="F4F2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4" name="Freeform 724">
                <a:extLst>
                  <a:ext uri="{FF2B5EF4-FFF2-40B4-BE49-F238E27FC236}">
                    <a16:creationId xmlns:a16="http://schemas.microsoft.com/office/drawing/2014/main" id="{A3A2074C-97B2-4D8D-A3BC-BB9B3F59F007}"/>
                  </a:ext>
                </a:extLst>
              </p:cNvPr>
              <p:cNvSpPr>
                <a:spLocks/>
              </p:cNvSpPr>
              <p:nvPr/>
            </p:nvSpPr>
            <p:spPr bwMode="auto">
              <a:xfrm>
                <a:off x="2881" y="1127"/>
                <a:ext cx="693" cy="2175"/>
              </a:xfrm>
              <a:custGeom>
                <a:avLst/>
                <a:gdLst>
                  <a:gd name="T0" fmla="*/ 693 w 693"/>
                  <a:gd name="T1" fmla="*/ 0 h 2175"/>
                  <a:gd name="T2" fmla="*/ 0 w 693"/>
                  <a:gd name="T3" fmla="*/ 0 h 2175"/>
                  <a:gd name="T4" fmla="*/ 0 w 693"/>
                  <a:gd name="T5" fmla="*/ 614 h 2175"/>
                  <a:gd name="T6" fmla="*/ 689 w 693"/>
                  <a:gd name="T7" fmla="*/ 614 h 2175"/>
                  <a:gd name="T8" fmla="*/ 689 w 693"/>
                  <a:gd name="T9" fmla="*/ 616 h 2175"/>
                  <a:gd name="T10" fmla="*/ 0 w 693"/>
                  <a:gd name="T11" fmla="*/ 616 h 2175"/>
                  <a:gd name="T12" fmla="*/ 0 w 693"/>
                  <a:gd name="T13" fmla="*/ 829 h 2175"/>
                  <a:gd name="T14" fmla="*/ 689 w 693"/>
                  <a:gd name="T15" fmla="*/ 829 h 2175"/>
                  <a:gd name="T16" fmla="*/ 689 w 693"/>
                  <a:gd name="T17" fmla="*/ 832 h 2175"/>
                  <a:gd name="T18" fmla="*/ 0 w 693"/>
                  <a:gd name="T19" fmla="*/ 832 h 2175"/>
                  <a:gd name="T20" fmla="*/ 0 w 693"/>
                  <a:gd name="T21" fmla="*/ 1045 h 2175"/>
                  <a:gd name="T22" fmla="*/ 689 w 693"/>
                  <a:gd name="T23" fmla="*/ 1045 h 2175"/>
                  <a:gd name="T24" fmla="*/ 689 w 693"/>
                  <a:gd name="T25" fmla="*/ 1047 h 2175"/>
                  <a:gd name="T26" fmla="*/ 0 w 693"/>
                  <a:gd name="T27" fmla="*/ 1047 h 2175"/>
                  <a:gd name="T28" fmla="*/ 0 w 693"/>
                  <a:gd name="T29" fmla="*/ 1261 h 2175"/>
                  <a:gd name="T30" fmla="*/ 689 w 693"/>
                  <a:gd name="T31" fmla="*/ 1261 h 2175"/>
                  <a:gd name="T32" fmla="*/ 689 w 693"/>
                  <a:gd name="T33" fmla="*/ 1263 h 2175"/>
                  <a:gd name="T34" fmla="*/ 0 w 693"/>
                  <a:gd name="T35" fmla="*/ 1263 h 2175"/>
                  <a:gd name="T36" fmla="*/ 0 w 693"/>
                  <a:gd name="T37" fmla="*/ 1474 h 2175"/>
                  <a:gd name="T38" fmla="*/ 689 w 693"/>
                  <a:gd name="T39" fmla="*/ 1474 h 2175"/>
                  <a:gd name="T40" fmla="*/ 689 w 693"/>
                  <a:gd name="T41" fmla="*/ 1476 h 2175"/>
                  <a:gd name="T42" fmla="*/ 0 w 693"/>
                  <a:gd name="T43" fmla="*/ 1476 h 2175"/>
                  <a:gd name="T44" fmla="*/ 0 w 693"/>
                  <a:gd name="T45" fmla="*/ 1690 h 2175"/>
                  <a:gd name="T46" fmla="*/ 689 w 693"/>
                  <a:gd name="T47" fmla="*/ 1690 h 2175"/>
                  <a:gd name="T48" fmla="*/ 689 w 693"/>
                  <a:gd name="T49" fmla="*/ 1692 h 2175"/>
                  <a:gd name="T50" fmla="*/ 0 w 693"/>
                  <a:gd name="T51" fmla="*/ 1692 h 2175"/>
                  <a:gd name="T52" fmla="*/ 0 w 693"/>
                  <a:gd name="T53" fmla="*/ 2175 h 2175"/>
                  <a:gd name="T54" fmla="*/ 693 w 693"/>
                  <a:gd name="T55" fmla="*/ 2175 h 2175"/>
                  <a:gd name="T56" fmla="*/ 693 w 693"/>
                  <a:gd name="T57" fmla="*/ 0 h 2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3" h="2175">
                    <a:moveTo>
                      <a:pt x="693" y="0"/>
                    </a:moveTo>
                    <a:lnTo>
                      <a:pt x="0" y="0"/>
                    </a:lnTo>
                    <a:lnTo>
                      <a:pt x="0" y="614"/>
                    </a:lnTo>
                    <a:lnTo>
                      <a:pt x="689" y="614"/>
                    </a:lnTo>
                    <a:lnTo>
                      <a:pt x="689" y="616"/>
                    </a:lnTo>
                    <a:lnTo>
                      <a:pt x="0" y="616"/>
                    </a:lnTo>
                    <a:lnTo>
                      <a:pt x="0" y="829"/>
                    </a:lnTo>
                    <a:lnTo>
                      <a:pt x="689" y="829"/>
                    </a:lnTo>
                    <a:lnTo>
                      <a:pt x="689" y="832"/>
                    </a:lnTo>
                    <a:lnTo>
                      <a:pt x="0" y="832"/>
                    </a:lnTo>
                    <a:lnTo>
                      <a:pt x="0" y="1045"/>
                    </a:lnTo>
                    <a:lnTo>
                      <a:pt x="689" y="1045"/>
                    </a:lnTo>
                    <a:lnTo>
                      <a:pt x="689" y="1047"/>
                    </a:lnTo>
                    <a:lnTo>
                      <a:pt x="0" y="1047"/>
                    </a:lnTo>
                    <a:lnTo>
                      <a:pt x="0" y="1261"/>
                    </a:lnTo>
                    <a:lnTo>
                      <a:pt x="689" y="1261"/>
                    </a:lnTo>
                    <a:lnTo>
                      <a:pt x="689" y="1263"/>
                    </a:lnTo>
                    <a:lnTo>
                      <a:pt x="0" y="1263"/>
                    </a:lnTo>
                    <a:lnTo>
                      <a:pt x="0" y="1474"/>
                    </a:lnTo>
                    <a:lnTo>
                      <a:pt x="689" y="1474"/>
                    </a:lnTo>
                    <a:lnTo>
                      <a:pt x="689" y="1476"/>
                    </a:lnTo>
                    <a:lnTo>
                      <a:pt x="0" y="1476"/>
                    </a:lnTo>
                    <a:lnTo>
                      <a:pt x="0" y="1690"/>
                    </a:lnTo>
                    <a:lnTo>
                      <a:pt x="689" y="1690"/>
                    </a:lnTo>
                    <a:lnTo>
                      <a:pt x="689" y="1692"/>
                    </a:lnTo>
                    <a:lnTo>
                      <a:pt x="0" y="1692"/>
                    </a:lnTo>
                    <a:lnTo>
                      <a:pt x="0" y="2175"/>
                    </a:lnTo>
                    <a:lnTo>
                      <a:pt x="693" y="2175"/>
                    </a:lnTo>
                    <a:lnTo>
                      <a:pt x="69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5" name="Rectangle 725">
                <a:extLst>
                  <a:ext uri="{FF2B5EF4-FFF2-40B4-BE49-F238E27FC236}">
                    <a16:creationId xmlns:a16="http://schemas.microsoft.com/office/drawing/2014/main" id="{76562DC5-D798-4079-8B28-DFFC6AECC742}"/>
                  </a:ext>
                </a:extLst>
              </p:cNvPr>
              <p:cNvSpPr>
                <a:spLocks noChangeArrowheads="1"/>
              </p:cNvSpPr>
              <p:nvPr/>
            </p:nvSpPr>
            <p:spPr bwMode="auto">
              <a:xfrm>
                <a:off x="2881" y="1741"/>
                <a:ext cx="689"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6" name="Rectangle 726">
                <a:extLst>
                  <a:ext uri="{FF2B5EF4-FFF2-40B4-BE49-F238E27FC236}">
                    <a16:creationId xmlns:a16="http://schemas.microsoft.com/office/drawing/2014/main" id="{64F8008C-E263-418B-A806-7E520E8776C8}"/>
                  </a:ext>
                </a:extLst>
              </p:cNvPr>
              <p:cNvSpPr>
                <a:spLocks noChangeArrowheads="1"/>
              </p:cNvSpPr>
              <p:nvPr/>
            </p:nvSpPr>
            <p:spPr bwMode="auto">
              <a:xfrm>
                <a:off x="2881" y="1741"/>
                <a:ext cx="68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7" name="Rectangle 727">
                <a:extLst>
                  <a:ext uri="{FF2B5EF4-FFF2-40B4-BE49-F238E27FC236}">
                    <a16:creationId xmlns:a16="http://schemas.microsoft.com/office/drawing/2014/main" id="{47351B47-E6D5-4D34-B3CD-362A53F8654A}"/>
                  </a:ext>
                </a:extLst>
              </p:cNvPr>
              <p:cNvSpPr>
                <a:spLocks noChangeArrowheads="1"/>
              </p:cNvSpPr>
              <p:nvPr/>
            </p:nvSpPr>
            <p:spPr bwMode="auto">
              <a:xfrm>
                <a:off x="2881" y="1956"/>
                <a:ext cx="689" cy="3"/>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8" name="Rectangle 728">
                <a:extLst>
                  <a:ext uri="{FF2B5EF4-FFF2-40B4-BE49-F238E27FC236}">
                    <a16:creationId xmlns:a16="http://schemas.microsoft.com/office/drawing/2014/main" id="{366C9D57-7C3C-4D51-A891-573BC77BA1B2}"/>
                  </a:ext>
                </a:extLst>
              </p:cNvPr>
              <p:cNvSpPr>
                <a:spLocks noChangeArrowheads="1"/>
              </p:cNvSpPr>
              <p:nvPr/>
            </p:nvSpPr>
            <p:spPr bwMode="auto">
              <a:xfrm>
                <a:off x="2881" y="1956"/>
                <a:ext cx="689" cy="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69" name="Rectangle 729">
                <a:extLst>
                  <a:ext uri="{FF2B5EF4-FFF2-40B4-BE49-F238E27FC236}">
                    <a16:creationId xmlns:a16="http://schemas.microsoft.com/office/drawing/2014/main" id="{1001F064-B467-4572-88C3-47850B1D829A}"/>
                  </a:ext>
                </a:extLst>
              </p:cNvPr>
              <p:cNvSpPr>
                <a:spLocks noChangeArrowheads="1"/>
              </p:cNvSpPr>
              <p:nvPr/>
            </p:nvSpPr>
            <p:spPr bwMode="auto">
              <a:xfrm>
                <a:off x="2881" y="2172"/>
                <a:ext cx="689"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0" name="Rectangle 730">
                <a:extLst>
                  <a:ext uri="{FF2B5EF4-FFF2-40B4-BE49-F238E27FC236}">
                    <a16:creationId xmlns:a16="http://schemas.microsoft.com/office/drawing/2014/main" id="{993D4ADF-3692-4202-9126-2AF9A8BBA3A9}"/>
                  </a:ext>
                </a:extLst>
              </p:cNvPr>
              <p:cNvSpPr>
                <a:spLocks noChangeArrowheads="1"/>
              </p:cNvSpPr>
              <p:nvPr/>
            </p:nvSpPr>
            <p:spPr bwMode="auto">
              <a:xfrm>
                <a:off x="2881" y="2172"/>
                <a:ext cx="68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1" name="Rectangle 731">
                <a:extLst>
                  <a:ext uri="{FF2B5EF4-FFF2-40B4-BE49-F238E27FC236}">
                    <a16:creationId xmlns:a16="http://schemas.microsoft.com/office/drawing/2014/main" id="{BB0C509D-41A6-4CEC-AA2C-66BDC5522B85}"/>
                  </a:ext>
                </a:extLst>
              </p:cNvPr>
              <p:cNvSpPr>
                <a:spLocks noChangeArrowheads="1"/>
              </p:cNvSpPr>
              <p:nvPr/>
            </p:nvSpPr>
            <p:spPr bwMode="auto">
              <a:xfrm>
                <a:off x="2881" y="2388"/>
                <a:ext cx="689"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2" name="Rectangle 732">
                <a:extLst>
                  <a:ext uri="{FF2B5EF4-FFF2-40B4-BE49-F238E27FC236}">
                    <a16:creationId xmlns:a16="http://schemas.microsoft.com/office/drawing/2014/main" id="{36401CE2-A34E-4D35-BE34-7A2BCDCBDF73}"/>
                  </a:ext>
                </a:extLst>
              </p:cNvPr>
              <p:cNvSpPr>
                <a:spLocks noChangeArrowheads="1"/>
              </p:cNvSpPr>
              <p:nvPr/>
            </p:nvSpPr>
            <p:spPr bwMode="auto">
              <a:xfrm>
                <a:off x="2881" y="2388"/>
                <a:ext cx="68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3" name="Rectangle 733">
                <a:extLst>
                  <a:ext uri="{FF2B5EF4-FFF2-40B4-BE49-F238E27FC236}">
                    <a16:creationId xmlns:a16="http://schemas.microsoft.com/office/drawing/2014/main" id="{B30FFE36-B20B-4D64-97D4-88A76BC9DA01}"/>
                  </a:ext>
                </a:extLst>
              </p:cNvPr>
              <p:cNvSpPr>
                <a:spLocks noChangeArrowheads="1"/>
              </p:cNvSpPr>
              <p:nvPr/>
            </p:nvSpPr>
            <p:spPr bwMode="auto">
              <a:xfrm>
                <a:off x="2881" y="2601"/>
                <a:ext cx="689"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4" name="Rectangle 734">
                <a:extLst>
                  <a:ext uri="{FF2B5EF4-FFF2-40B4-BE49-F238E27FC236}">
                    <a16:creationId xmlns:a16="http://schemas.microsoft.com/office/drawing/2014/main" id="{35349C5D-FE0E-43B9-8B5A-A90037478127}"/>
                  </a:ext>
                </a:extLst>
              </p:cNvPr>
              <p:cNvSpPr>
                <a:spLocks noChangeArrowheads="1"/>
              </p:cNvSpPr>
              <p:nvPr/>
            </p:nvSpPr>
            <p:spPr bwMode="auto">
              <a:xfrm>
                <a:off x="2881" y="2601"/>
                <a:ext cx="68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5" name="Rectangle 735">
                <a:extLst>
                  <a:ext uri="{FF2B5EF4-FFF2-40B4-BE49-F238E27FC236}">
                    <a16:creationId xmlns:a16="http://schemas.microsoft.com/office/drawing/2014/main" id="{4873A8B0-442B-4746-ABE0-F537070B99CA}"/>
                  </a:ext>
                </a:extLst>
              </p:cNvPr>
              <p:cNvSpPr>
                <a:spLocks noChangeArrowheads="1"/>
              </p:cNvSpPr>
              <p:nvPr/>
            </p:nvSpPr>
            <p:spPr bwMode="auto">
              <a:xfrm>
                <a:off x="2881" y="2817"/>
                <a:ext cx="689" cy="2"/>
              </a:xfrm>
              <a:prstGeom prst="rect">
                <a:avLst/>
              </a:prstGeom>
              <a:solidFill>
                <a:srgbClr val="A4A0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6" name="Rectangle 736">
                <a:extLst>
                  <a:ext uri="{FF2B5EF4-FFF2-40B4-BE49-F238E27FC236}">
                    <a16:creationId xmlns:a16="http://schemas.microsoft.com/office/drawing/2014/main" id="{29501348-4B8E-4B70-B6B2-4D8123A2F036}"/>
                  </a:ext>
                </a:extLst>
              </p:cNvPr>
              <p:cNvSpPr>
                <a:spLocks noChangeArrowheads="1"/>
              </p:cNvSpPr>
              <p:nvPr/>
            </p:nvSpPr>
            <p:spPr bwMode="auto">
              <a:xfrm>
                <a:off x="2881" y="2817"/>
                <a:ext cx="689" cy="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7" name="Freeform 737">
                <a:extLst>
                  <a:ext uri="{FF2B5EF4-FFF2-40B4-BE49-F238E27FC236}">
                    <a16:creationId xmlns:a16="http://schemas.microsoft.com/office/drawing/2014/main" id="{7B9DC407-8384-4251-AC55-99E918D292F6}"/>
                  </a:ext>
                </a:extLst>
              </p:cNvPr>
              <p:cNvSpPr>
                <a:spLocks noEditPoints="1"/>
              </p:cNvSpPr>
              <p:nvPr/>
            </p:nvSpPr>
            <p:spPr bwMode="auto">
              <a:xfrm>
                <a:off x="4040" y="2063"/>
                <a:ext cx="36" cy="47"/>
              </a:xfrm>
              <a:custGeom>
                <a:avLst/>
                <a:gdLst>
                  <a:gd name="T0" fmla="*/ 0 w 15"/>
                  <a:gd name="T1" fmla="*/ 20 h 20"/>
                  <a:gd name="T2" fmla="*/ 4 w 15"/>
                  <a:gd name="T3" fmla="*/ 20 h 20"/>
                  <a:gd name="T4" fmla="*/ 15 w 15"/>
                  <a:gd name="T5" fmla="*/ 10 h 20"/>
                  <a:gd name="T6" fmla="*/ 4 w 15"/>
                  <a:gd name="T7" fmla="*/ 0 h 20"/>
                  <a:gd name="T8" fmla="*/ 0 w 15"/>
                  <a:gd name="T9" fmla="*/ 0 h 20"/>
                  <a:gd name="T10" fmla="*/ 0 w 15"/>
                  <a:gd name="T11" fmla="*/ 20 h 20"/>
                  <a:gd name="T12" fmla="*/ 2 w 15"/>
                  <a:gd name="T13" fmla="*/ 18 h 20"/>
                  <a:gd name="T14" fmla="*/ 2 w 15"/>
                  <a:gd name="T15" fmla="*/ 2 h 20"/>
                  <a:gd name="T16" fmla="*/ 5 w 15"/>
                  <a:gd name="T17" fmla="*/ 2 h 20"/>
                  <a:gd name="T18" fmla="*/ 12 w 15"/>
                  <a:gd name="T19" fmla="*/ 10 h 20"/>
                  <a:gd name="T20" fmla="*/ 5 w 15"/>
                  <a:gd name="T21" fmla="*/ 18 h 20"/>
                  <a:gd name="T22" fmla="*/ 2 w 15"/>
                  <a:gd name="T23" fmla="*/ 1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0">
                    <a:moveTo>
                      <a:pt x="0" y="20"/>
                    </a:moveTo>
                    <a:cubicBezTo>
                      <a:pt x="4" y="20"/>
                      <a:pt x="4" y="20"/>
                      <a:pt x="4" y="20"/>
                    </a:cubicBezTo>
                    <a:cubicBezTo>
                      <a:pt x="11" y="20"/>
                      <a:pt x="15" y="17"/>
                      <a:pt x="15" y="10"/>
                    </a:cubicBezTo>
                    <a:cubicBezTo>
                      <a:pt x="15" y="3"/>
                      <a:pt x="11" y="0"/>
                      <a:pt x="4" y="0"/>
                    </a:cubicBezTo>
                    <a:cubicBezTo>
                      <a:pt x="0" y="0"/>
                      <a:pt x="0" y="0"/>
                      <a:pt x="0" y="0"/>
                    </a:cubicBezTo>
                    <a:lnTo>
                      <a:pt x="0" y="20"/>
                    </a:lnTo>
                    <a:close/>
                    <a:moveTo>
                      <a:pt x="2" y="18"/>
                    </a:moveTo>
                    <a:cubicBezTo>
                      <a:pt x="2" y="2"/>
                      <a:pt x="2" y="2"/>
                      <a:pt x="2" y="2"/>
                    </a:cubicBezTo>
                    <a:cubicBezTo>
                      <a:pt x="5" y="2"/>
                      <a:pt x="5" y="2"/>
                      <a:pt x="5" y="2"/>
                    </a:cubicBezTo>
                    <a:cubicBezTo>
                      <a:pt x="9" y="2"/>
                      <a:pt x="12" y="5"/>
                      <a:pt x="12" y="10"/>
                    </a:cubicBezTo>
                    <a:cubicBezTo>
                      <a:pt x="12" y="15"/>
                      <a:pt x="9" y="18"/>
                      <a:pt x="5" y="18"/>
                    </a:cubicBezTo>
                    <a:lnTo>
                      <a:pt x="2" y="18"/>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8" name="Freeform 738">
                <a:extLst>
                  <a:ext uri="{FF2B5EF4-FFF2-40B4-BE49-F238E27FC236}">
                    <a16:creationId xmlns:a16="http://schemas.microsoft.com/office/drawing/2014/main" id="{DE25E099-6C5D-4C01-8E9C-C3682B68D941}"/>
                  </a:ext>
                </a:extLst>
              </p:cNvPr>
              <p:cNvSpPr>
                <a:spLocks noEditPoints="1"/>
              </p:cNvSpPr>
              <p:nvPr/>
            </p:nvSpPr>
            <p:spPr bwMode="auto">
              <a:xfrm>
                <a:off x="4080" y="2060"/>
                <a:ext cx="8" cy="50"/>
              </a:xfrm>
              <a:custGeom>
                <a:avLst/>
                <a:gdLst>
                  <a:gd name="T0" fmla="*/ 1 w 3"/>
                  <a:gd name="T1" fmla="*/ 21 h 21"/>
                  <a:gd name="T2" fmla="*/ 3 w 3"/>
                  <a:gd name="T3" fmla="*/ 21 h 21"/>
                  <a:gd name="T4" fmla="*/ 3 w 3"/>
                  <a:gd name="T5" fmla="*/ 6 h 21"/>
                  <a:gd name="T6" fmla="*/ 1 w 3"/>
                  <a:gd name="T7" fmla="*/ 6 h 21"/>
                  <a:gd name="T8" fmla="*/ 1 w 3"/>
                  <a:gd name="T9" fmla="*/ 21 h 21"/>
                  <a:gd name="T10" fmla="*/ 0 w 3"/>
                  <a:gd name="T11" fmla="*/ 2 h 21"/>
                  <a:gd name="T12" fmla="*/ 2 w 3"/>
                  <a:gd name="T13" fmla="*/ 4 h 21"/>
                  <a:gd name="T14" fmla="*/ 3 w 3"/>
                  <a:gd name="T15" fmla="*/ 2 h 21"/>
                  <a:gd name="T16" fmla="*/ 2 w 3"/>
                  <a:gd name="T17" fmla="*/ 0 h 21"/>
                  <a:gd name="T18" fmla="*/ 0 w 3"/>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1">
                    <a:moveTo>
                      <a:pt x="1" y="21"/>
                    </a:moveTo>
                    <a:cubicBezTo>
                      <a:pt x="3" y="21"/>
                      <a:pt x="3" y="21"/>
                      <a:pt x="3" y="21"/>
                    </a:cubicBezTo>
                    <a:cubicBezTo>
                      <a:pt x="3" y="6"/>
                      <a:pt x="3" y="6"/>
                      <a:pt x="3" y="6"/>
                    </a:cubicBezTo>
                    <a:cubicBezTo>
                      <a:pt x="1" y="6"/>
                      <a:pt x="1" y="6"/>
                      <a:pt x="1" y="6"/>
                    </a:cubicBezTo>
                    <a:lnTo>
                      <a:pt x="1" y="21"/>
                    </a:lnTo>
                    <a:close/>
                    <a:moveTo>
                      <a:pt x="0" y="2"/>
                    </a:moveTo>
                    <a:cubicBezTo>
                      <a:pt x="0" y="3"/>
                      <a:pt x="1" y="4"/>
                      <a:pt x="2" y="4"/>
                    </a:cubicBezTo>
                    <a:cubicBezTo>
                      <a:pt x="2" y="4"/>
                      <a:pt x="3" y="3"/>
                      <a:pt x="3" y="2"/>
                    </a:cubicBezTo>
                    <a:cubicBezTo>
                      <a:pt x="3" y="1"/>
                      <a:pt x="2" y="0"/>
                      <a:pt x="2" y="0"/>
                    </a:cubicBezTo>
                    <a:cubicBezTo>
                      <a:pt x="1" y="0"/>
                      <a:pt x="0" y="1"/>
                      <a:pt x="0" y="2"/>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79" name="Freeform 739">
                <a:extLst>
                  <a:ext uri="{FF2B5EF4-FFF2-40B4-BE49-F238E27FC236}">
                    <a16:creationId xmlns:a16="http://schemas.microsoft.com/office/drawing/2014/main" id="{913F239A-16C0-485B-80BC-66E30FFB658D}"/>
                  </a:ext>
                </a:extLst>
              </p:cNvPr>
              <p:cNvSpPr>
                <a:spLocks/>
              </p:cNvSpPr>
              <p:nvPr/>
            </p:nvSpPr>
            <p:spPr bwMode="auto">
              <a:xfrm>
                <a:off x="4095" y="2075"/>
                <a:ext cx="23" cy="35"/>
              </a:xfrm>
              <a:custGeom>
                <a:avLst/>
                <a:gdLst>
                  <a:gd name="T0" fmla="*/ 0 w 10"/>
                  <a:gd name="T1" fmla="*/ 12 h 15"/>
                  <a:gd name="T2" fmla="*/ 5 w 10"/>
                  <a:gd name="T3" fmla="*/ 15 h 15"/>
                  <a:gd name="T4" fmla="*/ 10 w 10"/>
                  <a:gd name="T5" fmla="*/ 11 h 15"/>
                  <a:gd name="T6" fmla="*/ 3 w 10"/>
                  <a:gd name="T7" fmla="*/ 4 h 15"/>
                  <a:gd name="T8" fmla="*/ 5 w 10"/>
                  <a:gd name="T9" fmla="*/ 1 h 15"/>
                  <a:gd name="T10" fmla="*/ 8 w 10"/>
                  <a:gd name="T11" fmla="*/ 3 h 15"/>
                  <a:gd name="T12" fmla="*/ 10 w 10"/>
                  <a:gd name="T13" fmla="*/ 2 h 15"/>
                  <a:gd name="T14" fmla="*/ 5 w 10"/>
                  <a:gd name="T15" fmla="*/ 0 h 15"/>
                  <a:gd name="T16" fmla="*/ 1 w 10"/>
                  <a:gd name="T17" fmla="*/ 4 h 15"/>
                  <a:gd name="T18" fmla="*/ 8 w 10"/>
                  <a:gd name="T19" fmla="*/ 11 h 15"/>
                  <a:gd name="T20" fmla="*/ 5 w 10"/>
                  <a:gd name="T21" fmla="*/ 13 h 15"/>
                  <a:gd name="T22" fmla="*/ 2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1" y="14"/>
                      <a:pt x="2" y="15"/>
                      <a:pt x="5" y="15"/>
                    </a:cubicBezTo>
                    <a:cubicBezTo>
                      <a:pt x="8" y="15"/>
                      <a:pt x="10" y="14"/>
                      <a:pt x="10" y="11"/>
                    </a:cubicBezTo>
                    <a:cubicBezTo>
                      <a:pt x="10" y="6"/>
                      <a:pt x="3" y="7"/>
                      <a:pt x="3" y="4"/>
                    </a:cubicBezTo>
                    <a:cubicBezTo>
                      <a:pt x="3" y="2"/>
                      <a:pt x="4" y="1"/>
                      <a:pt x="5" y="1"/>
                    </a:cubicBezTo>
                    <a:cubicBezTo>
                      <a:pt x="7" y="1"/>
                      <a:pt x="8" y="3"/>
                      <a:pt x="8" y="3"/>
                    </a:cubicBezTo>
                    <a:cubicBezTo>
                      <a:pt x="10" y="2"/>
                      <a:pt x="10" y="2"/>
                      <a:pt x="10" y="2"/>
                    </a:cubicBezTo>
                    <a:cubicBezTo>
                      <a:pt x="9" y="1"/>
                      <a:pt x="8" y="0"/>
                      <a:pt x="5" y="0"/>
                    </a:cubicBezTo>
                    <a:cubicBezTo>
                      <a:pt x="3" y="0"/>
                      <a:pt x="1" y="1"/>
                      <a:pt x="1" y="4"/>
                    </a:cubicBezTo>
                    <a:cubicBezTo>
                      <a:pt x="1" y="9"/>
                      <a:pt x="8" y="8"/>
                      <a:pt x="8" y="11"/>
                    </a:cubicBezTo>
                    <a:cubicBezTo>
                      <a:pt x="8" y="13"/>
                      <a:pt x="7" y="13"/>
                      <a:pt x="5" y="13"/>
                    </a:cubicBezTo>
                    <a:cubicBezTo>
                      <a:pt x="3" y="13"/>
                      <a:pt x="2" y="12"/>
                      <a:pt x="2"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0" name="Freeform 740">
                <a:extLst>
                  <a:ext uri="{FF2B5EF4-FFF2-40B4-BE49-F238E27FC236}">
                    <a16:creationId xmlns:a16="http://schemas.microsoft.com/office/drawing/2014/main" id="{076080F8-6CAF-4CFD-9707-1643FD69C941}"/>
                  </a:ext>
                </a:extLst>
              </p:cNvPr>
              <p:cNvSpPr>
                <a:spLocks noEditPoints="1"/>
              </p:cNvSpPr>
              <p:nvPr/>
            </p:nvSpPr>
            <p:spPr bwMode="auto">
              <a:xfrm>
                <a:off x="4123" y="2075"/>
                <a:ext cx="28" cy="35"/>
              </a:xfrm>
              <a:custGeom>
                <a:avLst/>
                <a:gdLst>
                  <a:gd name="T0" fmla="*/ 0 w 12"/>
                  <a:gd name="T1" fmla="*/ 10 h 15"/>
                  <a:gd name="T2" fmla="*/ 5 w 12"/>
                  <a:gd name="T3" fmla="*/ 15 h 15"/>
                  <a:gd name="T4" fmla="*/ 9 w 12"/>
                  <a:gd name="T5" fmla="*/ 14 h 15"/>
                  <a:gd name="T6" fmla="*/ 10 w 12"/>
                  <a:gd name="T7" fmla="*/ 15 h 15"/>
                  <a:gd name="T8" fmla="*/ 12 w 12"/>
                  <a:gd name="T9" fmla="*/ 15 h 15"/>
                  <a:gd name="T10" fmla="*/ 12 w 12"/>
                  <a:gd name="T11" fmla="*/ 5 h 15"/>
                  <a:gd name="T12" fmla="*/ 6 w 12"/>
                  <a:gd name="T13" fmla="*/ 0 h 15"/>
                  <a:gd name="T14" fmla="*/ 1 w 12"/>
                  <a:gd name="T15" fmla="*/ 1 h 15"/>
                  <a:gd name="T16" fmla="*/ 1 w 12"/>
                  <a:gd name="T17" fmla="*/ 3 h 15"/>
                  <a:gd name="T18" fmla="*/ 6 w 12"/>
                  <a:gd name="T19" fmla="*/ 2 h 15"/>
                  <a:gd name="T20" fmla="*/ 9 w 12"/>
                  <a:gd name="T21" fmla="*/ 5 h 15"/>
                  <a:gd name="T22" fmla="*/ 9 w 12"/>
                  <a:gd name="T23" fmla="*/ 7 h 15"/>
                  <a:gd name="T24" fmla="*/ 5 w 12"/>
                  <a:gd name="T25" fmla="*/ 5 h 15"/>
                  <a:gd name="T26" fmla="*/ 0 w 12"/>
                  <a:gd name="T27" fmla="*/ 10 h 15"/>
                  <a:gd name="T28" fmla="*/ 2 w 12"/>
                  <a:gd name="T29" fmla="*/ 10 h 15"/>
                  <a:gd name="T30" fmla="*/ 6 w 12"/>
                  <a:gd name="T31" fmla="*/ 7 h 15"/>
                  <a:gd name="T32" fmla="*/ 9 w 12"/>
                  <a:gd name="T33" fmla="*/ 10 h 15"/>
                  <a:gd name="T34" fmla="*/ 6 w 12"/>
                  <a:gd name="T35" fmla="*/ 13 h 15"/>
                  <a:gd name="T36" fmla="*/ 2 w 12"/>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5">
                    <a:moveTo>
                      <a:pt x="0" y="10"/>
                    </a:moveTo>
                    <a:cubicBezTo>
                      <a:pt x="0" y="13"/>
                      <a:pt x="2" y="15"/>
                      <a:pt x="5" y="15"/>
                    </a:cubicBezTo>
                    <a:cubicBezTo>
                      <a:pt x="7" y="15"/>
                      <a:pt x="9" y="15"/>
                      <a:pt x="9"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1"/>
                    </a:cubicBezTo>
                    <a:cubicBezTo>
                      <a:pt x="1" y="3"/>
                      <a:pt x="1" y="3"/>
                      <a:pt x="1" y="3"/>
                    </a:cubicBezTo>
                    <a:cubicBezTo>
                      <a:pt x="3" y="2"/>
                      <a:pt x="4" y="2"/>
                      <a:pt x="6" y="2"/>
                    </a:cubicBezTo>
                    <a:cubicBezTo>
                      <a:pt x="8" y="2"/>
                      <a:pt x="9" y="3"/>
                      <a:pt x="9" y="5"/>
                    </a:cubicBezTo>
                    <a:cubicBezTo>
                      <a:pt x="9" y="7"/>
                      <a:pt x="9" y="7"/>
                      <a:pt x="9" y="7"/>
                    </a:cubicBezTo>
                    <a:cubicBezTo>
                      <a:pt x="9" y="6"/>
                      <a:pt x="7" y="5"/>
                      <a:pt x="5" y="5"/>
                    </a:cubicBezTo>
                    <a:cubicBezTo>
                      <a:pt x="2" y="5"/>
                      <a:pt x="0" y="7"/>
                      <a:pt x="0" y="10"/>
                    </a:cubicBezTo>
                    <a:close/>
                    <a:moveTo>
                      <a:pt x="2" y="10"/>
                    </a:moveTo>
                    <a:cubicBezTo>
                      <a:pt x="2" y="9"/>
                      <a:pt x="4" y="7"/>
                      <a:pt x="6" y="7"/>
                    </a:cubicBezTo>
                    <a:cubicBezTo>
                      <a:pt x="8" y="7"/>
                      <a:pt x="9" y="8"/>
                      <a:pt x="9" y="10"/>
                    </a:cubicBezTo>
                    <a:cubicBezTo>
                      <a:pt x="9" y="12"/>
                      <a:pt x="8" y="13"/>
                      <a:pt x="6" y="13"/>
                    </a:cubicBezTo>
                    <a:cubicBezTo>
                      <a:pt x="4" y="13"/>
                      <a:pt x="2" y="12"/>
                      <a:pt x="2" y="1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1" name="Freeform 741">
                <a:extLst>
                  <a:ext uri="{FF2B5EF4-FFF2-40B4-BE49-F238E27FC236}">
                    <a16:creationId xmlns:a16="http://schemas.microsoft.com/office/drawing/2014/main" id="{0EC73972-EAF5-466A-A509-C6676C580AF8}"/>
                  </a:ext>
                </a:extLst>
              </p:cNvPr>
              <p:cNvSpPr>
                <a:spLocks/>
              </p:cNvSpPr>
              <p:nvPr/>
            </p:nvSpPr>
            <p:spPr bwMode="auto">
              <a:xfrm>
                <a:off x="4156" y="2075"/>
                <a:ext cx="24" cy="35"/>
              </a:xfrm>
              <a:custGeom>
                <a:avLst/>
                <a:gdLst>
                  <a:gd name="T0" fmla="*/ 0 w 10"/>
                  <a:gd name="T1" fmla="*/ 12 h 15"/>
                  <a:gd name="T2" fmla="*/ 5 w 10"/>
                  <a:gd name="T3" fmla="*/ 15 h 15"/>
                  <a:gd name="T4" fmla="*/ 10 w 10"/>
                  <a:gd name="T5" fmla="*/ 11 h 15"/>
                  <a:gd name="T6" fmla="*/ 3 w 10"/>
                  <a:gd name="T7" fmla="*/ 4 h 15"/>
                  <a:gd name="T8" fmla="*/ 5 w 10"/>
                  <a:gd name="T9" fmla="*/ 1 h 15"/>
                  <a:gd name="T10" fmla="*/ 8 w 10"/>
                  <a:gd name="T11" fmla="*/ 3 h 15"/>
                  <a:gd name="T12" fmla="*/ 10 w 10"/>
                  <a:gd name="T13" fmla="*/ 2 h 15"/>
                  <a:gd name="T14" fmla="*/ 5 w 10"/>
                  <a:gd name="T15" fmla="*/ 0 h 15"/>
                  <a:gd name="T16" fmla="*/ 1 w 10"/>
                  <a:gd name="T17" fmla="*/ 4 h 15"/>
                  <a:gd name="T18" fmla="*/ 8 w 10"/>
                  <a:gd name="T19" fmla="*/ 11 h 15"/>
                  <a:gd name="T20" fmla="*/ 5 w 10"/>
                  <a:gd name="T21" fmla="*/ 13 h 15"/>
                  <a:gd name="T22" fmla="*/ 2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1" y="14"/>
                      <a:pt x="2" y="15"/>
                      <a:pt x="5" y="15"/>
                    </a:cubicBezTo>
                    <a:cubicBezTo>
                      <a:pt x="8" y="15"/>
                      <a:pt x="10" y="14"/>
                      <a:pt x="10" y="11"/>
                    </a:cubicBezTo>
                    <a:cubicBezTo>
                      <a:pt x="10" y="6"/>
                      <a:pt x="3" y="7"/>
                      <a:pt x="3" y="4"/>
                    </a:cubicBezTo>
                    <a:cubicBezTo>
                      <a:pt x="3" y="2"/>
                      <a:pt x="4" y="1"/>
                      <a:pt x="5" y="1"/>
                    </a:cubicBezTo>
                    <a:cubicBezTo>
                      <a:pt x="7" y="1"/>
                      <a:pt x="8" y="3"/>
                      <a:pt x="8" y="3"/>
                    </a:cubicBezTo>
                    <a:cubicBezTo>
                      <a:pt x="10" y="2"/>
                      <a:pt x="10" y="2"/>
                      <a:pt x="10" y="2"/>
                    </a:cubicBezTo>
                    <a:cubicBezTo>
                      <a:pt x="9" y="1"/>
                      <a:pt x="8" y="0"/>
                      <a:pt x="5" y="0"/>
                    </a:cubicBezTo>
                    <a:cubicBezTo>
                      <a:pt x="3" y="0"/>
                      <a:pt x="1" y="1"/>
                      <a:pt x="1" y="4"/>
                    </a:cubicBezTo>
                    <a:cubicBezTo>
                      <a:pt x="1" y="9"/>
                      <a:pt x="8" y="8"/>
                      <a:pt x="8" y="11"/>
                    </a:cubicBezTo>
                    <a:cubicBezTo>
                      <a:pt x="8" y="13"/>
                      <a:pt x="7" y="13"/>
                      <a:pt x="5" y="13"/>
                    </a:cubicBezTo>
                    <a:cubicBezTo>
                      <a:pt x="3" y="13"/>
                      <a:pt x="2" y="12"/>
                      <a:pt x="2"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2" name="Freeform 742">
                <a:extLst>
                  <a:ext uri="{FF2B5EF4-FFF2-40B4-BE49-F238E27FC236}">
                    <a16:creationId xmlns:a16="http://schemas.microsoft.com/office/drawing/2014/main" id="{808F798F-F625-4A04-A506-2862C2D777D0}"/>
                  </a:ext>
                </a:extLst>
              </p:cNvPr>
              <p:cNvSpPr>
                <a:spLocks/>
              </p:cNvSpPr>
              <p:nvPr/>
            </p:nvSpPr>
            <p:spPr bwMode="auto">
              <a:xfrm>
                <a:off x="4185" y="2068"/>
                <a:ext cx="16" cy="42"/>
              </a:xfrm>
              <a:custGeom>
                <a:avLst/>
                <a:gdLst>
                  <a:gd name="T0" fmla="*/ 2 w 7"/>
                  <a:gd name="T1" fmla="*/ 3 h 18"/>
                  <a:gd name="T2" fmla="*/ 0 w 7"/>
                  <a:gd name="T3" fmla="*/ 3 h 18"/>
                  <a:gd name="T4" fmla="*/ 0 w 7"/>
                  <a:gd name="T5" fmla="*/ 5 h 18"/>
                  <a:gd name="T6" fmla="*/ 2 w 7"/>
                  <a:gd name="T7" fmla="*/ 5 h 18"/>
                  <a:gd name="T8" fmla="*/ 2 w 7"/>
                  <a:gd name="T9" fmla="*/ 13 h 18"/>
                  <a:gd name="T10" fmla="*/ 6 w 7"/>
                  <a:gd name="T11" fmla="*/ 18 h 18"/>
                  <a:gd name="T12" fmla="*/ 7 w 7"/>
                  <a:gd name="T13" fmla="*/ 18 h 18"/>
                  <a:gd name="T14" fmla="*/ 7 w 7"/>
                  <a:gd name="T15" fmla="*/ 16 h 18"/>
                  <a:gd name="T16" fmla="*/ 7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7" y="18"/>
                      <a:pt x="7" y="18"/>
                    </a:cubicBezTo>
                    <a:cubicBezTo>
                      <a:pt x="7" y="16"/>
                      <a:pt x="7" y="16"/>
                      <a:pt x="7" y="16"/>
                    </a:cubicBezTo>
                    <a:cubicBezTo>
                      <a:pt x="7" y="16"/>
                      <a:pt x="7" y="16"/>
                      <a:pt x="7" y="16"/>
                    </a:cubicBezTo>
                    <a:cubicBezTo>
                      <a:pt x="5" y="16"/>
                      <a:pt x="4" y="15"/>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3" name="Freeform 743">
                <a:extLst>
                  <a:ext uri="{FF2B5EF4-FFF2-40B4-BE49-F238E27FC236}">
                    <a16:creationId xmlns:a16="http://schemas.microsoft.com/office/drawing/2014/main" id="{5CEDA18C-736D-4F65-8063-12165328022A}"/>
                  </a:ext>
                </a:extLst>
              </p:cNvPr>
              <p:cNvSpPr>
                <a:spLocks noEditPoints="1"/>
              </p:cNvSpPr>
              <p:nvPr/>
            </p:nvSpPr>
            <p:spPr bwMode="auto">
              <a:xfrm>
                <a:off x="4206" y="2075"/>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0"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4" y="1"/>
                      <a:pt x="7" y="1"/>
                    </a:cubicBezTo>
                    <a:cubicBezTo>
                      <a:pt x="9" y="1"/>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4" name="Freeform 744">
                <a:extLst>
                  <a:ext uri="{FF2B5EF4-FFF2-40B4-BE49-F238E27FC236}">
                    <a16:creationId xmlns:a16="http://schemas.microsoft.com/office/drawing/2014/main" id="{D7BF92F0-A481-4F4B-8210-8AA96E44B576}"/>
                  </a:ext>
                </a:extLst>
              </p:cNvPr>
              <p:cNvSpPr>
                <a:spLocks/>
              </p:cNvSpPr>
              <p:nvPr/>
            </p:nvSpPr>
            <p:spPr bwMode="auto">
              <a:xfrm>
                <a:off x="4246" y="2075"/>
                <a:ext cx="14" cy="35"/>
              </a:xfrm>
              <a:custGeom>
                <a:avLst/>
                <a:gdLst>
                  <a:gd name="T0" fmla="*/ 6 w 6"/>
                  <a:gd name="T1" fmla="*/ 0 h 15"/>
                  <a:gd name="T2" fmla="*/ 2 w 6"/>
                  <a:gd name="T3" fmla="*/ 2 h 15"/>
                  <a:gd name="T4" fmla="*/ 2 w 6"/>
                  <a:gd name="T5" fmla="*/ 0 h 15"/>
                  <a:gd name="T6" fmla="*/ 0 w 6"/>
                  <a:gd name="T7" fmla="*/ 0 h 15"/>
                  <a:gd name="T8" fmla="*/ 0 w 6"/>
                  <a:gd name="T9" fmla="*/ 15 h 15"/>
                  <a:gd name="T10" fmla="*/ 2 w 6"/>
                  <a:gd name="T11" fmla="*/ 15 h 15"/>
                  <a:gd name="T12" fmla="*/ 2 w 6"/>
                  <a:gd name="T13" fmla="*/ 8 h 15"/>
                  <a:gd name="T14" fmla="*/ 6 w 6"/>
                  <a:gd name="T15" fmla="*/ 2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2" y="1"/>
                      <a:pt x="2" y="2"/>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6" y="2"/>
                    </a:cubicBezTo>
                    <a:lnTo>
                      <a:pt x="6"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5" name="Freeform 745">
                <a:extLst>
                  <a:ext uri="{FF2B5EF4-FFF2-40B4-BE49-F238E27FC236}">
                    <a16:creationId xmlns:a16="http://schemas.microsoft.com/office/drawing/2014/main" id="{FD02654A-F713-4457-9E75-B84537B904BD}"/>
                  </a:ext>
                </a:extLst>
              </p:cNvPr>
              <p:cNvSpPr>
                <a:spLocks noEditPoints="1"/>
              </p:cNvSpPr>
              <p:nvPr/>
            </p:nvSpPr>
            <p:spPr bwMode="auto">
              <a:xfrm>
                <a:off x="4284" y="2075"/>
                <a:ext cx="35" cy="47"/>
              </a:xfrm>
              <a:custGeom>
                <a:avLst/>
                <a:gdLst>
                  <a:gd name="T0" fmla="*/ 0 w 15"/>
                  <a:gd name="T1" fmla="*/ 20 h 20"/>
                  <a:gd name="T2" fmla="*/ 2 w 15"/>
                  <a:gd name="T3" fmla="*/ 20 h 20"/>
                  <a:gd name="T4" fmla="*/ 2 w 15"/>
                  <a:gd name="T5" fmla="*/ 13 h 20"/>
                  <a:gd name="T6" fmla="*/ 8 w 15"/>
                  <a:gd name="T7" fmla="*/ 15 h 20"/>
                  <a:gd name="T8" fmla="*/ 15 w 15"/>
                  <a:gd name="T9" fmla="*/ 7 h 20"/>
                  <a:gd name="T10" fmla="*/ 7 w 15"/>
                  <a:gd name="T11" fmla="*/ 0 h 20"/>
                  <a:gd name="T12" fmla="*/ 2 w 15"/>
                  <a:gd name="T13" fmla="*/ 2 h 20"/>
                  <a:gd name="T14" fmla="*/ 2 w 15"/>
                  <a:gd name="T15" fmla="*/ 0 h 20"/>
                  <a:gd name="T16" fmla="*/ 0 w 15"/>
                  <a:gd name="T17" fmla="*/ 0 h 20"/>
                  <a:gd name="T18" fmla="*/ 0 w 15"/>
                  <a:gd name="T19" fmla="*/ 20 h 20"/>
                  <a:gd name="T20" fmla="*/ 2 w 15"/>
                  <a:gd name="T21" fmla="*/ 7 h 20"/>
                  <a:gd name="T22" fmla="*/ 7 w 15"/>
                  <a:gd name="T23" fmla="*/ 2 h 20"/>
                  <a:gd name="T24" fmla="*/ 12 w 15"/>
                  <a:gd name="T25" fmla="*/ 7 h 20"/>
                  <a:gd name="T26" fmla="*/ 7 w 15"/>
                  <a:gd name="T27" fmla="*/ 13 h 20"/>
                  <a:gd name="T28" fmla="*/ 2 w 15"/>
                  <a:gd name="T2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0">
                    <a:moveTo>
                      <a:pt x="0" y="20"/>
                    </a:moveTo>
                    <a:cubicBezTo>
                      <a:pt x="2" y="20"/>
                      <a:pt x="2" y="20"/>
                      <a:pt x="2" y="20"/>
                    </a:cubicBezTo>
                    <a:cubicBezTo>
                      <a:pt x="2" y="13"/>
                      <a:pt x="2" y="13"/>
                      <a:pt x="2" y="13"/>
                    </a:cubicBezTo>
                    <a:cubicBezTo>
                      <a:pt x="3" y="13"/>
                      <a:pt x="5" y="15"/>
                      <a:pt x="8" y="15"/>
                    </a:cubicBezTo>
                    <a:cubicBezTo>
                      <a:pt x="12" y="15"/>
                      <a:pt x="15" y="12"/>
                      <a:pt x="15" y="7"/>
                    </a:cubicBezTo>
                    <a:cubicBezTo>
                      <a:pt x="15" y="3"/>
                      <a:pt x="12" y="0"/>
                      <a:pt x="7" y="0"/>
                    </a:cubicBezTo>
                    <a:cubicBezTo>
                      <a:pt x="4" y="0"/>
                      <a:pt x="3" y="2"/>
                      <a:pt x="2" y="2"/>
                    </a:cubicBezTo>
                    <a:cubicBezTo>
                      <a:pt x="2" y="0"/>
                      <a:pt x="2" y="0"/>
                      <a:pt x="2" y="0"/>
                    </a:cubicBezTo>
                    <a:cubicBezTo>
                      <a:pt x="0" y="0"/>
                      <a:pt x="0" y="0"/>
                      <a:pt x="0" y="0"/>
                    </a:cubicBezTo>
                    <a:lnTo>
                      <a:pt x="0" y="20"/>
                    </a:lnTo>
                    <a:close/>
                    <a:moveTo>
                      <a:pt x="2" y="7"/>
                    </a:moveTo>
                    <a:cubicBezTo>
                      <a:pt x="2" y="4"/>
                      <a:pt x="4" y="2"/>
                      <a:pt x="7" y="2"/>
                    </a:cubicBezTo>
                    <a:cubicBezTo>
                      <a:pt x="10" y="2"/>
                      <a:pt x="12" y="4"/>
                      <a:pt x="12" y="7"/>
                    </a:cubicBezTo>
                    <a:cubicBezTo>
                      <a:pt x="12" y="11"/>
                      <a:pt x="10" y="13"/>
                      <a:pt x="7" y="13"/>
                    </a:cubicBezTo>
                    <a:cubicBezTo>
                      <a:pt x="5" y="13"/>
                      <a:pt x="2" y="11"/>
                      <a:pt x="2"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6" name="Freeform 746">
                <a:extLst>
                  <a:ext uri="{FF2B5EF4-FFF2-40B4-BE49-F238E27FC236}">
                    <a16:creationId xmlns:a16="http://schemas.microsoft.com/office/drawing/2014/main" id="{FB4E284F-24AE-4961-98F3-DB37C2C8CAB6}"/>
                  </a:ext>
                </a:extLst>
              </p:cNvPr>
              <p:cNvSpPr>
                <a:spLocks/>
              </p:cNvSpPr>
              <p:nvPr/>
            </p:nvSpPr>
            <p:spPr bwMode="auto">
              <a:xfrm>
                <a:off x="4324" y="2075"/>
                <a:ext cx="17" cy="35"/>
              </a:xfrm>
              <a:custGeom>
                <a:avLst/>
                <a:gdLst>
                  <a:gd name="T0" fmla="*/ 7 w 7"/>
                  <a:gd name="T1" fmla="*/ 0 h 15"/>
                  <a:gd name="T2" fmla="*/ 3 w 7"/>
                  <a:gd name="T3" fmla="*/ 2 h 15"/>
                  <a:gd name="T4" fmla="*/ 3 w 7"/>
                  <a:gd name="T5" fmla="*/ 0 h 15"/>
                  <a:gd name="T6" fmla="*/ 0 w 7"/>
                  <a:gd name="T7" fmla="*/ 0 h 15"/>
                  <a:gd name="T8" fmla="*/ 0 w 7"/>
                  <a:gd name="T9" fmla="*/ 15 h 15"/>
                  <a:gd name="T10" fmla="*/ 3 w 7"/>
                  <a:gd name="T11" fmla="*/ 15 h 15"/>
                  <a:gd name="T12" fmla="*/ 3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5" y="0"/>
                      <a:pt x="3" y="1"/>
                      <a:pt x="3" y="2"/>
                    </a:cubicBezTo>
                    <a:cubicBezTo>
                      <a:pt x="3" y="0"/>
                      <a:pt x="3" y="0"/>
                      <a:pt x="3" y="0"/>
                    </a:cubicBezTo>
                    <a:cubicBezTo>
                      <a:pt x="0" y="0"/>
                      <a:pt x="0" y="0"/>
                      <a:pt x="0" y="0"/>
                    </a:cubicBezTo>
                    <a:cubicBezTo>
                      <a:pt x="0" y="15"/>
                      <a:pt x="0" y="15"/>
                      <a:pt x="0" y="15"/>
                    </a:cubicBezTo>
                    <a:cubicBezTo>
                      <a:pt x="3" y="15"/>
                      <a:pt x="3" y="15"/>
                      <a:pt x="3" y="15"/>
                    </a:cubicBezTo>
                    <a:cubicBezTo>
                      <a:pt x="3" y="8"/>
                      <a:pt x="3" y="8"/>
                      <a:pt x="3" y="8"/>
                    </a:cubicBezTo>
                    <a:cubicBezTo>
                      <a:pt x="3" y="5"/>
                      <a:pt x="4"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7" name="Freeform 747">
                <a:extLst>
                  <a:ext uri="{FF2B5EF4-FFF2-40B4-BE49-F238E27FC236}">
                    <a16:creationId xmlns:a16="http://schemas.microsoft.com/office/drawing/2014/main" id="{AFA6E9E1-6D8F-4D62-A175-79278531E19E}"/>
                  </a:ext>
                </a:extLst>
              </p:cNvPr>
              <p:cNvSpPr>
                <a:spLocks noEditPoints="1"/>
              </p:cNvSpPr>
              <p:nvPr/>
            </p:nvSpPr>
            <p:spPr bwMode="auto">
              <a:xfrm>
                <a:off x="4345" y="2075"/>
                <a:ext cx="34"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4" y="1"/>
                      <a:pt x="7" y="1"/>
                    </a:cubicBezTo>
                    <a:cubicBezTo>
                      <a:pt x="9" y="1"/>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8" name="Freeform 748">
                <a:extLst>
                  <a:ext uri="{FF2B5EF4-FFF2-40B4-BE49-F238E27FC236}">
                    <a16:creationId xmlns:a16="http://schemas.microsoft.com/office/drawing/2014/main" id="{F4E202CC-BA49-405F-97FB-D2BA810CE838}"/>
                  </a:ext>
                </a:extLst>
              </p:cNvPr>
              <p:cNvSpPr>
                <a:spLocks noEditPoints="1"/>
              </p:cNvSpPr>
              <p:nvPr/>
            </p:nvSpPr>
            <p:spPr bwMode="auto">
              <a:xfrm>
                <a:off x="4386" y="2075"/>
                <a:ext cx="33" cy="47"/>
              </a:xfrm>
              <a:custGeom>
                <a:avLst/>
                <a:gdLst>
                  <a:gd name="T0" fmla="*/ 0 w 14"/>
                  <a:gd name="T1" fmla="*/ 20 h 20"/>
                  <a:gd name="T2" fmla="*/ 2 w 14"/>
                  <a:gd name="T3" fmla="*/ 20 h 20"/>
                  <a:gd name="T4" fmla="*/ 2 w 14"/>
                  <a:gd name="T5" fmla="*/ 13 h 20"/>
                  <a:gd name="T6" fmla="*/ 7 w 14"/>
                  <a:gd name="T7" fmla="*/ 15 h 20"/>
                  <a:gd name="T8" fmla="*/ 14 w 14"/>
                  <a:gd name="T9" fmla="*/ 7 h 20"/>
                  <a:gd name="T10" fmla="*/ 7 w 14"/>
                  <a:gd name="T11" fmla="*/ 0 h 20"/>
                  <a:gd name="T12" fmla="*/ 2 w 14"/>
                  <a:gd name="T13" fmla="*/ 2 h 20"/>
                  <a:gd name="T14" fmla="*/ 2 w 14"/>
                  <a:gd name="T15" fmla="*/ 0 h 20"/>
                  <a:gd name="T16" fmla="*/ 0 w 14"/>
                  <a:gd name="T17" fmla="*/ 0 h 20"/>
                  <a:gd name="T18" fmla="*/ 0 w 14"/>
                  <a:gd name="T19" fmla="*/ 20 h 20"/>
                  <a:gd name="T20" fmla="*/ 2 w 14"/>
                  <a:gd name="T21" fmla="*/ 7 h 20"/>
                  <a:gd name="T22" fmla="*/ 7 w 14"/>
                  <a:gd name="T23" fmla="*/ 2 h 20"/>
                  <a:gd name="T24" fmla="*/ 12 w 14"/>
                  <a:gd name="T25" fmla="*/ 7 h 20"/>
                  <a:gd name="T26" fmla="*/ 7 w 14"/>
                  <a:gd name="T27" fmla="*/ 13 h 20"/>
                  <a:gd name="T28" fmla="*/ 2 w 14"/>
                  <a:gd name="T2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0">
                    <a:moveTo>
                      <a:pt x="0" y="20"/>
                    </a:moveTo>
                    <a:cubicBezTo>
                      <a:pt x="2" y="20"/>
                      <a:pt x="2" y="20"/>
                      <a:pt x="2" y="20"/>
                    </a:cubicBezTo>
                    <a:cubicBezTo>
                      <a:pt x="2" y="13"/>
                      <a:pt x="2" y="13"/>
                      <a:pt x="2" y="13"/>
                    </a:cubicBezTo>
                    <a:cubicBezTo>
                      <a:pt x="2" y="13"/>
                      <a:pt x="4" y="15"/>
                      <a:pt x="7" y="15"/>
                    </a:cubicBezTo>
                    <a:cubicBezTo>
                      <a:pt x="11" y="15"/>
                      <a:pt x="14" y="12"/>
                      <a:pt x="14" y="7"/>
                    </a:cubicBezTo>
                    <a:cubicBezTo>
                      <a:pt x="14" y="3"/>
                      <a:pt x="11" y="0"/>
                      <a:pt x="7" y="0"/>
                    </a:cubicBezTo>
                    <a:cubicBezTo>
                      <a:pt x="4" y="0"/>
                      <a:pt x="2" y="2"/>
                      <a:pt x="2" y="2"/>
                    </a:cubicBezTo>
                    <a:cubicBezTo>
                      <a:pt x="2" y="0"/>
                      <a:pt x="2" y="0"/>
                      <a:pt x="2" y="0"/>
                    </a:cubicBezTo>
                    <a:cubicBezTo>
                      <a:pt x="0" y="0"/>
                      <a:pt x="0" y="0"/>
                      <a:pt x="0" y="0"/>
                    </a:cubicBezTo>
                    <a:lnTo>
                      <a:pt x="0" y="20"/>
                    </a:lnTo>
                    <a:close/>
                    <a:moveTo>
                      <a:pt x="2" y="7"/>
                    </a:moveTo>
                    <a:cubicBezTo>
                      <a:pt x="2" y="4"/>
                      <a:pt x="4" y="2"/>
                      <a:pt x="7" y="2"/>
                    </a:cubicBezTo>
                    <a:cubicBezTo>
                      <a:pt x="9" y="2"/>
                      <a:pt x="12" y="4"/>
                      <a:pt x="12" y="7"/>
                    </a:cubicBezTo>
                    <a:cubicBezTo>
                      <a:pt x="12" y="11"/>
                      <a:pt x="10" y="13"/>
                      <a:pt x="7" y="13"/>
                    </a:cubicBezTo>
                    <a:cubicBezTo>
                      <a:pt x="4" y="13"/>
                      <a:pt x="2" y="11"/>
                      <a:pt x="2"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89" name="Freeform 749">
                <a:extLst>
                  <a:ext uri="{FF2B5EF4-FFF2-40B4-BE49-F238E27FC236}">
                    <a16:creationId xmlns:a16="http://schemas.microsoft.com/office/drawing/2014/main" id="{98146547-8064-45EA-8698-3CA15094170D}"/>
                  </a:ext>
                </a:extLst>
              </p:cNvPr>
              <p:cNvSpPr>
                <a:spLocks noEditPoints="1"/>
              </p:cNvSpPr>
              <p:nvPr/>
            </p:nvSpPr>
            <p:spPr bwMode="auto">
              <a:xfrm>
                <a:off x="4423" y="2075"/>
                <a:ext cx="29" cy="35"/>
              </a:xfrm>
              <a:custGeom>
                <a:avLst/>
                <a:gdLst>
                  <a:gd name="T0" fmla="*/ 0 w 12"/>
                  <a:gd name="T1" fmla="*/ 10 h 15"/>
                  <a:gd name="T2" fmla="*/ 6 w 12"/>
                  <a:gd name="T3" fmla="*/ 15 h 15"/>
                  <a:gd name="T4" fmla="*/ 10 w 12"/>
                  <a:gd name="T5" fmla="*/ 14 h 15"/>
                  <a:gd name="T6" fmla="*/ 10 w 12"/>
                  <a:gd name="T7" fmla="*/ 15 h 15"/>
                  <a:gd name="T8" fmla="*/ 12 w 12"/>
                  <a:gd name="T9" fmla="*/ 15 h 15"/>
                  <a:gd name="T10" fmla="*/ 12 w 12"/>
                  <a:gd name="T11" fmla="*/ 5 h 15"/>
                  <a:gd name="T12" fmla="*/ 6 w 12"/>
                  <a:gd name="T13" fmla="*/ 0 h 15"/>
                  <a:gd name="T14" fmla="*/ 1 w 12"/>
                  <a:gd name="T15" fmla="*/ 1 h 15"/>
                  <a:gd name="T16" fmla="*/ 2 w 12"/>
                  <a:gd name="T17" fmla="*/ 3 h 15"/>
                  <a:gd name="T18" fmla="*/ 6 w 12"/>
                  <a:gd name="T19" fmla="*/ 2 h 15"/>
                  <a:gd name="T20" fmla="*/ 10 w 12"/>
                  <a:gd name="T21" fmla="*/ 5 h 15"/>
                  <a:gd name="T22" fmla="*/ 10 w 12"/>
                  <a:gd name="T23" fmla="*/ 7 h 15"/>
                  <a:gd name="T24" fmla="*/ 6 w 12"/>
                  <a:gd name="T25" fmla="*/ 5 h 15"/>
                  <a:gd name="T26" fmla="*/ 0 w 12"/>
                  <a:gd name="T27" fmla="*/ 10 h 15"/>
                  <a:gd name="T28" fmla="*/ 3 w 12"/>
                  <a:gd name="T29" fmla="*/ 10 h 15"/>
                  <a:gd name="T30" fmla="*/ 6 w 12"/>
                  <a:gd name="T31" fmla="*/ 7 h 15"/>
                  <a:gd name="T32" fmla="*/ 10 w 12"/>
                  <a:gd name="T33" fmla="*/ 10 h 15"/>
                  <a:gd name="T34" fmla="*/ 6 w 12"/>
                  <a:gd name="T35" fmla="*/ 13 h 15"/>
                  <a:gd name="T36" fmla="*/ 3 w 12"/>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5">
                    <a:moveTo>
                      <a:pt x="0" y="10"/>
                    </a:moveTo>
                    <a:cubicBezTo>
                      <a:pt x="0" y="13"/>
                      <a:pt x="3" y="15"/>
                      <a:pt x="6" y="15"/>
                    </a:cubicBezTo>
                    <a:cubicBezTo>
                      <a:pt x="8" y="15"/>
                      <a:pt x="9" y="15"/>
                      <a:pt x="10"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1"/>
                    </a:cubicBezTo>
                    <a:cubicBezTo>
                      <a:pt x="2" y="3"/>
                      <a:pt x="2" y="3"/>
                      <a:pt x="2" y="3"/>
                    </a:cubicBezTo>
                    <a:cubicBezTo>
                      <a:pt x="3" y="2"/>
                      <a:pt x="5" y="2"/>
                      <a:pt x="6" y="2"/>
                    </a:cubicBezTo>
                    <a:cubicBezTo>
                      <a:pt x="8" y="2"/>
                      <a:pt x="10" y="3"/>
                      <a:pt x="10" y="5"/>
                    </a:cubicBezTo>
                    <a:cubicBezTo>
                      <a:pt x="10" y="7"/>
                      <a:pt x="10" y="7"/>
                      <a:pt x="10" y="7"/>
                    </a:cubicBezTo>
                    <a:cubicBezTo>
                      <a:pt x="9" y="6"/>
                      <a:pt x="8" y="5"/>
                      <a:pt x="6" y="5"/>
                    </a:cubicBezTo>
                    <a:cubicBezTo>
                      <a:pt x="3" y="5"/>
                      <a:pt x="0" y="7"/>
                      <a:pt x="0" y="10"/>
                    </a:cubicBezTo>
                    <a:close/>
                    <a:moveTo>
                      <a:pt x="3" y="10"/>
                    </a:moveTo>
                    <a:cubicBezTo>
                      <a:pt x="3" y="9"/>
                      <a:pt x="4" y="7"/>
                      <a:pt x="6" y="7"/>
                    </a:cubicBezTo>
                    <a:cubicBezTo>
                      <a:pt x="8" y="7"/>
                      <a:pt x="10" y="8"/>
                      <a:pt x="10" y="10"/>
                    </a:cubicBezTo>
                    <a:cubicBezTo>
                      <a:pt x="10" y="12"/>
                      <a:pt x="8" y="13"/>
                      <a:pt x="6" y="13"/>
                    </a:cubicBezTo>
                    <a:cubicBezTo>
                      <a:pt x="4" y="13"/>
                      <a:pt x="3" y="12"/>
                      <a:pt x="3" y="1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0" name="Freeform 750">
                <a:extLst>
                  <a:ext uri="{FF2B5EF4-FFF2-40B4-BE49-F238E27FC236}">
                    <a16:creationId xmlns:a16="http://schemas.microsoft.com/office/drawing/2014/main" id="{DD9E9334-7FDD-471A-B647-ED6132CB731E}"/>
                  </a:ext>
                </a:extLst>
              </p:cNvPr>
              <p:cNvSpPr>
                <a:spLocks/>
              </p:cNvSpPr>
              <p:nvPr/>
            </p:nvSpPr>
            <p:spPr bwMode="auto">
              <a:xfrm>
                <a:off x="4459" y="2075"/>
                <a:ext cx="16" cy="35"/>
              </a:xfrm>
              <a:custGeom>
                <a:avLst/>
                <a:gdLst>
                  <a:gd name="T0" fmla="*/ 7 w 7"/>
                  <a:gd name="T1" fmla="*/ 0 h 15"/>
                  <a:gd name="T2" fmla="*/ 2 w 7"/>
                  <a:gd name="T3" fmla="*/ 2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1" name="Freeform 751">
                <a:extLst>
                  <a:ext uri="{FF2B5EF4-FFF2-40B4-BE49-F238E27FC236}">
                    <a16:creationId xmlns:a16="http://schemas.microsoft.com/office/drawing/2014/main" id="{165B5051-295C-4D03-97AB-37F728D7E7C6}"/>
                  </a:ext>
                </a:extLst>
              </p:cNvPr>
              <p:cNvSpPr>
                <a:spLocks noEditPoints="1"/>
              </p:cNvSpPr>
              <p:nvPr/>
            </p:nvSpPr>
            <p:spPr bwMode="auto">
              <a:xfrm>
                <a:off x="4480" y="2075"/>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4" y="1"/>
                      <a:pt x="7" y="1"/>
                    </a:cubicBezTo>
                    <a:cubicBezTo>
                      <a:pt x="9" y="1"/>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2" name="Freeform 752">
                <a:extLst>
                  <a:ext uri="{FF2B5EF4-FFF2-40B4-BE49-F238E27FC236}">
                    <a16:creationId xmlns:a16="http://schemas.microsoft.com/office/drawing/2014/main" id="{37973603-A1A9-40AC-89D0-FB8082C8F3DC}"/>
                  </a:ext>
                </a:extLst>
              </p:cNvPr>
              <p:cNvSpPr>
                <a:spLocks noEditPoints="1"/>
              </p:cNvSpPr>
              <p:nvPr/>
            </p:nvSpPr>
            <p:spPr bwMode="auto">
              <a:xfrm>
                <a:off x="4516" y="2060"/>
                <a:ext cx="35" cy="50"/>
              </a:xfrm>
              <a:custGeom>
                <a:avLst/>
                <a:gdLst>
                  <a:gd name="T0" fmla="*/ 15 w 15"/>
                  <a:gd name="T1" fmla="*/ 0 h 21"/>
                  <a:gd name="T2" fmla="*/ 12 w 15"/>
                  <a:gd name="T3" fmla="*/ 0 h 21"/>
                  <a:gd name="T4" fmla="*/ 12 w 15"/>
                  <a:gd name="T5" fmla="*/ 8 h 21"/>
                  <a:gd name="T6" fmla="*/ 7 w 15"/>
                  <a:gd name="T7" fmla="*/ 6 h 21"/>
                  <a:gd name="T8" fmla="*/ 0 w 15"/>
                  <a:gd name="T9" fmla="*/ 13 h 21"/>
                  <a:gd name="T10" fmla="*/ 7 w 15"/>
                  <a:gd name="T11" fmla="*/ 21 h 21"/>
                  <a:gd name="T12" fmla="*/ 12 w 15"/>
                  <a:gd name="T13" fmla="*/ 19 h 21"/>
                  <a:gd name="T14" fmla="*/ 12 w 15"/>
                  <a:gd name="T15" fmla="*/ 21 h 21"/>
                  <a:gd name="T16" fmla="*/ 15 w 15"/>
                  <a:gd name="T17" fmla="*/ 21 h 21"/>
                  <a:gd name="T18" fmla="*/ 15 w 15"/>
                  <a:gd name="T19" fmla="*/ 0 h 21"/>
                  <a:gd name="T20" fmla="*/ 12 w 15"/>
                  <a:gd name="T21" fmla="*/ 13 h 21"/>
                  <a:gd name="T22" fmla="*/ 8 w 15"/>
                  <a:gd name="T23" fmla="*/ 19 h 21"/>
                  <a:gd name="T24" fmla="*/ 3 w 15"/>
                  <a:gd name="T25" fmla="*/ 13 h 21"/>
                  <a:gd name="T26" fmla="*/ 8 w 15"/>
                  <a:gd name="T27" fmla="*/ 8 h 21"/>
                  <a:gd name="T28" fmla="*/ 12 w 15"/>
                  <a:gd name="T2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15" y="0"/>
                    </a:moveTo>
                    <a:cubicBezTo>
                      <a:pt x="12" y="0"/>
                      <a:pt x="12" y="0"/>
                      <a:pt x="12" y="0"/>
                    </a:cubicBezTo>
                    <a:cubicBezTo>
                      <a:pt x="12" y="8"/>
                      <a:pt x="12" y="8"/>
                      <a:pt x="12" y="8"/>
                    </a:cubicBezTo>
                    <a:cubicBezTo>
                      <a:pt x="12" y="8"/>
                      <a:pt x="10" y="6"/>
                      <a:pt x="7" y="6"/>
                    </a:cubicBezTo>
                    <a:cubicBezTo>
                      <a:pt x="3" y="6"/>
                      <a:pt x="0" y="9"/>
                      <a:pt x="0" y="13"/>
                    </a:cubicBezTo>
                    <a:cubicBezTo>
                      <a:pt x="0" y="18"/>
                      <a:pt x="3" y="21"/>
                      <a:pt x="7" y="21"/>
                    </a:cubicBezTo>
                    <a:cubicBezTo>
                      <a:pt x="11" y="21"/>
                      <a:pt x="12" y="19"/>
                      <a:pt x="12" y="19"/>
                    </a:cubicBezTo>
                    <a:cubicBezTo>
                      <a:pt x="12" y="21"/>
                      <a:pt x="12" y="21"/>
                      <a:pt x="12" y="21"/>
                    </a:cubicBezTo>
                    <a:cubicBezTo>
                      <a:pt x="15" y="21"/>
                      <a:pt x="15" y="21"/>
                      <a:pt x="15" y="21"/>
                    </a:cubicBezTo>
                    <a:lnTo>
                      <a:pt x="15" y="0"/>
                    </a:lnTo>
                    <a:close/>
                    <a:moveTo>
                      <a:pt x="12" y="13"/>
                    </a:moveTo>
                    <a:cubicBezTo>
                      <a:pt x="12" y="17"/>
                      <a:pt x="11" y="19"/>
                      <a:pt x="8" y="19"/>
                    </a:cubicBezTo>
                    <a:cubicBezTo>
                      <a:pt x="5" y="19"/>
                      <a:pt x="3" y="17"/>
                      <a:pt x="3" y="13"/>
                    </a:cubicBezTo>
                    <a:cubicBezTo>
                      <a:pt x="3" y="10"/>
                      <a:pt x="5" y="8"/>
                      <a:pt x="8" y="8"/>
                    </a:cubicBezTo>
                    <a:cubicBezTo>
                      <a:pt x="10" y="8"/>
                      <a:pt x="12" y="10"/>
                      <a:pt x="12" y="13"/>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3" name="Freeform 753">
                <a:extLst>
                  <a:ext uri="{FF2B5EF4-FFF2-40B4-BE49-F238E27FC236}">
                    <a16:creationId xmlns:a16="http://schemas.microsoft.com/office/drawing/2014/main" id="{DB9D4842-4107-43D1-8146-0433D564D445}"/>
                  </a:ext>
                </a:extLst>
              </p:cNvPr>
              <p:cNvSpPr>
                <a:spLocks/>
              </p:cNvSpPr>
              <p:nvPr/>
            </p:nvSpPr>
            <p:spPr bwMode="auto">
              <a:xfrm>
                <a:off x="4558" y="2075"/>
                <a:ext cx="29" cy="35"/>
              </a:xfrm>
              <a:custGeom>
                <a:avLst/>
                <a:gdLst>
                  <a:gd name="T0" fmla="*/ 7 w 12"/>
                  <a:gd name="T1" fmla="*/ 0 h 15"/>
                  <a:gd name="T2" fmla="*/ 3 w 12"/>
                  <a:gd name="T3" fmla="*/ 2 h 15"/>
                  <a:gd name="T4" fmla="*/ 3 w 12"/>
                  <a:gd name="T5" fmla="*/ 0 h 15"/>
                  <a:gd name="T6" fmla="*/ 0 w 12"/>
                  <a:gd name="T7" fmla="*/ 0 h 15"/>
                  <a:gd name="T8" fmla="*/ 0 w 12"/>
                  <a:gd name="T9" fmla="*/ 15 h 15"/>
                  <a:gd name="T10" fmla="*/ 3 w 12"/>
                  <a:gd name="T11" fmla="*/ 15 h 15"/>
                  <a:gd name="T12" fmla="*/ 3 w 12"/>
                  <a:gd name="T13" fmla="*/ 6 h 15"/>
                  <a:gd name="T14" fmla="*/ 6 w 12"/>
                  <a:gd name="T15" fmla="*/ 2 h 15"/>
                  <a:gd name="T16" fmla="*/ 10 w 12"/>
                  <a:gd name="T17" fmla="*/ 5 h 15"/>
                  <a:gd name="T18" fmla="*/ 10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3" y="2"/>
                    </a:cubicBezTo>
                    <a:cubicBezTo>
                      <a:pt x="3" y="0"/>
                      <a:pt x="3" y="0"/>
                      <a:pt x="3" y="0"/>
                    </a:cubicBezTo>
                    <a:cubicBezTo>
                      <a:pt x="0" y="0"/>
                      <a:pt x="0" y="0"/>
                      <a:pt x="0" y="0"/>
                    </a:cubicBezTo>
                    <a:cubicBezTo>
                      <a:pt x="0" y="15"/>
                      <a:pt x="0" y="15"/>
                      <a:pt x="0" y="15"/>
                    </a:cubicBezTo>
                    <a:cubicBezTo>
                      <a:pt x="3" y="15"/>
                      <a:pt x="3" y="15"/>
                      <a:pt x="3" y="15"/>
                    </a:cubicBezTo>
                    <a:cubicBezTo>
                      <a:pt x="3" y="6"/>
                      <a:pt x="3" y="6"/>
                      <a:pt x="3" y="6"/>
                    </a:cubicBezTo>
                    <a:cubicBezTo>
                      <a:pt x="3" y="3"/>
                      <a:pt x="4" y="2"/>
                      <a:pt x="6" y="2"/>
                    </a:cubicBezTo>
                    <a:cubicBezTo>
                      <a:pt x="8" y="2"/>
                      <a:pt x="10" y="3"/>
                      <a:pt x="10" y="5"/>
                    </a:cubicBezTo>
                    <a:cubicBezTo>
                      <a:pt x="10" y="15"/>
                      <a:pt x="10" y="15"/>
                      <a:pt x="10"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4" name="Freeform 754">
                <a:extLst>
                  <a:ext uri="{FF2B5EF4-FFF2-40B4-BE49-F238E27FC236}">
                    <a16:creationId xmlns:a16="http://schemas.microsoft.com/office/drawing/2014/main" id="{73BB0432-D57B-409F-8C2F-7F7DCF5D33CC}"/>
                  </a:ext>
                </a:extLst>
              </p:cNvPr>
              <p:cNvSpPr>
                <a:spLocks noEditPoints="1"/>
              </p:cNvSpPr>
              <p:nvPr/>
            </p:nvSpPr>
            <p:spPr bwMode="auto">
              <a:xfrm>
                <a:off x="4594" y="2075"/>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2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3"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5" y="1"/>
                      <a:pt x="7" y="1"/>
                    </a:cubicBezTo>
                    <a:cubicBezTo>
                      <a:pt x="9" y="1"/>
                      <a:pt x="11" y="3"/>
                      <a:pt x="12"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5" name="Freeform 755">
                <a:extLst>
                  <a:ext uri="{FF2B5EF4-FFF2-40B4-BE49-F238E27FC236}">
                    <a16:creationId xmlns:a16="http://schemas.microsoft.com/office/drawing/2014/main" id="{7AD4FFBA-0C30-4DE8-AD6B-C3A1D44599A5}"/>
                  </a:ext>
                </a:extLst>
              </p:cNvPr>
              <p:cNvSpPr>
                <a:spLocks/>
              </p:cNvSpPr>
              <p:nvPr/>
            </p:nvSpPr>
            <p:spPr bwMode="auto">
              <a:xfrm>
                <a:off x="4632" y="2075"/>
                <a:ext cx="23" cy="35"/>
              </a:xfrm>
              <a:custGeom>
                <a:avLst/>
                <a:gdLst>
                  <a:gd name="T0" fmla="*/ 0 w 10"/>
                  <a:gd name="T1" fmla="*/ 12 h 15"/>
                  <a:gd name="T2" fmla="*/ 5 w 10"/>
                  <a:gd name="T3" fmla="*/ 15 h 15"/>
                  <a:gd name="T4" fmla="*/ 10 w 10"/>
                  <a:gd name="T5" fmla="*/ 11 h 15"/>
                  <a:gd name="T6" fmla="*/ 2 w 10"/>
                  <a:gd name="T7" fmla="*/ 4 h 15"/>
                  <a:gd name="T8" fmla="*/ 5 w 10"/>
                  <a:gd name="T9" fmla="*/ 1 h 15"/>
                  <a:gd name="T10" fmla="*/ 8 w 10"/>
                  <a:gd name="T11" fmla="*/ 3 h 15"/>
                  <a:gd name="T12" fmla="*/ 9 w 10"/>
                  <a:gd name="T13" fmla="*/ 2 h 15"/>
                  <a:gd name="T14" fmla="*/ 5 w 10"/>
                  <a:gd name="T15" fmla="*/ 0 h 15"/>
                  <a:gd name="T16" fmla="*/ 0 w 10"/>
                  <a:gd name="T17" fmla="*/ 4 h 15"/>
                  <a:gd name="T18" fmla="*/ 7 w 10"/>
                  <a:gd name="T19" fmla="*/ 11 h 15"/>
                  <a:gd name="T20" fmla="*/ 5 w 10"/>
                  <a:gd name="T21" fmla="*/ 13 h 15"/>
                  <a:gd name="T22" fmla="*/ 1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0" y="14"/>
                      <a:pt x="2" y="15"/>
                      <a:pt x="5" y="15"/>
                    </a:cubicBezTo>
                    <a:cubicBezTo>
                      <a:pt x="8" y="15"/>
                      <a:pt x="10" y="14"/>
                      <a:pt x="10" y="11"/>
                    </a:cubicBezTo>
                    <a:cubicBezTo>
                      <a:pt x="10" y="6"/>
                      <a:pt x="2" y="7"/>
                      <a:pt x="2" y="4"/>
                    </a:cubicBezTo>
                    <a:cubicBezTo>
                      <a:pt x="2" y="2"/>
                      <a:pt x="3" y="1"/>
                      <a:pt x="5" y="1"/>
                    </a:cubicBezTo>
                    <a:cubicBezTo>
                      <a:pt x="7" y="1"/>
                      <a:pt x="7" y="3"/>
                      <a:pt x="8" y="3"/>
                    </a:cubicBezTo>
                    <a:cubicBezTo>
                      <a:pt x="9" y="2"/>
                      <a:pt x="9" y="2"/>
                      <a:pt x="9" y="2"/>
                    </a:cubicBezTo>
                    <a:cubicBezTo>
                      <a:pt x="9" y="1"/>
                      <a:pt x="8" y="0"/>
                      <a:pt x="5" y="0"/>
                    </a:cubicBezTo>
                    <a:cubicBezTo>
                      <a:pt x="2" y="0"/>
                      <a:pt x="0" y="1"/>
                      <a:pt x="0" y="4"/>
                    </a:cubicBezTo>
                    <a:cubicBezTo>
                      <a:pt x="0" y="9"/>
                      <a:pt x="7" y="8"/>
                      <a:pt x="7" y="11"/>
                    </a:cubicBezTo>
                    <a:cubicBezTo>
                      <a:pt x="7" y="13"/>
                      <a:pt x="6" y="13"/>
                      <a:pt x="5" y="13"/>
                    </a:cubicBezTo>
                    <a:cubicBezTo>
                      <a:pt x="3" y="13"/>
                      <a:pt x="2" y="12"/>
                      <a:pt x="1"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6" name="Freeform 756">
                <a:extLst>
                  <a:ext uri="{FF2B5EF4-FFF2-40B4-BE49-F238E27FC236}">
                    <a16:creationId xmlns:a16="http://schemas.microsoft.com/office/drawing/2014/main" id="{A583B6E8-0916-4531-82D4-3D71CB93B871}"/>
                  </a:ext>
                </a:extLst>
              </p:cNvPr>
              <p:cNvSpPr>
                <a:spLocks/>
              </p:cNvSpPr>
              <p:nvPr/>
            </p:nvSpPr>
            <p:spPr bwMode="auto">
              <a:xfrm>
                <a:off x="4660" y="2075"/>
                <a:ext cx="24" cy="35"/>
              </a:xfrm>
              <a:custGeom>
                <a:avLst/>
                <a:gdLst>
                  <a:gd name="T0" fmla="*/ 0 w 10"/>
                  <a:gd name="T1" fmla="*/ 12 h 15"/>
                  <a:gd name="T2" fmla="*/ 5 w 10"/>
                  <a:gd name="T3" fmla="*/ 15 h 15"/>
                  <a:gd name="T4" fmla="*/ 10 w 10"/>
                  <a:gd name="T5" fmla="*/ 11 h 15"/>
                  <a:gd name="T6" fmla="*/ 3 w 10"/>
                  <a:gd name="T7" fmla="*/ 4 h 15"/>
                  <a:gd name="T8" fmla="*/ 5 w 10"/>
                  <a:gd name="T9" fmla="*/ 1 h 15"/>
                  <a:gd name="T10" fmla="*/ 8 w 10"/>
                  <a:gd name="T11" fmla="*/ 3 h 15"/>
                  <a:gd name="T12" fmla="*/ 10 w 10"/>
                  <a:gd name="T13" fmla="*/ 2 h 15"/>
                  <a:gd name="T14" fmla="*/ 5 w 10"/>
                  <a:gd name="T15" fmla="*/ 0 h 15"/>
                  <a:gd name="T16" fmla="*/ 0 w 10"/>
                  <a:gd name="T17" fmla="*/ 4 h 15"/>
                  <a:gd name="T18" fmla="*/ 8 w 10"/>
                  <a:gd name="T19" fmla="*/ 11 h 15"/>
                  <a:gd name="T20" fmla="*/ 5 w 10"/>
                  <a:gd name="T21" fmla="*/ 13 h 15"/>
                  <a:gd name="T22" fmla="*/ 1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1" y="14"/>
                      <a:pt x="2" y="15"/>
                      <a:pt x="5" y="15"/>
                    </a:cubicBezTo>
                    <a:cubicBezTo>
                      <a:pt x="8" y="15"/>
                      <a:pt x="10" y="14"/>
                      <a:pt x="10" y="11"/>
                    </a:cubicBezTo>
                    <a:cubicBezTo>
                      <a:pt x="10" y="6"/>
                      <a:pt x="3" y="7"/>
                      <a:pt x="3" y="4"/>
                    </a:cubicBezTo>
                    <a:cubicBezTo>
                      <a:pt x="3" y="2"/>
                      <a:pt x="4" y="1"/>
                      <a:pt x="5" y="1"/>
                    </a:cubicBezTo>
                    <a:cubicBezTo>
                      <a:pt x="7" y="1"/>
                      <a:pt x="8" y="3"/>
                      <a:pt x="8" y="3"/>
                    </a:cubicBezTo>
                    <a:cubicBezTo>
                      <a:pt x="10" y="2"/>
                      <a:pt x="10" y="2"/>
                      <a:pt x="10" y="2"/>
                    </a:cubicBezTo>
                    <a:cubicBezTo>
                      <a:pt x="9" y="1"/>
                      <a:pt x="8" y="0"/>
                      <a:pt x="5" y="0"/>
                    </a:cubicBezTo>
                    <a:cubicBezTo>
                      <a:pt x="3" y="0"/>
                      <a:pt x="0" y="1"/>
                      <a:pt x="0" y="4"/>
                    </a:cubicBezTo>
                    <a:cubicBezTo>
                      <a:pt x="0" y="9"/>
                      <a:pt x="8" y="8"/>
                      <a:pt x="8" y="11"/>
                    </a:cubicBezTo>
                    <a:cubicBezTo>
                      <a:pt x="8" y="13"/>
                      <a:pt x="7" y="13"/>
                      <a:pt x="5" y="13"/>
                    </a:cubicBezTo>
                    <a:cubicBezTo>
                      <a:pt x="3" y="13"/>
                      <a:pt x="2" y="12"/>
                      <a:pt x="1"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7" name="Freeform 757">
                <a:extLst>
                  <a:ext uri="{FF2B5EF4-FFF2-40B4-BE49-F238E27FC236}">
                    <a16:creationId xmlns:a16="http://schemas.microsoft.com/office/drawing/2014/main" id="{E8CD5C16-4373-432E-A143-49EDFCA2020C}"/>
                  </a:ext>
                </a:extLst>
              </p:cNvPr>
              <p:cNvSpPr>
                <a:spLocks noEditPoints="1"/>
              </p:cNvSpPr>
              <p:nvPr/>
            </p:nvSpPr>
            <p:spPr bwMode="auto">
              <a:xfrm>
                <a:off x="4705" y="2075"/>
                <a:ext cx="28" cy="35"/>
              </a:xfrm>
              <a:custGeom>
                <a:avLst/>
                <a:gdLst>
                  <a:gd name="T0" fmla="*/ 0 w 12"/>
                  <a:gd name="T1" fmla="*/ 10 h 15"/>
                  <a:gd name="T2" fmla="*/ 6 w 12"/>
                  <a:gd name="T3" fmla="*/ 15 h 15"/>
                  <a:gd name="T4" fmla="*/ 9 w 12"/>
                  <a:gd name="T5" fmla="*/ 14 h 15"/>
                  <a:gd name="T6" fmla="*/ 10 w 12"/>
                  <a:gd name="T7" fmla="*/ 15 h 15"/>
                  <a:gd name="T8" fmla="*/ 12 w 12"/>
                  <a:gd name="T9" fmla="*/ 15 h 15"/>
                  <a:gd name="T10" fmla="*/ 12 w 12"/>
                  <a:gd name="T11" fmla="*/ 5 h 15"/>
                  <a:gd name="T12" fmla="*/ 6 w 12"/>
                  <a:gd name="T13" fmla="*/ 0 h 15"/>
                  <a:gd name="T14" fmla="*/ 1 w 12"/>
                  <a:gd name="T15" fmla="*/ 1 h 15"/>
                  <a:gd name="T16" fmla="*/ 2 w 12"/>
                  <a:gd name="T17" fmla="*/ 3 h 15"/>
                  <a:gd name="T18" fmla="*/ 6 w 12"/>
                  <a:gd name="T19" fmla="*/ 2 h 15"/>
                  <a:gd name="T20" fmla="*/ 9 w 12"/>
                  <a:gd name="T21" fmla="*/ 5 h 15"/>
                  <a:gd name="T22" fmla="*/ 9 w 12"/>
                  <a:gd name="T23" fmla="*/ 7 h 15"/>
                  <a:gd name="T24" fmla="*/ 6 w 12"/>
                  <a:gd name="T25" fmla="*/ 5 h 15"/>
                  <a:gd name="T26" fmla="*/ 0 w 12"/>
                  <a:gd name="T27" fmla="*/ 10 h 15"/>
                  <a:gd name="T28" fmla="*/ 2 w 12"/>
                  <a:gd name="T29" fmla="*/ 10 h 15"/>
                  <a:gd name="T30" fmla="*/ 6 w 12"/>
                  <a:gd name="T31" fmla="*/ 7 h 15"/>
                  <a:gd name="T32" fmla="*/ 10 w 12"/>
                  <a:gd name="T33" fmla="*/ 10 h 15"/>
                  <a:gd name="T34" fmla="*/ 6 w 12"/>
                  <a:gd name="T35" fmla="*/ 13 h 15"/>
                  <a:gd name="T36" fmla="*/ 2 w 12"/>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5">
                    <a:moveTo>
                      <a:pt x="0" y="10"/>
                    </a:moveTo>
                    <a:cubicBezTo>
                      <a:pt x="0" y="13"/>
                      <a:pt x="2" y="15"/>
                      <a:pt x="6" y="15"/>
                    </a:cubicBezTo>
                    <a:cubicBezTo>
                      <a:pt x="8" y="15"/>
                      <a:pt x="9" y="15"/>
                      <a:pt x="9"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1"/>
                    </a:cubicBezTo>
                    <a:cubicBezTo>
                      <a:pt x="2" y="3"/>
                      <a:pt x="2" y="3"/>
                      <a:pt x="2" y="3"/>
                    </a:cubicBezTo>
                    <a:cubicBezTo>
                      <a:pt x="3" y="2"/>
                      <a:pt x="4" y="2"/>
                      <a:pt x="6" y="2"/>
                    </a:cubicBezTo>
                    <a:cubicBezTo>
                      <a:pt x="8" y="2"/>
                      <a:pt x="9" y="3"/>
                      <a:pt x="9" y="5"/>
                    </a:cubicBezTo>
                    <a:cubicBezTo>
                      <a:pt x="9" y="7"/>
                      <a:pt x="9" y="7"/>
                      <a:pt x="9" y="7"/>
                    </a:cubicBezTo>
                    <a:cubicBezTo>
                      <a:pt x="9" y="6"/>
                      <a:pt x="7" y="5"/>
                      <a:pt x="6" y="5"/>
                    </a:cubicBezTo>
                    <a:cubicBezTo>
                      <a:pt x="2" y="5"/>
                      <a:pt x="0" y="7"/>
                      <a:pt x="0" y="10"/>
                    </a:cubicBezTo>
                    <a:close/>
                    <a:moveTo>
                      <a:pt x="2" y="10"/>
                    </a:moveTo>
                    <a:cubicBezTo>
                      <a:pt x="2" y="9"/>
                      <a:pt x="4" y="7"/>
                      <a:pt x="6" y="7"/>
                    </a:cubicBezTo>
                    <a:cubicBezTo>
                      <a:pt x="8" y="7"/>
                      <a:pt x="10" y="8"/>
                      <a:pt x="10" y="10"/>
                    </a:cubicBezTo>
                    <a:cubicBezTo>
                      <a:pt x="10" y="12"/>
                      <a:pt x="8" y="13"/>
                      <a:pt x="6" y="13"/>
                    </a:cubicBezTo>
                    <a:cubicBezTo>
                      <a:pt x="4" y="13"/>
                      <a:pt x="2" y="12"/>
                      <a:pt x="2" y="1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8" name="Freeform 758">
                <a:extLst>
                  <a:ext uri="{FF2B5EF4-FFF2-40B4-BE49-F238E27FC236}">
                    <a16:creationId xmlns:a16="http://schemas.microsoft.com/office/drawing/2014/main" id="{4BBE011A-FCC2-43F5-9F79-53AD5FD1F878}"/>
                  </a:ext>
                </a:extLst>
              </p:cNvPr>
              <p:cNvSpPr>
                <a:spLocks/>
              </p:cNvSpPr>
              <p:nvPr/>
            </p:nvSpPr>
            <p:spPr bwMode="auto">
              <a:xfrm>
                <a:off x="4740" y="2075"/>
                <a:ext cx="29" cy="35"/>
              </a:xfrm>
              <a:custGeom>
                <a:avLst/>
                <a:gdLst>
                  <a:gd name="T0" fmla="*/ 7 w 12"/>
                  <a:gd name="T1" fmla="*/ 0 h 15"/>
                  <a:gd name="T2" fmla="*/ 3 w 12"/>
                  <a:gd name="T3" fmla="*/ 2 h 15"/>
                  <a:gd name="T4" fmla="*/ 3 w 12"/>
                  <a:gd name="T5" fmla="*/ 0 h 15"/>
                  <a:gd name="T6" fmla="*/ 0 w 12"/>
                  <a:gd name="T7" fmla="*/ 0 h 15"/>
                  <a:gd name="T8" fmla="*/ 0 w 12"/>
                  <a:gd name="T9" fmla="*/ 15 h 15"/>
                  <a:gd name="T10" fmla="*/ 3 w 12"/>
                  <a:gd name="T11" fmla="*/ 15 h 15"/>
                  <a:gd name="T12" fmla="*/ 3 w 12"/>
                  <a:gd name="T13" fmla="*/ 6 h 15"/>
                  <a:gd name="T14" fmla="*/ 6 w 12"/>
                  <a:gd name="T15" fmla="*/ 2 h 15"/>
                  <a:gd name="T16" fmla="*/ 10 w 12"/>
                  <a:gd name="T17" fmla="*/ 5 h 15"/>
                  <a:gd name="T18" fmla="*/ 10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3" y="2"/>
                    </a:cubicBezTo>
                    <a:cubicBezTo>
                      <a:pt x="3" y="0"/>
                      <a:pt x="3" y="0"/>
                      <a:pt x="3" y="0"/>
                    </a:cubicBezTo>
                    <a:cubicBezTo>
                      <a:pt x="0" y="0"/>
                      <a:pt x="0" y="0"/>
                      <a:pt x="0" y="0"/>
                    </a:cubicBezTo>
                    <a:cubicBezTo>
                      <a:pt x="0" y="15"/>
                      <a:pt x="0" y="15"/>
                      <a:pt x="0" y="15"/>
                    </a:cubicBezTo>
                    <a:cubicBezTo>
                      <a:pt x="3" y="15"/>
                      <a:pt x="3" y="15"/>
                      <a:pt x="3" y="15"/>
                    </a:cubicBezTo>
                    <a:cubicBezTo>
                      <a:pt x="3" y="6"/>
                      <a:pt x="3" y="6"/>
                      <a:pt x="3" y="6"/>
                    </a:cubicBezTo>
                    <a:cubicBezTo>
                      <a:pt x="3" y="3"/>
                      <a:pt x="4" y="2"/>
                      <a:pt x="6" y="2"/>
                    </a:cubicBezTo>
                    <a:cubicBezTo>
                      <a:pt x="8" y="2"/>
                      <a:pt x="10" y="3"/>
                      <a:pt x="10" y="5"/>
                    </a:cubicBezTo>
                    <a:cubicBezTo>
                      <a:pt x="10" y="15"/>
                      <a:pt x="10" y="15"/>
                      <a:pt x="10"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99" name="Freeform 759">
                <a:extLst>
                  <a:ext uri="{FF2B5EF4-FFF2-40B4-BE49-F238E27FC236}">
                    <a16:creationId xmlns:a16="http://schemas.microsoft.com/office/drawing/2014/main" id="{B84C3091-8474-4721-AA30-7FEBBCA0883B}"/>
                  </a:ext>
                </a:extLst>
              </p:cNvPr>
              <p:cNvSpPr>
                <a:spLocks noEditPoints="1"/>
              </p:cNvSpPr>
              <p:nvPr/>
            </p:nvSpPr>
            <p:spPr bwMode="auto">
              <a:xfrm>
                <a:off x="4776" y="2060"/>
                <a:ext cx="33" cy="50"/>
              </a:xfrm>
              <a:custGeom>
                <a:avLst/>
                <a:gdLst>
                  <a:gd name="T0" fmla="*/ 14 w 14"/>
                  <a:gd name="T1" fmla="*/ 0 h 21"/>
                  <a:gd name="T2" fmla="*/ 12 w 14"/>
                  <a:gd name="T3" fmla="*/ 0 h 21"/>
                  <a:gd name="T4" fmla="*/ 12 w 14"/>
                  <a:gd name="T5" fmla="*/ 8 h 21"/>
                  <a:gd name="T6" fmla="*/ 7 w 14"/>
                  <a:gd name="T7" fmla="*/ 6 h 21"/>
                  <a:gd name="T8" fmla="*/ 0 w 14"/>
                  <a:gd name="T9" fmla="*/ 13 h 21"/>
                  <a:gd name="T10" fmla="*/ 7 w 14"/>
                  <a:gd name="T11" fmla="*/ 21 h 21"/>
                  <a:gd name="T12" fmla="*/ 12 w 14"/>
                  <a:gd name="T13" fmla="*/ 19 h 21"/>
                  <a:gd name="T14" fmla="*/ 12 w 14"/>
                  <a:gd name="T15" fmla="*/ 21 h 21"/>
                  <a:gd name="T16" fmla="*/ 14 w 14"/>
                  <a:gd name="T17" fmla="*/ 21 h 21"/>
                  <a:gd name="T18" fmla="*/ 14 w 14"/>
                  <a:gd name="T19" fmla="*/ 0 h 21"/>
                  <a:gd name="T20" fmla="*/ 12 w 14"/>
                  <a:gd name="T21" fmla="*/ 13 h 21"/>
                  <a:gd name="T22" fmla="*/ 7 w 14"/>
                  <a:gd name="T23" fmla="*/ 19 h 21"/>
                  <a:gd name="T24" fmla="*/ 2 w 14"/>
                  <a:gd name="T25" fmla="*/ 13 h 21"/>
                  <a:gd name="T26" fmla="*/ 7 w 14"/>
                  <a:gd name="T27" fmla="*/ 8 h 21"/>
                  <a:gd name="T28" fmla="*/ 12 w 14"/>
                  <a:gd name="T2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4" y="0"/>
                    </a:moveTo>
                    <a:cubicBezTo>
                      <a:pt x="12" y="0"/>
                      <a:pt x="12" y="0"/>
                      <a:pt x="12" y="0"/>
                    </a:cubicBezTo>
                    <a:cubicBezTo>
                      <a:pt x="12" y="8"/>
                      <a:pt x="12" y="8"/>
                      <a:pt x="12" y="8"/>
                    </a:cubicBezTo>
                    <a:cubicBezTo>
                      <a:pt x="11" y="8"/>
                      <a:pt x="10" y="6"/>
                      <a:pt x="7" y="6"/>
                    </a:cubicBezTo>
                    <a:cubicBezTo>
                      <a:pt x="3" y="6"/>
                      <a:pt x="0" y="9"/>
                      <a:pt x="0" y="13"/>
                    </a:cubicBezTo>
                    <a:cubicBezTo>
                      <a:pt x="0" y="18"/>
                      <a:pt x="3" y="21"/>
                      <a:pt x="7" y="21"/>
                    </a:cubicBezTo>
                    <a:cubicBezTo>
                      <a:pt x="10" y="21"/>
                      <a:pt x="12" y="19"/>
                      <a:pt x="12" y="19"/>
                    </a:cubicBezTo>
                    <a:cubicBezTo>
                      <a:pt x="12" y="21"/>
                      <a:pt x="12" y="21"/>
                      <a:pt x="12" y="21"/>
                    </a:cubicBezTo>
                    <a:cubicBezTo>
                      <a:pt x="14" y="21"/>
                      <a:pt x="14" y="21"/>
                      <a:pt x="14" y="21"/>
                    </a:cubicBezTo>
                    <a:lnTo>
                      <a:pt x="14" y="0"/>
                    </a:lnTo>
                    <a:close/>
                    <a:moveTo>
                      <a:pt x="12" y="13"/>
                    </a:moveTo>
                    <a:cubicBezTo>
                      <a:pt x="12" y="17"/>
                      <a:pt x="10" y="19"/>
                      <a:pt x="7" y="19"/>
                    </a:cubicBezTo>
                    <a:cubicBezTo>
                      <a:pt x="4" y="19"/>
                      <a:pt x="2" y="17"/>
                      <a:pt x="2" y="13"/>
                    </a:cubicBezTo>
                    <a:cubicBezTo>
                      <a:pt x="2" y="10"/>
                      <a:pt x="4" y="8"/>
                      <a:pt x="7" y="8"/>
                    </a:cubicBezTo>
                    <a:cubicBezTo>
                      <a:pt x="10" y="8"/>
                      <a:pt x="12" y="10"/>
                      <a:pt x="12" y="13"/>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0" name="Freeform 760">
                <a:extLst>
                  <a:ext uri="{FF2B5EF4-FFF2-40B4-BE49-F238E27FC236}">
                    <a16:creationId xmlns:a16="http://schemas.microsoft.com/office/drawing/2014/main" id="{42161E77-5423-48D1-BBF4-1EE22A7132F7}"/>
                  </a:ext>
                </a:extLst>
              </p:cNvPr>
              <p:cNvSpPr>
                <a:spLocks noEditPoints="1"/>
              </p:cNvSpPr>
              <p:nvPr/>
            </p:nvSpPr>
            <p:spPr bwMode="auto">
              <a:xfrm>
                <a:off x="4835" y="2075"/>
                <a:ext cx="36" cy="47"/>
              </a:xfrm>
              <a:custGeom>
                <a:avLst/>
                <a:gdLst>
                  <a:gd name="T0" fmla="*/ 0 w 15"/>
                  <a:gd name="T1" fmla="*/ 20 h 20"/>
                  <a:gd name="T2" fmla="*/ 3 w 15"/>
                  <a:gd name="T3" fmla="*/ 20 h 20"/>
                  <a:gd name="T4" fmla="*/ 3 w 15"/>
                  <a:gd name="T5" fmla="*/ 13 h 20"/>
                  <a:gd name="T6" fmla="*/ 8 w 15"/>
                  <a:gd name="T7" fmla="*/ 15 h 20"/>
                  <a:gd name="T8" fmla="*/ 15 w 15"/>
                  <a:gd name="T9" fmla="*/ 7 h 20"/>
                  <a:gd name="T10" fmla="*/ 8 w 15"/>
                  <a:gd name="T11" fmla="*/ 0 h 20"/>
                  <a:gd name="T12" fmla="*/ 2 w 15"/>
                  <a:gd name="T13" fmla="*/ 2 h 20"/>
                  <a:gd name="T14" fmla="*/ 2 w 15"/>
                  <a:gd name="T15" fmla="*/ 0 h 20"/>
                  <a:gd name="T16" fmla="*/ 0 w 15"/>
                  <a:gd name="T17" fmla="*/ 0 h 20"/>
                  <a:gd name="T18" fmla="*/ 0 w 15"/>
                  <a:gd name="T19" fmla="*/ 20 h 20"/>
                  <a:gd name="T20" fmla="*/ 2 w 15"/>
                  <a:gd name="T21" fmla="*/ 7 h 20"/>
                  <a:gd name="T22" fmla="*/ 7 w 15"/>
                  <a:gd name="T23" fmla="*/ 2 h 20"/>
                  <a:gd name="T24" fmla="*/ 12 w 15"/>
                  <a:gd name="T25" fmla="*/ 7 h 20"/>
                  <a:gd name="T26" fmla="*/ 7 w 15"/>
                  <a:gd name="T27" fmla="*/ 13 h 20"/>
                  <a:gd name="T28" fmla="*/ 2 w 15"/>
                  <a:gd name="T29"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0">
                    <a:moveTo>
                      <a:pt x="0" y="20"/>
                    </a:moveTo>
                    <a:cubicBezTo>
                      <a:pt x="3" y="20"/>
                      <a:pt x="3" y="20"/>
                      <a:pt x="3" y="20"/>
                    </a:cubicBezTo>
                    <a:cubicBezTo>
                      <a:pt x="3" y="13"/>
                      <a:pt x="3" y="13"/>
                      <a:pt x="3" y="13"/>
                    </a:cubicBezTo>
                    <a:cubicBezTo>
                      <a:pt x="3" y="13"/>
                      <a:pt x="5" y="15"/>
                      <a:pt x="8" y="15"/>
                    </a:cubicBezTo>
                    <a:cubicBezTo>
                      <a:pt x="12" y="15"/>
                      <a:pt x="15" y="12"/>
                      <a:pt x="15" y="7"/>
                    </a:cubicBezTo>
                    <a:cubicBezTo>
                      <a:pt x="15" y="3"/>
                      <a:pt x="12" y="0"/>
                      <a:pt x="8" y="0"/>
                    </a:cubicBezTo>
                    <a:cubicBezTo>
                      <a:pt x="4" y="0"/>
                      <a:pt x="3" y="2"/>
                      <a:pt x="2" y="2"/>
                    </a:cubicBezTo>
                    <a:cubicBezTo>
                      <a:pt x="2" y="0"/>
                      <a:pt x="2" y="0"/>
                      <a:pt x="2" y="0"/>
                    </a:cubicBezTo>
                    <a:cubicBezTo>
                      <a:pt x="0" y="0"/>
                      <a:pt x="0" y="0"/>
                      <a:pt x="0" y="0"/>
                    </a:cubicBezTo>
                    <a:lnTo>
                      <a:pt x="0" y="20"/>
                    </a:lnTo>
                    <a:close/>
                    <a:moveTo>
                      <a:pt x="2" y="7"/>
                    </a:moveTo>
                    <a:cubicBezTo>
                      <a:pt x="2" y="4"/>
                      <a:pt x="4" y="2"/>
                      <a:pt x="7" y="2"/>
                    </a:cubicBezTo>
                    <a:cubicBezTo>
                      <a:pt x="10" y="2"/>
                      <a:pt x="12" y="4"/>
                      <a:pt x="12" y="7"/>
                    </a:cubicBezTo>
                    <a:cubicBezTo>
                      <a:pt x="12" y="11"/>
                      <a:pt x="10" y="13"/>
                      <a:pt x="7" y="13"/>
                    </a:cubicBezTo>
                    <a:cubicBezTo>
                      <a:pt x="5" y="13"/>
                      <a:pt x="2" y="11"/>
                      <a:pt x="2"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1" name="Freeform 761">
                <a:extLst>
                  <a:ext uri="{FF2B5EF4-FFF2-40B4-BE49-F238E27FC236}">
                    <a16:creationId xmlns:a16="http://schemas.microsoft.com/office/drawing/2014/main" id="{CF3A4B0B-E418-4115-B421-C66C7E9AD150}"/>
                  </a:ext>
                </a:extLst>
              </p:cNvPr>
              <p:cNvSpPr>
                <a:spLocks/>
              </p:cNvSpPr>
              <p:nvPr/>
            </p:nvSpPr>
            <p:spPr bwMode="auto">
              <a:xfrm>
                <a:off x="4878" y="2075"/>
                <a:ext cx="16" cy="35"/>
              </a:xfrm>
              <a:custGeom>
                <a:avLst/>
                <a:gdLst>
                  <a:gd name="T0" fmla="*/ 7 w 7"/>
                  <a:gd name="T1" fmla="*/ 0 h 15"/>
                  <a:gd name="T2" fmla="*/ 2 w 7"/>
                  <a:gd name="T3" fmla="*/ 2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2" name="Freeform 762">
                <a:extLst>
                  <a:ext uri="{FF2B5EF4-FFF2-40B4-BE49-F238E27FC236}">
                    <a16:creationId xmlns:a16="http://schemas.microsoft.com/office/drawing/2014/main" id="{A186A156-7C89-4C19-9E4B-77F10E5E4389}"/>
                  </a:ext>
                </a:extLst>
              </p:cNvPr>
              <p:cNvSpPr>
                <a:spLocks noEditPoints="1"/>
              </p:cNvSpPr>
              <p:nvPr/>
            </p:nvSpPr>
            <p:spPr bwMode="auto">
              <a:xfrm>
                <a:off x="4899" y="2075"/>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4" y="1"/>
                      <a:pt x="7" y="1"/>
                    </a:cubicBezTo>
                    <a:cubicBezTo>
                      <a:pt x="9" y="1"/>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3" name="Freeform 763">
                <a:extLst>
                  <a:ext uri="{FF2B5EF4-FFF2-40B4-BE49-F238E27FC236}">
                    <a16:creationId xmlns:a16="http://schemas.microsoft.com/office/drawing/2014/main" id="{FE98991E-3B46-44EF-B4E3-F3A2505D344D}"/>
                  </a:ext>
                </a:extLst>
              </p:cNvPr>
              <p:cNvSpPr>
                <a:spLocks/>
              </p:cNvSpPr>
              <p:nvPr/>
            </p:nvSpPr>
            <p:spPr bwMode="auto">
              <a:xfrm>
                <a:off x="4934" y="2075"/>
                <a:ext cx="33" cy="35"/>
              </a:xfrm>
              <a:custGeom>
                <a:avLst/>
                <a:gdLst>
                  <a:gd name="T0" fmla="*/ 19 w 33"/>
                  <a:gd name="T1" fmla="*/ 35 h 35"/>
                  <a:gd name="T2" fmla="*/ 33 w 33"/>
                  <a:gd name="T3" fmla="*/ 0 h 35"/>
                  <a:gd name="T4" fmla="*/ 29 w 33"/>
                  <a:gd name="T5" fmla="*/ 0 h 35"/>
                  <a:gd name="T6" fmla="*/ 17 w 33"/>
                  <a:gd name="T7" fmla="*/ 28 h 35"/>
                  <a:gd name="T8" fmla="*/ 7 w 33"/>
                  <a:gd name="T9" fmla="*/ 0 h 35"/>
                  <a:gd name="T10" fmla="*/ 0 w 33"/>
                  <a:gd name="T11" fmla="*/ 0 h 35"/>
                  <a:gd name="T12" fmla="*/ 15 w 33"/>
                  <a:gd name="T13" fmla="*/ 35 h 35"/>
                  <a:gd name="T14" fmla="*/ 19 w 3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5">
                    <a:moveTo>
                      <a:pt x="19" y="35"/>
                    </a:moveTo>
                    <a:lnTo>
                      <a:pt x="33" y="0"/>
                    </a:lnTo>
                    <a:lnTo>
                      <a:pt x="29" y="0"/>
                    </a:lnTo>
                    <a:lnTo>
                      <a:pt x="17" y="28"/>
                    </a:lnTo>
                    <a:lnTo>
                      <a:pt x="7" y="0"/>
                    </a:lnTo>
                    <a:lnTo>
                      <a:pt x="0" y="0"/>
                    </a:lnTo>
                    <a:lnTo>
                      <a:pt x="15" y="35"/>
                    </a:lnTo>
                    <a:lnTo>
                      <a:pt x="19" y="35"/>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4" name="Freeform 764">
                <a:extLst>
                  <a:ext uri="{FF2B5EF4-FFF2-40B4-BE49-F238E27FC236}">
                    <a16:creationId xmlns:a16="http://schemas.microsoft.com/office/drawing/2014/main" id="{406E87B3-B8C9-4954-A22C-DDF604844F7D}"/>
                  </a:ext>
                </a:extLst>
              </p:cNvPr>
              <p:cNvSpPr>
                <a:spLocks noEditPoints="1"/>
              </p:cNvSpPr>
              <p:nvPr/>
            </p:nvSpPr>
            <p:spPr bwMode="auto">
              <a:xfrm>
                <a:off x="4972" y="2075"/>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2" y="6"/>
                    </a:moveTo>
                    <a:cubicBezTo>
                      <a:pt x="2" y="3"/>
                      <a:pt x="4" y="1"/>
                      <a:pt x="7" y="1"/>
                    </a:cubicBezTo>
                    <a:cubicBezTo>
                      <a:pt x="9" y="1"/>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5" name="Freeform 765">
                <a:extLst>
                  <a:ext uri="{FF2B5EF4-FFF2-40B4-BE49-F238E27FC236}">
                    <a16:creationId xmlns:a16="http://schemas.microsoft.com/office/drawing/2014/main" id="{054F5D0E-111C-4750-A29E-0727004AA035}"/>
                  </a:ext>
                </a:extLst>
              </p:cNvPr>
              <p:cNvSpPr>
                <a:spLocks/>
              </p:cNvSpPr>
              <p:nvPr/>
            </p:nvSpPr>
            <p:spPr bwMode="auto">
              <a:xfrm>
                <a:off x="5008" y="2075"/>
                <a:ext cx="26" cy="35"/>
              </a:xfrm>
              <a:custGeom>
                <a:avLst/>
                <a:gdLst>
                  <a:gd name="T0" fmla="*/ 6 w 11"/>
                  <a:gd name="T1" fmla="*/ 0 h 15"/>
                  <a:gd name="T2" fmla="*/ 2 w 11"/>
                  <a:gd name="T3" fmla="*/ 2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5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3" y="2"/>
                      <a:pt x="6" y="2"/>
                    </a:cubicBezTo>
                    <a:cubicBezTo>
                      <a:pt x="8" y="2"/>
                      <a:pt x="9" y="3"/>
                      <a:pt x="9" y="5"/>
                    </a:cubicBezTo>
                    <a:cubicBezTo>
                      <a:pt x="9" y="15"/>
                      <a:pt x="9" y="15"/>
                      <a:pt x="9" y="15"/>
                    </a:cubicBezTo>
                    <a:cubicBezTo>
                      <a:pt x="11" y="15"/>
                      <a:pt x="11" y="15"/>
                      <a:pt x="11" y="15"/>
                    </a:cubicBezTo>
                    <a:cubicBezTo>
                      <a:pt x="11" y="6"/>
                      <a:pt x="11" y="6"/>
                      <a:pt x="11" y="6"/>
                    </a:cubicBezTo>
                    <a:cubicBezTo>
                      <a:pt x="11" y="2"/>
                      <a:pt x="10" y="0"/>
                      <a:pt x="6"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6" name="Freeform 766">
                <a:extLst>
                  <a:ext uri="{FF2B5EF4-FFF2-40B4-BE49-F238E27FC236}">
                    <a16:creationId xmlns:a16="http://schemas.microsoft.com/office/drawing/2014/main" id="{6815F1D9-5F05-4FFA-85EE-E056E80487F7}"/>
                  </a:ext>
                </a:extLst>
              </p:cNvPr>
              <p:cNvSpPr>
                <a:spLocks/>
              </p:cNvSpPr>
              <p:nvPr/>
            </p:nvSpPr>
            <p:spPr bwMode="auto">
              <a:xfrm>
                <a:off x="5041" y="2068"/>
                <a:ext cx="16" cy="42"/>
              </a:xfrm>
              <a:custGeom>
                <a:avLst/>
                <a:gdLst>
                  <a:gd name="T0" fmla="*/ 2 w 7"/>
                  <a:gd name="T1" fmla="*/ 3 h 18"/>
                  <a:gd name="T2" fmla="*/ 0 w 7"/>
                  <a:gd name="T3" fmla="*/ 3 h 18"/>
                  <a:gd name="T4" fmla="*/ 0 w 7"/>
                  <a:gd name="T5" fmla="*/ 5 h 18"/>
                  <a:gd name="T6" fmla="*/ 2 w 7"/>
                  <a:gd name="T7" fmla="*/ 5 h 18"/>
                  <a:gd name="T8" fmla="*/ 2 w 7"/>
                  <a:gd name="T9" fmla="*/ 13 h 18"/>
                  <a:gd name="T10" fmla="*/ 6 w 7"/>
                  <a:gd name="T11" fmla="*/ 18 h 18"/>
                  <a:gd name="T12" fmla="*/ 7 w 7"/>
                  <a:gd name="T13" fmla="*/ 18 h 18"/>
                  <a:gd name="T14" fmla="*/ 7 w 7"/>
                  <a:gd name="T15" fmla="*/ 16 h 18"/>
                  <a:gd name="T16" fmla="*/ 7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7" y="18"/>
                      <a:pt x="7" y="18"/>
                    </a:cubicBezTo>
                    <a:cubicBezTo>
                      <a:pt x="7" y="16"/>
                      <a:pt x="7" y="16"/>
                      <a:pt x="7" y="16"/>
                    </a:cubicBezTo>
                    <a:cubicBezTo>
                      <a:pt x="7" y="16"/>
                      <a:pt x="7" y="16"/>
                      <a:pt x="7" y="16"/>
                    </a:cubicBezTo>
                    <a:cubicBezTo>
                      <a:pt x="5" y="16"/>
                      <a:pt x="4" y="15"/>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7" name="Freeform 767">
                <a:extLst>
                  <a:ext uri="{FF2B5EF4-FFF2-40B4-BE49-F238E27FC236}">
                    <a16:creationId xmlns:a16="http://schemas.microsoft.com/office/drawing/2014/main" id="{41984DB8-95BF-4ABC-BB06-AEA2F2B752C0}"/>
                  </a:ext>
                </a:extLst>
              </p:cNvPr>
              <p:cNvSpPr>
                <a:spLocks noEditPoints="1"/>
              </p:cNvSpPr>
              <p:nvPr/>
            </p:nvSpPr>
            <p:spPr bwMode="auto">
              <a:xfrm>
                <a:off x="5062" y="2060"/>
                <a:ext cx="7" cy="50"/>
              </a:xfrm>
              <a:custGeom>
                <a:avLst/>
                <a:gdLst>
                  <a:gd name="T0" fmla="*/ 1 w 3"/>
                  <a:gd name="T1" fmla="*/ 21 h 21"/>
                  <a:gd name="T2" fmla="*/ 3 w 3"/>
                  <a:gd name="T3" fmla="*/ 21 h 21"/>
                  <a:gd name="T4" fmla="*/ 3 w 3"/>
                  <a:gd name="T5" fmla="*/ 6 h 21"/>
                  <a:gd name="T6" fmla="*/ 1 w 3"/>
                  <a:gd name="T7" fmla="*/ 6 h 21"/>
                  <a:gd name="T8" fmla="*/ 1 w 3"/>
                  <a:gd name="T9" fmla="*/ 21 h 21"/>
                  <a:gd name="T10" fmla="*/ 0 w 3"/>
                  <a:gd name="T11" fmla="*/ 2 h 21"/>
                  <a:gd name="T12" fmla="*/ 2 w 3"/>
                  <a:gd name="T13" fmla="*/ 4 h 21"/>
                  <a:gd name="T14" fmla="*/ 3 w 3"/>
                  <a:gd name="T15" fmla="*/ 2 h 21"/>
                  <a:gd name="T16" fmla="*/ 2 w 3"/>
                  <a:gd name="T17" fmla="*/ 0 h 21"/>
                  <a:gd name="T18" fmla="*/ 0 w 3"/>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1">
                    <a:moveTo>
                      <a:pt x="1" y="21"/>
                    </a:moveTo>
                    <a:cubicBezTo>
                      <a:pt x="3" y="21"/>
                      <a:pt x="3" y="21"/>
                      <a:pt x="3" y="21"/>
                    </a:cubicBezTo>
                    <a:cubicBezTo>
                      <a:pt x="3" y="6"/>
                      <a:pt x="3" y="6"/>
                      <a:pt x="3" y="6"/>
                    </a:cubicBezTo>
                    <a:cubicBezTo>
                      <a:pt x="1" y="6"/>
                      <a:pt x="1" y="6"/>
                      <a:pt x="1" y="6"/>
                    </a:cubicBezTo>
                    <a:lnTo>
                      <a:pt x="1" y="21"/>
                    </a:lnTo>
                    <a:close/>
                    <a:moveTo>
                      <a:pt x="0" y="2"/>
                    </a:moveTo>
                    <a:cubicBezTo>
                      <a:pt x="0" y="3"/>
                      <a:pt x="1" y="4"/>
                      <a:pt x="2" y="4"/>
                    </a:cubicBezTo>
                    <a:cubicBezTo>
                      <a:pt x="3" y="4"/>
                      <a:pt x="3" y="3"/>
                      <a:pt x="3" y="2"/>
                    </a:cubicBezTo>
                    <a:cubicBezTo>
                      <a:pt x="3" y="1"/>
                      <a:pt x="3" y="0"/>
                      <a:pt x="2" y="0"/>
                    </a:cubicBezTo>
                    <a:cubicBezTo>
                      <a:pt x="1" y="0"/>
                      <a:pt x="0" y="1"/>
                      <a:pt x="0" y="2"/>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8" name="Freeform 768">
                <a:extLst>
                  <a:ext uri="{FF2B5EF4-FFF2-40B4-BE49-F238E27FC236}">
                    <a16:creationId xmlns:a16="http://schemas.microsoft.com/office/drawing/2014/main" id="{2ACBA9B8-CE97-4B10-AA26-D0D33E929FE1}"/>
                  </a:ext>
                </a:extLst>
              </p:cNvPr>
              <p:cNvSpPr>
                <a:spLocks noEditPoints="1"/>
              </p:cNvSpPr>
              <p:nvPr/>
            </p:nvSpPr>
            <p:spPr bwMode="auto">
              <a:xfrm>
                <a:off x="5076" y="2075"/>
                <a:ext cx="38" cy="35"/>
              </a:xfrm>
              <a:custGeom>
                <a:avLst/>
                <a:gdLst>
                  <a:gd name="T0" fmla="*/ 3 w 16"/>
                  <a:gd name="T1" fmla="*/ 7 h 15"/>
                  <a:gd name="T2" fmla="*/ 8 w 16"/>
                  <a:gd name="T3" fmla="*/ 2 h 15"/>
                  <a:gd name="T4" fmla="*/ 13 w 16"/>
                  <a:gd name="T5" fmla="*/ 7 h 15"/>
                  <a:gd name="T6" fmla="*/ 8 w 16"/>
                  <a:gd name="T7" fmla="*/ 13 h 15"/>
                  <a:gd name="T8" fmla="*/ 3 w 16"/>
                  <a:gd name="T9" fmla="*/ 7 h 15"/>
                  <a:gd name="T10" fmla="*/ 0 w 16"/>
                  <a:gd name="T11" fmla="*/ 7 h 15"/>
                  <a:gd name="T12" fmla="*/ 8 w 16"/>
                  <a:gd name="T13" fmla="*/ 15 h 15"/>
                  <a:gd name="T14" fmla="*/ 16 w 16"/>
                  <a:gd name="T15" fmla="*/ 7 h 15"/>
                  <a:gd name="T16" fmla="*/ 8 w 16"/>
                  <a:gd name="T17" fmla="*/ 0 h 15"/>
                  <a:gd name="T18" fmla="*/ 0 w 1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5">
                    <a:moveTo>
                      <a:pt x="3" y="7"/>
                    </a:moveTo>
                    <a:cubicBezTo>
                      <a:pt x="3" y="4"/>
                      <a:pt x="5" y="2"/>
                      <a:pt x="8" y="2"/>
                    </a:cubicBezTo>
                    <a:cubicBezTo>
                      <a:pt x="11" y="2"/>
                      <a:pt x="13" y="4"/>
                      <a:pt x="13" y="7"/>
                    </a:cubicBezTo>
                    <a:cubicBezTo>
                      <a:pt x="13" y="11"/>
                      <a:pt x="11" y="13"/>
                      <a:pt x="8" y="13"/>
                    </a:cubicBezTo>
                    <a:cubicBezTo>
                      <a:pt x="5" y="13"/>
                      <a:pt x="3" y="11"/>
                      <a:pt x="3" y="7"/>
                    </a:cubicBezTo>
                    <a:close/>
                    <a:moveTo>
                      <a:pt x="0" y="7"/>
                    </a:moveTo>
                    <a:cubicBezTo>
                      <a:pt x="0" y="12"/>
                      <a:pt x="4" y="15"/>
                      <a:pt x="8" y="15"/>
                    </a:cubicBezTo>
                    <a:cubicBezTo>
                      <a:pt x="12" y="15"/>
                      <a:pt x="16" y="12"/>
                      <a:pt x="16" y="7"/>
                    </a:cubicBezTo>
                    <a:cubicBezTo>
                      <a:pt x="16" y="3"/>
                      <a:pt x="12" y="0"/>
                      <a:pt x="8" y="0"/>
                    </a:cubicBezTo>
                    <a:cubicBezTo>
                      <a:pt x="4" y="0"/>
                      <a:pt x="0" y="3"/>
                      <a:pt x="0"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09" name="Freeform 769">
                <a:extLst>
                  <a:ext uri="{FF2B5EF4-FFF2-40B4-BE49-F238E27FC236}">
                    <a16:creationId xmlns:a16="http://schemas.microsoft.com/office/drawing/2014/main" id="{93048280-384E-4B9E-B477-B7FC90A457BF}"/>
                  </a:ext>
                </a:extLst>
              </p:cNvPr>
              <p:cNvSpPr>
                <a:spLocks/>
              </p:cNvSpPr>
              <p:nvPr/>
            </p:nvSpPr>
            <p:spPr bwMode="auto">
              <a:xfrm>
                <a:off x="5119" y="2075"/>
                <a:ext cx="28" cy="35"/>
              </a:xfrm>
              <a:custGeom>
                <a:avLst/>
                <a:gdLst>
                  <a:gd name="T0" fmla="*/ 7 w 12"/>
                  <a:gd name="T1" fmla="*/ 0 h 15"/>
                  <a:gd name="T2" fmla="*/ 2 w 12"/>
                  <a:gd name="T3" fmla="*/ 2 h 15"/>
                  <a:gd name="T4" fmla="*/ 2 w 12"/>
                  <a:gd name="T5" fmla="*/ 0 h 15"/>
                  <a:gd name="T6" fmla="*/ 0 w 12"/>
                  <a:gd name="T7" fmla="*/ 0 h 15"/>
                  <a:gd name="T8" fmla="*/ 0 w 12"/>
                  <a:gd name="T9" fmla="*/ 15 h 15"/>
                  <a:gd name="T10" fmla="*/ 2 w 12"/>
                  <a:gd name="T11" fmla="*/ 15 h 15"/>
                  <a:gd name="T12" fmla="*/ 2 w 12"/>
                  <a:gd name="T13" fmla="*/ 6 h 15"/>
                  <a:gd name="T14" fmla="*/ 6 w 12"/>
                  <a:gd name="T15" fmla="*/ 2 h 15"/>
                  <a:gd name="T16" fmla="*/ 10 w 12"/>
                  <a:gd name="T17" fmla="*/ 5 h 15"/>
                  <a:gd name="T18" fmla="*/ 10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4" y="2"/>
                      <a:pt x="6" y="2"/>
                    </a:cubicBezTo>
                    <a:cubicBezTo>
                      <a:pt x="8" y="2"/>
                      <a:pt x="10" y="3"/>
                      <a:pt x="10" y="5"/>
                    </a:cubicBezTo>
                    <a:cubicBezTo>
                      <a:pt x="10" y="15"/>
                      <a:pt x="10" y="15"/>
                      <a:pt x="10"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0" name="Rectangle 770">
                <a:extLst>
                  <a:ext uri="{FF2B5EF4-FFF2-40B4-BE49-F238E27FC236}">
                    <a16:creationId xmlns:a16="http://schemas.microsoft.com/office/drawing/2014/main" id="{9B27A2EF-356E-414D-AAED-2D07C20002D2}"/>
                  </a:ext>
                </a:extLst>
              </p:cNvPr>
              <p:cNvSpPr>
                <a:spLocks noChangeArrowheads="1"/>
              </p:cNvSpPr>
              <p:nvPr/>
            </p:nvSpPr>
            <p:spPr bwMode="auto">
              <a:xfrm>
                <a:off x="3868" y="2037"/>
                <a:ext cx="106" cy="106"/>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1" name="Freeform 771">
                <a:extLst>
                  <a:ext uri="{FF2B5EF4-FFF2-40B4-BE49-F238E27FC236}">
                    <a16:creationId xmlns:a16="http://schemas.microsoft.com/office/drawing/2014/main" id="{72BB850D-BE6F-45DE-B14C-16AD0867FEAC}"/>
                  </a:ext>
                </a:extLst>
              </p:cNvPr>
              <p:cNvSpPr>
                <a:spLocks/>
              </p:cNvSpPr>
              <p:nvPr/>
            </p:nvSpPr>
            <p:spPr bwMode="auto">
              <a:xfrm>
                <a:off x="4040" y="1838"/>
                <a:ext cx="22" cy="47"/>
              </a:xfrm>
              <a:custGeom>
                <a:avLst/>
                <a:gdLst>
                  <a:gd name="T0" fmla="*/ 0 w 22"/>
                  <a:gd name="T1" fmla="*/ 47 h 47"/>
                  <a:gd name="T2" fmla="*/ 5 w 22"/>
                  <a:gd name="T3" fmla="*/ 47 h 47"/>
                  <a:gd name="T4" fmla="*/ 5 w 22"/>
                  <a:gd name="T5" fmla="*/ 26 h 47"/>
                  <a:gd name="T6" fmla="*/ 19 w 22"/>
                  <a:gd name="T7" fmla="*/ 26 h 47"/>
                  <a:gd name="T8" fmla="*/ 19 w 22"/>
                  <a:gd name="T9" fmla="*/ 21 h 47"/>
                  <a:gd name="T10" fmla="*/ 5 w 22"/>
                  <a:gd name="T11" fmla="*/ 21 h 47"/>
                  <a:gd name="T12" fmla="*/ 5 w 22"/>
                  <a:gd name="T13" fmla="*/ 4 h 47"/>
                  <a:gd name="T14" fmla="*/ 22 w 22"/>
                  <a:gd name="T15" fmla="*/ 4 h 47"/>
                  <a:gd name="T16" fmla="*/ 22 w 22"/>
                  <a:gd name="T17" fmla="*/ 0 h 47"/>
                  <a:gd name="T18" fmla="*/ 0 w 22"/>
                  <a:gd name="T19" fmla="*/ 0 h 47"/>
                  <a:gd name="T20" fmla="*/ 0 w 22"/>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7">
                    <a:moveTo>
                      <a:pt x="0" y="47"/>
                    </a:moveTo>
                    <a:lnTo>
                      <a:pt x="5" y="47"/>
                    </a:lnTo>
                    <a:lnTo>
                      <a:pt x="5" y="26"/>
                    </a:lnTo>
                    <a:lnTo>
                      <a:pt x="19" y="26"/>
                    </a:lnTo>
                    <a:lnTo>
                      <a:pt x="19" y="21"/>
                    </a:lnTo>
                    <a:lnTo>
                      <a:pt x="5" y="21"/>
                    </a:lnTo>
                    <a:lnTo>
                      <a:pt x="5" y="4"/>
                    </a:lnTo>
                    <a:lnTo>
                      <a:pt x="22" y="4"/>
                    </a:lnTo>
                    <a:lnTo>
                      <a:pt x="22" y="0"/>
                    </a:lnTo>
                    <a:lnTo>
                      <a:pt x="0" y="0"/>
                    </a:lnTo>
                    <a:lnTo>
                      <a:pt x="0" y="47"/>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2" name="Rectangle 772">
                <a:extLst>
                  <a:ext uri="{FF2B5EF4-FFF2-40B4-BE49-F238E27FC236}">
                    <a16:creationId xmlns:a16="http://schemas.microsoft.com/office/drawing/2014/main" id="{8339ADE3-86AD-467A-8D33-C596BC54F960}"/>
                  </a:ext>
                </a:extLst>
              </p:cNvPr>
              <p:cNvSpPr>
                <a:spLocks noChangeArrowheads="1"/>
              </p:cNvSpPr>
              <p:nvPr/>
            </p:nvSpPr>
            <p:spPr bwMode="auto">
              <a:xfrm>
                <a:off x="4071" y="1835"/>
                <a:ext cx="5" cy="50"/>
              </a:xfrm>
              <a:prstGeom prst="rect">
                <a:avLst/>
              </a:prstGeom>
              <a:solidFill>
                <a:srgbClr val="443E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3" name="Freeform 773">
                <a:extLst>
                  <a:ext uri="{FF2B5EF4-FFF2-40B4-BE49-F238E27FC236}">
                    <a16:creationId xmlns:a16="http://schemas.microsoft.com/office/drawing/2014/main" id="{ABA3402A-F58F-4950-B6EA-96A611BC3A25}"/>
                  </a:ext>
                </a:extLst>
              </p:cNvPr>
              <p:cNvSpPr>
                <a:spLocks noEditPoints="1"/>
              </p:cNvSpPr>
              <p:nvPr/>
            </p:nvSpPr>
            <p:spPr bwMode="auto">
              <a:xfrm>
                <a:off x="4083" y="1850"/>
                <a:ext cx="38" cy="37"/>
              </a:xfrm>
              <a:custGeom>
                <a:avLst/>
                <a:gdLst>
                  <a:gd name="T0" fmla="*/ 3 w 16"/>
                  <a:gd name="T1" fmla="*/ 8 h 16"/>
                  <a:gd name="T2" fmla="*/ 8 w 16"/>
                  <a:gd name="T3" fmla="*/ 2 h 16"/>
                  <a:gd name="T4" fmla="*/ 13 w 16"/>
                  <a:gd name="T5" fmla="*/ 8 h 16"/>
                  <a:gd name="T6" fmla="*/ 8 w 16"/>
                  <a:gd name="T7" fmla="*/ 13 h 16"/>
                  <a:gd name="T8" fmla="*/ 3 w 16"/>
                  <a:gd name="T9" fmla="*/ 8 h 16"/>
                  <a:gd name="T10" fmla="*/ 0 w 16"/>
                  <a:gd name="T11" fmla="*/ 8 h 16"/>
                  <a:gd name="T12" fmla="*/ 8 w 16"/>
                  <a:gd name="T13" fmla="*/ 16 h 16"/>
                  <a:gd name="T14" fmla="*/ 16 w 16"/>
                  <a:gd name="T15" fmla="*/ 8 h 16"/>
                  <a:gd name="T16" fmla="*/ 8 w 16"/>
                  <a:gd name="T17" fmla="*/ 0 h 16"/>
                  <a:gd name="T18" fmla="*/ 0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3" y="8"/>
                    </a:moveTo>
                    <a:cubicBezTo>
                      <a:pt x="3" y="4"/>
                      <a:pt x="5" y="2"/>
                      <a:pt x="8" y="2"/>
                    </a:cubicBezTo>
                    <a:cubicBezTo>
                      <a:pt x="11" y="2"/>
                      <a:pt x="13" y="4"/>
                      <a:pt x="13" y="8"/>
                    </a:cubicBezTo>
                    <a:cubicBezTo>
                      <a:pt x="13" y="11"/>
                      <a:pt x="11" y="13"/>
                      <a:pt x="8" y="13"/>
                    </a:cubicBezTo>
                    <a:cubicBezTo>
                      <a:pt x="5" y="13"/>
                      <a:pt x="3" y="11"/>
                      <a:pt x="3" y="8"/>
                    </a:cubicBezTo>
                    <a:close/>
                    <a:moveTo>
                      <a:pt x="0" y="8"/>
                    </a:moveTo>
                    <a:cubicBezTo>
                      <a:pt x="0" y="12"/>
                      <a:pt x="4" y="16"/>
                      <a:pt x="8" y="16"/>
                    </a:cubicBezTo>
                    <a:cubicBezTo>
                      <a:pt x="12" y="16"/>
                      <a:pt x="16" y="12"/>
                      <a:pt x="16" y="8"/>
                    </a:cubicBezTo>
                    <a:cubicBezTo>
                      <a:pt x="16" y="3"/>
                      <a:pt x="12" y="0"/>
                      <a:pt x="8" y="0"/>
                    </a:cubicBezTo>
                    <a:cubicBezTo>
                      <a:pt x="4"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4" name="Freeform 774">
                <a:extLst>
                  <a:ext uri="{FF2B5EF4-FFF2-40B4-BE49-F238E27FC236}">
                    <a16:creationId xmlns:a16="http://schemas.microsoft.com/office/drawing/2014/main" id="{21FEB81B-D445-4F21-90DC-DD24F6321032}"/>
                  </a:ext>
                </a:extLst>
              </p:cNvPr>
              <p:cNvSpPr>
                <a:spLocks noEditPoints="1"/>
              </p:cNvSpPr>
              <p:nvPr/>
            </p:nvSpPr>
            <p:spPr bwMode="auto">
              <a:xfrm>
                <a:off x="4123" y="1850"/>
                <a:ext cx="38" cy="37"/>
              </a:xfrm>
              <a:custGeom>
                <a:avLst/>
                <a:gdLst>
                  <a:gd name="T0" fmla="*/ 3 w 16"/>
                  <a:gd name="T1" fmla="*/ 8 h 16"/>
                  <a:gd name="T2" fmla="*/ 8 w 16"/>
                  <a:gd name="T3" fmla="*/ 2 h 16"/>
                  <a:gd name="T4" fmla="*/ 13 w 16"/>
                  <a:gd name="T5" fmla="*/ 8 h 16"/>
                  <a:gd name="T6" fmla="*/ 8 w 16"/>
                  <a:gd name="T7" fmla="*/ 13 h 16"/>
                  <a:gd name="T8" fmla="*/ 3 w 16"/>
                  <a:gd name="T9" fmla="*/ 8 h 16"/>
                  <a:gd name="T10" fmla="*/ 0 w 16"/>
                  <a:gd name="T11" fmla="*/ 8 h 16"/>
                  <a:gd name="T12" fmla="*/ 8 w 16"/>
                  <a:gd name="T13" fmla="*/ 16 h 16"/>
                  <a:gd name="T14" fmla="*/ 16 w 16"/>
                  <a:gd name="T15" fmla="*/ 8 h 16"/>
                  <a:gd name="T16" fmla="*/ 8 w 16"/>
                  <a:gd name="T17" fmla="*/ 0 h 16"/>
                  <a:gd name="T18" fmla="*/ 0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3" y="8"/>
                    </a:moveTo>
                    <a:cubicBezTo>
                      <a:pt x="3" y="4"/>
                      <a:pt x="5" y="2"/>
                      <a:pt x="8" y="2"/>
                    </a:cubicBezTo>
                    <a:cubicBezTo>
                      <a:pt x="11" y="2"/>
                      <a:pt x="13" y="4"/>
                      <a:pt x="13" y="8"/>
                    </a:cubicBezTo>
                    <a:cubicBezTo>
                      <a:pt x="13" y="11"/>
                      <a:pt x="11" y="13"/>
                      <a:pt x="8" y="13"/>
                    </a:cubicBezTo>
                    <a:cubicBezTo>
                      <a:pt x="5" y="13"/>
                      <a:pt x="3" y="11"/>
                      <a:pt x="3" y="8"/>
                    </a:cubicBezTo>
                    <a:close/>
                    <a:moveTo>
                      <a:pt x="0" y="8"/>
                    </a:moveTo>
                    <a:cubicBezTo>
                      <a:pt x="0" y="12"/>
                      <a:pt x="4" y="16"/>
                      <a:pt x="8" y="16"/>
                    </a:cubicBezTo>
                    <a:cubicBezTo>
                      <a:pt x="12" y="16"/>
                      <a:pt x="16" y="12"/>
                      <a:pt x="16" y="8"/>
                    </a:cubicBezTo>
                    <a:cubicBezTo>
                      <a:pt x="16" y="3"/>
                      <a:pt x="12" y="0"/>
                      <a:pt x="8" y="0"/>
                    </a:cubicBezTo>
                    <a:cubicBezTo>
                      <a:pt x="4"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5" name="Freeform 775">
                <a:extLst>
                  <a:ext uri="{FF2B5EF4-FFF2-40B4-BE49-F238E27FC236}">
                    <a16:creationId xmlns:a16="http://schemas.microsoft.com/office/drawing/2014/main" id="{781C02E0-CB97-4E04-B154-2FA49BE750E7}"/>
                  </a:ext>
                </a:extLst>
              </p:cNvPr>
              <p:cNvSpPr>
                <a:spLocks noEditPoints="1"/>
              </p:cNvSpPr>
              <p:nvPr/>
            </p:nvSpPr>
            <p:spPr bwMode="auto">
              <a:xfrm>
                <a:off x="4163" y="1835"/>
                <a:ext cx="36" cy="52"/>
              </a:xfrm>
              <a:custGeom>
                <a:avLst/>
                <a:gdLst>
                  <a:gd name="T0" fmla="*/ 15 w 15"/>
                  <a:gd name="T1" fmla="*/ 0 h 22"/>
                  <a:gd name="T2" fmla="*/ 13 w 15"/>
                  <a:gd name="T3" fmla="*/ 0 h 22"/>
                  <a:gd name="T4" fmla="*/ 13 w 15"/>
                  <a:gd name="T5" fmla="*/ 9 h 22"/>
                  <a:gd name="T6" fmla="*/ 7 w 15"/>
                  <a:gd name="T7" fmla="*/ 6 h 22"/>
                  <a:gd name="T8" fmla="*/ 0 w 15"/>
                  <a:gd name="T9" fmla="*/ 14 h 22"/>
                  <a:gd name="T10" fmla="*/ 8 w 15"/>
                  <a:gd name="T11" fmla="*/ 22 h 22"/>
                  <a:gd name="T12" fmla="*/ 13 w 15"/>
                  <a:gd name="T13" fmla="*/ 19 h 22"/>
                  <a:gd name="T14" fmla="*/ 13 w 15"/>
                  <a:gd name="T15" fmla="*/ 21 h 22"/>
                  <a:gd name="T16" fmla="*/ 15 w 15"/>
                  <a:gd name="T17" fmla="*/ 21 h 22"/>
                  <a:gd name="T18" fmla="*/ 15 w 15"/>
                  <a:gd name="T19" fmla="*/ 0 h 22"/>
                  <a:gd name="T20" fmla="*/ 13 w 15"/>
                  <a:gd name="T21" fmla="*/ 14 h 22"/>
                  <a:gd name="T22" fmla="*/ 8 w 15"/>
                  <a:gd name="T23" fmla="*/ 19 h 22"/>
                  <a:gd name="T24" fmla="*/ 3 w 15"/>
                  <a:gd name="T25" fmla="*/ 14 h 22"/>
                  <a:gd name="T26" fmla="*/ 8 w 15"/>
                  <a:gd name="T27" fmla="*/ 8 h 22"/>
                  <a:gd name="T28" fmla="*/ 13 w 15"/>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2">
                    <a:moveTo>
                      <a:pt x="15" y="0"/>
                    </a:moveTo>
                    <a:cubicBezTo>
                      <a:pt x="13" y="0"/>
                      <a:pt x="13" y="0"/>
                      <a:pt x="13" y="0"/>
                    </a:cubicBezTo>
                    <a:cubicBezTo>
                      <a:pt x="13" y="9"/>
                      <a:pt x="13" y="9"/>
                      <a:pt x="13" y="9"/>
                    </a:cubicBezTo>
                    <a:cubicBezTo>
                      <a:pt x="12" y="8"/>
                      <a:pt x="10" y="6"/>
                      <a:pt x="7" y="6"/>
                    </a:cubicBezTo>
                    <a:cubicBezTo>
                      <a:pt x="3" y="6"/>
                      <a:pt x="0" y="9"/>
                      <a:pt x="0" y="14"/>
                    </a:cubicBezTo>
                    <a:cubicBezTo>
                      <a:pt x="0" y="18"/>
                      <a:pt x="3" y="22"/>
                      <a:pt x="8" y="22"/>
                    </a:cubicBezTo>
                    <a:cubicBezTo>
                      <a:pt x="11" y="22"/>
                      <a:pt x="12" y="19"/>
                      <a:pt x="13" y="19"/>
                    </a:cubicBezTo>
                    <a:cubicBezTo>
                      <a:pt x="13" y="21"/>
                      <a:pt x="13" y="21"/>
                      <a:pt x="13" y="21"/>
                    </a:cubicBezTo>
                    <a:cubicBezTo>
                      <a:pt x="15" y="21"/>
                      <a:pt x="15" y="21"/>
                      <a:pt x="15" y="21"/>
                    </a:cubicBezTo>
                    <a:lnTo>
                      <a:pt x="15" y="0"/>
                    </a:lnTo>
                    <a:close/>
                    <a:moveTo>
                      <a:pt x="13" y="14"/>
                    </a:moveTo>
                    <a:cubicBezTo>
                      <a:pt x="13" y="17"/>
                      <a:pt x="11" y="19"/>
                      <a:pt x="8" y="19"/>
                    </a:cubicBezTo>
                    <a:cubicBezTo>
                      <a:pt x="5" y="19"/>
                      <a:pt x="3" y="17"/>
                      <a:pt x="3" y="14"/>
                    </a:cubicBezTo>
                    <a:cubicBezTo>
                      <a:pt x="3" y="10"/>
                      <a:pt x="5" y="8"/>
                      <a:pt x="8" y="8"/>
                    </a:cubicBezTo>
                    <a:cubicBezTo>
                      <a:pt x="10" y="8"/>
                      <a:pt x="13" y="10"/>
                      <a:pt x="13" y="14"/>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6" name="Freeform 776">
                <a:extLst>
                  <a:ext uri="{FF2B5EF4-FFF2-40B4-BE49-F238E27FC236}">
                    <a16:creationId xmlns:a16="http://schemas.microsoft.com/office/drawing/2014/main" id="{2D519BF1-D85A-44CE-A798-545D727065C8}"/>
                  </a:ext>
                </a:extLst>
              </p:cNvPr>
              <p:cNvSpPr>
                <a:spLocks noEditPoints="1"/>
              </p:cNvSpPr>
              <p:nvPr/>
            </p:nvSpPr>
            <p:spPr bwMode="auto">
              <a:xfrm>
                <a:off x="4227" y="1850"/>
                <a:ext cx="33" cy="49"/>
              </a:xfrm>
              <a:custGeom>
                <a:avLst/>
                <a:gdLst>
                  <a:gd name="T0" fmla="*/ 0 w 14"/>
                  <a:gd name="T1" fmla="*/ 21 h 21"/>
                  <a:gd name="T2" fmla="*/ 2 w 14"/>
                  <a:gd name="T3" fmla="*/ 21 h 21"/>
                  <a:gd name="T4" fmla="*/ 2 w 14"/>
                  <a:gd name="T5" fmla="*/ 13 h 21"/>
                  <a:gd name="T6" fmla="*/ 7 w 14"/>
                  <a:gd name="T7" fmla="*/ 16 h 21"/>
                  <a:gd name="T8" fmla="*/ 14 w 14"/>
                  <a:gd name="T9" fmla="*/ 8 h 21"/>
                  <a:gd name="T10" fmla="*/ 7 w 14"/>
                  <a:gd name="T11" fmla="*/ 0 h 21"/>
                  <a:gd name="T12" fmla="*/ 2 w 14"/>
                  <a:gd name="T13" fmla="*/ 2 h 21"/>
                  <a:gd name="T14" fmla="*/ 2 w 14"/>
                  <a:gd name="T15" fmla="*/ 0 h 21"/>
                  <a:gd name="T16" fmla="*/ 0 w 14"/>
                  <a:gd name="T17" fmla="*/ 0 h 21"/>
                  <a:gd name="T18" fmla="*/ 0 w 14"/>
                  <a:gd name="T19" fmla="*/ 21 h 21"/>
                  <a:gd name="T20" fmla="*/ 2 w 14"/>
                  <a:gd name="T21" fmla="*/ 8 h 21"/>
                  <a:gd name="T22" fmla="*/ 7 w 14"/>
                  <a:gd name="T23" fmla="*/ 2 h 21"/>
                  <a:gd name="T24" fmla="*/ 12 w 14"/>
                  <a:gd name="T25" fmla="*/ 8 h 21"/>
                  <a:gd name="T26" fmla="*/ 7 w 14"/>
                  <a:gd name="T27" fmla="*/ 13 h 21"/>
                  <a:gd name="T28" fmla="*/ 2 w 14"/>
                  <a:gd name="T2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0" y="21"/>
                    </a:moveTo>
                    <a:cubicBezTo>
                      <a:pt x="2" y="21"/>
                      <a:pt x="2" y="21"/>
                      <a:pt x="2" y="21"/>
                    </a:cubicBezTo>
                    <a:cubicBezTo>
                      <a:pt x="2" y="13"/>
                      <a:pt x="2" y="13"/>
                      <a:pt x="2" y="13"/>
                    </a:cubicBezTo>
                    <a:cubicBezTo>
                      <a:pt x="3" y="14"/>
                      <a:pt x="4" y="16"/>
                      <a:pt x="7" y="16"/>
                    </a:cubicBezTo>
                    <a:cubicBezTo>
                      <a:pt x="11" y="16"/>
                      <a:pt x="14" y="12"/>
                      <a:pt x="14" y="8"/>
                    </a:cubicBezTo>
                    <a:cubicBezTo>
                      <a:pt x="14" y="3"/>
                      <a:pt x="11" y="0"/>
                      <a:pt x="7" y="0"/>
                    </a:cubicBezTo>
                    <a:cubicBezTo>
                      <a:pt x="4" y="0"/>
                      <a:pt x="2" y="2"/>
                      <a:pt x="2" y="2"/>
                    </a:cubicBezTo>
                    <a:cubicBezTo>
                      <a:pt x="2" y="0"/>
                      <a:pt x="2" y="0"/>
                      <a:pt x="2" y="0"/>
                    </a:cubicBezTo>
                    <a:cubicBezTo>
                      <a:pt x="0" y="0"/>
                      <a:pt x="0" y="0"/>
                      <a:pt x="0" y="0"/>
                    </a:cubicBezTo>
                    <a:lnTo>
                      <a:pt x="0" y="21"/>
                    </a:lnTo>
                    <a:close/>
                    <a:moveTo>
                      <a:pt x="2" y="8"/>
                    </a:moveTo>
                    <a:cubicBezTo>
                      <a:pt x="2" y="4"/>
                      <a:pt x="4" y="2"/>
                      <a:pt x="7" y="2"/>
                    </a:cubicBezTo>
                    <a:cubicBezTo>
                      <a:pt x="10" y="2"/>
                      <a:pt x="12" y="4"/>
                      <a:pt x="12" y="8"/>
                    </a:cubicBezTo>
                    <a:cubicBezTo>
                      <a:pt x="12" y="11"/>
                      <a:pt x="10" y="13"/>
                      <a:pt x="7" y="13"/>
                    </a:cubicBezTo>
                    <a:cubicBezTo>
                      <a:pt x="4" y="13"/>
                      <a:pt x="2" y="11"/>
                      <a:pt x="2"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7" name="Freeform 777">
                <a:extLst>
                  <a:ext uri="{FF2B5EF4-FFF2-40B4-BE49-F238E27FC236}">
                    <a16:creationId xmlns:a16="http://schemas.microsoft.com/office/drawing/2014/main" id="{A3BB9304-8CEC-403F-8202-577E67FAA8C9}"/>
                  </a:ext>
                </a:extLst>
              </p:cNvPr>
              <p:cNvSpPr>
                <a:spLocks/>
              </p:cNvSpPr>
              <p:nvPr/>
            </p:nvSpPr>
            <p:spPr bwMode="auto">
              <a:xfrm>
                <a:off x="4265" y="1850"/>
                <a:ext cx="17" cy="35"/>
              </a:xfrm>
              <a:custGeom>
                <a:avLst/>
                <a:gdLst>
                  <a:gd name="T0" fmla="*/ 7 w 7"/>
                  <a:gd name="T1" fmla="*/ 0 h 15"/>
                  <a:gd name="T2" fmla="*/ 2 w 7"/>
                  <a:gd name="T3" fmla="*/ 3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5" y="0"/>
                      <a:pt x="3"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8" name="Freeform 778">
                <a:extLst>
                  <a:ext uri="{FF2B5EF4-FFF2-40B4-BE49-F238E27FC236}">
                    <a16:creationId xmlns:a16="http://schemas.microsoft.com/office/drawing/2014/main" id="{AA47C92F-A654-43D4-9A39-86EE0650661B}"/>
                  </a:ext>
                </a:extLst>
              </p:cNvPr>
              <p:cNvSpPr>
                <a:spLocks noEditPoints="1"/>
              </p:cNvSpPr>
              <p:nvPr/>
            </p:nvSpPr>
            <p:spPr bwMode="auto">
              <a:xfrm>
                <a:off x="4286" y="1850"/>
                <a:ext cx="33" cy="37"/>
              </a:xfrm>
              <a:custGeom>
                <a:avLst/>
                <a:gdLst>
                  <a:gd name="T0" fmla="*/ 0 w 14"/>
                  <a:gd name="T1" fmla="*/ 8 h 16"/>
                  <a:gd name="T2" fmla="*/ 7 w 14"/>
                  <a:gd name="T3" fmla="*/ 16 h 16"/>
                  <a:gd name="T4" fmla="*/ 13 w 14"/>
                  <a:gd name="T5" fmla="*/ 12 h 16"/>
                  <a:gd name="T6" fmla="*/ 12 w 14"/>
                  <a:gd name="T7" fmla="*/ 11 h 16"/>
                  <a:gd name="T8" fmla="*/ 7 w 14"/>
                  <a:gd name="T9" fmla="*/ 14 h 16"/>
                  <a:gd name="T10" fmla="*/ 2 w 14"/>
                  <a:gd name="T11" fmla="*/ 8 h 16"/>
                  <a:gd name="T12" fmla="*/ 14 w 14"/>
                  <a:gd name="T13" fmla="*/ 8 h 16"/>
                  <a:gd name="T14" fmla="*/ 14 w 14"/>
                  <a:gd name="T15" fmla="*/ 7 h 16"/>
                  <a:gd name="T16" fmla="*/ 7 w 14"/>
                  <a:gd name="T17" fmla="*/ 0 h 16"/>
                  <a:gd name="T18" fmla="*/ 0 w 14"/>
                  <a:gd name="T19" fmla="*/ 8 h 16"/>
                  <a:gd name="T20" fmla="*/ 2 w 14"/>
                  <a:gd name="T21" fmla="*/ 6 h 16"/>
                  <a:gd name="T22" fmla="*/ 7 w 14"/>
                  <a:gd name="T23" fmla="*/ 2 h 16"/>
                  <a:gd name="T24" fmla="*/ 12 w 14"/>
                  <a:gd name="T25" fmla="*/ 6 h 16"/>
                  <a:gd name="T26" fmla="*/ 2 w 14"/>
                  <a:gd name="T2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2"/>
                      <a:pt x="3" y="16"/>
                      <a:pt x="7" y="16"/>
                    </a:cubicBezTo>
                    <a:cubicBezTo>
                      <a:pt x="11" y="16"/>
                      <a:pt x="13" y="14"/>
                      <a:pt x="13" y="12"/>
                    </a:cubicBezTo>
                    <a:cubicBezTo>
                      <a:pt x="12" y="11"/>
                      <a:pt x="12" y="11"/>
                      <a:pt x="12" y="11"/>
                    </a:cubicBezTo>
                    <a:cubicBezTo>
                      <a:pt x="11" y="12"/>
                      <a:pt x="10" y="14"/>
                      <a:pt x="7" y="14"/>
                    </a:cubicBezTo>
                    <a:cubicBezTo>
                      <a:pt x="4" y="14"/>
                      <a:pt x="2" y="11"/>
                      <a:pt x="2" y="8"/>
                    </a:cubicBezTo>
                    <a:cubicBezTo>
                      <a:pt x="14" y="8"/>
                      <a:pt x="14" y="8"/>
                      <a:pt x="14" y="8"/>
                    </a:cubicBezTo>
                    <a:cubicBezTo>
                      <a:pt x="14" y="8"/>
                      <a:pt x="14" y="8"/>
                      <a:pt x="14" y="7"/>
                    </a:cubicBezTo>
                    <a:cubicBezTo>
                      <a:pt x="14" y="3"/>
                      <a:pt x="11" y="0"/>
                      <a:pt x="7" y="0"/>
                    </a:cubicBezTo>
                    <a:cubicBezTo>
                      <a:pt x="3" y="0"/>
                      <a:pt x="0" y="3"/>
                      <a:pt x="0" y="8"/>
                    </a:cubicBezTo>
                    <a:close/>
                    <a:moveTo>
                      <a:pt x="2" y="6"/>
                    </a:moveTo>
                    <a:cubicBezTo>
                      <a:pt x="2" y="4"/>
                      <a:pt x="5" y="2"/>
                      <a:pt x="7" y="2"/>
                    </a:cubicBezTo>
                    <a:cubicBezTo>
                      <a:pt x="9" y="2"/>
                      <a:pt x="11" y="3"/>
                      <a:pt x="12"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19" name="Freeform 779">
                <a:extLst>
                  <a:ext uri="{FF2B5EF4-FFF2-40B4-BE49-F238E27FC236}">
                    <a16:creationId xmlns:a16="http://schemas.microsoft.com/office/drawing/2014/main" id="{79043A9D-1837-4638-8EF9-A2F99D3E812B}"/>
                  </a:ext>
                </a:extLst>
              </p:cNvPr>
              <p:cNvSpPr>
                <a:spLocks/>
              </p:cNvSpPr>
              <p:nvPr/>
            </p:nvSpPr>
            <p:spPr bwMode="auto">
              <a:xfrm>
                <a:off x="4322" y="1850"/>
                <a:ext cx="30" cy="35"/>
              </a:xfrm>
              <a:custGeom>
                <a:avLst/>
                <a:gdLst>
                  <a:gd name="T0" fmla="*/ 19 w 30"/>
                  <a:gd name="T1" fmla="*/ 35 h 35"/>
                  <a:gd name="T2" fmla="*/ 30 w 30"/>
                  <a:gd name="T3" fmla="*/ 0 h 35"/>
                  <a:gd name="T4" fmla="*/ 26 w 30"/>
                  <a:gd name="T5" fmla="*/ 0 h 35"/>
                  <a:gd name="T6" fmla="*/ 16 w 30"/>
                  <a:gd name="T7" fmla="*/ 30 h 35"/>
                  <a:gd name="T8" fmla="*/ 4 w 30"/>
                  <a:gd name="T9" fmla="*/ 0 h 35"/>
                  <a:gd name="T10" fmla="*/ 0 w 30"/>
                  <a:gd name="T11" fmla="*/ 0 h 35"/>
                  <a:gd name="T12" fmla="*/ 12 w 30"/>
                  <a:gd name="T13" fmla="*/ 35 h 35"/>
                  <a:gd name="T14" fmla="*/ 19 w 30"/>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5">
                    <a:moveTo>
                      <a:pt x="19" y="35"/>
                    </a:moveTo>
                    <a:lnTo>
                      <a:pt x="30" y="0"/>
                    </a:lnTo>
                    <a:lnTo>
                      <a:pt x="26" y="0"/>
                    </a:lnTo>
                    <a:lnTo>
                      <a:pt x="16" y="30"/>
                    </a:lnTo>
                    <a:lnTo>
                      <a:pt x="4" y="0"/>
                    </a:lnTo>
                    <a:lnTo>
                      <a:pt x="0" y="0"/>
                    </a:lnTo>
                    <a:lnTo>
                      <a:pt x="12" y="35"/>
                    </a:lnTo>
                    <a:lnTo>
                      <a:pt x="19" y="35"/>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0" name="Freeform 780">
                <a:extLst>
                  <a:ext uri="{FF2B5EF4-FFF2-40B4-BE49-F238E27FC236}">
                    <a16:creationId xmlns:a16="http://schemas.microsoft.com/office/drawing/2014/main" id="{C4C89DA3-0608-4812-B6A2-60DF2EE5C6E0}"/>
                  </a:ext>
                </a:extLst>
              </p:cNvPr>
              <p:cNvSpPr>
                <a:spLocks noEditPoints="1"/>
              </p:cNvSpPr>
              <p:nvPr/>
            </p:nvSpPr>
            <p:spPr bwMode="auto">
              <a:xfrm>
                <a:off x="4357" y="1850"/>
                <a:ext cx="33" cy="37"/>
              </a:xfrm>
              <a:custGeom>
                <a:avLst/>
                <a:gdLst>
                  <a:gd name="T0" fmla="*/ 0 w 14"/>
                  <a:gd name="T1" fmla="*/ 8 h 16"/>
                  <a:gd name="T2" fmla="*/ 8 w 14"/>
                  <a:gd name="T3" fmla="*/ 16 h 16"/>
                  <a:gd name="T4" fmla="*/ 14 w 14"/>
                  <a:gd name="T5" fmla="*/ 12 h 16"/>
                  <a:gd name="T6" fmla="*/ 12 w 14"/>
                  <a:gd name="T7" fmla="*/ 11 h 16"/>
                  <a:gd name="T8" fmla="*/ 8 w 14"/>
                  <a:gd name="T9" fmla="*/ 14 h 16"/>
                  <a:gd name="T10" fmla="*/ 2 w 14"/>
                  <a:gd name="T11" fmla="*/ 8 h 16"/>
                  <a:gd name="T12" fmla="*/ 14 w 14"/>
                  <a:gd name="T13" fmla="*/ 8 h 16"/>
                  <a:gd name="T14" fmla="*/ 14 w 14"/>
                  <a:gd name="T15" fmla="*/ 7 h 16"/>
                  <a:gd name="T16" fmla="*/ 7 w 14"/>
                  <a:gd name="T17" fmla="*/ 0 h 16"/>
                  <a:gd name="T18" fmla="*/ 0 w 14"/>
                  <a:gd name="T19" fmla="*/ 8 h 16"/>
                  <a:gd name="T20" fmla="*/ 2 w 14"/>
                  <a:gd name="T21" fmla="*/ 6 h 16"/>
                  <a:gd name="T22" fmla="*/ 7 w 14"/>
                  <a:gd name="T23" fmla="*/ 2 h 16"/>
                  <a:gd name="T24" fmla="*/ 12 w 14"/>
                  <a:gd name="T25" fmla="*/ 6 h 16"/>
                  <a:gd name="T26" fmla="*/ 2 w 14"/>
                  <a:gd name="T2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2"/>
                      <a:pt x="3" y="16"/>
                      <a:pt x="8" y="16"/>
                    </a:cubicBezTo>
                    <a:cubicBezTo>
                      <a:pt x="11" y="16"/>
                      <a:pt x="13" y="14"/>
                      <a:pt x="14" y="12"/>
                    </a:cubicBezTo>
                    <a:cubicBezTo>
                      <a:pt x="12" y="11"/>
                      <a:pt x="12" y="11"/>
                      <a:pt x="12" y="11"/>
                    </a:cubicBezTo>
                    <a:cubicBezTo>
                      <a:pt x="11" y="12"/>
                      <a:pt x="10" y="14"/>
                      <a:pt x="8" y="14"/>
                    </a:cubicBezTo>
                    <a:cubicBezTo>
                      <a:pt x="5" y="14"/>
                      <a:pt x="2" y="11"/>
                      <a:pt x="2" y="8"/>
                    </a:cubicBezTo>
                    <a:cubicBezTo>
                      <a:pt x="14" y="8"/>
                      <a:pt x="14" y="8"/>
                      <a:pt x="14" y="8"/>
                    </a:cubicBezTo>
                    <a:cubicBezTo>
                      <a:pt x="14" y="8"/>
                      <a:pt x="14" y="8"/>
                      <a:pt x="14" y="7"/>
                    </a:cubicBezTo>
                    <a:cubicBezTo>
                      <a:pt x="14" y="3"/>
                      <a:pt x="11" y="0"/>
                      <a:pt x="7" y="0"/>
                    </a:cubicBezTo>
                    <a:cubicBezTo>
                      <a:pt x="3" y="0"/>
                      <a:pt x="0" y="3"/>
                      <a:pt x="0" y="8"/>
                    </a:cubicBezTo>
                    <a:close/>
                    <a:moveTo>
                      <a:pt x="2" y="6"/>
                    </a:moveTo>
                    <a:cubicBezTo>
                      <a:pt x="3" y="4"/>
                      <a:pt x="5" y="2"/>
                      <a:pt x="7" y="2"/>
                    </a:cubicBezTo>
                    <a:cubicBezTo>
                      <a:pt x="10" y="2"/>
                      <a:pt x="12" y="3"/>
                      <a:pt x="12"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1" name="Freeform 781">
                <a:extLst>
                  <a:ext uri="{FF2B5EF4-FFF2-40B4-BE49-F238E27FC236}">
                    <a16:creationId xmlns:a16="http://schemas.microsoft.com/office/drawing/2014/main" id="{59AF5CA3-649A-4C37-9541-0304CD272F67}"/>
                  </a:ext>
                </a:extLst>
              </p:cNvPr>
              <p:cNvSpPr>
                <a:spLocks/>
              </p:cNvSpPr>
              <p:nvPr/>
            </p:nvSpPr>
            <p:spPr bwMode="auto">
              <a:xfrm>
                <a:off x="4395" y="1850"/>
                <a:ext cx="28" cy="35"/>
              </a:xfrm>
              <a:custGeom>
                <a:avLst/>
                <a:gdLst>
                  <a:gd name="T0" fmla="*/ 7 w 12"/>
                  <a:gd name="T1" fmla="*/ 0 h 15"/>
                  <a:gd name="T2" fmla="*/ 3 w 12"/>
                  <a:gd name="T3" fmla="*/ 2 h 15"/>
                  <a:gd name="T4" fmla="*/ 3 w 12"/>
                  <a:gd name="T5" fmla="*/ 0 h 15"/>
                  <a:gd name="T6" fmla="*/ 0 w 12"/>
                  <a:gd name="T7" fmla="*/ 0 h 15"/>
                  <a:gd name="T8" fmla="*/ 0 w 12"/>
                  <a:gd name="T9" fmla="*/ 15 h 15"/>
                  <a:gd name="T10" fmla="*/ 3 w 12"/>
                  <a:gd name="T11" fmla="*/ 15 h 15"/>
                  <a:gd name="T12" fmla="*/ 3 w 12"/>
                  <a:gd name="T13" fmla="*/ 6 h 15"/>
                  <a:gd name="T14" fmla="*/ 6 w 12"/>
                  <a:gd name="T15" fmla="*/ 2 h 15"/>
                  <a:gd name="T16" fmla="*/ 10 w 12"/>
                  <a:gd name="T17" fmla="*/ 6 h 15"/>
                  <a:gd name="T18" fmla="*/ 10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3" y="2"/>
                    </a:cubicBezTo>
                    <a:cubicBezTo>
                      <a:pt x="3" y="0"/>
                      <a:pt x="3" y="0"/>
                      <a:pt x="3" y="0"/>
                    </a:cubicBezTo>
                    <a:cubicBezTo>
                      <a:pt x="0" y="0"/>
                      <a:pt x="0" y="0"/>
                      <a:pt x="0" y="0"/>
                    </a:cubicBezTo>
                    <a:cubicBezTo>
                      <a:pt x="0" y="15"/>
                      <a:pt x="0" y="15"/>
                      <a:pt x="0" y="15"/>
                    </a:cubicBezTo>
                    <a:cubicBezTo>
                      <a:pt x="3" y="15"/>
                      <a:pt x="3" y="15"/>
                      <a:pt x="3" y="15"/>
                    </a:cubicBezTo>
                    <a:cubicBezTo>
                      <a:pt x="3" y="6"/>
                      <a:pt x="3" y="6"/>
                      <a:pt x="3" y="6"/>
                    </a:cubicBezTo>
                    <a:cubicBezTo>
                      <a:pt x="3" y="4"/>
                      <a:pt x="4" y="2"/>
                      <a:pt x="6" y="2"/>
                    </a:cubicBezTo>
                    <a:cubicBezTo>
                      <a:pt x="8" y="2"/>
                      <a:pt x="10" y="3"/>
                      <a:pt x="10" y="6"/>
                    </a:cubicBezTo>
                    <a:cubicBezTo>
                      <a:pt x="10" y="15"/>
                      <a:pt x="10" y="15"/>
                      <a:pt x="10"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2" name="Freeform 782">
                <a:extLst>
                  <a:ext uri="{FF2B5EF4-FFF2-40B4-BE49-F238E27FC236}">
                    <a16:creationId xmlns:a16="http://schemas.microsoft.com/office/drawing/2014/main" id="{93CD16CC-2C5A-4AE9-B8A3-EAFA19DFFD1A}"/>
                  </a:ext>
                </a:extLst>
              </p:cNvPr>
              <p:cNvSpPr>
                <a:spLocks/>
              </p:cNvSpPr>
              <p:nvPr/>
            </p:nvSpPr>
            <p:spPr bwMode="auto">
              <a:xfrm>
                <a:off x="4431" y="1842"/>
                <a:ext cx="16" cy="43"/>
              </a:xfrm>
              <a:custGeom>
                <a:avLst/>
                <a:gdLst>
                  <a:gd name="T0" fmla="*/ 1 w 7"/>
                  <a:gd name="T1" fmla="*/ 3 h 18"/>
                  <a:gd name="T2" fmla="*/ 0 w 7"/>
                  <a:gd name="T3" fmla="*/ 3 h 18"/>
                  <a:gd name="T4" fmla="*/ 0 w 7"/>
                  <a:gd name="T5" fmla="*/ 5 h 18"/>
                  <a:gd name="T6" fmla="*/ 1 w 7"/>
                  <a:gd name="T7" fmla="*/ 5 h 18"/>
                  <a:gd name="T8" fmla="*/ 1 w 7"/>
                  <a:gd name="T9" fmla="*/ 13 h 18"/>
                  <a:gd name="T10" fmla="*/ 6 w 7"/>
                  <a:gd name="T11" fmla="*/ 18 h 18"/>
                  <a:gd name="T12" fmla="*/ 7 w 7"/>
                  <a:gd name="T13" fmla="*/ 18 h 18"/>
                  <a:gd name="T14" fmla="*/ 7 w 7"/>
                  <a:gd name="T15" fmla="*/ 16 h 18"/>
                  <a:gd name="T16" fmla="*/ 6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1 w 7"/>
                  <a:gd name="T31" fmla="*/ 0 h 18"/>
                  <a:gd name="T32" fmla="*/ 1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1" y="3"/>
                    </a:moveTo>
                    <a:cubicBezTo>
                      <a:pt x="0" y="3"/>
                      <a:pt x="0" y="3"/>
                      <a:pt x="0" y="3"/>
                    </a:cubicBezTo>
                    <a:cubicBezTo>
                      <a:pt x="0" y="5"/>
                      <a:pt x="0" y="5"/>
                      <a:pt x="0" y="5"/>
                    </a:cubicBezTo>
                    <a:cubicBezTo>
                      <a:pt x="1" y="5"/>
                      <a:pt x="1" y="5"/>
                      <a:pt x="1" y="5"/>
                    </a:cubicBezTo>
                    <a:cubicBezTo>
                      <a:pt x="1" y="13"/>
                      <a:pt x="1" y="13"/>
                      <a:pt x="1" y="13"/>
                    </a:cubicBezTo>
                    <a:cubicBezTo>
                      <a:pt x="1" y="16"/>
                      <a:pt x="3" y="18"/>
                      <a:pt x="6" y="18"/>
                    </a:cubicBezTo>
                    <a:cubicBezTo>
                      <a:pt x="6" y="18"/>
                      <a:pt x="7" y="18"/>
                      <a:pt x="7" y="18"/>
                    </a:cubicBezTo>
                    <a:cubicBezTo>
                      <a:pt x="7" y="16"/>
                      <a:pt x="7" y="16"/>
                      <a:pt x="7" y="16"/>
                    </a:cubicBezTo>
                    <a:cubicBezTo>
                      <a:pt x="7" y="16"/>
                      <a:pt x="7" y="16"/>
                      <a:pt x="6" y="16"/>
                    </a:cubicBezTo>
                    <a:cubicBezTo>
                      <a:pt x="4" y="16"/>
                      <a:pt x="4" y="16"/>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1" y="0"/>
                      <a:pt x="1" y="0"/>
                      <a:pt x="1" y="0"/>
                    </a:cubicBezTo>
                    <a:lnTo>
                      <a:pt x="1"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3" name="Freeform 783">
                <a:extLst>
                  <a:ext uri="{FF2B5EF4-FFF2-40B4-BE49-F238E27FC236}">
                    <a16:creationId xmlns:a16="http://schemas.microsoft.com/office/drawing/2014/main" id="{DF36B4D3-7135-4232-8767-386C435953C2}"/>
                  </a:ext>
                </a:extLst>
              </p:cNvPr>
              <p:cNvSpPr>
                <a:spLocks noEditPoints="1"/>
              </p:cNvSpPr>
              <p:nvPr/>
            </p:nvSpPr>
            <p:spPr bwMode="auto">
              <a:xfrm>
                <a:off x="4452" y="1838"/>
                <a:ext cx="7" cy="47"/>
              </a:xfrm>
              <a:custGeom>
                <a:avLst/>
                <a:gdLst>
                  <a:gd name="T0" fmla="*/ 0 w 3"/>
                  <a:gd name="T1" fmla="*/ 20 h 20"/>
                  <a:gd name="T2" fmla="*/ 3 w 3"/>
                  <a:gd name="T3" fmla="*/ 20 h 20"/>
                  <a:gd name="T4" fmla="*/ 3 w 3"/>
                  <a:gd name="T5" fmla="*/ 5 h 20"/>
                  <a:gd name="T6" fmla="*/ 0 w 3"/>
                  <a:gd name="T7" fmla="*/ 5 h 20"/>
                  <a:gd name="T8" fmla="*/ 0 w 3"/>
                  <a:gd name="T9" fmla="*/ 20 h 20"/>
                  <a:gd name="T10" fmla="*/ 0 w 3"/>
                  <a:gd name="T11" fmla="*/ 1 h 20"/>
                  <a:gd name="T12" fmla="*/ 1 w 3"/>
                  <a:gd name="T13" fmla="*/ 3 h 20"/>
                  <a:gd name="T14" fmla="*/ 3 w 3"/>
                  <a:gd name="T15" fmla="*/ 1 h 20"/>
                  <a:gd name="T16" fmla="*/ 1 w 3"/>
                  <a:gd name="T17" fmla="*/ 0 h 20"/>
                  <a:gd name="T18" fmla="*/ 0 w 3"/>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0">
                    <a:moveTo>
                      <a:pt x="0" y="20"/>
                    </a:moveTo>
                    <a:cubicBezTo>
                      <a:pt x="3" y="20"/>
                      <a:pt x="3" y="20"/>
                      <a:pt x="3" y="20"/>
                    </a:cubicBezTo>
                    <a:cubicBezTo>
                      <a:pt x="3" y="5"/>
                      <a:pt x="3" y="5"/>
                      <a:pt x="3" y="5"/>
                    </a:cubicBezTo>
                    <a:cubicBezTo>
                      <a:pt x="0" y="5"/>
                      <a:pt x="0" y="5"/>
                      <a:pt x="0" y="5"/>
                    </a:cubicBezTo>
                    <a:lnTo>
                      <a:pt x="0" y="20"/>
                    </a:lnTo>
                    <a:close/>
                    <a:moveTo>
                      <a:pt x="0" y="1"/>
                    </a:moveTo>
                    <a:cubicBezTo>
                      <a:pt x="0" y="2"/>
                      <a:pt x="1" y="3"/>
                      <a:pt x="1" y="3"/>
                    </a:cubicBezTo>
                    <a:cubicBezTo>
                      <a:pt x="2" y="3"/>
                      <a:pt x="3" y="2"/>
                      <a:pt x="3" y="1"/>
                    </a:cubicBezTo>
                    <a:cubicBezTo>
                      <a:pt x="3" y="0"/>
                      <a:pt x="2" y="0"/>
                      <a:pt x="1" y="0"/>
                    </a:cubicBezTo>
                    <a:cubicBezTo>
                      <a:pt x="1" y="0"/>
                      <a:pt x="0" y="0"/>
                      <a:pt x="0" y="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4" name="Freeform 784">
                <a:extLst>
                  <a:ext uri="{FF2B5EF4-FFF2-40B4-BE49-F238E27FC236}">
                    <a16:creationId xmlns:a16="http://schemas.microsoft.com/office/drawing/2014/main" id="{7D4C21CC-DD8A-4A65-ACDD-65999DD19452}"/>
                  </a:ext>
                </a:extLst>
              </p:cNvPr>
              <p:cNvSpPr>
                <a:spLocks noEditPoints="1"/>
              </p:cNvSpPr>
              <p:nvPr/>
            </p:nvSpPr>
            <p:spPr bwMode="auto">
              <a:xfrm>
                <a:off x="4466" y="1850"/>
                <a:ext cx="36" cy="37"/>
              </a:xfrm>
              <a:custGeom>
                <a:avLst/>
                <a:gdLst>
                  <a:gd name="T0" fmla="*/ 2 w 15"/>
                  <a:gd name="T1" fmla="*/ 8 h 16"/>
                  <a:gd name="T2" fmla="*/ 8 w 15"/>
                  <a:gd name="T3" fmla="*/ 2 h 16"/>
                  <a:gd name="T4" fmla="*/ 13 w 15"/>
                  <a:gd name="T5" fmla="*/ 8 h 16"/>
                  <a:gd name="T6" fmla="*/ 8 w 15"/>
                  <a:gd name="T7" fmla="*/ 13 h 16"/>
                  <a:gd name="T8" fmla="*/ 2 w 15"/>
                  <a:gd name="T9" fmla="*/ 8 h 16"/>
                  <a:gd name="T10" fmla="*/ 0 w 15"/>
                  <a:gd name="T11" fmla="*/ 8 h 16"/>
                  <a:gd name="T12" fmla="*/ 8 w 15"/>
                  <a:gd name="T13" fmla="*/ 16 h 16"/>
                  <a:gd name="T14" fmla="*/ 15 w 15"/>
                  <a:gd name="T15" fmla="*/ 8 h 16"/>
                  <a:gd name="T16" fmla="*/ 8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2" y="8"/>
                    </a:moveTo>
                    <a:cubicBezTo>
                      <a:pt x="2" y="4"/>
                      <a:pt x="4" y="2"/>
                      <a:pt x="8" y="2"/>
                    </a:cubicBezTo>
                    <a:cubicBezTo>
                      <a:pt x="11" y="2"/>
                      <a:pt x="13" y="4"/>
                      <a:pt x="13" y="8"/>
                    </a:cubicBezTo>
                    <a:cubicBezTo>
                      <a:pt x="13" y="11"/>
                      <a:pt x="11" y="13"/>
                      <a:pt x="8" y="13"/>
                    </a:cubicBezTo>
                    <a:cubicBezTo>
                      <a:pt x="4" y="13"/>
                      <a:pt x="2" y="11"/>
                      <a:pt x="2" y="8"/>
                    </a:cubicBezTo>
                    <a:close/>
                    <a:moveTo>
                      <a:pt x="0" y="8"/>
                    </a:moveTo>
                    <a:cubicBezTo>
                      <a:pt x="0" y="12"/>
                      <a:pt x="3" y="16"/>
                      <a:pt x="8" y="16"/>
                    </a:cubicBezTo>
                    <a:cubicBezTo>
                      <a:pt x="12" y="16"/>
                      <a:pt x="15" y="12"/>
                      <a:pt x="15" y="8"/>
                    </a:cubicBezTo>
                    <a:cubicBezTo>
                      <a:pt x="15" y="3"/>
                      <a:pt x="12" y="0"/>
                      <a:pt x="8" y="0"/>
                    </a:cubicBezTo>
                    <a:cubicBezTo>
                      <a:pt x="3"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5" name="Freeform 785">
                <a:extLst>
                  <a:ext uri="{FF2B5EF4-FFF2-40B4-BE49-F238E27FC236}">
                    <a16:creationId xmlns:a16="http://schemas.microsoft.com/office/drawing/2014/main" id="{280E050E-E5EE-4260-A47C-1ECED26959BC}"/>
                  </a:ext>
                </a:extLst>
              </p:cNvPr>
              <p:cNvSpPr>
                <a:spLocks/>
              </p:cNvSpPr>
              <p:nvPr/>
            </p:nvSpPr>
            <p:spPr bwMode="auto">
              <a:xfrm>
                <a:off x="4509" y="1850"/>
                <a:ext cx="26" cy="35"/>
              </a:xfrm>
              <a:custGeom>
                <a:avLst/>
                <a:gdLst>
                  <a:gd name="T0" fmla="*/ 6 w 11"/>
                  <a:gd name="T1" fmla="*/ 0 h 15"/>
                  <a:gd name="T2" fmla="*/ 2 w 11"/>
                  <a:gd name="T3" fmla="*/ 2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4"/>
                      <a:pt x="4" y="2"/>
                      <a:pt x="6" y="2"/>
                    </a:cubicBezTo>
                    <a:cubicBezTo>
                      <a:pt x="8" y="2"/>
                      <a:pt x="9" y="3"/>
                      <a:pt x="9" y="6"/>
                    </a:cubicBezTo>
                    <a:cubicBezTo>
                      <a:pt x="9" y="15"/>
                      <a:pt x="9" y="15"/>
                      <a:pt x="9" y="15"/>
                    </a:cubicBezTo>
                    <a:cubicBezTo>
                      <a:pt x="11" y="15"/>
                      <a:pt x="11" y="15"/>
                      <a:pt x="11" y="15"/>
                    </a:cubicBezTo>
                    <a:cubicBezTo>
                      <a:pt x="11" y="6"/>
                      <a:pt x="11" y="6"/>
                      <a:pt x="11" y="6"/>
                    </a:cubicBezTo>
                    <a:cubicBezTo>
                      <a:pt x="11" y="2"/>
                      <a:pt x="10" y="0"/>
                      <a:pt x="6"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6" name="Rectangle 786">
                <a:extLst>
                  <a:ext uri="{FF2B5EF4-FFF2-40B4-BE49-F238E27FC236}">
                    <a16:creationId xmlns:a16="http://schemas.microsoft.com/office/drawing/2014/main" id="{B61F9FBA-45B0-4F92-A7FA-FC415685C595}"/>
                  </a:ext>
                </a:extLst>
              </p:cNvPr>
              <p:cNvSpPr>
                <a:spLocks noChangeArrowheads="1"/>
              </p:cNvSpPr>
              <p:nvPr/>
            </p:nvSpPr>
            <p:spPr bwMode="auto">
              <a:xfrm>
                <a:off x="3868" y="1812"/>
                <a:ext cx="106" cy="106"/>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7" name="Rectangle 787">
                <a:extLst>
                  <a:ext uri="{FF2B5EF4-FFF2-40B4-BE49-F238E27FC236}">
                    <a16:creationId xmlns:a16="http://schemas.microsoft.com/office/drawing/2014/main" id="{80B5690C-2B63-4895-9E4C-98605C13EACA}"/>
                  </a:ext>
                </a:extLst>
              </p:cNvPr>
              <p:cNvSpPr>
                <a:spLocks noChangeArrowheads="1"/>
              </p:cNvSpPr>
              <p:nvPr/>
            </p:nvSpPr>
            <p:spPr bwMode="auto">
              <a:xfrm>
                <a:off x="3804" y="1127"/>
                <a:ext cx="1391" cy="474"/>
              </a:xfrm>
              <a:prstGeom prst="rect">
                <a:avLst/>
              </a:prstGeom>
              <a:solidFill>
                <a:srgbClr val="F4F2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928" name="Rectangle 788">
                <a:extLst>
                  <a:ext uri="{FF2B5EF4-FFF2-40B4-BE49-F238E27FC236}">
                    <a16:creationId xmlns:a16="http://schemas.microsoft.com/office/drawing/2014/main" id="{1F2D4456-684A-4A93-9E7F-E8C5A6202769}"/>
                  </a:ext>
                </a:extLst>
              </p:cNvPr>
              <p:cNvSpPr>
                <a:spLocks noChangeArrowheads="1"/>
              </p:cNvSpPr>
              <p:nvPr/>
            </p:nvSpPr>
            <p:spPr bwMode="auto">
              <a:xfrm>
                <a:off x="3804" y="1127"/>
                <a:ext cx="1391"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29" name="Freeform 789">
                <a:extLst>
                  <a:ext uri="{FF2B5EF4-FFF2-40B4-BE49-F238E27FC236}">
                    <a16:creationId xmlns:a16="http://schemas.microsoft.com/office/drawing/2014/main" id="{A9A9BC8E-3D2D-418B-96B6-6408F7C91A1D}"/>
                  </a:ext>
                </a:extLst>
              </p:cNvPr>
              <p:cNvSpPr>
                <a:spLocks/>
              </p:cNvSpPr>
              <p:nvPr/>
            </p:nvSpPr>
            <p:spPr bwMode="auto">
              <a:xfrm>
                <a:off x="4040" y="1447"/>
                <a:ext cx="36" cy="47"/>
              </a:xfrm>
              <a:custGeom>
                <a:avLst/>
                <a:gdLst>
                  <a:gd name="T0" fmla="*/ 0 w 36"/>
                  <a:gd name="T1" fmla="*/ 47 h 47"/>
                  <a:gd name="T2" fmla="*/ 5 w 36"/>
                  <a:gd name="T3" fmla="*/ 47 h 47"/>
                  <a:gd name="T4" fmla="*/ 5 w 36"/>
                  <a:gd name="T5" fmla="*/ 7 h 47"/>
                  <a:gd name="T6" fmla="*/ 31 w 36"/>
                  <a:gd name="T7" fmla="*/ 47 h 47"/>
                  <a:gd name="T8" fmla="*/ 36 w 36"/>
                  <a:gd name="T9" fmla="*/ 47 h 47"/>
                  <a:gd name="T10" fmla="*/ 36 w 36"/>
                  <a:gd name="T11" fmla="*/ 0 h 47"/>
                  <a:gd name="T12" fmla="*/ 31 w 36"/>
                  <a:gd name="T13" fmla="*/ 0 h 47"/>
                  <a:gd name="T14" fmla="*/ 31 w 36"/>
                  <a:gd name="T15" fmla="*/ 38 h 47"/>
                  <a:gd name="T16" fmla="*/ 5 w 36"/>
                  <a:gd name="T17" fmla="*/ 0 h 47"/>
                  <a:gd name="T18" fmla="*/ 0 w 36"/>
                  <a:gd name="T19" fmla="*/ 0 h 47"/>
                  <a:gd name="T20" fmla="*/ 0 w 36"/>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7">
                    <a:moveTo>
                      <a:pt x="0" y="47"/>
                    </a:moveTo>
                    <a:lnTo>
                      <a:pt x="5" y="47"/>
                    </a:lnTo>
                    <a:lnTo>
                      <a:pt x="5" y="7"/>
                    </a:lnTo>
                    <a:lnTo>
                      <a:pt x="31" y="47"/>
                    </a:lnTo>
                    <a:lnTo>
                      <a:pt x="36" y="47"/>
                    </a:lnTo>
                    <a:lnTo>
                      <a:pt x="36" y="0"/>
                    </a:lnTo>
                    <a:lnTo>
                      <a:pt x="31" y="0"/>
                    </a:lnTo>
                    <a:lnTo>
                      <a:pt x="31" y="38"/>
                    </a:lnTo>
                    <a:lnTo>
                      <a:pt x="5" y="0"/>
                    </a:lnTo>
                    <a:lnTo>
                      <a:pt x="0" y="0"/>
                    </a:lnTo>
                    <a:lnTo>
                      <a:pt x="0" y="47"/>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0" name="Freeform 790">
                <a:extLst>
                  <a:ext uri="{FF2B5EF4-FFF2-40B4-BE49-F238E27FC236}">
                    <a16:creationId xmlns:a16="http://schemas.microsoft.com/office/drawing/2014/main" id="{FA2B94E3-76D9-4671-837F-4DC23EAA7D77}"/>
                  </a:ext>
                </a:extLst>
              </p:cNvPr>
              <p:cNvSpPr>
                <a:spLocks/>
              </p:cNvSpPr>
              <p:nvPr/>
            </p:nvSpPr>
            <p:spPr bwMode="auto">
              <a:xfrm>
                <a:off x="4085" y="1458"/>
                <a:ext cx="29" cy="36"/>
              </a:xfrm>
              <a:custGeom>
                <a:avLst/>
                <a:gdLst>
                  <a:gd name="T0" fmla="*/ 5 w 12"/>
                  <a:gd name="T1" fmla="*/ 15 h 15"/>
                  <a:gd name="T2" fmla="*/ 10 w 12"/>
                  <a:gd name="T3" fmla="*/ 13 h 15"/>
                  <a:gd name="T4" fmla="*/ 10 w 12"/>
                  <a:gd name="T5" fmla="*/ 15 h 15"/>
                  <a:gd name="T6" fmla="*/ 12 w 12"/>
                  <a:gd name="T7" fmla="*/ 15 h 15"/>
                  <a:gd name="T8" fmla="*/ 12 w 12"/>
                  <a:gd name="T9" fmla="*/ 0 h 15"/>
                  <a:gd name="T10" fmla="*/ 10 w 12"/>
                  <a:gd name="T11" fmla="*/ 0 h 15"/>
                  <a:gd name="T12" fmla="*/ 10 w 12"/>
                  <a:gd name="T13" fmla="*/ 9 h 15"/>
                  <a:gd name="T14" fmla="*/ 6 w 12"/>
                  <a:gd name="T15" fmla="*/ 13 h 15"/>
                  <a:gd name="T16" fmla="*/ 2 w 12"/>
                  <a:gd name="T17" fmla="*/ 9 h 15"/>
                  <a:gd name="T18" fmla="*/ 2 w 12"/>
                  <a:gd name="T19" fmla="*/ 0 h 15"/>
                  <a:gd name="T20" fmla="*/ 0 w 12"/>
                  <a:gd name="T21" fmla="*/ 0 h 15"/>
                  <a:gd name="T22" fmla="*/ 0 w 12"/>
                  <a:gd name="T23" fmla="*/ 9 h 15"/>
                  <a:gd name="T24" fmla="*/ 5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5" y="15"/>
                    </a:moveTo>
                    <a:cubicBezTo>
                      <a:pt x="7" y="15"/>
                      <a:pt x="9" y="14"/>
                      <a:pt x="10" y="13"/>
                    </a:cubicBezTo>
                    <a:cubicBezTo>
                      <a:pt x="10" y="15"/>
                      <a:pt x="10" y="15"/>
                      <a:pt x="10" y="15"/>
                    </a:cubicBezTo>
                    <a:cubicBezTo>
                      <a:pt x="12" y="15"/>
                      <a:pt x="12" y="15"/>
                      <a:pt x="12" y="15"/>
                    </a:cubicBezTo>
                    <a:cubicBezTo>
                      <a:pt x="12" y="0"/>
                      <a:pt x="12" y="0"/>
                      <a:pt x="12" y="0"/>
                    </a:cubicBezTo>
                    <a:cubicBezTo>
                      <a:pt x="10" y="0"/>
                      <a:pt x="10" y="0"/>
                      <a:pt x="10" y="0"/>
                    </a:cubicBezTo>
                    <a:cubicBezTo>
                      <a:pt x="10" y="9"/>
                      <a:pt x="10" y="9"/>
                      <a:pt x="10" y="9"/>
                    </a:cubicBezTo>
                    <a:cubicBezTo>
                      <a:pt x="10" y="12"/>
                      <a:pt x="8" y="13"/>
                      <a:pt x="6" y="13"/>
                    </a:cubicBezTo>
                    <a:cubicBezTo>
                      <a:pt x="4" y="13"/>
                      <a:pt x="2" y="12"/>
                      <a:pt x="2" y="9"/>
                    </a:cubicBezTo>
                    <a:cubicBezTo>
                      <a:pt x="2" y="0"/>
                      <a:pt x="2" y="0"/>
                      <a:pt x="2" y="0"/>
                    </a:cubicBezTo>
                    <a:cubicBezTo>
                      <a:pt x="0" y="0"/>
                      <a:pt x="0" y="0"/>
                      <a:pt x="0" y="0"/>
                    </a:cubicBezTo>
                    <a:cubicBezTo>
                      <a:pt x="0" y="9"/>
                      <a:pt x="0" y="9"/>
                      <a:pt x="0" y="9"/>
                    </a:cubicBezTo>
                    <a:cubicBezTo>
                      <a:pt x="0" y="13"/>
                      <a:pt x="2" y="15"/>
                      <a:pt x="5" y="1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1" name="Freeform 791">
                <a:extLst>
                  <a:ext uri="{FF2B5EF4-FFF2-40B4-BE49-F238E27FC236}">
                    <a16:creationId xmlns:a16="http://schemas.microsoft.com/office/drawing/2014/main" id="{965156DA-83DD-4DD8-B7D9-78E0552B6755}"/>
                  </a:ext>
                </a:extLst>
              </p:cNvPr>
              <p:cNvSpPr>
                <a:spLocks/>
              </p:cNvSpPr>
              <p:nvPr/>
            </p:nvSpPr>
            <p:spPr bwMode="auto">
              <a:xfrm>
                <a:off x="4123" y="1458"/>
                <a:ext cx="47" cy="36"/>
              </a:xfrm>
              <a:custGeom>
                <a:avLst/>
                <a:gdLst>
                  <a:gd name="T0" fmla="*/ 20 w 20"/>
                  <a:gd name="T1" fmla="*/ 5 h 15"/>
                  <a:gd name="T2" fmla="*/ 15 w 20"/>
                  <a:gd name="T3" fmla="*/ 0 h 15"/>
                  <a:gd name="T4" fmla="*/ 10 w 20"/>
                  <a:gd name="T5" fmla="*/ 2 h 15"/>
                  <a:gd name="T6" fmla="*/ 6 w 20"/>
                  <a:gd name="T7" fmla="*/ 0 h 15"/>
                  <a:gd name="T8" fmla="*/ 2 w 20"/>
                  <a:gd name="T9" fmla="*/ 2 h 15"/>
                  <a:gd name="T10" fmla="*/ 2 w 20"/>
                  <a:gd name="T11" fmla="*/ 0 h 15"/>
                  <a:gd name="T12" fmla="*/ 0 w 20"/>
                  <a:gd name="T13" fmla="*/ 0 h 15"/>
                  <a:gd name="T14" fmla="*/ 0 w 20"/>
                  <a:gd name="T15" fmla="*/ 15 h 15"/>
                  <a:gd name="T16" fmla="*/ 2 w 20"/>
                  <a:gd name="T17" fmla="*/ 15 h 15"/>
                  <a:gd name="T18" fmla="*/ 2 w 20"/>
                  <a:gd name="T19" fmla="*/ 6 h 15"/>
                  <a:gd name="T20" fmla="*/ 5 w 20"/>
                  <a:gd name="T21" fmla="*/ 2 h 15"/>
                  <a:gd name="T22" fmla="*/ 9 w 20"/>
                  <a:gd name="T23" fmla="*/ 5 h 15"/>
                  <a:gd name="T24" fmla="*/ 9 w 20"/>
                  <a:gd name="T25" fmla="*/ 15 h 15"/>
                  <a:gd name="T26" fmla="*/ 11 w 20"/>
                  <a:gd name="T27" fmla="*/ 15 h 15"/>
                  <a:gd name="T28" fmla="*/ 11 w 20"/>
                  <a:gd name="T29" fmla="*/ 6 h 15"/>
                  <a:gd name="T30" fmla="*/ 15 w 20"/>
                  <a:gd name="T31" fmla="*/ 2 h 15"/>
                  <a:gd name="T32" fmla="*/ 18 w 20"/>
                  <a:gd name="T33" fmla="*/ 6 h 15"/>
                  <a:gd name="T34" fmla="*/ 18 w 20"/>
                  <a:gd name="T35" fmla="*/ 15 h 15"/>
                  <a:gd name="T36" fmla="*/ 20 w 20"/>
                  <a:gd name="T37" fmla="*/ 15 h 15"/>
                  <a:gd name="T38" fmla="*/ 20 w 20"/>
                  <a:gd name="T3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15">
                    <a:moveTo>
                      <a:pt x="20" y="5"/>
                    </a:moveTo>
                    <a:cubicBezTo>
                      <a:pt x="20" y="2"/>
                      <a:pt x="18" y="0"/>
                      <a:pt x="15" y="0"/>
                    </a:cubicBezTo>
                    <a:cubicBezTo>
                      <a:pt x="13" y="0"/>
                      <a:pt x="11" y="1"/>
                      <a:pt x="10" y="2"/>
                    </a:cubicBezTo>
                    <a:cubicBezTo>
                      <a:pt x="10" y="1"/>
                      <a:pt x="8" y="0"/>
                      <a:pt x="6" y="0"/>
                    </a:cubicBezTo>
                    <a:cubicBezTo>
                      <a:pt x="4" y="0"/>
                      <a:pt x="2" y="1"/>
                      <a:pt x="2" y="2"/>
                    </a:cubicBezTo>
                    <a:cubicBezTo>
                      <a:pt x="2" y="2"/>
                      <a:pt x="2" y="1"/>
                      <a:pt x="2" y="0"/>
                    </a:cubicBezTo>
                    <a:cubicBezTo>
                      <a:pt x="0" y="0"/>
                      <a:pt x="0" y="0"/>
                      <a:pt x="0" y="0"/>
                    </a:cubicBezTo>
                    <a:cubicBezTo>
                      <a:pt x="0" y="15"/>
                      <a:pt x="0" y="15"/>
                      <a:pt x="0" y="15"/>
                    </a:cubicBezTo>
                    <a:cubicBezTo>
                      <a:pt x="2" y="15"/>
                      <a:pt x="2" y="15"/>
                      <a:pt x="2" y="15"/>
                    </a:cubicBezTo>
                    <a:cubicBezTo>
                      <a:pt x="2" y="6"/>
                      <a:pt x="2" y="6"/>
                      <a:pt x="2" y="6"/>
                    </a:cubicBezTo>
                    <a:cubicBezTo>
                      <a:pt x="2" y="3"/>
                      <a:pt x="3" y="2"/>
                      <a:pt x="5" y="2"/>
                    </a:cubicBezTo>
                    <a:cubicBezTo>
                      <a:pt x="7" y="2"/>
                      <a:pt x="9" y="3"/>
                      <a:pt x="9" y="5"/>
                    </a:cubicBezTo>
                    <a:cubicBezTo>
                      <a:pt x="9" y="15"/>
                      <a:pt x="9" y="15"/>
                      <a:pt x="9" y="15"/>
                    </a:cubicBezTo>
                    <a:cubicBezTo>
                      <a:pt x="11" y="15"/>
                      <a:pt x="11" y="15"/>
                      <a:pt x="11" y="15"/>
                    </a:cubicBezTo>
                    <a:cubicBezTo>
                      <a:pt x="11" y="6"/>
                      <a:pt x="11" y="6"/>
                      <a:pt x="11" y="6"/>
                    </a:cubicBezTo>
                    <a:cubicBezTo>
                      <a:pt x="11" y="3"/>
                      <a:pt x="12" y="2"/>
                      <a:pt x="15" y="2"/>
                    </a:cubicBezTo>
                    <a:cubicBezTo>
                      <a:pt x="17" y="2"/>
                      <a:pt x="18" y="3"/>
                      <a:pt x="18" y="6"/>
                    </a:cubicBezTo>
                    <a:cubicBezTo>
                      <a:pt x="18" y="15"/>
                      <a:pt x="18" y="15"/>
                      <a:pt x="18" y="15"/>
                    </a:cubicBezTo>
                    <a:cubicBezTo>
                      <a:pt x="20" y="15"/>
                      <a:pt x="20" y="15"/>
                      <a:pt x="20" y="15"/>
                    </a:cubicBezTo>
                    <a:lnTo>
                      <a:pt x="20" y="5"/>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2" name="Freeform 792">
                <a:extLst>
                  <a:ext uri="{FF2B5EF4-FFF2-40B4-BE49-F238E27FC236}">
                    <a16:creationId xmlns:a16="http://schemas.microsoft.com/office/drawing/2014/main" id="{117EA502-DC8F-4EE0-AE18-D3A5041558FC}"/>
                  </a:ext>
                </a:extLst>
              </p:cNvPr>
              <p:cNvSpPr>
                <a:spLocks noEditPoints="1"/>
              </p:cNvSpPr>
              <p:nvPr/>
            </p:nvSpPr>
            <p:spPr bwMode="auto">
              <a:xfrm>
                <a:off x="4177" y="1444"/>
                <a:ext cx="36" cy="50"/>
              </a:xfrm>
              <a:custGeom>
                <a:avLst/>
                <a:gdLst>
                  <a:gd name="T0" fmla="*/ 0 w 15"/>
                  <a:gd name="T1" fmla="*/ 21 h 21"/>
                  <a:gd name="T2" fmla="*/ 3 w 15"/>
                  <a:gd name="T3" fmla="*/ 21 h 21"/>
                  <a:gd name="T4" fmla="*/ 3 w 15"/>
                  <a:gd name="T5" fmla="*/ 19 h 21"/>
                  <a:gd name="T6" fmla="*/ 8 w 15"/>
                  <a:gd name="T7" fmla="*/ 21 h 21"/>
                  <a:gd name="T8" fmla="*/ 15 w 15"/>
                  <a:gd name="T9" fmla="*/ 13 h 21"/>
                  <a:gd name="T10" fmla="*/ 8 w 15"/>
                  <a:gd name="T11" fmla="*/ 6 h 21"/>
                  <a:gd name="T12" fmla="*/ 3 w 15"/>
                  <a:gd name="T13" fmla="*/ 8 h 21"/>
                  <a:gd name="T14" fmla="*/ 3 w 15"/>
                  <a:gd name="T15" fmla="*/ 0 h 21"/>
                  <a:gd name="T16" fmla="*/ 0 w 15"/>
                  <a:gd name="T17" fmla="*/ 0 h 21"/>
                  <a:gd name="T18" fmla="*/ 0 w 15"/>
                  <a:gd name="T19" fmla="*/ 21 h 21"/>
                  <a:gd name="T20" fmla="*/ 3 w 15"/>
                  <a:gd name="T21" fmla="*/ 14 h 21"/>
                  <a:gd name="T22" fmla="*/ 8 w 15"/>
                  <a:gd name="T23" fmla="*/ 8 h 21"/>
                  <a:gd name="T24" fmla="*/ 13 w 15"/>
                  <a:gd name="T25" fmla="*/ 14 h 21"/>
                  <a:gd name="T26" fmla="*/ 8 w 15"/>
                  <a:gd name="T27" fmla="*/ 19 h 21"/>
                  <a:gd name="T28" fmla="*/ 3 w 15"/>
                  <a:gd name="T29" fmla="*/ 1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0" y="21"/>
                    </a:moveTo>
                    <a:cubicBezTo>
                      <a:pt x="3" y="21"/>
                      <a:pt x="3" y="21"/>
                      <a:pt x="3" y="21"/>
                    </a:cubicBezTo>
                    <a:cubicBezTo>
                      <a:pt x="3" y="19"/>
                      <a:pt x="3" y="19"/>
                      <a:pt x="3" y="19"/>
                    </a:cubicBezTo>
                    <a:cubicBezTo>
                      <a:pt x="3" y="19"/>
                      <a:pt x="5" y="21"/>
                      <a:pt x="8" y="21"/>
                    </a:cubicBezTo>
                    <a:cubicBezTo>
                      <a:pt x="12" y="21"/>
                      <a:pt x="15" y="18"/>
                      <a:pt x="15" y="13"/>
                    </a:cubicBezTo>
                    <a:cubicBezTo>
                      <a:pt x="15" y="9"/>
                      <a:pt x="12" y="6"/>
                      <a:pt x="8" y="6"/>
                    </a:cubicBezTo>
                    <a:cubicBezTo>
                      <a:pt x="5" y="6"/>
                      <a:pt x="3" y="8"/>
                      <a:pt x="3" y="8"/>
                    </a:cubicBezTo>
                    <a:cubicBezTo>
                      <a:pt x="3" y="0"/>
                      <a:pt x="3" y="0"/>
                      <a:pt x="3" y="0"/>
                    </a:cubicBezTo>
                    <a:cubicBezTo>
                      <a:pt x="0" y="0"/>
                      <a:pt x="0" y="0"/>
                      <a:pt x="0" y="0"/>
                    </a:cubicBezTo>
                    <a:lnTo>
                      <a:pt x="0" y="21"/>
                    </a:lnTo>
                    <a:close/>
                    <a:moveTo>
                      <a:pt x="3" y="14"/>
                    </a:moveTo>
                    <a:cubicBezTo>
                      <a:pt x="3" y="10"/>
                      <a:pt x="5" y="8"/>
                      <a:pt x="8" y="8"/>
                    </a:cubicBezTo>
                    <a:cubicBezTo>
                      <a:pt x="10" y="8"/>
                      <a:pt x="13" y="10"/>
                      <a:pt x="13" y="14"/>
                    </a:cubicBezTo>
                    <a:cubicBezTo>
                      <a:pt x="13" y="17"/>
                      <a:pt x="10" y="19"/>
                      <a:pt x="8" y="19"/>
                    </a:cubicBezTo>
                    <a:cubicBezTo>
                      <a:pt x="5" y="19"/>
                      <a:pt x="3" y="17"/>
                      <a:pt x="3" y="14"/>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3" name="Freeform 793">
                <a:extLst>
                  <a:ext uri="{FF2B5EF4-FFF2-40B4-BE49-F238E27FC236}">
                    <a16:creationId xmlns:a16="http://schemas.microsoft.com/office/drawing/2014/main" id="{4F7F25E2-5655-4EC3-980F-5F6BBA378838}"/>
                  </a:ext>
                </a:extLst>
              </p:cNvPr>
              <p:cNvSpPr>
                <a:spLocks noEditPoints="1"/>
              </p:cNvSpPr>
              <p:nvPr/>
            </p:nvSpPr>
            <p:spPr bwMode="auto">
              <a:xfrm>
                <a:off x="4218" y="1458"/>
                <a:ext cx="33" cy="36"/>
              </a:xfrm>
              <a:custGeom>
                <a:avLst/>
                <a:gdLst>
                  <a:gd name="T0" fmla="*/ 0 w 14"/>
                  <a:gd name="T1" fmla="*/ 8 h 15"/>
                  <a:gd name="T2" fmla="*/ 8 w 14"/>
                  <a:gd name="T3" fmla="*/ 15 h 15"/>
                  <a:gd name="T4" fmla="*/ 14 w 14"/>
                  <a:gd name="T5" fmla="*/ 12 h 15"/>
                  <a:gd name="T6" fmla="*/ 12 w 14"/>
                  <a:gd name="T7" fmla="*/ 11 h 15"/>
                  <a:gd name="T8" fmla="*/ 8 w 14"/>
                  <a:gd name="T9" fmla="*/ 13 h 15"/>
                  <a:gd name="T10" fmla="*/ 3 w 14"/>
                  <a:gd name="T11" fmla="*/ 8 h 15"/>
                  <a:gd name="T12" fmla="*/ 14 w 14"/>
                  <a:gd name="T13" fmla="*/ 8 h 15"/>
                  <a:gd name="T14" fmla="*/ 14 w 14"/>
                  <a:gd name="T15" fmla="*/ 7 h 15"/>
                  <a:gd name="T16" fmla="*/ 7 w 14"/>
                  <a:gd name="T17" fmla="*/ 0 h 15"/>
                  <a:gd name="T18" fmla="*/ 0 w 14"/>
                  <a:gd name="T19" fmla="*/ 8 h 15"/>
                  <a:gd name="T20" fmla="*/ 3 w 14"/>
                  <a:gd name="T21" fmla="*/ 6 h 15"/>
                  <a:gd name="T22" fmla="*/ 7 w 14"/>
                  <a:gd name="T23" fmla="*/ 2 h 15"/>
                  <a:gd name="T24" fmla="*/ 12 w 14"/>
                  <a:gd name="T25" fmla="*/ 6 h 15"/>
                  <a:gd name="T26" fmla="*/ 3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8"/>
                    </a:moveTo>
                    <a:cubicBezTo>
                      <a:pt x="0" y="12"/>
                      <a:pt x="3" y="15"/>
                      <a:pt x="8" y="15"/>
                    </a:cubicBezTo>
                    <a:cubicBezTo>
                      <a:pt x="11" y="15"/>
                      <a:pt x="13" y="14"/>
                      <a:pt x="14" y="12"/>
                    </a:cubicBezTo>
                    <a:cubicBezTo>
                      <a:pt x="12" y="11"/>
                      <a:pt x="12" y="11"/>
                      <a:pt x="12" y="11"/>
                    </a:cubicBezTo>
                    <a:cubicBezTo>
                      <a:pt x="12" y="12"/>
                      <a:pt x="10" y="13"/>
                      <a:pt x="8" y="13"/>
                    </a:cubicBezTo>
                    <a:cubicBezTo>
                      <a:pt x="5" y="13"/>
                      <a:pt x="3" y="11"/>
                      <a:pt x="3" y="8"/>
                    </a:cubicBezTo>
                    <a:cubicBezTo>
                      <a:pt x="14" y="8"/>
                      <a:pt x="14" y="8"/>
                      <a:pt x="14" y="8"/>
                    </a:cubicBezTo>
                    <a:cubicBezTo>
                      <a:pt x="14" y="8"/>
                      <a:pt x="14" y="7"/>
                      <a:pt x="14" y="7"/>
                    </a:cubicBezTo>
                    <a:cubicBezTo>
                      <a:pt x="14" y="3"/>
                      <a:pt x="12" y="0"/>
                      <a:pt x="7" y="0"/>
                    </a:cubicBezTo>
                    <a:cubicBezTo>
                      <a:pt x="3" y="0"/>
                      <a:pt x="0" y="3"/>
                      <a:pt x="0" y="8"/>
                    </a:cubicBezTo>
                    <a:close/>
                    <a:moveTo>
                      <a:pt x="3" y="6"/>
                    </a:moveTo>
                    <a:cubicBezTo>
                      <a:pt x="3" y="3"/>
                      <a:pt x="5" y="2"/>
                      <a:pt x="7" y="2"/>
                    </a:cubicBezTo>
                    <a:cubicBezTo>
                      <a:pt x="10" y="2"/>
                      <a:pt x="12" y="3"/>
                      <a:pt x="12" y="6"/>
                    </a:cubicBezTo>
                    <a:lnTo>
                      <a:pt x="3"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4" name="Freeform 794">
                <a:extLst>
                  <a:ext uri="{FF2B5EF4-FFF2-40B4-BE49-F238E27FC236}">
                    <a16:creationId xmlns:a16="http://schemas.microsoft.com/office/drawing/2014/main" id="{4C158E85-2B06-48C3-AF1B-2741B4CD8275}"/>
                  </a:ext>
                </a:extLst>
              </p:cNvPr>
              <p:cNvSpPr>
                <a:spLocks/>
              </p:cNvSpPr>
              <p:nvPr/>
            </p:nvSpPr>
            <p:spPr bwMode="auto">
              <a:xfrm>
                <a:off x="4256" y="1458"/>
                <a:ext cx="16" cy="36"/>
              </a:xfrm>
              <a:custGeom>
                <a:avLst/>
                <a:gdLst>
                  <a:gd name="T0" fmla="*/ 7 w 7"/>
                  <a:gd name="T1" fmla="*/ 0 h 15"/>
                  <a:gd name="T2" fmla="*/ 3 w 7"/>
                  <a:gd name="T3" fmla="*/ 2 h 15"/>
                  <a:gd name="T4" fmla="*/ 3 w 7"/>
                  <a:gd name="T5" fmla="*/ 0 h 15"/>
                  <a:gd name="T6" fmla="*/ 0 w 7"/>
                  <a:gd name="T7" fmla="*/ 0 h 15"/>
                  <a:gd name="T8" fmla="*/ 0 w 7"/>
                  <a:gd name="T9" fmla="*/ 15 h 15"/>
                  <a:gd name="T10" fmla="*/ 3 w 7"/>
                  <a:gd name="T11" fmla="*/ 15 h 15"/>
                  <a:gd name="T12" fmla="*/ 3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5" y="0"/>
                      <a:pt x="3" y="1"/>
                      <a:pt x="3" y="2"/>
                    </a:cubicBezTo>
                    <a:cubicBezTo>
                      <a:pt x="3" y="0"/>
                      <a:pt x="3" y="0"/>
                      <a:pt x="3" y="0"/>
                    </a:cubicBezTo>
                    <a:cubicBezTo>
                      <a:pt x="0" y="0"/>
                      <a:pt x="0" y="0"/>
                      <a:pt x="0" y="0"/>
                    </a:cubicBezTo>
                    <a:cubicBezTo>
                      <a:pt x="0" y="15"/>
                      <a:pt x="0" y="15"/>
                      <a:pt x="0" y="15"/>
                    </a:cubicBezTo>
                    <a:cubicBezTo>
                      <a:pt x="3" y="15"/>
                      <a:pt x="3" y="15"/>
                      <a:pt x="3" y="15"/>
                    </a:cubicBezTo>
                    <a:cubicBezTo>
                      <a:pt x="3" y="8"/>
                      <a:pt x="3" y="8"/>
                      <a:pt x="3" y="8"/>
                    </a:cubicBezTo>
                    <a:cubicBezTo>
                      <a:pt x="3" y="5"/>
                      <a:pt x="4"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5" name="Freeform 795">
                <a:extLst>
                  <a:ext uri="{FF2B5EF4-FFF2-40B4-BE49-F238E27FC236}">
                    <a16:creationId xmlns:a16="http://schemas.microsoft.com/office/drawing/2014/main" id="{D3D21134-1131-46D8-A0B7-6653DAF4C90F}"/>
                  </a:ext>
                </a:extLst>
              </p:cNvPr>
              <p:cNvSpPr>
                <a:spLocks noEditPoints="1"/>
              </p:cNvSpPr>
              <p:nvPr/>
            </p:nvSpPr>
            <p:spPr bwMode="auto">
              <a:xfrm>
                <a:off x="4293" y="1458"/>
                <a:ext cx="36" cy="36"/>
              </a:xfrm>
              <a:custGeom>
                <a:avLst/>
                <a:gdLst>
                  <a:gd name="T0" fmla="*/ 3 w 15"/>
                  <a:gd name="T1" fmla="*/ 7 h 15"/>
                  <a:gd name="T2" fmla="*/ 8 w 15"/>
                  <a:gd name="T3" fmla="*/ 2 h 15"/>
                  <a:gd name="T4" fmla="*/ 13 w 15"/>
                  <a:gd name="T5" fmla="*/ 7 h 15"/>
                  <a:gd name="T6" fmla="*/ 8 w 15"/>
                  <a:gd name="T7" fmla="*/ 13 h 15"/>
                  <a:gd name="T8" fmla="*/ 3 w 15"/>
                  <a:gd name="T9" fmla="*/ 7 h 15"/>
                  <a:gd name="T10" fmla="*/ 0 w 15"/>
                  <a:gd name="T11" fmla="*/ 7 h 15"/>
                  <a:gd name="T12" fmla="*/ 8 w 15"/>
                  <a:gd name="T13" fmla="*/ 15 h 15"/>
                  <a:gd name="T14" fmla="*/ 15 w 15"/>
                  <a:gd name="T15" fmla="*/ 7 h 15"/>
                  <a:gd name="T16" fmla="*/ 8 w 15"/>
                  <a:gd name="T17" fmla="*/ 0 h 15"/>
                  <a:gd name="T18" fmla="*/ 0 w 1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3" y="7"/>
                    </a:moveTo>
                    <a:cubicBezTo>
                      <a:pt x="3" y="4"/>
                      <a:pt x="5" y="2"/>
                      <a:pt x="8" y="2"/>
                    </a:cubicBezTo>
                    <a:cubicBezTo>
                      <a:pt x="11" y="2"/>
                      <a:pt x="13" y="4"/>
                      <a:pt x="13" y="7"/>
                    </a:cubicBezTo>
                    <a:cubicBezTo>
                      <a:pt x="13" y="11"/>
                      <a:pt x="11" y="13"/>
                      <a:pt x="8" y="13"/>
                    </a:cubicBezTo>
                    <a:cubicBezTo>
                      <a:pt x="5" y="13"/>
                      <a:pt x="3" y="11"/>
                      <a:pt x="3" y="7"/>
                    </a:cubicBezTo>
                    <a:close/>
                    <a:moveTo>
                      <a:pt x="0" y="7"/>
                    </a:moveTo>
                    <a:cubicBezTo>
                      <a:pt x="0" y="12"/>
                      <a:pt x="3" y="15"/>
                      <a:pt x="8" y="15"/>
                    </a:cubicBezTo>
                    <a:cubicBezTo>
                      <a:pt x="12" y="15"/>
                      <a:pt x="15" y="12"/>
                      <a:pt x="15" y="7"/>
                    </a:cubicBezTo>
                    <a:cubicBezTo>
                      <a:pt x="15" y="3"/>
                      <a:pt x="12" y="0"/>
                      <a:pt x="8" y="0"/>
                    </a:cubicBezTo>
                    <a:cubicBezTo>
                      <a:pt x="4" y="0"/>
                      <a:pt x="0" y="3"/>
                      <a:pt x="0"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6" name="Freeform 796">
                <a:extLst>
                  <a:ext uri="{FF2B5EF4-FFF2-40B4-BE49-F238E27FC236}">
                    <a16:creationId xmlns:a16="http://schemas.microsoft.com/office/drawing/2014/main" id="{C19B3089-A26C-420E-9660-B4B13CAFE317}"/>
                  </a:ext>
                </a:extLst>
              </p:cNvPr>
              <p:cNvSpPr>
                <a:spLocks/>
              </p:cNvSpPr>
              <p:nvPr/>
            </p:nvSpPr>
            <p:spPr bwMode="auto">
              <a:xfrm>
                <a:off x="4334" y="1444"/>
                <a:ext cx="16" cy="50"/>
              </a:xfrm>
              <a:custGeom>
                <a:avLst/>
                <a:gdLst>
                  <a:gd name="T0" fmla="*/ 2 w 7"/>
                  <a:gd name="T1" fmla="*/ 21 h 21"/>
                  <a:gd name="T2" fmla="*/ 4 w 7"/>
                  <a:gd name="T3" fmla="*/ 21 h 21"/>
                  <a:gd name="T4" fmla="*/ 4 w 7"/>
                  <a:gd name="T5" fmla="*/ 8 h 21"/>
                  <a:gd name="T6" fmla="*/ 7 w 7"/>
                  <a:gd name="T7" fmla="*/ 8 h 21"/>
                  <a:gd name="T8" fmla="*/ 7 w 7"/>
                  <a:gd name="T9" fmla="*/ 6 h 21"/>
                  <a:gd name="T10" fmla="*/ 4 w 7"/>
                  <a:gd name="T11" fmla="*/ 6 h 21"/>
                  <a:gd name="T12" fmla="*/ 4 w 7"/>
                  <a:gd name="T13" fmla="*/ 5 h 21"/>
                  <a:gd name="T14" fmla="*/ 7 w 7"/>
                  <a:gd name="T15" fmla="*/ 2 h 21"/>
                  <a:gd name="T16" fmla="*/ 7 w 7"/>
                  <a:gd name="T17" fmla="*/ 2 h 21"/>
                  <a:gd name="T18" fmla="*/ 7 w 7"/>
                  <a:gd name="T19" fmla="*/ 0 h 21"/>
                  <a:gd name="T20" fmla="*/ 6 w 7"/>
                  <a:gd name="T21" fmla="*/ 0 h 21"/>
                  <a:gd name="T22" fmla="*/ 2 w 7"/>
                  <a:gd name="T23" fmla="*/ 5 h 21"/>
                  <a:gd name="T24" fmla="*/ 2 w 7"/>
                  <a:gd name="T25" fmla="*/ 6 h 21"/>
                  <a:gd name="T26" fmla="*/ 0 w 7"/>
                  <a:gd name="T27" fmla="*/ 6 h 21"/>
                  <a:gd name="T28" fmla="*/ 0 w 7"/>
                  <a:gd name="T29" fmla="*/ 8 h 21"/>
                  <a:gd name="T30" fmla="*/ 2 w 7"/>
                  <a:gd name="T31" fmla="*/ 8 h 21"/>
                  <a:gd name="T32" fmla="*/ 2 w 7"/>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1">
                    <a:moveTo>
                      <a:pt x="2" y="21"/>
                    </a:moveTo>
                    <a:cubicBezTo>
                      <a:pt x="4" y="21"/>
                      <a:pt x="4" y="21"/>
                      <a:pt x="4" y="21"/>
                    </a:cubicBezTo>
                    <a:cubicBezTo>
                      <a:pt x="4" y="8"/>
                      <a:pt x="4" y="8"/>
                      <a:pt x="4" y="8"/>
                    </a:cubicBezTo>
                    <a:cubicBezTo>
                      <a:pt x="7" y="8"/>
                      <a:pt x="7" y="8"/>
                      <a:pt x="7" y="8"/>
                    </a:cubicBezTo>
                    <a:cubicBezTo>
                      <a:pt x="7" y="6"/>
                      <a:pt x="7" y="6"/>
                      <a:pt x="7" y="6"/>
                    </a:cubicBezTo>
                    <a:cubicBezTo>
                      <a:pt x="4" y="6"/>
                      <a:pt x="4" y="6"/>
                      <a:pt x="4" y="6"/>
                    </a:cubicBezTo>
                    <a:cubicBezTo>
                      <a:pt x="4" y="5"/>
                      <a:pt x="4" y="5"/>
                      <a:pt x="4" y="5"/>
                    </a:cubicBezTo>
                    <a:cubicBezTo>
                      <a:pt x="4" y="3"/>
                      <a:pt x="5" y="2"/>
                      <a:pt x="7" y="2"/>
                    </a:cubicBezTo>
                    <a:cubicBezTo>
                      <a:pt x="7" y="2"/>
                      <a:pt x="7" y="2"/>
                      <a:pt x="7" y="2"/>
                    </a:cubicBezTo>
                    <a:cubicBezTo>
                      <a:pt x="7" y="0"/>
                      <a:pt x="7" y="0"/>
                      <a:pt x="7" y="0"/>
                    </a:cubicBezTo>
                    <a:cubicBezTo>
                      <a:pt x="7" y="0"/>
                      <a:pt x="7" y="0"/>
                      <a:pt x="6" y="0"/>
                    </a:cubicBezTo>
                    <a:cubicBezTo>
                      <a:pt x="4" y="0"/>
                      <a:pt x="2" y="1"/>
                      <a:pt x="2" y="5"/>
                    </a:cubicBezTo>
                    <a:cubicBezTo>
                      <a:pt x="2" y="6"/>
                      <a:pt x="2" y="6"/>
                      <a:pt x="2" y="6"/>
                    </a:cubicBezTo>
                    <a:cubicBezTo>
                      <a:pt x="0" y="6"/>
                      <a:pt x="0" y="6"/>
                      <a:pt x="0" y="6"/>
                    </a:cubicBezTo>
                    <a:cubicBezTo>
                      <a:pt x="0" y="8"/>
                      <a:pt x="0" y="8"/>
                      <a:pt x="0" y="8"/>
                    </a:cubicBezTo>
                    <a:cubicBezTo>
                      <a:pt x="2" y="8"/>
                      <a:pt x="2" y="8"/>
                      <a:pt x="2" y="8"/>
                    </a:cubicBezTo>
                    <a:lnTo>
                      <a:pt x="2" y="21"/>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7" name="Freeform 797">
                <a:extLst>
                  <a:ext uri="{FF2B5EF4-FFF2-40B4-BE49-F238E27FC236}">
                    <a16:creationId xmlns:a16="http://schemas.microsoft.com/office/drawing/2014/main" id="{96FAF531-83D4-4DCA-8132-6EDB27AC6D59}"/>
                  </a:ext>
                </a:extLst>
              </p:cNvPr>
              <p:cNvSpPr>
                <a:spLocks noEditPoints="1"/>
              </p:cNvSpPr>
              <p:nvPr/>
            </p:nvSpPr>
            <p:spPr bwMode="auto">
              <a:xfrm>
                <a:off x="4371" y="1458"/>
                <a:ext cx="38" cy="36"/>
              </a:xfrm>
              <a:custGeom>
                <a:avLst/>
                <a:gdLst>
                  <a:gd name="T0" fmla="*/ 3 w 16"/>
                  <a:gd name="T1" fmla="*/ 7 h 15"/>
                  <a:gd name="T2" fmla="*/ 8 w 16"/>
                  <a:gd name="T3" fmla="*/ 2 h 15"/>
                  <a:gd name="T4" fmla="*/ 13 w 16"/>
                  <a:gd name="T5" fmla="*/ 7 h 15"/>
                  <a:gd name="T6" fmla="*/ 8 w 16"/>
                  <a:gd name="T7" fmla="*/ 13 h 15"/>
                  <a:gd name="T8" fmla="*/ 3 w 16"/>
                  <a:gd name="T9" fmla="*/ 7 h 15"/>
                  <a:gd name="T10" fmla="*/ 0 w 16"/>
                  <a:gd name="T11" fmla="*/ 7 h 15"/>
                  <a:gd name="T12" fmla="*/ 8 w 16"/>
                  <a:gd name="T13" fmla="*/ 15 h 15"/>
                  <a:gd name="T14" fmla="*/ 16 w 16"/>
                  <a:gd name="T15" fmla="*/ 7 h 15"/>
                  <a:gd name="T16" fmla="*/ 8 w 16"/>
                  <a:gd name="T17" fmla="*/ 0 h 15"/>
                  <a:gd name="T18" fmla="*/ 0 w 1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5">
                    <a:moveTo>
                      <a:pt x="3" y="7"/>
                    </a:moveTo>
                    <a:cubicBezTo>
                      <a:pt x="3" y="4"/>
                      <a:pt x="5" y="2"/>
                      <a:pt x="8" y="2"/>
                    </a:cubicBezTo>
                    <a:cubicBezTo>
                      <a:pt x="11" y="2"/>
                      <a:pt x="13" y="4"/>
                      <a:pt x="13" y="7"/>
                    </a:cubicBezTo>
                    <a:cubicBezTo>
                      <a:pt x="13" y="11"/>
                      <a:pt x="11" y="13"/>
                      <a:pt x="8" y="13"/>
                    </a:cubicBezTo>
                    <a:cubicBezTo>
                      <a:pt x="5" y="13"/>
                      <a:pt x="3" y="11"/>
                      <a:pt x="3" y="7"/>
                    </a:cubicBezTo>
                    <a:close/>
                    <a:moveTo>
                      <a:pt x="0" y="7"/>
                    </a:moveTo>
                    <a:cubicBezTo>
                      <a:pt x="0" y="12"/>
                      <a:pt x="4" y="15"/>
                      <a:pt x="8" y="15"/>
                    </a:cubicBezTo>
                    <a:cubicBezTo>
                      <a:pt x="12" y="15"/>
                      <a:pt x="16" y="12"/>
                      <a:pt x="16" y="7"/>
                    </a:cubicBezTo>
                    <a:cubicBezTo>
                      <a:pt x="16" y="3"/>
                      <a:pt x="12" y="0"/>
                      <a:pt x="8" y="0"/>
                    </a:cubicBezTo>
                    <a:cubicBezTo>
                      <a:pt x="4" y="0"/>
                      <a:pt x="0" y="3"/>
                      <a:pt x="0"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8" name="Freeform 798">
                <a:extLst>
                  <a:ext uri="{FF2B5EF4-FFF2-40B4-BE49-F238E27FC236}">
                    <a16:creationId xmlns:a16="http://schemas.microsoft.com/office/drawing/2014/main" id="{B10D480A-C71C-48CC-ACB2-FEC75EBE9143}"/>
                  </a:ext>
                </a:extLst>
              </p:cNvPr>
              <p:cNvSpPr>
                <a:spLocks/>
              </p:cNvSpPr>
              <p:nvPr/>
            </p:nvSpPr>
            <p:spPr bwMode="auto">
              <a:xfrm>
                <a:off x="4412" y="1451"/>
                <a:ext cx="16" cy="43"/>
              </a:xfrm>
              <a:custGeom>
                <a:avLst/>
                <a:gdLst>
                  <a:gd name="T0" fmla="*/ 2 w 7"/>
                  <a:gd name="T1" fmla="*/ 3 h 18"/>
                  <a:gd name="T2" fmla="*/ 0 w 7"/>
                  <a:gd name="T3" fmla="*/ 3 h 18"/>
                  <a:gd name="T4" fmla="*/ 0 w 7"/>
                  <a:gd name="T5" fmla="*/ 5 h 18"/>
                  <a:gd name="T6" fmla="*/ 2 w 7"/>
                  <a:gd name="T7" fmla="*/ 5 h 18"/>
                  <a:gd name="T8" fmla="*/ 2 w 7"/>
                  <a:gd name="T9" fmla="*/ 13 h 18"/>
                  <a:gd name="T10" fmla="*/ 6 w 7"/>
                  <a:gd name="T11" fmla="*/ 18 h 18"/>
                  <a:gd name="T12" fmla="*/ 7 w 7"/>
                  <a:gd name="T13" fmla="*/ 18 h 18"/>
                  <a:gd name="T14" fmla="*/ 7 w 7"/>
                  <a:gd name="T15" fmla="*/ 16 h 18"/>
                  <a:gd name="T16" fmla="*/ 6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6" y="18"/>
                      <a:pt x="7" y="18"/>
                      <a:pt x="7" y="18"/>
                    </a:cubicBezTo>
                    <a:cubicBezTo>
                      <a:pt x="7" y="16"/>
                      <a:pt x="7" y="16"/>
                      <a:pt x="7" y="16"/>
                    </a:cubicBezTo>
                    <a:cubicBezTo>
                      <a:pt x="7" y="16"/>
                      <a:pt x="7" y="16"/>
                      <a:pt x="6" y="16"/>
                    </a:cubicBezTo>
                    <a:cubicBezTo>
                      <a:pt x="5" y="16"/>
                      <a:pt x="4" y="15"/>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39" name="Freeform 799">
                <a:extLst>
                  <a:ext uri="{FF2B5EF4-FFF2-40B4-BE49-F238E27FC236}">
                    <a16:creationId xmlns:a16="http://schemas.microsoft.com/office/drawing/2014/main" id="{94969C32-D69D-4F11-BF3A-CD6004E52407}"/>
                  </a:ext>
                </a:extLst>
              </p:cNvPr>
              <p:cNvSpPr>
                <a:spLocks/>
              </p:cNvSpPr>
              <p:nvPr/>
            </p:nvSpPr>
            <p:spPr bwMode="auto">
              <a:xfrm>
                <a:off x="4435" y="1444"/>
                <a:ext cx="29" cy="50"/>
              </a:xfrm>
              <a:custGeom>
                <a:avLst/>
                <a:gdLst>
                  <a:gd name="T0" fmla="*/ 6 w 12"/>
                  <a:gd name="T1" fmla="*/ 6 h 21"/>
                  <a:gd name="T2" fmla="*/ 2 w 12"/>
                  <a:gd name="T3" fmla="*/ 8 h 21"/>
                  <a:gd name="T4" fmla="*/ 2 w 12"/>
                  <a:gd name="T5" fmla="*/ 0 h 21"/>
                  <a:gd name="T6" fmla="*/ 0 w 12"/>
                  <a:gd name="T7" fmla="*/ 0 h 21"/>
                  <a:gd name="T8" fmla="*/ 0 w 12"/>
                  <a:gd name="T9" fmla="*/ 21 h 21"/>
                  <a:gd name="T10" fmla="*/ 2 w 12"/>
                  <a:gd name="T11" fmla="*/ 21 h 21"/>
                  <a:gd name="T12" fmla="*/ 2 w 12"/>
                  <a:gd name="T13" fmla="*/ 12 h 21"/>
                  <a:gd name="T14" fmla="*/ 6 w 12"/>
                  <a:gd name="T15" fmla="*/ 8 h 21"/>
                  <a:gd name="T16" fmla="*/ 9 w 12"/>
                  <a:gd name="T17" fmla="*/ 11 h 21"/>
                  <a:gd name="T18" fmla="*/ 9 w 12"/>
                  <a:gd name="T19" fmla="*/ 21 h 21"/>
                  <a:gd name="T20" fmla="*/ 12 w 12"/>
                  <a:gd name="T21" fmla="*/ 21 h 21"/>
                  <a:gd name="T22" fmla="*/ 12 w 12"/>
                  <a:gd name="T23" fmla="*/ 12 h 21"/>
                  <a:gd name="T24" fmla="*/ 6 w 12"/>
                  <a:gd name="T25"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1">
                    <a:moveTo>
                      <a:pt x="6" y="6"/>
                    </a:moveTo>
                    <a:cubicBezTo>
                      <a:pt x="4" y="6"/>
                      <a:pt x="3" y="7"/>
                      <a:pt x="2" y="8"/>
                    </a:cubicBezTo>
                    <a:cubicBezTo>
                      <a:pt x="2" y="0"/>
                      <a:pt x="2" y="0"/>
                      <a:pt x="2" y="0"/>
                    </a:cubicBezTo>
                    <a:cubicBezTo>
                      <a:pt x="0" y="0"/>
                      <a:pt x="0" y="0"/>
                      <a:pt x="0" y="0"/>
                    </a:cubicBezTo>
                    <a:cubicBezTo>
                      <a:pt x="0" y="21"/>
                      <a:pt x="0" y="21"/>
                      <a:pt x="0" y="21"/>
                    </a:cubicBezTo>
                    <a:cubicBezTo>
                      <a:pt x="2" y="21"/>
                      <a:pt x="2" y="21"/>
                      <a:pt x="2" y="21"/>
                    </a:cubicBezTo>
                    <a:cubicBezTo>
                      <a:pt x="2" y="12"/>
                      <a:pt x="2" y="12"/>
                      <a:pt x="2" y="12"/>
                    </a:cubicBezTo>
                    <a:cubicBezTo>
                      <a:pt x="2" y="9"/>
                      <a:pt x="4" y="8"/>
                      <a:pt x="6" y="8"/>
                    </a:cubicBezTo>
                    <a:cubicBezTo>
                      <a:pt x="8" y="8"/>
                      <a:pt x="9" y="9"/>
                      <a:pt x="9" y="11"/>
                    </a:cubicBezTo>
                    <a:cubicBezTo>
                      <a:pt x="9" y="21"/>
                      <a:pt x="9" y="21"/>
                      <a:pt x="9" y="21"/>
                    </a:cubicBezTo>
                    <a:cubicBezTo>
                      <a:pt x="12" y="21"/>
                      <a:pt x="12" y="21"/>
                      <a:pt x="12" y="21"/>
                    </a:cubicBezTo>
                    <a:cubicBezTo>
                      <a:pt x="12" y="12"/>
                      <a:pt x="12" y="12"/>
                      <a:pt x="12" y="12"/>
                    </a:cubicBezTo>
                    <a:cubicBezTo>
                      <a:pt x="12" y="8"/>
                      <a:pt x="10" y="6"/>
                      <a:pt x="6" y="6"/>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0" name="Freeform 800">
                <a:extLst>
                  <a:ext uri="{FF2B5EF4-FFF2-40B4-BE49-F238E27FC236}">
                    <a16:creationId xmlns:a16="http://schemas.microsoft.com/office/drawing/2014/main" id="{48FE6CEC-8813-4431-A7E5-C6533E38CB0F}"/>
                  </a:ext>
                </a:extLst>
              </p:cNvPr>
              <p:cNvSpPr>
                <a:spLocks noEditPoints="1"/>
              </p:cNvSpPr>
              <p:nvPr/>
            </p:nvSpPr>
            <p:spPr bwMode="auto">
              <a:xfrm>
                <a:off x="4471" y="1458"/>
                <a:ext cx="33" cy="36"/>
              </a:xfrm>
              <a:custGeom>
                <a:avLst/>
                <a:gdLst>
                  <a:gd name="T0" fmla="*/ 0 w 14"/>
                  <a:gd name="T1" fmla="*/ 8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8 h 15"/>
                  <a:gd name="T20" fmla="*/ 2 w 14"/>
                  <a:gd name="T21" fmla="*/ 6 h 15"/>
                  <a:gd name="T22" fmla="*/ 7 w 14"/>
                  <a:gd name="T23" fmla="*/ 2 h 15"/>
                  <a:gd name="T24" fmla="*/ 12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8"/>
                    </a:moveTo>
                    <a:cubicBezTo>
                      <a:pt x="0" y="12"/>
                      <a:pt x="3" y="15"/>
                      <a:pt x="7" y="15"/>
                    </a:cubicBezTo>
                    <a:cubicBezTo>
                      <a:pt x="11" y="15"/>
                      <a:pt x="13" y="14"/>
                      <a:pt x="13" y="12"/>
                    </a:cubicBezTo>
                    <a:cubicBezTo>
                      <a:pt x="12" y="11"/>
                      <a:pt x="12" y="11"/>
                      <a:pt x="12" y="11"/>
                    </a:cubicBezTo>
                    <a:cubicBezTo>
                      <a:pt x="11" y="12"/>
                      <a:pt x="10" y="13"/>
                      <a:pt x="7" y="13"/>
                    </a:cubicBezTo>
                    <a:cubicBezTo>
                      <a:pt x="4" y="13"/>
                      <a:pt x="2" y="11"/>
                      <a:pt x="2" y="8"/>
                    </a:cubicBezTo>
                    <a:cubicBezTo>
                      <a:pt x="14" y="8"/>
                      <a:pt x="14" y="8"/>
                      <a:pt x="14" y="8"/>
                    </a:cubicBezTo>
                    <a:cubicBezTo>
                      <a:pt x="14" y="8"/>
                      <a:pt x="14" y="7"/>
                      <a:pt x="14" y="7"/>
                    </a:cubicBezTo>
                    <a:cubicBezTo>
                      <a:pt x="14" y="3"/>
                      <a:pt x="11" y="0"/>
                      <a:pt x="7" y="0"/>
                    </a:cubicBezTo>
                    <a:cubicBezTo>
                      <a:pt x="3" y="0"/>
                      <a:pt x="0" y="3"/>
                      <a:pt x="0" y="8"/>
                    </a:cubicBezTo>
                    <a:close/>
                    <a:moveTo>
                      <a:pt x="2" y="6"/>
                    </a:moveTo>
                    <a:cubicBezTo>
                      <a:pt x="2" y="3"/>
                      <a:pt x="5" y="2"/>
                      <a:pt x="7" y="2"/>
                    </a:cubicBezTo>
                    <a:cubicBezTo>
                      <a:pt x="9" y="2"/>
                      <a:pt x="11" y="3"/>
                      <a:pt x="12"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1" name="Freeform 801">
                <a:extLst>
                  <a:ext uri="{FF2B5EF4-FFF2-40B4-BE49-F238E27FC236}">
                    <a16:creationId xmlns:a16="http://schemas.microsoft.com/office/drawing/2014/main" id="{FF844BC1-D985-4F83-95F1-DA4780386BA5}"/>
                  </a:ext>
                </a:extLst>
              </p:cNvPr>
              <p:cNvSpPr>
                <a:spLocks/>
              </p:cNvSpPr>
              <p:nvPr/>
            </p:nvSpPr>
            <p:spPr bwMode="auto">
              <a:xfrm>
                <a:off x="4509" y="1458"/>
                <a:ext cx="16" cy="36"/>
              </a:xfrm>
              <a:custGeom>
                <a:avLst/>
                <a:gdLst>
                  <a:gd name="T0" fmla="*/ 7 w 7"/>
                  <a:gd name="T1" fmla="*/ 0 h 15"/>
                  <a:gd name="T2" fmla="*/ 2 w 7"/>
                  <a:gd name="T3" fmla="*/ 2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5" y="0"/>
                      <a:pt x="3" y="1"/>
                      <a:pt x="2" y="2"/>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2" name="Freeform 802">
                <a:extLst>
                  <a:ext uri="{FF2B5EF4-FFF2-40B4-BE49-F238E27FC236}">
                    <a16:creationId xmlns:a16="http://schemas.microsoft.com/office/drawing/2014/main" id="{B1FBBCA8-FB7A-4F73-9AF1-826C419B5A44}"/>
                  </a:ext>
                </a:extLst>
              </p:cNvPr>
              <p:cNvSpPr>
                <a:spLocks/>
              </p:cNvSpPr>
              <p:nvPr/>
            </p:nvSpPr>
            <p:spPr bwMode="auto">
              <a:xfrm>
                <a:off x="4546" y="1458"/>
                <a:ext cx="31" cy="36"/>
              </a:xfrm>
              <a:custGeom>
                <a:avLst/>
                <a:gdLst>
                  <a:gd name="T0" fmla="*/ 13 w 13"/>
                  <a:gd name="T1" fmla="*/ 2 h 15"/>
                  <a:gd name="T2" fmla="*/ 7 w 13"/>
                  <a:gd name="T3" fmla="*/ 0 h 15"/>
                  <a:gd name="T4" fmla="*/ 0 w 13"/>
                  <a:gd name="T5" fmla="*/ 7 h 15"/>
                  <a:gd name="T6" fmla="*/ 7 w 13"/>
                  <a:gd name="T7" fmla="*/ 15 h 15"/>
                  <a:gd name="T8" fmla="*/ 13 w 13"/>
                  <a:gd name="T9" fmla="*/ 13 h 15"/>
                  <a:gd name="T10" fmla="*/ 12 w 13"/>
                  <a:gd name="T11" fmla="*/ 11 h 15"/>
                  <a:gd name="T12" fmla="*/ 8 w 13"/>
                  <a:gd name="T13" fmla="*/ 13 h 15"/>
                  <a:gd name="T14" fmla="*/ 2 w 13"/>
                  <a:gd name="T15" fmla="*/ 7 h 15"/>
                  <a:gd name="T16" fmla="*/ 7 w 13"/>
                  <a:gd name="T17" fmla="*/ 2 h 15"/>
                  <a:gd name="T18" fmla="*/ 12 w 13"/>
                  <a:gd name="T19" fmla="*/ 4 h 15"/>
                  <a:gd name="T20" fmla="*/ 13 w 13"/>
                  <a:gd name="T21"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13" y="2"/>
                    </a:moveTo>
                    <a:cubicBezTo>
                      <a:pt x="12" y="1"/>
                      <a:pt x="10" y="0"/>
                      <a:pt x="7" y="0"/>
                    </a:cubicBezTo>
                    <a:cubicBezTo>
                      <a:pt x="3" y="0"/>
                      <a:pt x="0" y="3"/>
                      <a:pt x="0" y="7"/>
                    </a:cubicBezTo>
                    <a:cubicBezTo>
                      <a:pt x="0" y="12"/>
                      <a:pt x="3" y="15"/>
                      <a:pt x="7" y="15"/>
                    </a:cubicBezTo>
                    <a:cubicBezTo>
                      <a:pt x="10" y="15"/>
                      <a:pt x="12" y="14"/>
                      <a:pt x="13" y="13"/>
                    </a:cubicBezTo>
                    <a:cubicBezTo>
                      <a:pt x="12" y="11"/>
                      <a:pt x="12" y="11"/>
                      <a:pt x="12" y="11"/>
                    </a:cubicBezTo>
                    <a:cubicBezTo>
                      <a:pt x="11" y="12"/>
                      <a:pt x="10" y="13"/>
                      <a:pt x="8" y="13"/>
                    </a:cubicBezTo>
                    <a:cubicBezTo>
                      <a:pt x="5" y="13"/>
                      <a:pt x="2" y="11"/>
                      <a:pt x="2" y="7"/>
                    </a:cubicBezTo>
                    <a:cubicBezTo>
                      <a:pt x="2" y="4"/>
                      <a:pt x="4" y="2"/>
                      <a:pt x="7" y="2"/>
                    </a:cubicBezTo>
                    <a:cubicBezTo>
                      <a:pt x="10" y="2"/>
                      <a:pt x="11" y="3"/>
                      <a:pt x="12" y="4"/>
                    </a:cubicBezTo>
                    <a:lnTo>
                      <a:pt x="13" y="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3" name="Freeform 803">
                <a:extLst>
                  <a:ext uri="{FF2B5EF4-FFF2-40B4-BE49-F238E27FC236}">
                    <a16:creationId xmlns:a16="http://schemas.microsoft.com/office/drawing/2014/main" id="{663ED674-46B5-4E0E-AA40-614554400A3D}"/>
                  </a:ext>
                </a:extLst>
              </p:cNvPr>
              <p:cNvSpPr>
                <a:spLocks noEditPoints="1"/>
              </p:cNvSpPr>
              <p:nvPr/>
            </p:nvSpPr>
            <p:spPr bwMode="auto">
              <a:xfrm>
                <a:off x="4580" y="1458"/>
                <a:ext cx="37" cy="36"/>
              </a:xfrm>
              <a:custGeom>
                <a:avLst/>
                <a:gdLst>
                  <a:gd name="T0" fmla="*/ 3 w 16"/>
                  <a:gd name="T1" fmla="*/ 7 h 15"/>
                  <a:gd name="T2" fmla="*/ 8 w 16"/>
                  <a:gd name="T3" fmla="*/ 2 h 15"/>
                  <a:gd name="T4" fmla="*/ 13 w 16"/>
                  <a:gd name="T5" fmla="*/ 7 h 15"/>
                  <a:gd name="T6" fmla="*/ 8 w 16"/>
                  <a:gd name="T7" fmla="*/ 13 h 15"/>
                  <a:gd name="T8" fmla="*/ 3 w 16"/>
                  <a:gd name="T9" fmla="*/ 7 h 15"/>
                  <a:gd name="T10" fmla="*/ 0 w 16"/>
                  <a:gd name="T11" fmla="*/ 7 h 15"/>
                  <a:gd name="T12" fmla="*/ 8 w 16"/>
                  <a:gd name="T13" fmla="*/ 15 h 15"/>
                  <a:gd name="T14" fmla="*/ 16 w 16"/>
                  <a:gd name="T15" fmla="*/ 7 h 15"/>
                  <a:gd name="T16" fmla="*/ 8 w 16"/>
                  <a:gd name="T17" fmla="*/ 0 h 15"/>
                  <a:gd name="T18" fmla="*/ 0 w 16"/>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5">
                    <a:moveTo>
                      <a:pt x="3" y="7"/>
                    </a:moveTo>
                    <a:cubicBezTo>
                      <a:pt x="3" y="4"/>
                      <a:pt x="5" y="2"/>
                      <a:pt x="8" y="2"/>
                    </a:cubicBezTo>
                    <a:cubicBezTo>
                      <a:pt x="11" y="2"/>
                      <a:pt x="13" y="4"/>
                      <a:pt x="13" y="7"/>
                    </a:cubicBezTo>
                    <a:cubicBezTo>
                      <a:pt x="13" y="11"/>
                      <a:pt x="11" y="13"/>
                      <a:pt x="8" y="13"/>
                    </a:cubicBezTo>
                    <a:cubicBezTo>
                      <a:pt x="5" y="13"/>
                      <a:pt x="3" y="11"/>
                      <a:pt x="3" y="7"/>
                    </a:cubicBezTo>
                    <a:close/>
                    <a:moveTo>
                      <a:pt x="0" y="7"/>
                    </a:moveTo>
                    <a:cubicBezTo>
                      <a:pt x="0" y="12"/>
                      <a:pt x="4" y="15"/>
                      <a:pt x="8" y="15"/>
                    </a:cubicBezTo>
                    <a:cubicBezTo>
                      <a:pt x="12" y="15"/>
                      <a:pt x="16" y="12"/>
                      <a:pt x="16" y="7"/>
                    </a:cubicBezTo>
                    <a:cubicBezTo>
                      <a:pt x="16" y="3"/>
                      <a:pt x="12" y="0"/>
                      <a:pt x="8" y="0"/>
                    </a:cubicBezTo>
                    <a:cubicBezTo>
                      <a:pt x="4" y="0"/>
                      <a:pt x="0" y="3"/>
                      <a:pt x="0" y="7"/>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4" name="Freeform 804">
                <a:extLst>
                  <a:ext uri="{FF2B5EF4-FFF2-40B4-BE49-F238E27FC236}">
                    <a16:creationId xmlns:a16="http://schemas.microsoft.com/office/drawing/2014/main" id="{7EF1623C-D97B-4073-A477-6B22473E39C3}"/>
                  </a:ext>
                </a:extLst>
              </p:cNvPr>
              <p:cNvSpPr>
                <a:spLocks/>
              </p:cNvSpPr>
              <p:nvPr/>
            </p:nvSpPr>
            <p:spPr bwMode="auto">
              <a:xfrm>
                <a:off x="4622" y="1458"/>
                <a:ext cx="29" cy="36"/>
              </a:xfrm>
              <a:custGeom>
                <a:avLst/>
                <a:gdLst>
                  <a:gd name="T0" fmla="*/ 5 w 12"/>
                  <a:gd name="T1" fmla="*/ 15 h 15"/>
                  <a:gd name="T2" fmla="*/ 10 w 12"/>
                  <a:gd name="T3" fmla="*/ 13 h 15"/>
                  <a:gd name="T4" fmla="*/ 10 w 12"/>
                  <a:gd name="T5" fmla="*/ 15 h 15"/>
                  <a:gd name="T6" fmla="*/ 12 w 12"/>
                  <a:gd name="T7" fmla="*/ 15 h 15"/>
                  <a:gd name="T8" fmla="*/ 12 w 12"/>
                  <a:gd name="T9" fmla="*/ 0 h 15"/>
                  <a:gd name="T10" fmla="*/ 10 w 12"/>
                  <a:gd name="T11" fmla="*/ 0 h 15"/>
                  <a:gd name="T12" fmla="*/ 10 w 12"/>
                  <a:gd name="T13" fmla="*/ 9 h 15"/>
                  <a:gd name="T14" fmla="*/ 6 w 12"/>
                  <a:gd name="T15" fmla="*/ 13 h 15"/>
                  <a:gd name="T16" fmla="*/ 3 w 12"/>
                  <a:gd name="T17" fmla="*/ 9 h 15"/>
                  <a:gd name="T18" fmla="*/ 3 w 12"/>
                  <a:gd name="T19" fmla="*/ 0 h 15"/>
                  <a:gd name="T20" fmla="*/ 0 w 12"/>
                  <a:gd name="T21" fmla="*/ 0 h 15"/>
                  <a:gd name="T22" fmla="*/ 0 w 12"/>
                  <a:gd name="T23" fmla="*/ 9 h 15"/>
                  <a:gd name="T24" fmla="*/ 5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5" y="15"/>
                    </a:moveTo>
                    <a:cubicBezTo>
                      <a:pt x="7" y="15"/>
                      <a:pt x="9" y="14"/>
                      <a:pt x="10" y="13"/>
                    </a:cubicBezTo>
                    <a:cubicBezTo>
                      <a:pt x="10" y="15"/>
                      <a:pt x="10" y="15"/>
                      <a:pt x="10" y="15"/>
                    </a:cubicBezTo>
                    <a:cubicBezTo>
                      <a:pt x="12" y="15"/>
                      <a:pt x="12" y="15"/>
                      <a:pt x="12" y="15"/>
                    </a:cubicBezTo>
                    <a:cubicBezTo>
                      <a:pt x="12" y="0"/>
                      <a:pt x="12" y="0"/>
                      <a:pt x="12" y="0"/>
                    </a:cubicBezTo>
                    <a:cubicBezTo>
                      <a:pt x="10" y="0"/>
                      <a:pt x="10" y="0"/>
                      <a:pt x="10" y="0"/>
                    </a:cubicBezTo>
                    <a:cubicBezTo>
                      <a:pt x="10" y="9"/>
                      <a:pt x="10" y="9"/>
                      <a:pt x="10" y="9"/>
                    </a:cubicBezTo>
                    <a:cubicBezTo>
                      <a:pt x="10" y="12"/>
                      <a:pt x="8" y="13"/>
                      <a:pt x="6" y="13"/>
                    </a:cubicBezTo>
                    <a:cubicBezTo>
                      <a:pt x="4" y="13"/>
                      <a:pt x="3" y="12"/>
                      <a:pt x="3" y="9"/>
                    </a:cubicBezTo>
                    <a:cubicBezTo>
                      <a:pt x="3" y="0"/>
                      <a:pt x="3" y="0"/>
                      <a:pt x="3" y="0"/>
                    </a:cubicBezTo>
                    <a:cubicBezTo>
                      <a:pt x="0" y="0"/>
                      <a:pt x="0" y="0"/>
                      <a:pt x="0" y="0"/>
                    </a:cubicBezTo>
                    <a:cubicBezTo>
                      <a:pt x="0" y="9"/>
                      <a:pt x="0" y="9"/>
                      <a:pt x="0" y="9"/>
                    </a:cubicBezTo>
                    <a:cubicBezTo>
                      <a:pt x="0" y="13"/>
                      <a:pt x="2" y="15"/>
                      <a:pt x="5" y="1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5" name="Freeform 805">
                <a:extLst>
                  <a:ext uri="{FF2B5EF4-FFF2-40B4-BE49-F238E27FC236}">
                    <a16:creationId xmlns:a16="http://schemas.microsoft.com/office/drawing/2014/main" id="{B01CE950-8266-4CCE-A85E-901234976E88}"/>
                  </a:ext>
                </a:extLst>
              </p:cNvPr>
              <p:cNvSpPr>
                <a:spLocks/>
              </p:cNvSpPr>
              <p:nvPr/>
            </p:nvSpPr>
            <p:spPr bwMode="auto">
              <a:xfrm>
                <a:off x="4660" y="1458"/>
                <a:ext cx="28" cy="36"/>
              </a:xfrm>
              <a:custGeom>
                <a:avLst/>
                <a:gdLst>
                  <a:gd name="T0" fmla="*/ 7 w 12"/>
                  <a:gd name="T1" fmla="*/ 0 h 15"/>
                  <a:gd name="T2" fmla="*/ 2 w 12"/>
                  <a:gd name="T3" fmla="*/ 2 h 15"/>
                  <a:gd name="T4" fmla="*/ 2 w 12"/>
                  <a:gd name="T5" fmla="*/ 0 h 15"/>
                  <a:gd name="T6" fmla="*/ 0 w 12"/>
                  <a:gd name="T7" fmla="*/ 0 h 15"/>
                  <a:gd name="T8" fmla="*/ 0 w 12"/>
                  <a:gd name="T9" fmla="*/ 15 h 15"/>
                  <a:gd name="T10" fmla="*/ 2 w 12"/>
                  <a:gd name="T11" fmla="*/ 15 h 15"/>
                  <a:gd name="T12" fmla="*/ 2 w 12"/>
                  <a:gd name="T13" fmla="*/ 6 h 15"/>
                  <a:gd name="T14" fmla="*/ 6 w 12"/>
                  <a:gd name="T15" fmla="*/ 2 h 15"/>
                  <a:gd name="T16" fmla="*/ 10 w 12"/>
                  <a:gd name="T17" fmla="*/ 5 h 15"/>
                  <a:gd name="T18" fmla="*/ 10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4" y="2"/>
                      <a:pt x="6" y="2"/>
                    </a:cubicBezTo>
                    <a:cubicBezTo>
                      <a:pt x="8" y="2"/>
                      <a:pt x="10" y="3"/>
                      <a:pt x="10" y="5"/>
                    </a:cubicBezTo>
                    <a:cubicBezTo>
                      <a:pt x="10" y="15"/>
                      <a:pt x="10" y="15"/>
                      <a:pt x="10"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6" name="Freeform 806">
                <a:extLst>
                  <a:ext uri="{FF2B5EF4-FFF2-40B4-BE49-F238E27FC236}">
                    <a16:creationId xmlns:a16="http://schemas.microsoft.com/office/drawing/2014/main" id="{38CB77F8-B0F4-4ED8-B566-ECA6296FA231}"/>
                  </a:ext>
                </a:extLst>
              </p:cNvPr>
              <p:cNvSpPr>
                <a:spLocks/>
              </p:cNvSpPr>
              <p:nvPr/>
            </p:nvSpPr>
            <p:spPr bwMode="auto">
              <a:xfrm>
                <a:off x="4693" y="1451"/>
                <a:ext cx="17" cy="43"/>
              </a:xfrm>
              <a:custGeom>
                <a:avLst/>
                <a:gdLst>
                  <a:gd name="T0" fmla="*/ 1 w 7"/>
                  <a:gd name="T1" fmla="*/ 3 h 18"/>
                  <a:gd name="T2" fmla="*/ 0 w 7"/>
                  <a:gd name="T3" fmla="*/ 3 h 18"/>
                  <a:gd name="T4" fmla="*/ 0 w 7"/>
                  <a:gd name="T5" fmla="*/ 5 h 18"/>
                  <a:gd name="T6" fmla="*/ 1 w 7"/>
                  <a:gd name="T7" fmla="*/ 5 h 18"/>
                  <a:gd name="T8" fmla="*/ 1 w 7"/>
                  <a:gd name="T9" fmla="*/ 13 h 18"/>
                  <a:gd name="T10" fmla="*/ 5 w 7"/>
                  <a:gd name="T11" fmla="*/ 18 h 18"/>
                  <a:gd name="T12" fmla="*/ 7 w 7"/>
                  <a:gd name="T13" fmla="*/ 18 h 18"/>
                  <a:gd name="T14" fmla="*/ 7 w 7"/>
                  <a:gd name="T15" fmla="*/ 16 h 18"/>
                  <a:gd name="T16" fmla="*/ 6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1 w 7"/>
                  <a:gd name="T31" fmla="*/ 0 h 18"/>
                  <a:gd name="T32" fmla="*/ 1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1" y="3"/>
                    </a:moveTo>
                    <a:cubicBezTo>
                      <a:pt x="0" y="3"/>
                      <a:pt x="0" y="3"/>
                      <a:pt x="0" y="3"/>
                    </a:cubicBezTo>
                    <a:cubicBezTo>
                      <a:pt x="0" y="5"/>
                      <a:pt x="0" y="5"/>
                      <a:pt x="0" y="5"/>
                    </a:cubicBezTo>
                    <a:cubicBezTo>
                      <a:pt x="1" y="5"/>
                      <a:pt x="1" y="5"/>
                      <a:pt x="1" y="5"/>
                    </a:cubicBezTo>
                    <a:cubicBezTo>
                      <a:pt x="1" y="13"/>
                      <a:pt x="1" y="13"/>
                      <a:pt x="1" y="13"/>
                    </a:cubicBezTo>
                    <a:cubicBezTo>
                      <a:pt x="1" y="16"/>
                      <a:pt x="3" y="18"/>
                      <a:pt x="5" y="18"/>
                    </a:cubicBezTo>
                    <a:cubicBezTo>
                      <a:pt x="6" y="18"/>
                      <a:pt x="7" y="18"/>
                      <a:pt x="7" y="18"/>
                    </a:cubicBezTo>
                    <a:cubicBezTo>
                      <a:pt x="7" y="16"/>
                      <a:pt x="7" y="16"/>
                      <a:pt x="7" y="16"/>
                    </a:cubicBezTo>
                    <a:cubicBezTo>
                      <a:pt x="7" y="16"/>
                      <a:pt x="6" y="16"/>
                      <a:pt x="6" y="16"/>
                    </a:cubicBezTo>
                    <a:cubicBezTo>
                      <a:pt x="4" y="16"/>
                      <a:pt x="4" y="15"/>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1" y="0"/>
                      <a:pt x="1" y="0"/>
                      <a:pt x="1" y="0"/>
                    </a:cubicBezTo>
                    <a:lnTo>
                      <a:pt x="1"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7" name="Freeform 807">
                <a:extLst>
                  <a:ext uri="{FF2B5EF4-FFF2-40B4-BE49-F238E27FC236}">
                    <a16:creationId xmlns:a16="http://schemas.microsoft.com/office/drawing/2014/main" id="{DA8D1042-9A4E-4DBE-AE4A-10A86B5301E6}"/>
                  </a:ext>
                </a:extLst>
              </p:cNvPr>
              <p:cNvSpPr>
                <a:spLocks/>
              </p:cNvSpPr>
              <p:nvPr/>
            </p:nvSpPr>
            <p:spPr bwMode="auto">
              <a:xfrm>
                <a:off x="4717" y="1458"/>
                <a:ext cx="16" cy="36"/>
              </a:xfrm>
              <a:custGeom>
                <a:avLst/>
                <a:gdLst>
                  <a:gd name="T0" fmla="*/ 7 w 7"/>
                  <a:gd name="T1" fmla="*/ 0 h 15"/>
                  <a:gd name="T2" fmla="*/ 2 w 7"/>
                  <a:gd name="T3" fmla="*/ 2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8" name="Freeform 808">
                <a:extLst>
                  <a:ext uri="{FF2B5EF4-FFF2-40B4-BE49-F238E27FC236}">
                    <a16:creationId xmlns:a16="http://schemas.microsoft.com/office/drawing/2014/main" id="{45551CB2-A6AD-4039-9D9E-8039D8FE152B}"/>
                  </a:ext>
                </a:extLst>
              </p:cNvPr>
              <p:cNvSpPr>
                <a:spLocks noEditPoints="1"/>
              </p:cNvSpPr>
              <p:nvPr/>
            </p:nvSpPr>
            <p:spPr bwMode="auto">
              <a:xfrm>
                <a:off x="4738" y="1444"/>
                <a:ext cx="7" cy="50"/>
              </a:xfrm>
              <a:custGeom>
                <a:avLst/>
                <a:gdLst>
                  <a:gd name="T0" fmla="*/ 0 w 3"/>
                  <a:gd name="T1" fmla="*/ 21 h 21"/>
                  <a:gd name="T2" fmla="*/ 2 w 3"/>
                  <a:gd name="T3" fmla="*/ 21 h 21"/>
                  <a:gd name="T4" fmla="*/ 2 w 3"/>
                  <a:gd name="T5" fmla="*/ 6 h 21"/>
                  <a:gd name="T6" fmla="*/ 0 w 3"/>
                  <a:gd name="T7" fmla="*/ 6 h 21"/>
                  <a:gd name="T8" fmla="*/ 0 w 3"/>
                  <a:gd name="T9" fmla="*/ 21 h 21"/>
                  <a:gd name="T10" fmla="*/ 0 w 3"/>
                  <a:gd name="T11" fmla="*/ 2 h 21"/>
                  <a:gd name="T12" fmla="*/ 1 w 3"/>
                  <a:gd name="T13" fmla="*/ 4 h 21"/>
                  <a:gd name="T14" fmla="*/ 3 w 3"/>
                  <a:gd name="T15" fmla="*/ 2 h 21"/>
                  <a:gd name="T16" fmla="*/ 1 w 3"/>
                  <a:gd name="T17" fmla="*/ 0 h 21"/>
                  <a:gd name="T18" fmla="*/ 0 w 3"/>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1">
                    <a:moveTo>
                      <a:pt x="0" y="21"/>
                    </a:moveTo>
                    <a:cubicBezTo>
                      <a:pt x="2" y="21"/>
                      <a:pt x="2" y="21"/>
                      <a:pt x="2" y="21"/>
                    </a:cubicBezTo>
                    <a:cubicBezTo>
                      <a:pt x="2" y="6"/>
                      <a:pt x="2" y="6"/>
                      <a:pt x="2" y="6"/>
                    </a:cubicBezTo>
                    <a:cubicBezTo>
                      <a:pt x="0" y="6"/>
                      <a:pt x="0" y="6"/>
                      <a:pt x="0" y="6"/>
                    </a:cubicBezTo>
                    <a:lnTo>
                      <a:pt x="0" y="21"/>
                    </a:lnTo>
                    <a:close/>
                    <a:moveTo>
                      <a:pt x="0" y="2"/>
                    </a:moveTo>
                    <a:cubicBezTo>
                      <a:pt x="0" y="3"/>
                      <a:pt x="0" y="4"/>
                      <a:pt x="1" y="4"/>
                    </a:cubicBezTo>
                    <a:cubicBezTo>
                      <a:pt x="2" y="4"/>
                      <a:pt x="3" y="3"/>
                      <a:pt x="3" y="2"/>
                    </a:cubicBezTo>
                    <a:cubicBezTo>
                      <a:pt x="3" y="1"/>
                      <a:pt x="2" y="0"/>
                      <a:pt x="1" y="0"/>
                    </a:cubicBezTo>
                    <a:cubicBezTo>
                      <a:pt x="0" y="0"/>
                      <a:pt x="0" y="1"/>
                      <a:pt x="0" y="2"/>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49" name="Freeform 809">
                <a:extLst>
                  <a:ext uri="{FF2B5EF4-FFF2-40B4-BE49-F238E27FC236}">
                    <a16:creationId xmlns:a16="http://schemas.microsoft.com/office/drawing/2014/main" id="{D2F0D0F0-6165-4EDE-BA19-10732D05BB5C}"/>
                  </a:ext>
                </a:extLst>
              </p:cNvPr>
              <p:cNvSpPr>
                <a:spLocks noEditPoints="1"/>
              </p:cNvSpPr>
              <p:nvPr/>
            </p:nvSpPr>
            <p:spPr bwMode="auto">
              <a:xfrm>
                <a:off x="4750" y="1458"/>
                <a:ext cx="33" cy="36"/>
              </a:xfrm>
              <a:custGeom>
                <a:avLst/>
                <a:gdLst>
                  <a:gd name="T0" fmla="*/ 0 w 14"/>
                  <a:gd name="T1" fmla="*/ 8 h 15"/>
                  <a:gd name="T2" fmla="*/ 8 w 14"/>
                  <a:gd name="T3" fmla="*/ 15 h 15"/>
                  <a:gd name="T4" fmla="*/ 14 w 14"/>
                  <a:gd name="T5" fmla="*/ 12 h 15"/>
                  <a:gd name="T6" fmla="*/ 12 w 14"/>
                  <a:gd name="T7" fmla="*/ 11 h 15"/>
                  <a:gd name="T8" fmla="*/ 8 w 14"/>
                  <a:gd name="T9" fmla="*/ 13 h 15"/>
                  <a:gd name="T10" fmla="*/ 3 w 14"/>
                  <a:gd name="T11" fmla="*/ 8 h 15"/>
                  <a:gd name="T12" fmla="*/ 14 w 14"/>
                  <a:gd name="T13" fmla="*/ 8 h 15"/>
                  <a:gd name="T14" fmla="*/ 14 w 14"/>
                  <a:gd name="T15" fmla="*/ 7 h 15"/>
                  <a:gd name="T16" fmla="*/ 7 w 14"/>
                  <a:gd name="T17" fmla="*/ 0 h 15"/>
                  <a:gd name="T18" fmla="*/ 0 w 14"/>
                  <a:gd name="T19" fmla="*/ 8 h 15"/>
                  <a:gd name="T20" fmla="*/ 3 w 14"/>
                  <a:gd name="T21" fmla="*/ 6 h 15"/>
                  <a:gd name="T22" fmla="*/ 7 w 14"/>
                  <a:gd name="T23" fmla="*/ 2 h 15"/>
                  <a:gd name="T24" fmla="*/ 12 w 14"/>
                  <a:gd name="T25" fmla="*/ 6 h 15"/>
                  <a:gd name="T26" fmla="*/ 3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8"/>
                    </a:moveTo>
                    <a:cubicBezTo>
                      <a:pt x="0" y="12"/>
                      <a:pt x="3" y="15"/>
                      <a:pt x="8" y="15"/>
                    </a:cubicBezTo>
                    <a:cubicBezTo>
                      <a:pt x="11" y="15"/>
                      <a:pt x="13" y="14"/>
                      <a:pt x="14" y="12"/>
                    </a:cubicBezTo>
                    <a:cubicBezTo>
                      <a:pt x="12" y="11"/>
                      <a:pt x="12" y="11"/>
                      <a:pt x="12" y="11"/>
                    </a:cubicBezTo>
                    <a:cubicBezTo>
                      <a:pt x="12" y="12"/>
                      <a:pt x="10" y="13"/>
                      <a:pt x="8" y="13"/>
                    </a:cubicBezTo>
                    <a:cubicBezTo>
                      <a:pt x="5" y="13"/>
                      <a:pt x="3" y="11"/>
                      <a:pt x="3" y="8"/>
                    </a:cubicBezTo>
                    <a:cubicBezTo>
                      <a:pt x="14" y="8"/>
                      <a:pt x="14" y="8"/>
                      <a:pt x="14" y="8"/>
                    </a:cubicBezTo>
                    <a:cubicBezTo>
                      <a:pt x="14" y="8"/>
                      <a:pt x="14" y="7"/>
                      <a:pt x="14" y="7"/>
                    </a:cubicBezTo>
                    <a:cubicBezTo>
                      <a:pt x="14" y="3"/>
                      <a:pt x="12" y="0"/>
                      <a:pt x="7" y="0"/>
                    </a:cubicBezTo>
                    <a:cubicBezTo>
                      <a:pt x="4" y="0"/>
                      <a:pt x="0" y="3"/>
                      <a:pt x="0" y="8"/>
                    </a:cubicBezTo>
                    <a:close/>
                    <a:moveTo>
                      <a:pt x="3" y="6"/>
                    </a:moveTo>
                    <a:cubicBezTo>
                      <a:pt x="3" y="3"/>
                      <a:pt x="5" y="2"/>
                      <a:pt x="7" y="2"/>
                    </a:cubicBezTo>
                    <a:cubicBezTo>
                      <a:pt x="10" y="2"/>
                      <a:pt x="12" y="3"/>
                      <a:pt x="12" y="6"/>
                    </a:cubicBezTo>
                    <a:lnTo>
                      <a:pt x="3"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0" name="Freeform 810">
                <a:extLst>
                  <a:ext uri="{FF2B5EF4-FFF2-40B4-BE49-F238E27FC236}">
                    <a16:creationId xmlns:a16="http://schemas.microsoft.com/office/drawing/2014/main" id="{618F2222-1FFD-4038-84CA-2CE25035829F}"/>
                  </a:ext>
                </a:extLst>
              </p:cNvPr>
              <p:cNvSpPr>
                <a:spLocks/>
              </p:cNvSpPr>
              <p:nvPr/>
            </p:nvSpPr>
            <p:spPr bwMode="auto">
              <a:xfrm>
                <a:off x="4788" y="1458"/>
                <a:ext cx="23" cy="36"/>
              </a:xfrm>
              <a:custGeom>
                <a:avLst/>
                <a:gdLst>
                  <a:gd name="T0" fmla="*/ 0 w 10"/>
                  <a:gd name="T1" fmla="*/ 12 h 15"/>
                  <a:gd name="T2" fmla="*/ 5 w 10"/>
                  <a:gd name="T3" fmla="*/ 15 h 15"/>
                  <a:gd name="T4" fmla="*/ 10 w 10"/>
                  <a:gd name="T5" fmla="*/ 11 h 15"/>
                  <a:gd name="T6" fmla="*/ 3 w 10"/>
                  <a:gd name="T7" fmla="*/ 4 h 15"/>
                  <a:gd name="T8" fmla="*/ 5 w 10"/>
                  <a:gd name="T9" fmla="*/ 1 h 15"/>
                  <a:gd name="T10" fmla="*/ 8 w 10"/>
                  <a:gd name="T11" fmla="*/ 3 h 15"/>
                  <a:gd name="T12" fmla="*/ 10 w 10"/>
                  <a:gd name="T13" fmla="*/ 2 h 15"/>
                  <a:gd name="T14" fmla="*/ 5 w 10"/>
                  <a:gd name="T15" fmla="*/ 0 h 15"/>
                  <a:gd name="T16" fmla="*/ 1 w 10"/>
                  <a:gd name="T17" fmla="*/ 4 h 15"/>
                  <a:gd name="T18" fmla="*/ 8 w 10"/>
                  <a:gd name="T19" fmla="*/ 11 h 15"/>
                  <a:gd name="T20" fmla="*/ 5 w 10"/>
                  <a:gd name="T21" fmla="*/ 13 h 15"/>
                  <a:gd name="T22" fmla="*/ 2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1" y="14"/>
                      <a:pt x="2" y="15"/>
                      <a:pt x="5" y="15"/>
                    </a:cubicBezTo>
                    <a:cubicBezTo>
                      <a:pt x="8" y="15"/>
                      <a:pt x="10" y="14"/>
                      <a:pt x="10" y="11"/>
                    </a:cubicBezTo>
                    <a:cubicBezTo>
                      <a:pt x="10" y="6"/>
                      <a:pt x="3" y="7"/>
                      <a:pt x="3" y="4"/>
                    </a:cubicBezTo>
                    <a:cubicBezTo>
                      <a:pt x="3" y="2"/>
                      <a:pt x="4" y="1"/>
                      <a:pt x="5" y="1"/>
                    </a:cubicBezTo>
                    <a:cubicBezTo>
                      <a:pt x="7" y="1"/>
                      <a:pt x="8" y="3"/>
                      <a:pt x="8" y="3"/>
                    </a:cubicBezTo>
                    <a:cubicBezTo>
                      <a:pt x="10" y="2"/>
                      <a:pt x="10" y="2"/>
                      <a:pt x="10" y="2"/>
                    </a:cubicBezTo>
                    <a:cubicBezTo>
                      <a:pt x="10" y="1"/>
                      <a:pt x="8" y="0"/>
                      <a:pt x="5" y="0"/>
                    </a:cubicBezTo>
                    <a:cubicBezTo>
                      <a:pt x="3" y="0"/>
                      <a:pt x="1" y="1"/>
                      <a:pt x="1" y="4"/>
                    </a:cubicBezTo>
                    <a:cubicBezTo>
                      <a:pt x="1" y="9"/>
                      <a:pt x="8" y="8"/>
                      <a:pt x="8" y="11"/>
                    </a:cubicBezTo>
                    <a:cubicBezTo>
                      <a:pt x="8" y="13"/>
                      <a:pt x="7" y="13"/>
                      <a:pt x="5" y="13"/>
                    </a:cubicBezTo>
                    <a:cubicBezTo>
                      <a:pt x="3" y="13"/>
                      <a:pt x="2" y="12"/>
                      <a:pt x="2"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1" name="Rectangle 811">
                <a:extLst>
                  <a:ext uri="{FF2B5EF4-FFF2-40B4-BE49-F238E27FC236}">
                    <a16:creationId xmlns:a16="http://schemas.microsoft.com/office/drawing/2014/main" id="{E34EB79B-F863-4125-B73B-C8EFFFCE5A68}"/>
                  </a:ext>
                </a:extLst>
              </p:cNvPr>
              <p:cNvSpPr>
                <a:spLocks noChangeArrowheads="1"/>
              </p:cNvSpPr>
              <p:nvPr/>
            </p:nvSpPr>
            <p:spPr bwMode="auto">
              <a:xfrm>
                <a:off x="3868" y="1421"/>
                <a:ext cx="106" cy="106"/>
              </a:xfrm>
              <a:prstGeom prst="rect">
                <a:avLst/>
              </a:prstGeom>
              <a:solidFill>
                <a:srgbClr val="008D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2" name="Freeform 812">
                <a:extLst>
                  <a:ext uri="{FF2B5EF4-FFF2-40B4-BE49-F238E27FC236}">
                    <a16:creationId xmlns:a16="http://schemas.microsoft.com/office/drawing/2014/main" id="{802740A2-74A7-4ACD-9B68-EB99F5EC0B0D}"/>
                  </a:ext>
                </a:extLst>
              </p:cNvPr>
              <p:cNvSpPr>
                <a:spLocks/>
              </p:cNvSpPr>
              <p:nvPr/>
            </p:nvSpPr>
            <p:spPr bwMode="auto">
              <a:xfrm>
                <a:off x="4040" y="1184"/>
                <a:ext cx="36" cy="47"/>
              </a:xfrm>
              <a:custGeom>
                <a:avLst/>
                <a:gdLst>
                  <a:gd name="T0" fmla="*/ 0 w 36"/>
                  <a:gd name="T1" fmla="*/ 47 h 47"/>
                  <a:gd name="T2" fmla="*/ 5 w 36"/>
                  <a:gd name="T3" fmla="*/ 47 h 47"/>
                  <a:gd name="T4" fmla="*/ 5 w 36"/>
                  <a:gd name="T5" fmla="*/ 9 h 47"/>
                  <a:gd name="T6" fmla="*/ 31 w 36"/>
                  <a:gd name="T7" fmla="*/ 47 h 47"/>
                  <a:gd name="T8" fmla="*/ 36 w 36"/>
                  <a:gd name="T9" fmla="*/ 47 h 47"/>
                  <a:gd name="T10" fmla="*/ 36 w 36"/>
                  <a:gd name="T11" fmla="*/ 0 h 47"/>
                  <a:gd name="T12" fmla="*/ 31 w 36"/>
                  <a:gd name="T13" fmla="*/ 0 h 47"/>
                  <a:gd name="T14" fmla="*/ 31 w 36"/>
                  <a:gd name="T15" fmla="*/ 37 h 47"/>
                  <a:gd name="T16" fmla="*/ 5 w 36"/>
                  <a:gd name="T17" fmla="*/ 0 h 47"/>
                  <a:gd name="T18" fmla="*/ 0 w 36"/>
                  <a:gd name="T19" fmla="*/ 0 h 47"/>
                  <a:gd name="T20" fmla="*/ 0 w 36"/>
                  <a:gd name="T21"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7">
                    <a:moveTo>
                      <a:pt x="0" y="47"/>
                    </a:moveTo>
                    <a:lnTo>
                      <a:pt x="5" y="47"/>
                    </a:lnTo>
                    <a:lnTo>
                      <a:pt x="5" y="9"/>
                    </a:lnTo>
                    <a:lnTo>
                      <a:pt x="31" y="47"/>
                    </a:lnTo>
                    <a:lnTo>
                      <a:pt x="36" y="47"/>
                    </a:lnTo>
                    <a:lnTo>
                      <a:pt x="36" y="0"/>
                    </a:lnTo>
                    <a:lnTo>
                      <a:pt x="31" y="0"/>
                    </a:lnTo>
                    <a:lnTo>
                      <a:pt x="31" y="37"/>
                    </a:lnTo>
                    <a:lnTo>
                      <a:pt x="5" y="0"/>
                    </a:lnTo>
                    <a:lnTo>
                      <a:pt x="0" y="0"/>
                    </a:lnTo>
                    <a:lnTo>
                      <a:pt x="0" y="47"/>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3" name="Freeform 813">
                <a:extLst>
                  <a:ext uri="{FF2B5EF4-FFF2-40B4-BE49-F238E27FC236}">
                    <a16:creationId xmlns:a16="http://schemas.microsoft.com/office/drawing/2014/main" id="{06104FAC-11A1-484B-894E-B6CB3B49D8D3}"/>
                  </a:ext>
                </a:extLst>
              </p:cNvPr>
              <p:cNvSpPr>
                <a:spLocks/>
              </p:cNvSpPr>
              <p:nvPr/>
            </p:nvSpPr>
            <p:spPr bwMode="auto">
              <a:xfrm>
                <a:off x="4085" y="1195"/>
                <a:ext cx="29" cy="38"/>
              </a:xfrm>
              <a:custGeom>
                <a:avLst/>
                <a:gdLst>
                  <a:gd name="T0" fmla="*/ 5 w 12"/>
                  <a:gd name="T1" fmla="*/ 16 h 16"/>
                  <a:gd name="T2" fmla="*/ 10 w 12"/>
                  <a:gd name="T3" fmla="*/ 13 h 16"/>
                  <a:gd name="T4" fmla="*/ 10 w 12"/>
                  <a:gd name="T5" fmla="*/ 15 h 16"/>
                  <a:gd name="T6" fmla="*/ 12 w 12"/>
                  <a:gd name="T7" fmla="*/ 15 h 16"/>
                  <a:gd name="T8" fmla="*/ 12 w 12"/>
                  <a:gd name="T9" fmla="*/ 0 h 16"/>
                  <a:gd name="T10" fmla="*/ 10 w 12"/>
                  <a:gd name="T11" fmla="*/ 0 h 16"/>
                  <a:gd name="T12" fmla="*/ 10 w 12"/>
                  <a:gd name="T13" fmla="*/ 9 h 16"/>
                  <a:gd name="T14" fmla="*/ 6 w 12"/>
                  <a:gd name="T15" fmla="*/ 14 h 16"/>
                  <a:gd name="T16" fmla="*/ 2 w 12"/>
                  <a:gd name="T17" fmla="*/ 10 h 16"/>
                  <a:gd name="T18" fmla="*/ 2 w 12"/>
                  <a:gd name="T19" fmla="*/ 0 h 16"/>
                  <a:gd name="T20" fmla="*/ 0 w 12"/>
                  <a:gd name="T21" fmla="*/ 0 h 16"/>
                  <a:gd name="T22" fmla="*/ 0 w 12"/>
                  <a:gd name="T23" fmla="*/ 10 h 16"/>
                  <a:gd name="T24" fmla="*/ 5 w 12"/>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6">
                    <a:moveTo>
                      <a:pt x="5" y="16"/>
                    </a:moveTo>
                    <a:cubicBezTo>
                      <a:pt x="7" y="16"/>
                      <a:pt x="9" y="14"/>
                      <a:pt x="10" y="13"/>
                    </a:cubicBezTo>
                    <a:cubicBezTo>
                      <a:pt x="10" y="15"/>
                      <a:pt x="10" y="15"/>
                      <a:pt x="10" y="15"/>
                    </a:cubicBezTo>
                    <a:cubicBezTo>
                      <a:pt x="12" y="15"/>
                      <a:pt x="12" y="15"/>
                      <a:pt x="12" y="15"/>
                    </a:cubicBezTo>
                    <a:cubicBezTo>
                      <a:pt x="12" y="0"/>
                      <a:pt x="12" y="0"/>
                      <a:pt x="12" y="0"/>
                    </a:cubicBezTo>
                    <a:cubicBezTo>
                      <a:pt x="10" y="0"/>
                      <a:pt x="10" y="0"/>
                      <a:pt x="10" y="0"/>
                    </a:cubicBezTo>
                    <a:cubicBezTo>
                      <a:pt x="10" y="9"/>
                      <a:pt x="10" y="9"/>
                      <a:pt x="10" y="9"/>
                    </a:cubicBezTo>
                    <a:cubicBezTo>
                      <a:pt x="10" y="12"/>
                      <a:pt x="8" y="14"/>
                      <a:pt x="6" y="14"/>
                    </a:cubicBezTo>
                    <a:cubicBezTo>
                      <a:pt x="4" y="14"/>
                      <a:pt x="2" y="12"/>
                      <a:pt x="2" y="10"/>
                    </a:cubicBezTo>
                    <a:cubicBezTo>
                      <a:pt x="2" y="0"/>
                      <a:pt x="2" y="0"/>
                      <a:pt x="2" y="0"/>
                    </a:cubicBezTo>
                    <a:cubicBezTo>
                      <a:pt x="0" y="0"/>
                      <a:pt x="0" y="0"/>
                      <a:pt x="0" y="0"/>
                    </a:cubicBezTo>
                    <a:cubicBezTo>
                      <a:pt x="0" y="10"/>
                      <a:pt x="0" y="10"/>
                      <a:pt x="0" y="10"/>
                    </a:cubicBezTo>
                    <a:cubicBezTo>
                      <a:pt x="0" y="13"/>
                      <a:pt x="2" y="16"/>
                      <a:pt x="5" y="16"/>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4" name="Freeform 814">
                <a:extLst>
                  <a:ext uri="{FF2B5EF4-FFF2-40B4-BE49-F238E27FC236}">
                    <a16:creationId xmlns:a16="http://schemas.microsoft.com/office/drawing/2014/main" id="{EF0265E3-DA29-49EC-ABC6-91EFEA94083C}"/>
                  </a:ext>
                </a:extLst>
              </p:cNvPr>
              <p:cNvSpPr>
                <a:spLocks/>
              </p:cNvSpPr>
              <p:nvPr/>
            </p:nvSpPr>
            <p:spPr bwMode="auto">
              <a:xfrm>
                <a:off x="4123" y="1195"/>
                <a:ext cx="47" cy="36"/>
              </a:xfrm>
              <a:custGeom>
                <a:avLst/>
                <a:gdLst>
                  <a:gd name="T0" fmla="*/ 20 w 20"/>
                  <a:gd name="T1" fmla="*/ 5 h 15"/>
                  <a:gd name="T2" fmla="*/ 15 w 20"/>
                  <a:gd name="T3" fmla="*/ 0 h 15"/>
                  <a:gd name="T4" fmla="*/ 10 w 20"/>
                  <a:gd name="T5" fmla="*/ 3 h 15"/>
                  <a:gd name="T6" fmla="*/ 6 w 20"/>
                  <a:gd name="T7" fmla="*/ 0 h 15"/>
                  <a:gd name="T8" fmla="*/ 2 w 20"/>
                  <a:gd name="T9" fmla="*/ 2 h 15"/>
                  <a:gd name="T10" fmla="*/ 2 w 20"/>
                  <a:gd name="T11" fmla="*/ 0 h 15"/>
                  <a:gd name="T12" fmla="*/ 0 w 20"/>
                  <a:gd name="T13" fmla="*/ 0 h 15"/>
                  <a:gd name="T14" fmla="*/ 0 w 20"/>
                  <a:gd name="T15" fmla="*/ 15 h 15"/>
                  <a:gd name="T16" fmla="*/ 2 w 20"/>
                  <a:gd name="T17" fmla="*/ 15 h 15"/>
                  <a:gd name="T18" fmla="*/ 2 w 20"/>
                  <a:gd name="T19" fmla="*/ 6 h 15"/>
                  <a:gd name="T20" fmla="*/ 5 w 20"/>
                  <a:gd name="T21" fmla="*/ 2 h 15"/>
                  <a:gd name="T22" fmla="*/ 9 w 20"/>
                  <a:gd name="T23" fmla="*/ 6 h 15"/>
                  <a:gd name="T24" fmla="*/ 9 w 20"/>
                  <a:gd name="T25" fmla="*/ 15 h 15"/>
                  <a:gd name="T26" fmla="*/ 11 w 20"/>
                  <a:gd name="T27" fmla="*/ 15 h 15"/>
                  <a:gd name="T28" fmla="*/ 11 w 20"/>
                  <a:gd name="T29" fmla="*/ 6 h 15"/>
                  <a:gd name="T30" fmla="*/ 14 w 20"/>
                  <a:gd name="T31" fmla="*/ 2 h 15"/>
                  <a:gd name="T32" fmla="*/ 18 w 20"/>
                  <a:gd name="T33" fmla="*/ 6 h 15"/>
                  <a:gd name="T34" fmla="*/ 18 w 20"/>
                  <a:gd name="T35" fmla="*/ 15 h 15"/>
                  <a:gd name="T36" fmla="*/ 20 w 20"/>
                  <a:gd name="T37" fmla="*/ 15 h 15"/>
                  <a:gd name="T38" fmla="*/ 20 w 20"/>
                  <a:gd name="T3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15">
                    <a:moveTo>
                      <a:pt x="20" y="5"/>
                    </a:moveTo>
                    <a:cubicBezTo>
                      <a:pt x="20" y="2"/>
                      <a:pt x="18" y="0"/>
                      <a:pt x="15" y="0"/>
                    </a:cubicBezTo>
                    <a:cubicBezTo>
                      <a:pt x="13" y="0"/>
                      <a:pt x="11" y="1"/>
                      <a:pt x="10" y="3"/>
                    </a:cubicBezTo>
                    <a:cubicBezTo>
                      <a:pt x="10" y="1"/>
                      <a:pt x="8" y="0"/>
                      <a:pt x="6" y="0"/>
                    </a:cubicBezTo>
                    <a:cubicBezTo>
                      <a:pt x="4" y="0"/>
                      <a:pt x="2" y="1"/>
                      <a:pt x="2" y="2"/>
                    </a:cubicBezTo>
                    <a:cubicBezTo>
                      <a:pt x="2" y="2"/>
                      <a:pt x="2" y="2"/>
                      <a:pt x="2" y="0"/>
                    </a:cubicBezTo>
                    <a:cubicBezTo>
                      <a:pt x="0" y="0"/>
                      <a:pt x="0" y="0"/>
                      <a:pt x="0" y="0"/>
                    </a:cubicBezTo>
                    <a:cubicBezTo>
                      <a:pt x="0" y="15"/>
                      <a:pt x="0" y="15"/>
                      <a:pt x="0" y="15"/>
                    </a:cubicBezTo>
                    <a:cubicBezTo>
                      <a:pt x="2" y="15"/>
                      <a:pt x="2" y="15"/>
                      <a:pt x="2" y="15"/>
                    </a:cubicBezTo>
                    <a:cubicBezTo>
                      <a:pt x="2" y="6"/>
                      <a:pt x="2" y="6"/>
                      <a:pt x="2" y="6"/>
                    </a:cubicBezTo>
                    <a:cubicBezTo>
                      <a:pt x="2" y="4"/>
                      <a:pt x="3" y="2"/>
                      <a:pt x="5" y="2"/>
                    </a:cubicBezTo>
                    <a:cubicBezTo>
                      <a:pt x="7" y="2"/>
                      <a:pt x="9" y="3"/>
                      <a:pt x="9" y="6"/>
                    </a:cubicBezTo>
                    <a:cubicBezTo>
                      <a:pt x="9" y="15"/>
                      <a:pt x="9" y="15"/>
                      <a:pt x="9" y="15"/>
                    </a:cubicBezTo>
                    <a:cubicBezTo>
                      <a:pt x="11" y="15"/>
                      <a:pt x="11" y="15"/>
                      <a:pt x="11" y="15"/>
                    </a:cubicBezTo>
                    <a:cubicBezTo>
                      <a:pt x="11" y="6"/>
                      <a:pt x="11" y="6"/>
                      <a:pt x="11" y="6"/>
                    </a:cubicBezTo>
                    <a:cubicBezTo>
                      <a:pt x="11" y="3"/>
                      <a:pt x="12" y="2"/>
                      <a:pt x="14" y="2"/>
                    </a:cubicBezTo>
                    <a:cubicBezTo>
                      <a:pt x="17" y="2"/>
                      <a:pt x="18" y="3"/>
                      <a:pt x="18" y="6"/>
                    </a:cubicBezTo>
                    <a:cubicBezTo>
                      <a:pt x="18" y="15"/>
                      <a:pt x="18" y="15"/>
                      <a:pt x="18" y="15"/>
                    </a:cubicBezTo>
                    <a:cubicBezTo>
                      <a:pt x="20" y="15"/>
                      <a:pt x="20" y="15"/>
                      <a:pt x="20" y="15"/>
                    </a:cubicBezTo>
                    <a:lnTo>
                      <a:pt x="20" y="5"/>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5" name="Freeform 815">
                <a:extLst>
                  <a:ext uri="{FF2B5EF4-FFF2-40B4-BE49-F238E27FC236}">
                    <a16:creationId xmlns:a16="http://schemas.microsoft.com/office/drawing/2014/main" id="{7F261FE4-CC4E-4324-ADED-1726FF2527C0}"/>
                  </a:ext>
                </a:extLst>
              </p:cNvPr>
              <p:cNvSpPr>
                <a:spLocks noEditPoints="1"/>
              </p:cNvSpPr>
              <p:nvPr/>
            </p:nvSpPr>
            <p:spPr bwMode="auto">
              <a:xfrm>
                <a:off x="4177" y="1181"/>
                <a:ext cx="36" cy="52"/>
              </a:xfrm>
              <a:custGeom>
                <a:avLst/>
                <a:gdLst>
                  <a:gd name="T0" fmla="*/ 0 w 15"/>
                  <a:gd name="T1" fmla="*/ 21 h 22"/>
                  <a:gd name="T2" fmla="*/ 3 w 15"/>
                  <a:gd name="T3" fmla="*/ 21 h 22"/>
                  <a:gd name="T4" fmla="*/ 3 w 15"/>
                  <a:gd name="T5" fmla="*/ 19 h 22"/>
                  <a:gd name="T6" fmla="*/ 8 w 15"/>
                  <a:gd name="T7" fmla="*/ 22 h 22"/>
                  <a:gd name="T8" fmla="*/ 15 w 15"/>
                  <a:gd name="T9" fmla="*/ 14 h 22"/>
                  <a:gd name="T10" fmla="*/ 8 w 15"/>
                  <a:gd name="T11" fmla="*/ 6 h 22"/>
                  <a:gd name="T12" fmla="*/ 3 w 15"/>
                  <a:gd name="T13" fmla="*/ 9 h 22"/>
                  <a:gd name="T14" fmla="*/ 3 w 15"/>
                  <a:gd name="T15" fmla="*/ 0 h 22"/>
                  <a:gd name="T16" fmla="*/ 0 w 15"/>
                  <a:gd name="T17" fmla="*/ 0 h 22"/>
                  <a:gd name="T18" fmla="*/ 0 w 15"/>
                  <a:gd name="T19" fmla="*/ 21 h 22"/>
                  <a:gd name="T20" fmla="*/ 3 w 15"/>
                  <a:gd name="T21" fmla="*/ 14 h 22"/>
                  <a:gd name="T22" fmla="*/ 8 w 15"/>
                  <a:gd name="T23" fmla="*/ 8 h 22"/>
                  <a:gd name="T24" fmla="*/ 13 w 15"/>
                  <a:gd name="T25" fmla="*/ 14 h 22"/>
                  <a:gd name="T26" fmla="*/ 8 w 15"/>
                  <a:gd name="T27" fmla="*/ 20 h 22"/>
                  <a:gd name="T28" fmla="*/ 3 w 15"/>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2">
                    <a:moveTo>
                      <a:pt x="0" y="21"/>
                    </a:moveTo>
                    <a:cubicBezTo>
                      <a:pt x="3" y="21"/>
                      <a:pt x="3" y="21"/>
                      <a:pt x="3" y="21"/>
                    </a:cubicBezTo>
                    <a:cubicBezTo>
                      <a:pt x="3" y="19"/>
                      <a:pt x="3" y="19"/>
                      <a:pt x="3" y="19"/>
                    </a:cubicBezTo>
                    <a:cubicBezTo>
                      <a:pt x="3" y="19"/>
                      <a:pt x="5" y="22"/>
                      <a:pt x="8" y="22"/>
                    </a:cubicBezTo>
                    <a:cubicBezTo>
                      <a:pt x="12" y="22"/>
                      <a:pt x="15" y="18"/>
                      <a:pt x="15" y="14"/>
                    </a:cubicBezTo>
                    <a:cubicBezTo>
                      <a:pt x="15" y="9"/>
                      <a:pt x="12" y="6"/>
                      <a:pt x="8" y="6"/>
                    </a:cubicBezTo>
                    <a:cubicBezTo>
                      <a:pt x="5" y="6"/>
                      <a:pt x="3" y="8"/>
                      <a:pt x="3" y="9"/>
                    </a:cubicBezTo>
                    <a:cubicBezTo>
                      <a:pt x="3" y="0"/>
                      <a:pt x="3" y="0"/>
                      <a:pt x="3" y="0"/>
                    </a:cubicBezTo>
                    <a:cubicBezTo>
                      <a:pt x="0" y="0"/>
                      <a:pt x="0" y="0"/>
                      <a:pt x="0" y="0"/>
                    </a:cubicBezTo>
                    <a:lnTo>
                      <a:pt x="0" y="21"/>
                    </a:lnTo>
                    <a:close/>
                    <a:moveTo>
                      <a:pt x="3" y="14"/>
                    </a:moveTo>
                    <a:cubicBezTo>
                      <a:pt x="3" y="10"/>
                      <a:pt x="5" y="8"/>
                      <a:pt x="8" y="8"/>
                    </a:cubicBezTo>
                    <a:cubicBezTo>
                      <a:pt x="10" y="8"/>
                      <a:pt x="13" y="10"/>
                      <a:pt x="13" y="14"/>
                    </a:cubicBezTo>
                    <a:cubicBezTo>
                      <a:pt x="13" y="17"/>
                      <a:pt x="10" y="20"/>
                      <a:pt x="8" y="20"/>
                    </a:cubicBezTo>
                    <a:cubicBezTo>
                      <a:pt x="5" y="20"/>
                      <a:pt x="3" y="17"/>
                      <a:pt x="3" y="14"/>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6" name="Freeform 816">
                <a:extLst>
                  <a:ext uri="{FF2B5EF4-FFF2-40B4-BE49-F238E27FC236}">
                    <a16:creationId xmlns:a16="http://schemas.microsoft.com/office/drawing/2014/main" id="{80E2A467-6A03-4306-B83A-66BF6C07152D}"/>
                  </a:ext>
                </a:extLst>
              </p:cNvPr>
              <p:cNvSpPr>
                <a:spLocks noEditPoints="1"/>
              </p:cNvSpPr>
              <p:nvPr/>
            </p:nvSpPr>
            <p:spPr bwMode="auto">
              <a:xfrm>
                <a:off x="4218" y="1195"/>
                <a:ext cx="33" cy="38"/>
              </a:xfrm>
              <a:custGeom>
                <a:avLst/>
                <a:gdLst>
                  <a:gd name="T0" fmla="*/ 0 w 14"/>
                  <a:gd name="T1" fmla="*/ 8 h 16"/>
                  <a:gd name="T2" fmla="*/ 8 w 14"/>
                  <a:gd name="T3" fmla="*/ 16 h 16"/>
                  <a:gd name="T4" fmla="*/ 14 w 14"/>
                  <a:gd name="T5" fmla="*/ 12 h 16"/>
                  <a:gd name="T6" fmla="*/ 12 w 14"/>
                  <a:gd name="T7" fmla="*/ 11 h 16"/>
                  <a:gd name="T8" fmla="*/ 8 w 14"/>
                  <a:gd name="T9" fmla="*/ 14 h 16"/>
                  <a:gd name="T10" fmla="*/ 3 w 14"/>
                  <a:gd name="T11" fmla="*/ 8 h 16"/>
                  <a:gd name="T12" fmla="*/ 14 w 14"/>
                  <a:gd name="T13" fmla="*/ 8 h 16"/>
                  <a:gd name="T14" fmla="*/ 14 w 14"/>
                  <a:gd name="T15" fmla="*/ 7 h 16"/>
                  <a:gd name="T16" fmla="*/ 7 w 14"/>
                  <a:gd name="T17" fmla="*/ 0 h 16"/>
                  <a:gd name="T18" fmla="*/ 0 w 14"/>
                  <a:gd name="T19" fmla="*/ 8 h 16"/>
                  <a:gd name="T20" fmla="*/ 3 w 14"/>
                  <a:gd name="T21" fmla="*/ 6 h 16"/>
                  <a:gd name="T22" fmla="*/ 7 w 14"/>
                  <a:gd name="T23" fmla="*/ 2 h 16"/>
                  <a:gd name="T24" fmla="*/ 12 w 14"/>
                  <a:gd name="T25" fmla="*/ 6 h 16"/>
                  <a:gd name="T26" fmla="*/ 3 w 14"/>
                  <a:gd name="T2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2"/>
                      <a:pt x="3" y="16"/>
                      <a:pt x="8" y="16"/>
                    </a:cubicBezTo>
                    <a:cubicBezTo>
                      <a:pt x="11" y="16"/>
                      <a:pt x="13" y="14"/>
                      <a:pt x="14" y="12"/>
                    </a:cubicBezTo>
                    <a:cubicBezTo>
                      <a:pt x="12" y="11"/>
                      <a:pt x="12" y="11"/>
                      <a:pt x="12" y="11"/>
                    </a:cubicBezTo>
                    <a:cubicBezTo>
                      <a:pt x="12" y="12"/>
                      <a:pt x="10" y="14"/>
                      <a:pt x="8" y="14"/>
                    </a:cubicBezTo>
                    <a:cubicBezTo>
                      <a:pt x="5" y="14"/>
                      <a:pt x="3" y="12"/>
                      <a:pt x="3" y="8"/>
                    </a:cubicBezTo>
                    <a:cubicBezTo>
                      <a:pt x="14" y="8"/>
                      <a:pt x="14" y="8"/>
                      <a:pt x="14" y="8"/>
                    </a:cubicBezTo>
                    <a:cubicBezTo>
                      <a:pt x="14" y="8"/>
                      <a:pt x="14" y="8"/>
                      <a:pt x="14" y="7"/>
                    </a:cubicBezTo>
                    <a:cubicBezTo>
                      <a:pt x="14" y="3"/>
                      <a:pt x="12" y="0"/>
                      <a:pt x="7" y="0"/>
                    </a:cubicBezTo>
                    <a:cubicBezTo>
                      <a:pt x="3" y="0"/>
                      <a:pt x="0" y="3"/>
                      <a:pt x="0" y="8"/>
                    </a:cubicBezTo>
                    <a:close/>
                    <a:moveTo>
                      <a:pt x="3" y="6"/>
                    </a:moveTo>
                    <a:cubicBezTo>
                      <a:pt x="3" y="4"/>
                      <a:pt x="5" y="2"/>
                      <a:pt x="7" y="2"/>
                    </a:cubicBezTo>
                    <a:cubicBezTo>
                      <a:pt x="10" y="2"/>
                      <a:pt x="12" y="3"/>
                      <a:pt x="12" y="6"/>
                    </a:cubicBezTo>
                    <a:lnTo>
                      <a:pt x="3"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7" name="Freeform 817">
                <a:extLst>
                  <a:ext uri="{FF2B5EF4-FFF2-40B4-BE49-F238E27FC236}">
                    <a16:creationId xmlns:a16="http://schemas.microsoft.com/office/drawing/2014/main" id="{E2E8FCE2-DCCA-4D02-BA6A-FC00A4BC27BC}"/>
                  </a:ext>
                </a:extLst>
              </p:cNvPr>
              <p:cNvSpPr>
                <a:spLocks/>
              </p:cNvSpPr>
              <p:nvPr/>
            </p:nvSpPr>
            <p:spPr bwMode="auto">
              <a:xfrm>
                <a:off x="4256" y="1195"/>
                <a:ext cx="16" cy="36"/>
              </a:xfrm>
              <a:custGeom>
                <a:avLst/>
                <a:gdLst>
                  <a:gd name="T0" fmla="*/ 7 w 7"/>
                  <a:gd name="T1" fmla="*/ 0 h 15"/>
                  <a:gd name="T2" fmla="*/ 3 w 7"/>
                  <a:gd name="T3" fmla="*/ 3 h 15"/>
                  <a:gd name="T4" fmla="*/ 3 w 7"/>
                  <a:gd name="T5" fmla="*/ 0 h 15"/>
                  <a:gd name="T6" fmla="*/ 0 w 7"/>
                  <a:gd name="T7" fmla="*/ 0 h 15"/>
                  <a:gd name="T8" fmla="*/ 0 w 7"/>
                  <a:gd name="T9" fmla="*/ 15 h 15"/>
                  <a:gd name="T10" fmla="*/ 3 w 7"/>
                  <a:gd name="T11" fmla="*/ 15 h 15"/>
                  <a:gd name="T12" fmla="*/ 3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5" y="0"/>
                      <a:pt x="3" y="1"/>
                      <a:pt x="3" y="3"/>
                    </a:cubicBezTo>
                    <a:cubicBezTo>
                      <a:pt x="3" y="0"/>
                      <a:pt x="3" y="0"/>
                      <a:pt x="3" y="0"/>
                    </a:cubicBezTo>
                    <a:cubicBezTo>
                      <a:pt x="0" y="0"/>
                      <a:pt x="0" y="0"/>
                      <a:pt x="0" y="0"/>
                    </a:cubicBezTo>
                    <a:cubicBezTo>
                      <a:pt x="0" y="15"/>
                      <a:pt x="0" y="15"/>
                      <a:pt x="0" y="15"/>
                    </a:cubicBezTo>
                    <a:cubicBezTo>
                      <a:pt x="3" y="15"/>
                      <a:pt x="3" y="15"/>
                      <a:pt x="3" y="15"/>
                    </a:cubicBezTo>
                    <a:cubicBezTo>
                      <a:pt x="3" y="8"/>
                      <a:pt x="3" y="8"/>
                      <a:pt x="3" y="8"/>
                    </a:cubicBezTo>
                    <a:cubicBezTo>
                      <a:pt x="3" y="5"/>
                      <a:pt x="4"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8" name="Freeform 818">
                <a:extLst>
                  <a:ext uri="{FF2B5EF4-FFF2-40B4-BE49-F238E27FC236}">
                    <a16:creationId xmlns:a16="http://schemas.microsoft.com/office/drawing/2014/main" id="{AE1307C1-0FF7-46CA-9D04-36919BEB39A5}"/>
                  </a:ext>
                </a:extLst>
              </p:cNvPr>
              <p:cNvSpPr>
                <a:spLocks noEditPoints="1"/>
              </p:cNvSpPr>
              <p:nvPr/>
            </p:nvSpPr>
            <p:spPr bwMode="auto">
              <a:xfrm>
                <a:off x="4293" y="1195"/>
                <a:ext cx="36" cy="38"/>
              </a:xfrm>
              <a:custGeom>
                <a:avLst/>
                <a:gdLst>
                  <a:gd name="T0" fmla="*/ 3 w 15"/>
                  <a:gd name="T1" fmla="*/ 8 h 16"/>
                  <a:gd name="T2" fmla="*/ 8 w 15"/>
                  <a:gd name="T3" fmla="*/ 2 h 16"/>
                  <a:gd name="T4" fmla="*/ 13 w 15"/>
                  <a:gd name="T5" fmla="*/ 8 h 16"/>
                  <a:gd name="T6" fmla="*/ 8 w 15"/>
                  <a:gd name="T7" fmla="*/ 14 h 16"/>
                  <a:gd name="T8" fmla="*/ 3 w 15"/>
                  <a:gd name="T9" fmla="*/ 8 h 16"/>
                  <a:gd name="T10" fmla="*/ 0 w 15"/>
                  <a:gd name="T11" fmla="*/ 8 h 16"/>
                  <a:gd name="T12" fmla="*/ 8 w 15"/>
                  <a:gd name="T13" fmla="*/ 16 h 16"/>
                  <a:gd name="T14" fmla="*/ 15 w 15"/>
                  <a:gd name="T15" fmla="*/ 8 h 16"/>
                  <a:gd name="T16" fmla="*/ 8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3" y="8"/>
                    </a:moveTo>
                    <a:cubicBezTo>
                      <a:pt x="3" y="4"/>
                      <a:pt x="5" y="2"/>
                      <a:pt x="8" y="2"/>
                    </a:cubicBezTo>
                    <a:cubicBezTo>
                      <a:pt x="11" y="2"/>
                      <a:pt x="13" y="4"/>
                      <a:pt x="13" y="8"/>
                    </a:cubicBezTo>
                    <a:cubicBezTo>
                      <a:pt x="13" y="11"/>
                      <a:pt x="11" y="14"/>
                      <a:pt x="8" y="14"/>
                    </a:cubicBezTo>
                    <a:cubicBezTo>
                      <a:pt x="5" y="14"/>
                      <a:pt x="3" y="11"/>
                      <a:pt x="3" y="8"/>
                    </a:cubicBezTo>
                    <a:close/>
                    <a:moveTo>
                      <a:pt x="0" y="8"/>
                    </a:moveTo>
                    <a:cubicBezTo>
                      <a:pt x="0" y="12"/>
                      <a:pt x="3" y="16"/>
                      <a:pt x="8" y="16"/>
                    </a:cubicBezTo>
                    <a:cubicBezTo>
                      <a:pt x="12" y="16"/>
                      <a:pt x="15" y="12"/>
                      <a:pt x="15" y="8"/>
                    </a:cubicBezTo>
                    <a:cubicBezTo>
                      <a:pt x="15" y="3"/>
                      <a:pt x="12" y="0"/>
                      <a:pt x="8" y="0"/>
                    </a:cubicBezTo>
                    <a:cubicBezTo>
                      <a:pt x="4"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59" name="Freeform 819">
                <a:extLst>
                  <a:ext uri="{FF2B5EF4-FFF2-40B4-BE49-F238E27FC236}">
                    <a16:creationId xmlns:a16="http://schemas.microsoft.com/office/drawing/2014/main" id="{74DC0645-0277-4681-BF83-68ED1FD7F5E5}"/>
                  </a:ext>
                </a:extLst>
              </p:cNvPr>
              <p:cNvSpPr>
                <a:spLocks/>
              </p:cNvSpPr>
              <p:nvPr/>
            </p:nvSpPr>
            <p:spPr bwMode="auto">
              <a:xfrm>
                <a:off x="4334" y="1181"/>
                <a:ext cx="16" cy="50"/>
              </a:xfrm>
              <a:custGeom>
                <a:avLst/>
                <a:gdLst>
                  <a:gd name="T0" fmla="*/ 2 w 7"/>
                  <a:gd name="T1" fmla="*/ 21 h 21"/>
                  <a:gd name="T2" fmla="*/ 4 w 7"/>
                  <a:gd name="T3" fmla="*/ 21 h 21"/>
                  <a:gd name="T4" fmla="*/ 4 w 7"/>
                  <a:gd name="T5" fmla="*/ 8 h 21"/>
                  <a:gd name="T6" fmla="*/ 7 w 7"/>
                  <a:gd name="T7" fmla="*/ 8 h 21"/>
                  <a:gd name="T8" fmla="*/ 7 w 7"/>
                  <a:gd name="T9" fmla="*/ 6 h 21"/>
                  <a:gd name="T10" fmla="*/ 4 w 7"/>
                  <a:gd name="T11" fmla="*/ 6 h 21"/>
                  <a:gd name="T12" fmla="*/ 4 w 7"/>
                  <a:gd name="T13" fmla="*/ 5 h 21"/>
                  <a:gd name="T14" fmla="*/ 7 w 7"/>
                  <a:gd name="T15" fmla="*/ 2 h 21"/>
                  <a:gd name="T16" fmla="*/ 7 w 7"/>
                  <a:gd name="T17" fmla="*/ 2 h 21"/>
                  <a:gd name="T18" fmla="*/ 7 w 7"/>
                  <a:gd name="T19" fmla="*/ 0 h 21"/>
                  <a:gd name="T20" fmla="*/ 6 w 7"/>
                  <a:gd name="T21" fmla="*/ 0 h 21"/>
                  <a:gd name="T22" fmla="*/ 2 w 7"/>
                  <a:gd name="T23" fmla="*/ 5 h 21"/>
                  <a:gd name="T24" fmla="*/ 2 w 7"/>
                  <a:gd name="T25" fmla="*/ 6 h 21"/>
                  <a:gd name="T26" fmla="*/ 0 w 7"/>
                  <a:gd name="T27" fmla="*/ 6 h 21"/>
                  <a:gd name="T28" fmla="*/ 0 w 7"/>
                  <a:gd name="T29" fmla="*/ 8 h 21"/>
                  <a:gd name="T30" fmla="*/ 2 w 7"/>
                  <a:gd name="T31" fmla="*/ 8 h 21"/>
                  <a:gd name="T32" fmla="*/ 2 w 7"/>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1">
                    <a:moveTo>
                      <a:pt x="2" y="21"/>
                    </a:moveTo>
                    <a:cubicBezTo>
                      <a:pt x="4" y="21"/>
                      <a:pt x="4" y="21"/>
                      <a:pt x="4" y="21"/>
                    </a:cubicBezTo>
                    <a:cubicBezTo>
                      <a:pt x="4" y="8"/>
                      <a:pt x="4" y="8"/>
                      <a:pt x="4" y="8"/>
                    </a:cubicBezTo>
                    <a:cubicBezTo>
                      <a:pt x="7" y="8"/>
                      <a:pt x="7" y="8"/>
                      <a:pt x="7" y="8"/>
                    </a:cubicBezTo>
                    <a:cubicBezTo>
                      <a:pt x="7" y="6"/>
                      <a:pt x="7" y="6"/>
                      <a:pt x="7" y="6"/>
                    </a:cubicBezTo>
                    <a:cubicBezTo>
                      <a:pt x="4" y="6"/>
                      <a:pt x="4" y="6"/>
                      <a:pt x="4" y="6"/>
                    </a:cubicBezTo>
                    <a:cubicBezTo>
                      <a:pt x="4" y="5"/>
                      <a:pt x="4" y="5"/>
                      <a:pt x="4" y="5"/>
                    </a:cubicBezTo>
                    <a:cubicBezTo>
                      <a:pt x="4" y="3"/>
                      <a:pt x="5" y="2"/>
                      <a:pt x="7" y="2"/>
                    </a:cubicBezTo>
                    <a:cubicBezTo>
                      <a:pt x="7" y="2"/>
                      <a:pt x="7" y="2"/>
                      <a:pt x="7" y="2"/>
                    </a:cubicBezTo>
                    <a:cubicBezTo>
                      <a:pt x="7" y="0"/>
                      <a:pt x="7" y="0"/>
                      <a:pt x="7" y="0"/>
                    </a:cubicBezTo>
                    <a:cubicBezTo>
                      <a:pt x="7" y="0"/>
                      <a:pt x="7" y="0"/>
                      <a:pt x="6" y="0"/>
                    </a:cubicBezTo>
                    <a:cubicBezTo>
                      <a:pt x="4" y="0"/>
                      <a:pt x="2" y="2"/>
                      <a:pt x="2" y="5"/>
                    </a:cubicBezTo>
                    <a:cubicBezTo>
                      <a:pt x="2" y="6"/>
                      <a:pt x="2" y="6"/>
                      <a:pt x="2" y="6"/>
                    </a:cubicBezTo>
                    <a:cubicBezTo>
                      <a:pt x="0" y="6"/>
                      <a:pt x="0" y="6"/>
                      <a:pt x="0" y="6"/>
                    </a:cubicBezTo>
                    <a:cubicBezTo>
                      <a:pt x="0" y="8"/>
                      <a:pt x="0" y="8"/>
                      <a:pt x="0" y="8"/>
                    </a:cubicBezTo>
                    <a:cubicBezTo>
                      <a:pt x="2" y="8"/>
                      <a:pt x="2" y="8"/>
                      <a:pt x="2" y="8"/>
                    </a:cubicBezTo>
                    <a:lnTo>
                      <a:pt x="2" y="21"/>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0" name="Freeform 820">
                <a:extLst>
                  <a:ext uri="{FF2B5EF4-FFF2-40B4-BE49-F238E27FC236}">
                    <a16:creationId xmlns:a16="http://schemas.microsoft.com/office/drawing/2014/main" id="{818BB349-FDD1-4676-9B54-ACE959054138}"/>
                  </a:ext>
                </a:extLst>
              </p:cNvPr>
              <p:cNvSpPr>
                <a:spLocks/>
              </p:cNvSpPr>
              <p:nvPr/>
            </p:nvSpPr>
            <p:spPr bwMode="auto">
              <a:xfrm>
                <a:off x="4371" y="1195"/>
                <a:ext cx="31" cy="38"/>
              </a:xfrm>
              <a:custGeom>
                <a:avLst/>
                <a:gdLst>
                  <a:gd name="T0" fmla="*/ 13 w 13"/>
                  <a:gd name="T1" fmla="*/ 2 h 16"/>
                  <a:gd name="T2" fmla="*/ 8 w 13"/>
                  <a:gd name="T3" fmla="*/ 0 h 16"/>
                  <a:gd name="T4" fmla="*/ 0 w 13"/>
                  <a:gd name="T5" fmla="*/ 8 h 16"/>
                  <a:gd name="T6" fmla="*/ 8 w 13"/>
                  <a:gd name="T7" fmla="*/ 16 h 16"/>
                  <a:gd name="T8" fmla="*/ 13 w 13"/>
                  <a:gd name="T9" fmla="*/ 13 h 16"/>
                  <a:gd name="T10" fmla="*/ 12 w 13"/>
                  <a:gd name="T11" fmla="*/ 11 h 16"/>
                  <a:gd name="T12" fmla="*/ 8 w 13"/>
                  <a:gd name="T13" fmla="*/ 14 h 16"/>
                  <a:gd name="T14" fmla="*/ 3 w 13"/>
                  <a:gd name="T15" fmla="*/ 8 h 16"/>
                  <a:gd name="T16" fmla="*/ 8 w 13"/>
                  <a:gd name="T17" fmla="*/ 2 h 16"/>
                  <a:gd name="T18" fmla="*/ 12 w 13"/>
                  <a:gd name="T19" fmla="*/ 4 h 16"/>
                  <a:gd name="T20" fmla="*/ 13 w 13"/>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2"/>
                    </a:moveTo>
                    <a:cubicBezTo>
                      <a:pt x="12" y="1"/>
                      <a:pt x="10" y="0"/>
                      <a:pt x="8" y="0"/>
                    </a:cubicBezTo>
                    <a:cubicBezTo>
                      <a:pt x="4" y="0"/>
                      <a:pt x="0" y="3"/>
                      <a:pt x="0" y="8"/>
                    </a:cubicBezTo>
                    <a:cubicBezTo>
                      <a:pt x="0" y="12"/>
                      <a:pt x="3" y="16"/>
                      <a:pt x="8" y="16"/>
                    </a:cubicBezTo>
                    <a:cubicBezTo>
                      <a:pt x="10" y="16"/>
                      <a:pt x="12" y="14"/>
                      <a:pt x="13" y="13"/>
                    </a:cubicBezTo>
                    <a:cubicBezTo>
                      <a:pt x="12" y="11"/>
                      <a:pt x="12" y="11"/>
                      <a:pt x="12" y="11"/>
                    </a:cubicBezTo>
                    <a:cubicBezTo>
                      <a:pt x="12" y="12"/>
                      <a:pt x="10" y="14"/>
                      <a:pt x="8" y="14"/>
                    </a:cubicBezTo>
                    <a:cubicBezTo>
                      <a:pt x="5" y="14"/>
                      <a:pt x="3" y="11"/>
                      <a:pt x="3" y="8"/>
                    </a:cubicBezTo>
                    <a:cubicBezTo>
                      <a:pt x="3" y="4"/>
                      <a:pt x="5" y="2"/>
                      <a:pt x="8" y="2"/>
                    </a:cubicBezTo>
                    <a:cubicBezTo>
                      <a:pt x="10" y="2"/>
                      <a:pt x="12" y="3"/>
                      <a:pt x="12" y="4"/>
                    </a:cubicBezTo>
                    <a:lnTo>
                      <a:pt x="13" y="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1" name="Freeform 821">
                <a:extLst>
                  <a:ext uri="{FF2B5EF4-FFF2-40B4-BE49-F238E27FC236}">
                    <a16:creationId xmlns:a16="http://schemas.microsoft.com/office/drawing/2014/main" id="{E265D851-4027-4D59-8A71-AD41A418E6FC}"/>
                  </a:ext>
                </a:extLst>
              </p:cNvPr>
              <p:cNvSpPr>
                <a:spLocks noEditPoints="1"/>
              </p:cNvSpPr>
              <p:nvPr/>
            </p:nvSpPr>
            <p:spPr bwMode="auto">
              <a:xfrm>
                <a:off x="4407" y="1195"/>
                <a:ext cx="35" cy="38"/>
              </a:xfrm>
              <a:custGeom>
                <a:avLst/>
                <a:gdLst>
                  <a:gd name="T0" fmla="*/ 2 w 15"/>
                  <a:gd name="T1" fmla="*/ 8 h 16"/>
                  <a:gd name="T2" fmla="*/ 7 w 15"/>
                  <a:gd name="T3" fmla="*/ 2 h 16"/>
                  <a:gd name="T4" fmla="*/ 13 w 15"/>
                  <a:gd name="T5" fmla="*/ 8 h 16"/>
                  <a:gd name="T6" fmla="*/ 7 w 15"/>
                  <a:gd name="T7" fmla="*/ 14 h 16"/>
                  <a:gd name="T8" fmla="*/ 2 w 15"/>
                  <a:gd name="T9" fmla="*/ 8 h 16"/>
                  <a:gd name="T10" fmla="*/ 0 w 15"/>
                  <a:gd name="T11" fmla="*/ 8 h 16"/>
                  <a:gd name="T12" fmla="*/ 7 w 15"/>
                  <a:gd name="T13" fmla="*/ 16 h 16"/>
                  <a:gd name="T14" fmla="*/ 15 w 15"/>
                  <a:gd name="T15" fmla="*/ 8 h 16"/>
                  <a:gd name="T16" fmla="*/ 7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2" y="8"/>
                    </a:moveTo>
                    <a:cubicBezTo>
                      <a:pt x="2" y="4"/>
                      <a:pt x="4" y="2"/>
                      <a:pt x="7" y="2"/>
                    </a:cubicBezTo>
                    <a:cubicBezTo>
                      <a:pt x="10" y="2"/>
                      <a:pt x="13" y="4"/>
                      <a:pt x="13" y="8"/>
                    </a:cubicBezTo>
                    <a:cubicBezTo>
                      <a:pt x="13" y="11"/>
                      <a:pt x="10" y="14"/>
                      <a:pt x="7" y="14"/>
                    </a:cubicBezTo>
                    <a:cubicBezTo>
                      <a:pt x="4" y="14"/>
                      <a:pt x="2" y="11"/>
                      <a:pt x="2" y="8"/>
                    </a:cubicBezTo>
                    <a:close/>
                    <a:moveTo>
                      <a:pt x="0" y="8"/>
                    </a:moveTo>
                    <a:cubicBezTo>
                      <a:pt x="0" y="12"/>
                      <a:pt x="3" y="16"/>
                      <a:pt x="7" y="16"/>
                    </a:cubicBezTo>
                    <a:cubicBezTo>
                      <a:pt x="12" y="16"/>
                      <a:pt x="15" y="12"/>
                      <a:pt x="15" y="8"/>
                    </a:cubicBezTo>
                    <a:cubicBezTo>
                      <a:pt x="15" y="3"/>
                      <a:pt x="12" y="0"/>
                      <a:pt x="7" y="0"/>
                    </a:cubicBezTo>
                    <a:cubicBezTo>
                      <a:pt x="3"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2" name="Freeform 822">
                <a:extLst>
                  <a:ext uri="{FF2B5EF4-FFF2-40B4-BE49-F238E27FC236}">
                    <a16:creationId xmlns:a16="http://schemas.microsoft.com/office/drawing/2014/main" id="{47867DB9-8987-4BF0-A4CB-94BB912AC968}"/>
                  </a:ext>
                </a:extLst>
              </p:cNvPr>
              <p:cNvSpPr>
                <a:spLocks/>
              </p:cNvSpPr>
              <p:nvPr/>
            </p:nvSpPr>
            <p:spPr bwMode="auto">
              <a:xfrm>
                <a:off x="4449" y="1195"/>
                <a:ext cx="29" cy="38"/>
              </a:xfrm>
              <a:custGeom>
                <a:avLst/>
                <a:gdLst>
                  <a:gd name="T0" fmla="*/ 5 w 12"/>
                  <a:gd name="T1" fmla="*/ 16 h 16"/>
                  <a:gd name="T2" fmla="*/ 10 w 12"/>
                  <a:gd name="T3" fmla="*/ 13 h 16"/>
                  <a:gd name="T4" fmla="*/ 10 w 12"/>
                  <a:gd name="T5" fmla="*/ 15 h 16"/>
                  <a:gd name="T6" fmla="*/ 12 w 12"/>
                  <a:gd name="T7" fmla="*/ 15 h 16"/>
                  <a:gd name="T8" fmla="*/ 12 w 12"/>
                  <a:gd name="T9" fmla="*/ 0 h 16"/>
                  <a:gd name="T10" fmla="*/ 10 w 12"/>
                  <a:gd name="T11" fmla="*/ 0 h 16"/>
                  <a:gd name="T12" fmla="*/ 10 w 12"/>
                  <a:gd name="T13" fmla="*/ 9 h 16"/>
                  <a:gd name="T14" fmla="*/ 6 w 12"/>
                  <a:gd name="T15" fmla="*/ 14 h 16"/>
                  <a:gd name="T16" fmla="*/ 2 w 12"/>
                  <a:gd name="T17" fmla="*/ 10 h 16"/>
                  <a:gd name="T18" fmla="*/ 2 w 12"/>
                  <a:gd name="T19" fmla="*/ 0 h 16"/>
                  <a:gd name="T20" fmla="*/ 0 w 12"/>
                  <a:gd name="T21" fmla="*/ 0 h 16"/>
                  <a:gd name="T22" fmla="*/ 0 w 12"/>
                  <a:gd name="T23" fmla="*/ 10 h 16"/>
                  <a:gd name="T24" fmla="*/ 5 w 12"/>
                  <a:gd name="T2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6">
                    <a:moveTo>
                      <a:pt x="5" y="16"/>
                    </a:moveTo>
                    <a:cubicBezTo>
                      <a:pt x="7" y="16"/>
                      <a:pt x="9" y="14"/>
                      <a:pt x="10" y="13"/>
                    </a:cubicBezTo>
                    <a:cubicBezTo>
                      <a:pt x="10" y="15"/>
                      <a:pt x="10" y="15"/>
                      <a:pt x="10" y="15"/>
                    </a:cubicBezTo>
                    <a:cubicBezTo>
                      <a:pt x="12" y="15"/>
                      <a:pt x="12" y="15"/>
                      <a:pt x="12" y="15"/>
                    </a:cubicBezTo>
                    <a:cubicBezTo>
                      <a:pt x="12" y="0"/>
                      <a:pt x="12" y="0"/>
                      <a:pt x="12" y="0"/>
                    </a:cubicBezTo>
                    <a:cubicBezTo>
                      <a:pt x="10" y="0"/>
                      <a:pt x="10" y="0"/>
                      <a:pt x="10" y="0"/>
                    </a:cubicBezTo>
                    <a:cubicBezTo>
                      <a:pt x="10" y="9"/>
                      <a:pt x="10" y="9"/>
                      <a:pt x="10" y="9"/>
                    </a:cubicBezTo>
                    <a:cubicBezTo>
                      <a:pt x="10" y="12"/>
                      <a:pt x="8" y="14"/>
                      <a:pt x="6" y="14"/>
                    </a:cubicBezTo>
                    <a:cubicBezTo>
                      <a:pt x="4" y="14"/>
                      <a:pt x="2" y="12"/>
                      <a:pt x="2" y="10"/>
                    </a:cubicBezTo>
                    <a:cubicBezTo>
                      <a:pt x="2" y="0"/>
                      <a:pt x="2" y="0"/>
                      <a:pt x="2" y="0"/>
                    </a:cubicBezTo>
                    <a:cubicBezTo>
                      <a:pt x="0" y="0"/>
                      <a:pt x="0" y="0"/>
                      <a:pt x="0" y="0"/>
                    </a:cubicBezTo>
                    <a:cubicBezTo>
                      <a:pt x="0" y="10"/>
                      <a:pt x="0" y="10"/>
                      <a:pt x="0" y="10"/>
                    </a:cubicBezTo>
                    <a:cubicBezTo>
                      <a:pt x="0" y="13"/>
                      <a:pt x="2" y="16"/>
                      <a:pt x="5" y="16"/>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3" name="Freeform 823">
                <a:extLst>
                  <a:ext uri="{FF2B5EF4-FFF2-40B4-BE49-F238E27FC236}">
                    <a16:creationId xmlns:a16="http://schemas.microsoft.com/office/drawing/2014/main" id="{F24C1611-5486-4313-86E4-C5B68EACD738}"/>
                  </a:ext>
                </a:extLst>
              </p:cNvPr>
              <p:cNvSpPr>
                <a:spLocks/>
              </p:cNvSpPr>
              <p:nvPr/>
            </p:nvSpPr>
            <p:spPr bwMode="auto">
              <a:xfrm>
                <a:off x="4485" y="1195"/>
                <a:ext cx="28" cy="36"/>
              </a:xfrm>
              <a:custGeom>
                <a:avLst/>
                <a:gdLst>
                  <a:gd name="T0" fmla="*/ 7 w 12"/>
                  <a:gd name="T1" fmla="*/ 0 h 15"/>
                  <a:gd name="T2" fmla="*/ 2 w 12"/>
                  <a:gd name="T3" fmla="*/ 2 h 15"/>
                  <a:gd name="T4" fmla="*/ 2 w 12"/>
                  <a:gd name="T5" fmla="*/ 0 h 15"/>
                  <a:gd name="T6" fmla="*/ 0 w 12"/>
                  <a:gd name="T7" fmla="*/ 0 h 15"/>
                  <a:gd name="T8" fmla="*/ 0 w 12"/>
                  <a:gd name="T9" fmla="*/ 15 h 15"/>
                  <a:gd name="T10" fmla="*/ 2 w 12"/>
                  <a:gd name="T11" fmla="*/ 15 h 15"/>
                  <a:gd name="T12" fmla="*/ 2 w 12"/>
                  <a:gd name="T13" fmla="*/ 6 h 15"/>
                  <a:gd name="T14" fmla="*/ 6 w 12"/>
                  <a:gd name="T15" fmla="*/ 2 h 15"/>
                  <a:gd name="T16" fmla="*/ 9 w 12"/>
                  <a:gd name="T17" fmla="*/ 6 h 15"/>
                  <a:gd name="T18" fmla="*/ 9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4"/>
                      <a:pt x="4" y="2"/>
                      <a:pt x="6" y="2"/>
                    </a:cubicBezTo>
                    <a:cubicBezTo>
                      <a:pt x="8" y="2"/>
                      <a:pt x="9" y="3"/>
                      <a:pt x="9" y="6"/>
                    </a:cubicBezTo>
                    <a:cubicBezTo>
                      <a:pt x="9" y="15"/>
                      <a:pt x="9" y="15"/>
                      <a:pt x="9" y="15"/>
                    </a:cubicBezTo>
                    <a:cubicBezTo>
                      <a:pt x="12" y="15"/>
                      <a:pt x="12" y="15"/>
                      <a:pt x="12" y="15"/>
                    </a:cubicBezTo>
                    <a:cubicBezTo>
                      <a:pt x="12" y="6"/>
                      <a:pt x="12" y="6"/>
                      <a:pt x="12" y="6"/>
                    </a:cubicBezTo>
                    <a:cubicBezTo>
                      <a:pt x="12" y="2"/>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4" name="Freeform 824">
                <a:extLst>
                  <a:ext uri="{FF2B5EF4-FFF2-40B4-BE49-F238E27FC236}">
                    <a16:creationId xmlns:a16="http://schemas.microsoft.com/office/drawing/2014/main" id="{2E155C46-F2F1-4103-A0E9-C1E3E9F58114}"/>
                  </a:ext>
                </a:extLst>
              </p:cNvPr>
              <p:cNvSpPr>
                <a:spLocks/>
              </p:cNvSpPr>
              <p:nvPr/>
            </p:nvSpPr>
            <p:spPr bwMode="auto">
              <a:xfrm>
                <a:off x="4518" y="1188"/>
                <a:ext cx="17" cy="43"/>
              </a:xfrm>
              <a:custGeom>
                <a:avLst/>
                <a:gdLst>
                  <a:gd name="T0" fmla="*/ 2 w 7"/>
                  <a:gd name="T1" fmla="*/ 3 h 18"/>
                  <a:gd name="T2" fmla="*/ 0 w 7"/>
                  <a:gd name="T3" fmla="*/ 3 h 18"/>
                  <a:gd name="T4" fmla="*/ 0 w 7"/>
                  <a:gd name="T5" fmla="*/ 5 h 18"/>
                  <a:gd name="T6" fmla="*/ 2 w 7"/>
                  <a:gd name="T7" fmla="*/ 5 h 18"/>
                  <a:gd name="T8" fmla="*/ 2 w 7"/>
                  <a:gd name="T9" fmla="*/ 13 h 18"/>
                  <a:gd name="T10" fmla="*/ 6 w 7"/>
                  <a:gd name="T11" fmla="*/ 18 h 18"/>
                  <a:gd name="T12" fmla="*/ 7 w 7"/>
                  <a:gd name="T13" fmla="*/ 18 h 18"/>
                  <a:gd name="T14" fmla="*/ 7 w 7"/>
                  <a:gd name="T15" fmla="*/ 16 h 18"/>
                  <a:gd name="T16" fmla="*/ 7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7" y="18"/>
                      <a:pt x="7" y="18"/>
                    </a:cubicBezTo>
                    <a:cubicBezTo>
                      <a:pt x="7" y="16"/>
                      <a:pt x="7" y="16"/>
                      <a:pt x="7" y="16"/>
                    </a:cubicBezTo>
                    <a:cubicBezTo>
                      <a:pt x="7" y="16"/>
                      <a:pt x="7" y="16"/>
                      <a:pt x="7" y="16"/>
                    </a:cubicBezTo>
                    <a:cubicBezTo>
                      <a:pt x="5" y="16"/>
                      <a:pt x="4" y="16"/>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5" name="Freeform 825">
                <a:extLst>
                  <a:ext uri="{FF2B5EF4-FFF2-40B4-BE49-F238E27FC236}">
                    <a16:creationId xmlns:a16="http://schemas.microsoft.com/office/drawing/2014/main" id="{BB930419-BC25-4A4F-9648-5F0BF243874B}"/>
                  </a:ext>
                </a:extLst>
              </p:cNvPr>
              <p:cNvSpPr>
                <a:spLocks/>
              </p:cNvSpPr>
              <p:nvPr/>
            </p:nvSpPr>
            <p:spPr bwMode="auto">
              <a:xfrm>
                <a:off x="4542" y="1195"/>
                <a:ext cx="16" cy="36"/>
              </a:xfrm>
              <a:custGeom>
                <a:avLst/>
                <a:gdLst>
                  <a:gd name="T0" fmla="*/ 7 w 7"/>
                  <a:gd name="T1" fmla="*/ 0 h 15"/>
                  <a:gd name="T2" fmla="*/ 2 w 7"/>
                  <a:gd name="T3" fmla="*/ 3 h 15"/>
                  <a:gd name="T4" fmla="*/ 2 w 7"/>
                  <a:gd name="T5" fmla="*/ 0 h 15"/>
                  <a:gd name="T6" fmla="*/ 0 w 7"/>
                  <a:gd name="T7" fmla="*/ 0 h 15"/>
                  <a:gd name="T8" fmla="*/ 0 w 7"/>
                  <a:gd name="T9" fmla="*/ 15 h 15"/>
                  <a:gd name="T10" fmla="*/ 2 w 7"/>
                  <a:gd name="T11" fmla="*/ 15 h 15"/>
                  <a:gd name="T12" fmla="*/ 2 w 7"/>
                  <a:gd name="T13" fmla="*/ 8 h 15"/>
                  <a:gd name="T14" fmla="*/ 7 w 7"/>
                  <a:gd name="T15" fmla="*/ 2 h 15"/>
                  <a:gd name="T16" fmla="*/ 7 w 7"/>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5">
                    <a:moveTo>
                      <a:pt x="7" y="0"/>
                    </a:moveTo>
                    <a:cubicBezTo>
                      <a:pt x="4" y="0"/>
                      <a:pt x="3"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7" y="2"/>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6" name="Freeform 826">
                <a:extLst>
                  <a:ext uri="{FF2B5EF4-FFF2-40B4-BE49-F238E27FC236}">
                    <a16:creationId xmlns:a16="http://schemas.microsoft.com/office/drawing/2014/main" id="{7B798932-56C5-4EB5-BBF1-CE1435A719C5}"/>
                  </a:ext>
                </a:extLst>
              </p:cNvPr>
              <p:cNvSpPr>
                <a:spLocks noEditPoints="1"/>
              </p:cNvSpPr>
              <p:nvPr/>
            </p:nvSpPr>
            <p:spPr bwMode="auto">
              <a:xfrm>
                <a:off x="4563" y="1184"/>
                <a:ext cx="7" cy="47"/>
              </a:xfrm>
              <a:custGeom>
                <a:avLst/>
                <a:gdLst>
                  <a:gd name="T0" fmla="*/ 1 w 3"/>
                  <a:gd name="T1" fmla="*/ 20 h 20"/>
                  <a:gd name="T2" fmla="*/ 3 w 3"/>
                  <a:gd name="T3" fmla="*/ 20 h 20"/>
                  <a:gd name="T4" fmla="*/ 3 w 3"/>
                  <a:gd name="T5" fmla="*/ 5 h 20"/>
                  <a:gd name="T6" fmla="*/ 1 w 3"/>
                  <a:gd name="T7" fmla="*/ 5 h 20"/>
                  <a:gd name="T8" fmla="*/ 1 w 3"/>
                  <a:gd name="T9" fmla="*/ 20 h 20"/>
                  <a:gd name="T10" fmla="*/ 0 w 3"/>
                  <a:gd name="T11" fmla="*/ 1 h 20"/>
                  <a:gd name="T12" fmla="*/ 2 w 3"/>
                  <a:gd name="T13" fmla="*/ 3 h 20"/>
                  <a:gd name="T14" fmla="*/ 3 w 3"/>
                  <a:gd name="T15" fmla="*/ 1 h 20"/>
                  <a:gd name="T16" fmla="*/ 2 w 3"/>
                  <a:gd name="T17" fmla="*/ 0 h 20"/>
                  <a:gd name="T18" fmla="*/ 0 w 3"/>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0">
                    <a:moveTo>
                      <a:pt x="1" y="20"/>
                    </a:moveTo>
                    <a:cubicBezTo>
                      <a:pt x="3" y="20"/>
                      <a:pt x="3" y="20"/>
                      <a:pt x="3" y="20"/>
                    </a:cubicBezTo>
                    <a:cubicBezTo>
                      <a:pt x="3" y="5"/>
                      <a:pt x="3" y="5"/>
                      <a:pt x="3" y="5"/>
                    </a:cubicBezTo>
                    <a:cubicBezTo>
                      <a:pt x="1" y="5"/>
                      <a:pt x="1" y="5"/>
                      <a:pt x="1" y="5"/>
                    </a:cubicBezTo>
                    <a:lnTo>
                      <a:pt x="1" y="20"/>
                    </a:lnTo>
                    <a:close/>
                    <a:moveTo>
                      <a:pt x="0" y="1"/>
                    </a:moveTo>
                    <a:cubicBezTo>
                      <a:pt x="0" y="2"/>
                      <a:pt x="1" y="3"/>
                      <a:pt x="2" y="3"/>
                    </a:cubicBezTo>
                    <a:cubicBezTo>
                      <a:pt x="3" y="3"/>
                      <a:pt x="3" y="2"/>
                      <a:pt x="3" y="1"/>
                    </a:cubicBezTo>
                    <a:cubicBezTo>
                      <a:pt x="3" y="0"/>
                      <a:pt x="3" y="0"/>
                      <a:pt x="2" y="0"/>
                    </a:cubicBezTo>
                    <a:cubicBezTo>
                      <a:pt x="1" y="0"/>
                      <a:pt x="0" y="0"/>
                      <a:pt x="0" y="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7" name="Freeform 827">
                <a:extLst>
                  <a:ext uri="{FF2B5EF4-FFF2-40B4-BE49-F238E27FC236}">
                    <a16:creationId xmlns:a16="http://schemas.microsoft.com/office/drawing/2014/main" id="{9A33F4AF-BD63-4709-807F-E586205B24D5}"/>
                  </a:ext>
                </a:extLst>
              </p:cNvPr>
              <p:cNvSpPr>
                <a:spLocks noEditPoints="1"/>
              </p:cNvSpPr>
              <p:nvPr/>
            </p:nvSpPr>
            <p:spPr bwMode="auto">
              <a:xfrm>
                <a:off x="4577" y="1195"/>
                <a:ext cx="33" cy="38"/>
              </a:xfrm>
              <a:custGeom>
                <a:avLst/>
                <a:gdLst>
                  <a:gd name="T0" fmla="*/ 0 w 14"/>
                  <a:gd name="T1" fmla="*/ 8 h 16"/>
                  <a:gd name="T2" fmla="*/ 7 w 14"/>
                  <a:gd name="T3" fmla="*/ 16 h 16"/>
                  <a:gd name="T4" fmla="*/ 13 w 14"/>
                  <a:gd name="T5" fmla="*/ 12 h 16"/>
                  <a:gd name="T6" fmla="*/ 12 w 14"/>
                  <a:gd name="T7" fmla="*/ 11 h 16"/>
                  <a:gd name="T8" fmla="*/ 7 w 14"/>
                  <a:gd name="T9" fmla="*/ 14 h 16"/>
                  <a:gd name="T10" fmla="*/ 2 w 14"/>
                  <a:gd name="T11" fmla="*/ 8 h 16"/>
                  <a:gd name="T12" fmla="*/ 14 w 14"/>
                  <a:gd name="T13" fmla="*/ 8 h 16"/>
                  <a:gd name="T14" fmla="*/ 14 w 14"/>
                  <a:gd name="T15" fmla="*/ 7 h 16"/>
                  <a:gd name="T16" fmla="*/ 7 w 14"/>
                  <a:gd name="T17" fmla="*/ 0 h 16"/>
                  <a:gd name="T18" fmla="*/ 0 w 14"/>
                  <a:gd name="T19" fmla="*/ 8 h 16"/>
                  <a:gd name="T20" fmla="*/ 2 w 14"/>
                  <a:gd name="T21" fmla="*/ 6 h 16"/>
                  <a:gd name="T22" fmla="*/ 7 w 14"/>
                  <a:gd name="T23" fmla="*/ 2 h 16"/>
                  <a:gd name="T24" fmla="*/ 11 w 14"/>
                  <a:gd name="T25" fmla="*/ 6 h 16"/>
                  <a:gd name="T26" fmla="*/ 2 w 14"/>
                  <a:gd name="T27" fmla="*/ 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2"/>
                      <a:pt x="3" y="16"/>
                      <a:pt x="7" y="16"/>
                    </a:cubicBezTo>
                    <a:cubicBezTo>
                      <a:pt x="11" y="16"/>
                      <a:pt x="12" y="14"/>
                      <a:pt x="13" y="12"/>
                    </a:cubicBezTo>
                    <a:cubicBezTo>
                      <a:pt x="12" y="11"/>
                      <a:pt x="12" y="11"/>
                      <a:pt x="12" y="11"/>
                    </a:cubicBezTo>
                    <a:cubicBezTo>
                      <a:pt x="11" y="12"/>
                      <a:pt x="10" y="14"/>
                      <a:pt x="7" y="14"/>
                    </a:cubicBezTo>
                    <a:cubicBezTo>
                      <a:pt x="4" y="14"/>
                      <a:pt x="2" y="12"/>
                      <a:pt x="2" y="8"/>
                    </a:cubicBezTo>
                    <a:cubicBezTo>
                      <a:pt x="14" y="8"/>
                      <a:pt x="14" y="8"/>
                      <a:pt x="14" y="8"/>
                    </a:cubicBezTo>
                    <a:cubicBezTo>
                      <a:pt x="14" y="8"/>
                      <a:pt x="14" y="8"/>
                      <a:pt x="14" y="7"/>
                    </a:cubicBezTo>
                    <a:cubicBezTo>
                      <a:pt x="14" y="3"/>
                      <a:pt x="11" y="0"/>
                      <a:pt x="7" y="0"/>
                    </a:cubicBezTo>
                    <a:cubicBezTo>
                      <a:pt x="3" y="0"/>
                      <a:pt x="0" y="3"/>
                      <a:pt x="0" y="8"/>
                    </a:cubicBezTo>
                    <a:close/>
                    <a:moveTo>
                      <a:pt x="2" y="6"/>
                    </a:moveTo>
                    <a:cubicBezTo>
                      <a:pt x="2" y="4"/>
                      <a:pt x="4" y="2"/>
                      <a:pt x="7" y="2"/>
                    </a:cubicBezTo>
                    <a:cubicBezTo>
                      <a:pt x="9" y="2"/>
                      <a:pt x="11" y="3"/>
                      <a:pt x="11" y="6"/>
                    </a:cubicBezTo>
                    <a:lnTo>
                      <a:pt x="2"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8" name="Freeform 828">
                <a:extLst>
                  <a:ext uri="{FF2B5EF4-FFF2-40B4-BE49-F238E27FC236}">
                    <a16:creationId xmlns:a16="http://schemas.microsoft.com/office/drawing/2014/main" id="{398891FD-1092-4756-A779-E20B416DD003}"/>
                  </a:ext>
                </a:extLst>
              </p:cNvPr>
              <p:cNvSpPr>
                <a:spLocks/>
              </p:cNvSpPr>
              <p:nvPr/>
            </p:nvSpPr>
            <p:spPr bwMode="auto">
              <a:xfrm>
                <a:off x="4613" y="1195"/>
                <a:ext cx="26" cy="38"/>
              </a:xfrm>
              <a:custGeom>
                <a:avLst/>
                <a:gdLst>
                  <a:gd name="T0" fmla="*/ 0 w 11"/>
                  <a:gd name="T1" fmla="*/ 12 h 16"/>
                  <a:gd name="T2" fmla="*/ 6 w 11"/>
                  <a:gd name="T3" fmla="*/ 16 h 16"/>
                  <a:gd name="T4" fmla="*/ 11 w 11"/>
                  <a:gd name="T5" fmla="*/ 11 h 16"/>
                  <a:gd name="T6" fmla="*/ 3 w 11"/>
                  <a:gd name="T7" fmla="*/ 4 h 16"/>
                  <a:gd name="T8" fmla="*/ 6 w 11"/>
                  <a:gd name="T9" fmla="*/ 2 h 16"/>
                  <a:gd name="T10" fmla="*/ 9 w 11"/>
                  <a:gd name="T11" fmla="*/ 4 h 16"/>
                  <a:gd name="T12" fmla="*/ 10 w 11"/>
                  <a:gd name="T13" fmla="*/ 3 h 16"/>
                  <a:gd name="T14" fmla="*/ 6 w 11"/>
                  <a:gd name="T15" fmla="*/ 0 h 16"/>
                  <a:gd name="T16" fmla="*/ 1 w 11"/>
                  <a:gd name="T17" fmla="*/ 4 h 16"/>
                  <a:gd name="T18" fmla="*/ 8 w 11"/>
                  <a:gd name="T19" fmla="*/ 11 h 16"/>
                  <a:gd name="T20" fmla="*/ 6 w 11"/>
                  <a:gd name="T21" fmla="*/ 14 h 16"/>
                  <a:gd name="T22" fmla="*/ 2 w 11"/>
                  <a:gd name="T23" fmla="*/ 11 h 16"/>
                  <a:gd name="T24" fmla="*/ 0 w 11"/>
                  <a:gd name="T25"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6">
                    <a:moveTo>
                      <a:pt x="0" y="12"/>
                    </a:moveTo>
                    <a:cubicBezTo>
                      <a:pt x="1" y="14"/>
                      <a:pt x="3" y="16"/>
                      <a:pt x="6" y="16"/>
                    </a:cubicBezTo>
                    <a:cubicBezTo>
                      <a:pt x="8" y="16"/>
                      <a:pt x="11" y="14"/>
                      <a:pt x="11" y="11"/>
                    </a:cubicBezTo>
                    <a:cubicBezTo>
                      <a:pt x="11" y="6"/>
                      <a:pt x="3" y="7"/>
                      <a:pt x="3" y="4"/>
                    </a:cubicBezTo>
                    <a:cubicBezTo>
                      <a:pt x="3" y="2"/>
                      <a:pt x="4" y="2"/>
                      <a:pt x="6" y="2"/>
                    </a:cubicBezTo>
                    <a:cubicBezTo>
                      <a:pt x="7" y="2"/>
                      <a:pt x="8" y="3"/>
                      <a:pt x="9" y="4"/>
                    </a:cubicBezTo>
                    <a:cubicBezTo>
                      <a:pt x="10" y="3"/>
                      <a:pt x="10" y="3"/>
                      <a:pt x="10" y="3"/>
                    </a:cubicBezTo>
                    <a:cubicBezTo>
                      <a:pt x="10" y="2"/>
                      <a:pt x="8" y="0"/>
                      <a:pt x="6" y="0"/>
                    </a:cubicBezTo>
                    <a:cubicBezTo>
                      <a:pt x="3" y="0"/>
                      <a:pt x="1" y="1"/>
                      <a:pt x="1" y="4"/>
                    </a:cubicBezTo>
                    <a:cubicBezTo>
                      <a:pt x="1" y="9"/>
                      <a:pt x="8" y="8"/>
                      <a:pt x="8" y="11"/>
                    </a:cubicBezTo>
                    <a:cubicBezTo>
                      <a:pt x="8" y="13"/>
                      <a:pt x="7" y="14"/>
                      <a:pt x="6" y="14"/>
                    </a:cubicBezTo>
                    <a:cubicBezTo>
                      <a:pt x="4" y="14"/>
                      <a:pt x="3" y="13"/>
                      <a:pt x="2" y="11"/>
                    </a:cubicBezTo>
                    <a:lnTo>
                      <a:pt x="0" y="1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69" name="Freeform 829">
                <a:extLst>
                  <a:ext uri="{FF2B5EF4-FFF2-40B4-BE49-F238E27FC236}">
                    <a16:creationId xmlns:a16="http://schemas.microsoft.com/office/drawing/2014/main" id="{6252F010-AB05-4AF6-9E8D-D701EFF64096}"/>
                  </a:ext>
                </a:extLst>
              </p:cNvPr>
              <p:cNvSpPr>
                <a:spLocks noEditPoints="1"/>
              </p:cNvSpPr>
              <p:nvPr/>
            </p:nvSpPr>
            <p:spPr bwMode="auto">
              <a:xfrm>
                <a:off x="4660" y="1195"/>
                <a:ext cx="28" cy="38"/>
              </a:xfrm>
              <a:custGeom>
                <a:avLst/>
                <a:gdLst>
                  <a:gd name="T0" fmla="*/ 0 w 12"/>
                  <a:gd name="T1" fmla="*/ 11 h 16"/>
                  <a:gd name="T2" fmla="*/ 6 w 12"/>
                  <a:gd name="T3" fmla="*/ 16 h 16"/>
                  <a:gd name="T4" fmla="*/ 9 w 12"/>
                  <a:gd name="T5" fmla="*/ 14 h 16"/>
                  <a:gd name="T6" fmla="*/ 10 w 12"/>
                  <a:gd name="T7" fmla="*/ 15 h 16"/>
                  <a:gd name="T8" fmla="*/ 12 w 12"/>
                  <a:gd name="T9" fmla="*/ 15 h 16"/>
                  <a:gd name="T10" fmla="*/ 12 w 12"/>
                  <a:gd name="T11" fmla="*/ 5 h 16"/>
                  <a:gd name="T12" fmla="*/ 6 w 12"/>
                  <a:gd name="T13" fmla="*/ 0 h 16"/>
                  <a:gd name="T14" fmla="*/ 1 w 12"/>
                  <a:gd name="T15" fmla="*/ 1 h 16"/>
                  <a:gd name="T16" fmla="*/ 2 w 12"/>
                  <a:gd name="T17" fmla="*/ 3 h 16"/>
                  <a:gd name="T18" fmla="*/ 6 w 12"/>
                  <a:gd name="T19" fmla="*/ 2 h 16"/>
                  <a:gd name="T20" fmla="*/ 9 w 12"/>
                  <a:gd name="T21" fmla="*/ 5 h 16"/>
                  <a:gd name="T22" fmla="*/ 9 w 12"/>
                  <a:gd name="T23" fmla="*/ 7 h 16"/>
                  <a:gd name="T24" fmla="*/ 6 w 12"/>
                  <a:gd name="T25" fmla="*/ 6 h 16"/>
                  <a:gd name="T26" fmla="*/ 0 w 12"/>
                  <a:gd name="T27" fmla="*/ 11 h 16"/>
                  <a:gd name="T28" fmla="*/ 2 w 12"/>
                  <a:gd name="T29" fmla="*/ 11 h 16"/>
                  <a:gd name="T30" fmla="*/ 6 w 12"/>
                  <a:gd name="T31" fmla="*/ 7 h 16"/>
                  <a:gd name="T32" fmla="*/ 9 w 12"/>
                  <a:gd name="T33" fmla="*/ 11 h 16"/>
                  <a:gd name="T34" fmla="*/ 6 w 12"/>
                  <a:gd name="T35" fmla="*/ 14 h 16"/>
                  <a:gd name="T36" fmla="*/ 2 w 12"/>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6">
                    <a:moveTo>
                      <a:pt x="0" y="11"/>
                    </a:moveTo>
                    <a:cubicBezTo>
                      <a:pt x="0" y="14"/>
                      <a:pt x="2" y="16"/>
                      <a:pt x="6" y="16"/>
                    </a:cubicBezTo>
                    <a:cubicBezTo>
                      <a:pt x="7" y="16"/>
                      <a:pt x="9" y="15"/>
                      <a:pt x="9"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1"/>
                    </a:cubicBezTo>
                    <a:cubicBezTo>
                      <a:pt x="2" y="3"/>
                      <a:pt x="2" y="3"/>
                      <a:pt x="2" y="3"/>
                    </a:cubicBezTo>
                    <a:cubicBezTo>
                      <a:pt x="3" y="2"/>
                      <a:pt x="4" y="2"/>
                      <a:pt x="6" y="2"/>
                    </a:cubicBezTo>
                    <a:cubicBezTo>
                      <a:pt x="8" y="2"/>
                      <a:pt x="9" y="3"/>
                      <a:pt x="9" y="5"/>
                    </a:cubicBezTo>
                    <a:cubicBezTo>
                      <a:pt x="9" y="7"/>
                      <a:pt x="9" y="7"/>
                      <a:pt x="9" y="7"/>
                    </a:cubicBezTo>
                    <a:cubicBezTo>
                      <a:pt x="9" y="6"/>
                      <a:pt x="7" y="6"/>
                      <a:pt x="6" y="6"/>
                    </a:cubicBezTo>
                    <a:cubicBezTo>
                      <a:pt x="2" y="6"/>
                      <a:pt x="0" y="8"/>
                      <a:pt x="0" y="11"/>
                    </a:cubicBezTo>
                    <a:close/>
                    <a:moveTo>
                      <a:pt x="2" y="11"/>
                    </a:moveTo>
                    <a:cubicBezTo>
                      <a:pt x="2" y="9"/>
                      <a:pt x="4" y="7"/>
                      <a:pt x="6" y="7"/>
                    </a:cubicBezTo>
                    <a:cubicBezTo>
                      <a:pt x="8" y="7"/>
                      <a:pt x="9" y="9"/>
                      <a:pt x="9" y="11"/>
                    </a:cubicBezTo>
                    <a:cubicBezTo>
                      <a:pt x="9" y="12"/>
                      <a:pt x="8" y="14"/>
                      <a:pt x="6" y="14"/>
                    </a:cubicBezTo>
                    <a:cubicBezTo>
                      <a:pt x="4"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0" name="Freeform 830">
                <a:extLst>
                  <a:ext uri="{FF2B5EF4-FFF2-40B4-BE49-F238E27FC236}">
                    <a16:creationId xmlns:a16="http://schemas.microsoft.com/office/drawing/2014/main" id="{2A7F0A04-E1F4-4A0F-971E-D338D9BEA467}"/>
                  </a:ext>
                </a:extLst>
              </p:cNvPr>
              <p:cNvSpPr>
                <a:spLocks/>
              </p:cNvSpPr>
              <p:nvPr/>
            </p:nvSpPr>
            <p:spPr bwMode="auto">
              <a:xfrm>
                <a:off x="4693" y="1188"/>
                <a:ext cx="19" cy="43"/>
              </a:xfrm>
              <a:custGeom>
                <a:avLst/>
                <a:gdLst>
                  <a:gd name="T0" fmla="*/ 2 w 8"/>
                  <a:gd name="T1" fmla="*/ 3 h 18"/>
                  <a:gd name="T2" fmla="*/ 0 w 8"/>
                  <a:gd name="T3" fmla="*/ 3 h 18"/>
                  <a:gd name="T4" fmla="*/ 0 w 8"/>
                  <a:gd name="T5" fmla="*/ 5 h 18"/>
                  <a:gd name="T6" fmla="*/ 2 w 8"/>
                  <a:gd name="T7" fmla="*/ 5 h 18"/>
                  <a:gd name="T8" fmla="*/ 2 w 8"/>
                  <a:gd name="T9" fmla="*/ 13 h 18"/>
                  <a:gd name="T10" fmla="*/ 6 w 8"/>
                  <a:gd name="T11" fmla="*/ 18 h 18"/>
                  <a:gd name="T12" fmla="*/ 8 w 8"/>
                  <a:gd name="T13" fmla="*/ 18 h 18"/>
                  <a:gd name="T14" fmla="*/ 8 w 8"/>
                  <a:gd name="T15" fmla="*/ 16 h 18"/>
                  <a:gd name="T16" fmla="*/ 7 w 8"/>
                  <a:gd name="T17" fmla="*/ 16 h 18"/>
                  <a:gd name="T18" fmla="*/ 4 w 8"/>
                  <a:gd name="T19" fmla="*/ 13 h 18"/>
                  <a:gd name="T20" fmla="*/ 4 w 8"/>
                  <a:gd name="T21" fmla="*/ 5 h 18"/>
                  <a:gd name="T22" fmla="*/ 7 w 8"/>
                  <a:gd name="T23" fmla="*/ 5 h 18"/>
                  <a:gd name="T24" fmla="*/ 7 w 8"/>
                  <a:gd name="T25" fmla="*/ 3 h 18"/>
                  <a:gd name="T26" fmla="*/ 4 w 8"/>
                  <a:gd name="T27" fmla="*/ 3 h 18"/>
                  <a:gd name="T28" fmla="*/ 4 w 8"/>
                  <a:gd name="T29" fmla="*/ 0 h 18"/>
                  <a:gd name="T30" fmla="*/ 2 w 8"/>
                  <a:gd name="T31" fmla="*/ 0 h 18"/>
                  <a:gd name="T32" fmla="*/ 2 w 8"/>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8" y="18"/>
                      <a:pt x="8" y="18"/>
                    </a:cubicBezTo>
                    <a:cubicBezTo>
                      <a:pt x="8" y="16"/>
                      <a:pt x="8" y="16"/>
                      <a:pt x="8" y="16"/>
                    </a:cubicBezTo>
                    <a:cubicBezTo>
                      <a:pt x="8" y="16"/>
                      <a:pt x="7" y="16"/>
                      <a:pt x="7" y="16"/>
                    </a:cubicBezTo>
                    <a:cubicBezTo>
                      <a:pt x="5" y="16"/>
                      <a:pt x="4" y="16"/>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1" name="Freeform 831">
                <a:extLst>
                  <a:ext uri="{FF2B5EF4-FFF2-40B4-BE49-F238E27FC236}">
                    <a16:creationId xmlns:a16="http://schemas.microsoft.com/office/drawing/2014/main" id="{AF60801D-1081-4F07-AB87-756D41AEA211}"/>
                  </a:ext>
                </a:extLst>
              </p:cNvPr>
              <p:cNvSpPr>
                <a:spLocks/>
              </p:cNvSpPr>
              <p:nvPr/>
            </p:nvSpPr>
            <p:spPr bwMode="auto">
              <a:xfrm>
                <a:off x="4040" y="1262"/>
                <a:ext cx="26" cy="50"/>
              </a:xfrm>
              <a:custGeom>
                <a:avLst/>
                <a:gdLst>
                  <a:gd name="T0" fmla="*/ 6 w 11"/>
                  <a:gd name="T1" fmla="*/ 5 h 21"/>
                  <a:gd name="T2" fmla="*/ 2 w 11"/>
                  <a:gd name="T3" fmla="*/ 8 h 21"/>
                  <a:gd name="T4" fmla="*/ 2 w 11"/>
                  <a:gd name="T5" fmla="*/ 0 h 21"/>
                  <a:gd name="T6" fmla="*/ 0 w 11"/>
                  <a:gd name="T7" fmla="*/ 0 h 21"/>
                  <a:gd name="T8" fmla="*/ 0 w 11"/>
                  <a:gd name="T9" fmla="*/ 21 h 21"/>
                  <a:gd name="T10" fmla="*/ 2 w 11"/>
                  <a:gd name="T11" fmla="*/ 21 h 21"/>
                  <a:gd name="T12" fmla="*/ 2 w 11"/>
                  <a:gd name="T13" fmla="*/ 12 h 21"/>
                  <a:gd name="T14" fmla="*/ 6 w 11"/>
                  <a:gd name="T15" fmla="*/ 7 h 21"/>
                  <a:gd name="T16" fmla="*/ 9 w 11"/>
                  <a:gd name="T17" fmla="*/ 11 h 21"/>
                  <a:gd name="T18" fmla="*/ 9 w 11"/>
                  <a:gd name="T19" fmla="*/ 21 h 21"/>
                  <a:gd name="T20" fmla="*/ 11 w 11"/>
                  <a:gd name="T21" fmla="*/ 21 h 21"/>
                  <a:gd name="T22" fmla="*/ 11 w 11"/>
                  <a:gd name="T23" fmla="*/ 11 h 21"/>
                  <a:gd name="T24" fmla="*/ 6 w 11"/>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1">
                    <a:moveTo>
                      <a:pt x="6" y="5"/>
                    </a:moveTo>
                    <a:cubicBezTo>
                      <a:pt x="4" y="5"/>
                      <a:pt x="3" y="7"/>
                      <a:pt x="2" y="8"/>
                    </a:cubicBezTo>
                    <a:cubicBezTo>
                      <a:pt x="2" y="0"/>
                      <a:pt x="2" y="0"/>
                      <a:pt x="2" y="0"/>
                    </a:cubicBezTo>
                    <a:cubicBezTo>
                      <a:pt x="0" y="0"/>
                      <a:pt x="0" y="0"/>
                      <a:pt x="0" y="0"/>
                    </a:cubicBezTo>
                    <a:cubicBezTo>
                      <a:pt x="0" y="21"/>
                      <a:pt x="0" y="21"/>
                      <a:pt x="0" y="21"/>
                    </a:cubicBezTo>
                    <a:cubicBezTo>
                      <a:pt x="2" y="21"/>
                      <a:pt x="2" y="21"/>
                      <a:pt x="2" y="21"/>
                    </a:cubicBezTo>
                    <a:cubicBezTo>
                      <a:pt x="2" y="12"/>
                      <a:pt x="2" y="12"/>
                      <a:pt x="2" y="12"/>
                    </a:cubicBezTo>
                    <a:cubicBezTo>
                      <a:pt x="2" y="9"/>
                      <a:pt x="3" y="7"/>
                      <a:pt x="6" y="7"/>
                    </a:cubicBezTo>
                    <a:cubicBezTo>
                      <a:pt x="8" y="7"/>
                      <a:pt x="9" y="9"/>
                      <a:pt x="9" y="11"/>
                    </a:cubicBezTo>
                    <a:cubicBezTo>
                      <a:pt x="9" y="21"/>
                      <a:pt x="9" y="21"/>
                      <a:pt x="9" y="21"/>
                    </a:cubicBezTo>
                    <a:cubicBezTo>
                      <a:pt x="11" y="21"/>
                      <a:pt x="11" y="21"/>
                      <a:pt x="11" y="21"/>
                    </a:cubicBezTo>
                    <a:cubicBezTo>
                      <a:pt x="11" y="11"/>
                      <a:pt x="11" y="11"/>
                      <a:pt x="11" y="11"/>
                    </a:cubicBezTo>
                    <a:cubicBezTo>
                      <a:pt x="11" y="8"/>
                      <a:pt x="10" y="5"/>
                      <a:pt x="6" y="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2" name="Freeform 832">
                <a:extLst>
                  <a:ext uri="{FF2B5EF4-FFF2-40B4-BE49-F238E27FC236}">
                    <a16:creationId xmlns:a16="http://schemas.microsoft.com/office/drawing/2014/main" id="{B361C686-E8F9-4B29-B78B-8F04C502419B}"/>
                  </a:ext>
                </a:extLst>
              </p:cNvPr>
              <p:cNvSpPr>
                <a:spLocks noEditPoints="1"/>
              </p:cNvSpPr>
              <p:nvPr/>
            </p:nvSpPr>
            <p:spPr bwMode="auto">
              <a:xfrm>
                <a:off x="4076" y="1262"/>
                <a:ext cx="7" cy="50"/>
              </a:xfrm>
              <a:custGeom>
                <a:avLst/>
                <a:gdLst>
                  <a:gd name="T0" fmla="*/ 0 w 3"/>
                  <a:gd name="T1" fmla="*/ 21 h 21"/>
                  <a:gd name="T2" fmla="*/ 2 w 3"/>
                  <a:gd name="T3" fmla="*/ 21 h 21"/>
                  <a:gd name="T4" fmla="*/ 2 w 3"/>
                  <a:gd name="T5" fmla="*/ 6 h 21"/>
                  <a:gd name="T6" fmla="*/ 0 w 3"/>
                  <a:gd name="T7" fmla="*/ 6 h 21"/>
                  <a:gd name="T8" fmla="*/ 0 w 3"/>
                  <a:gd name="T9" fmla="*/ 21 h 21"/>
                  <a:gd name="T10" fmla="*/ 0 w 3"/>
                  <a:gd name="T11" fmla="*/ 2 h 21"/>
                  <a:gd name="T12" fmla="*/ 1 w 3"/>
                  <a:gd name="T13" fmla="*/ 3 h 21"/>
                  <a:gd name="T14" fmla="*/ 3 w 3"/>
                  <a:gd name="T15" fmla="*/ 2 h 21"/>
                  <a:gd name="T16" fmla="*/ 1 w 3"/>
                  <a:gd name="T17" fmla="*/ 0 h 21"/>
                  <a:gd name="T18" fmla="*/ 0 w 3"/>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1">
                    <a:moveTo>
                      <a:pt x="0" y="21"/>
                    </a:moveTo>
                    <a:cubicBezTo>
                      <a:pt x="2" y="21"/>
                      <a:pt x="2" y="21"/>
                      <a:pt x="2" y="21"/>
                    </a:cubicBezTo>
                    <a:cubicBezTo>
                      <a:pt x="2" y="6"/>
                      <a:pt x="2" y="6"/>
                      <a:pt x="2" y="6"/>
                    </a:cubicBezTo>
                    <a:cubicBezTo>
                      <a:pt x="0" y="6"/>
                      <a:pt x="0" y="6"/>
                      <a:pt x="0" y="6"/>
                    </a:cubicBezTo>
                    <a:lnTo>
                      <a:pt x="0" y="21"/>
                    </a:lnTo>
                    <a:close/>
                    <a:moveTo>
                      <a:pt x="0" y="2"/>
                    </a:moveTo>
                    <a:cubicBezTo>
                      <a:pt x="0" y="3"/>
                      <a:pt x="0" y="3"/>
                      <a:pt x="1" y="3"/>
                    </a:cubicBezTo>
                    <a:cubicBezTo>
                      <a:pt x="2" y="3"/>
                      <a:pt x="3" y="3"/>
                      <a:pt x="3" y="2"/>
                    </a:cubicBezTo>
                    <a:cubicBezTo>
                      <a:pt x="3" y="1"/>
                      <a:pt x="2" y="0"/>
                      <a:pt x="1" y="0"/>
                    </a:cubicBezTo>
                    <a:cubicBezTo>
                      <a:pt x="0" y="0"/>
                      <a:pt x="0" y="1"/>
                      <a:pt x="0" y="2"/>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3" name="Freeform 833">
                <a:extLst>
                  <a:ext uri="{FF2B5EF4-FFF2-40B4-BE49-F238E27FC236}">
                    <a16:creationId xmlns:a16="http://schemas.microsoft.com/office/drawing/2014/main" id="{8907014B-F85C-4858-9569-7EB77E76C813}"/>
                  </a:ext>
                </a:extLst>
              </p:cNvPr>
              <p:cNvSpPr>
                <a:spLocks noEditPoints="1"/>
              </p:cNvSpPr>
              <p:nvPr/>
            </p:nvSpPr>
            <p:spPr bwMode="auto">
              <a:xfrm>
                <a:off x="4090" y="1274"/>
                <a:ext cx="33" cy="49"/>
              </a:xfrm>
              <a:custGeom>
                <a:avLst/>
                <a:gdLst>
                  <a:gd name="T0" fmla="*/ 1 w 14"/>
                  <a:gd name="T1" fmla="*/ 20 h 21"/>
                  <a:gd name="T2" fmla="*/ 7 w 14"/>
                  <a:gd name="T3" fmla="*/ 21 h 21"/>
                  <a:gd name="T4" fmla="*/ 14 w 14"/>
                  <a:gd name="T5" fmla="*/ 14 h 21"/>
                  <a:gd name="T6" fmla="*/ 14 w 14"/>
                  <a:gd name="T7" fmla="*/ 1 h 21"/>
                  <a:gd name="T8" fmla="*/ 12 w 14"/>
                  <a:gd name="T9" fmla="*/ 1 h 21"/>
                  <a:gd name="T10" fmla="*/ 12 w 14"/>
                  <a:gd name="T11" fmla="*/ 3 h 21"/>
                  <a:gd name="T12" fmla="*/ 7 w 14"/>
                  <a:gd name="T13" fmla="*/ 0 h 21"/>
                  <a:gd name="T14" fmla="*/ 0 w 14"/>
                  <a:gd name="T15" fmla="*/ 8 h 21"/>
                  <a:gd name="T16" fmla="*/ 7 w 14"/>
                  <a:gd name="T17" fmla="*/ 16 h 21"/>
                  <a:gd name="T18" fmla="*/ 12 w 14"/>
                  <a:gd name="T19" fmla="*/ 13 h 21"/>
                  <a:gd name="T20" fmla="*/ 12 w 14"/>
                  <a:gd name="T21" fmla="*/ 15 h 21"/>
                  <a:gd name="T22" fmla="*/ 6 w 14"/>
                  <a:gd name="T23" fmla="*/ 19 h 21"/>
                  <a:gd name="T24" fmla="*/ 2 w 14"/>
                  <a:gd name="T25" fmla="*/ 18 h 21"/>
                  <a:gd name="T26" fmla="*/ 1 w 14"/>
                  <a:gd name="T27" fmla="*/ 20 h 21"/>
                  <a:gd name="T28" fmla="*/ 12 w 14"/>
                  <a:gd name="T29" fmla="*/ 8 h 21"/>
                  <a:gd name="T30" fmla="*/ 7 w 14"/>
                  <a:gd name="T31" fmla="*/ 14 h 21"/>
                  <a:gd name="T32" fmla="*/ 2 w 14"/>
                  <a:gd name="T33" fmla="*/ 8 h 21"/>
                  <a:gd name="T34" fmla="*/ 7 w 14"/>
                  <a:gd name="T35" fmla="*/ 2 h 21"/>
                  <a:gd name="T36" fmla="*/ 12 w 14"/>
                  <a:gd name="T3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21">
                    <a:moveTo>
                      <a:pt x="1" y="20"/>
                    </a:moveTo>
                    <a:cubicBezTo>
                      <a:pt x="3" y="21"/>
                      <a:pt x="5" y="21"/>
                      <a:pt x="7" y="21"/>
                    </a:cubicBezTo>
                    <a:cubicBezTo>
                      <a:pt x="11" y="21"/>
                      <a:pt x="14" y="19"/>
                      <a:pt x="14" y="14"/>
                    </a:cubicBezTo>
                    <a:cubicBezTo>
                      <a:pt x="14" y="1"/>
                      <a:pt x="14" y="1"/>
                      <a:pt x="14" y="1"/>
                    </a:cubicBezTo>
                    <a:cubicBezTo>
                      <a:pt x="12" y="1"/>
                      <a:pt x="12" y="1"/>
                      <a:pt x="12" y="1"/>
                    </a:cubicBezTo>
                    <a:cubicBezTo>
                      <a:pt x="12" y="3"/>
                      <a:pt x="12" y="3"/>
                      <a:pt x="12" y="3"/>
                    </a:cubicBezTo>
                    <a:cubicBezTo>
                      <a:pt x="11" y="2"/>
                      <a:pt x="10" y="0"/>
                      <a:pt x="7" y="0"/>
                    </a:cubicBezTo>
                    <a:cubicBezTo>
                      <a:pt x="2" y="0"/>
                      <a:pt x="0" y="4"/>
                      <a:pt x="0" y="8"/>
                    </a:cubicBezTo>
                    <a:cubicBezTo>
                      <a:pt x="0" y="13"/>
                      <a:pt x="2" y="16"/>
                      <a:pt x="7" y="16"/>
                    </a:cubicBezTo>
                    <a:cubicBezTo>
                      <a:pt x="10" y="16"/>
                      <a:pt x="11" y="14"/>
                      <a:pt x="12" y="13"/>
                    </a:cubicBezTo>
                    <a:cubicBezTo>
                      <a:pt x="12" y="15"/>
                      <a:pt x="12" y="15"/>
                      <a:pt x="12" y="15"/>
                    </a:cubicBezTo>
                    <a:cubicBezTo>
                      <a:pt x="12" y="18"/>
                      <a:pt x="9" y="19"/>
                      <a:pt x="6" y="19"/>
                    </a:cubicBezTo>
                    <a:cubicBezTo>
                      <a:pt x="4" y="19"/>
                      <a:pt x="3" y="18"/>
                      <a:pt x="2" y="18"/>
                    </a:cubicBezTo>
                    <a:lnTo>
                      <a:pt x="1" y="20"/>
                    </a:lnTo>
                    <a:close/>
                    <a:moveTo>
                      <a:pt x="12" y="8"/>
                    </a:moveTo>
                    <a:cubicBezTo>
                      <a:pt x="12" y="12"/>
                      <a:pt x="10" y="14"/>
                      <a:pt x="7" y="14"/>
                    </a:cubicBezTo>
                    <a:cubicBezTo>
                      <a:pt x="4" y="14"/>
                      <a:pt x="2" y="12"/>
                      <a:pt x="2" y="8"/>
                    </a:cubicBezTo>
                    <a:cubicBezTo>
                      <a:pt x="2" y="5"/>
                      <a:pt x="4" y="2"/>
                      <a:pt x="7" y="2"/>
                    </a:cubicBezTo>
                    <a:cubicBezTo>
                      <a:pt x="9" y="2"/>
                      <a:pt x="12" y="5"/>
                      <a:pt x="12"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4" name="Freeform 834">
                <a:extLst>
                  <a:ext uri="{FF2B5EF4-FFF2-40B4-BE49-F238E27FC236}">
                    <a16:creationId xmlns:a16="http://schemas.microsoft.com/office/drawing/2014/main" id="{32C2AFE2-FF1E-4708-AD25-A5E3E9CA5E96}"/>
                  </a:ext>
                </a:extLst>
              </p:cNvPr>
              <p:cNvSpPr>
                <a:spLocks/>
              </p:cNvSpPr>
              <p:nvPr/>
            </p:nvSpPr>
            <p:spPr bwMode="auto">
              <a:xfrm>
                <a:off x="4133" y="1262"/>
                <a:ext cx="26" cy="50"/>
              </a:xfrm>
              <a:custGeom>
                <a:avLst/>
                <a:gdLst>
                  <a:gd name="T0" fmla="*/ 6 w 11"/>
                  <a:gd name="T1" fmla="*/ 5 h 21"/>
                  <a:gd name="T2" fmla="*/ 2 w 11"/>
                  <a:gd name="T3" fmla="*/ 8 h 21"/>
                  <a:gd name="T4" fmla="*/ 2 w 11"/>
                  <a:gd name="T5" fmla="*/ 0 h 21"/>
                  <a:gd name="T6" fmla="*/ 0 w 11"/>
                  <a:gd name="T7" fmla="*/ 0 h 21"/>
                  <a:gd name="T8" fmla="*/ 0 w 11"/>
                  <a:gd name="T9" fmla="*/ 21 h 21"/>
                  <a:gd name="T10" fmla="*/ 2 w 11"/>
                  <a:gd name="T11" fmla="*/ 21 h 21"/>
                  <a:gd name="T12" fmla="*/ 2 w 11"/>
                  <a:gd name="T13" fmla="*/ 12 h 21"/>
                  <a:gd name="T14" fmla="*/ 6 w 11"/>
                  <a:gd name="T15" fmla="*/ 7 h 21"/>
                  <a:gd name="T16" fmla="*/ 9 w 11"/>
                  <a:gd name="T17" fmla="*/ 11 h 21"/>
                  <a:gd name="T18" fmla="*/ 9 w 11"/>
                  <a:gd name="T19" fmla="*/ 21 h 21"/>
                  <a:gd name="T20" fmla="*/ 11 w 11"/>
                  <a:gd name="T21" fmla="*/ 21 h 21"/>
                  <a:gd name="T22" fmla="*/ 11 w 11"/>
                  <a:gd name="T23" fmla="*/ 11 h 21"/>
                  <a:gd name="T24" fmla="*/ 6 w 11"/>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1">
                    <a:moveTo>
                      <a:pt x="6" y="5"/>
                    </a:moveTo>
                    <a:cubicBezTo>
                      <a:pt x="4" y="5"/>
                      <a:pt x="2" y="7"/>
                      <a:pt x="2" y="8"/>
                    </a:cubicBezTo>
                    <a:cubicBezTo>
                      <a:pt x="2" y="0"/>
                      <a:pt x="2" y="0"/>
                      <a:pt x="2" y="0"/>
                    </a:cubicBezTo>
                    <a:cubicBezTo>
                      <a:pt x="0" y="0"/>
                      <a:pt x="0" y="0"/>
                      <a:pt x="0" y="0"/>
                    </a:cubicBezTo>
                    <a:cubicBezTo>
                      <a:pt x="0" y="21"/>
                      <a:pt x="0" y="21"/>
                      <a:pt x="0" y="21"/>
                    </a:cubicBezTo>
                    <a:cubicBezTo>
                      <a:pt x="2" y="21"/>
                      <a:pt x="2" y="21"/>
                      <a:pt x="2" y="21"/>
                    </a:cubicBezTo>
                    <a:cubicBezTo>
                      <a:pt x="2" y="12"/>
                      <a:pt x="2" y="12"/>
                      <a:pt x="2" y="12"/>
                    </a:cubicBezTo>
                    <a:cubicBezTo>
                      <a:pt x="2" y="9"/>
                      <a:pt x="3" y="7"/>
                      <a:pt x="6" y="7"/>
                    </a:cubicBezTo>
                    <a:cubicBezTo>
                      <a:pt x="8" y="7"/>
                      <a:pt x="9" y="9"/>
                      <a:pt x="9" y="11"/>
                    </a:cubicBezTo>
                    <a:cubicBezTo>
                      <a:pt x="9" y="21"/>
                      <a:pt x="9" y="21"/>
                      <a:pt x="9" y="21"/>
                    </a:cubicBezTo>
                    <a:cubicBezTo>
                      <a:pt x="11" y="21"/>
                      <a:pt x="11" y="21"/>
                      <a:pt x="11" y="21"/>
                    </a:cubicBezTo>
                    <a:cubicBezTo>
                      <a:pt x="11" y="11"/>
                      <a:pt x="11" y="11"/>
                      <a:pt x="11" y="11"/>
                    </a:cubicBezTo>
                    <a:cubicBezTo>
                      <a:pt x="11" y="8"/>
                      <a:pt x="9" y="5"/>
                      <a:pt x="6" y="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5" name="Freeform 835">
                <a:extLst>
                  <a:ext uri="{FF2B5EF4-FFF2-40B4-BE49-F238E27FC236}">
                    <a16:creationId xmlns:a16="http://schemas.microsoft.com/office/drawing/2014/main" id="{147EB86D-29BE-4810-A0BD-A1596335237B}"/>
                  </a:ext>
                </a:extLst>
              </p:cNvPr>
              <p:cNvSpPr>
                <a:spLocks/>
              </p:cNvSpPr>
              <p:nvPr/>
            </p:nvSpPr>
            <p:spPr bwMode="auto">
              <a:xfrm>
                <a:off x="4187" y="1274"/>
                <a:ext cx="14" cy="38"/>
              </a:xfrm>
              <a:custGeom>
                <a:avLst/>
                <a:gdLst>
                  <a:gd name="T0" fmla="*/ 6 w 6"/>
                  <a:gd name="T1" fmla="*/ 0 h 16"/>
                  <a:gd name="T2" fmla="*/ 2 w 6"/>
                  <a:gd name="T3" fmla="*/ 3 h 16"/>
                  <a:gd name="T4" fmla="*/ 2 w 6"/>
                  <a:gd name="T5" fmla="*/ 1 h 16"/>
                  <a:gd name="T6" fmla="*/ 0 w 6"/>
                  <a:gd name="T7" fmla="*/ 1 h 16"/>
                  <a:gd name="T8" fmla="*/ 0 w 6"/>
                  <a:gd name="T9" fmla="*/ 16 h 16"/>
                  <a:gd name="T10" fmla="*/ 2 w 6"/>
                  <a:gd name="T11" fmla="*/ 16 h 16"/>
                  <a:gd name="T12" fmla="*/ 2 w 6"/>
                  <a:gd name="T13" fmla="*/ 9 h 16"/>
                  <a:gd name="T14" fmla="*/ 6 w 6"/>
                  <a:gd name="T15" fmla="*/ 3 h 16"/>
                  <a:gd name="T16" fmla="*/ 6 w 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6" y="0"/>
                    </a:moveTo>
                    <a:cubicBezTo>
                      <a:pt x="4" y="0"/>
                      <a:pt x="2" y="2"/>
                      <a:pt x="2" y="3"/>
                    </a:cubicBezTo>
                    <a:cubicBezTo>
                      <a:pt x="2" y="1"/>
                      <a:pt x="2" y="1"/>
                      <a:pt x="2" y="1"/>
                    </a:cubicBezTo>
                    <a:cubicBezTo>
                      <a:pt x="0" y="1"/>
                      <a:pt x="0" y="1"/>
                      <a:pt x="0" y="1"/>
                    </a:cubicBezTo>
                    <a:cubicBezTo>
                      <a:pt x="0" y="16"/>
                      <a:pt x="0" y="16"/>
                      <a:pt x="0" y="16"/>
                    </a:cubicBezTo>
                    <a:cubicBezTo>
                      <a:pt x="2" y="16"/>
                      <a:pt x="2" y="16"/>
                      <a:pt x="2" y="16"/>
                    </a:cubicBezTo>
                    <a:cubicBezTo>
                      <a:pt x="2" y="9"/>
                      <a:pt x="2" y="9"/>
                      <a:pt x="2" y="9"/>
                    </a:cubicBezTo>
                    <a:cubicBezTo>
                      <a:pt x="2" y="5"/>
                      <a:pt x="3" y="3"/>
                      <a:pt x="6" y="3"/>
                    </a:cubicBezTo>
                    <a:lnTo>
                      <a:pt x="6"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6" name="Freeform 836">
                <a:extLst>
                  <a:ext uri="{FF2B5EF4-FFF2-40B4-BE49-F238E27FC236}">
                    <a16:creationId xmlns:a16="http://schemas.microsoft.com/office/drawing/2014/main" id="{15F77DFE-3067-4F3E-8CA2-6A23A240B0EA}"/>
                  </a:ext>
                </a:extLst>
              </p:cNvPr>
              <p:cNvSpPr>
                <a:spLocks noEditPoints="1"/>
              </p:cNvSpPr>
              <p:nvPr/>
            </p:nvSpPr>
            <p:spPr bwMode="auto">
              <a:xfrm>
                <a:off x="4206" y="1262"/>
                <a:ext cx="7" cy="50"/>
              </a:xfrm>
              <a:custGeom>
                <a:avLst/>
                <a:gdLst>
                  <a:gd name="T0" fmla="*/ 1 w 3"/>
                  <a:gd name="T1" fmla="*/ 21 h 21"/>
                  <a:gd name="T2" fmla="*/ 3 w 3"/>
                  <a:gd name="T3" fmla="*/ 21 h 21"/>
                  <a:gd name="T4" fmla="*/ 3 w 3"/>
                  <a:gd name="T5" fmla="*/ 6 h 21"/>
                  <a:gd name="T6" fmla="*/ 1 w 3"/>
                  <a:gd name="T7" fmla="*/ 6 h 21"/>
                  <a:gd name="T8" fmla="*/ 1 w 3"/>
                  <a:gd name="T9" fmla="*/ 21 h 21"/>
                  <a:gd name="T10" fmla="*/ 0 w 3"/>
                  <a:gd name="T11" fmla="*/ 2 h 21"/>
                  <a:gd name="T12" fmla="*/ 2 w 3"/>
                  <a:gd name="T13" fmla="*/ 3 h 21"/>
                  <a:gd name="T14" fmla="*/ 3 w 3"/>
                  <a:gd name="T15" fmla="*/ 2 h 21"/>
                  <a:gd name="T16" fmla="*/ 2 w 3"/>
                  <a:gd name="T17" fmla="*/ 0 h 21"/>
                  <a:gd name="T18" fmla="*/ 0 w 3"/>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1">
                    <a:moveTo>
                      <a:pt x="1" y="21"/>
                    </a:moveTo>
                    <a:cubicBezTo>
                      <a:pt x="3" y="21"/>
                      <a:pt x="3" y="21"/>
                      <a:pt x="3" y="21"/>
                    </a:cubicBezTo>
                    <a:cubicBezTo>
                      <a:pt x="3" y="6"/>
                      <a:pt x="3" y="6"/>
                      <a:pt x="3" y="6"/>
                    </a:cubicBezTo>
                    <a:cubicBezTo>
                      <a:pt x="1" y="6"/>
                      <a:pt x="1" y="6"/>
                      <a:pt x="1" y="6"/>
                    </a:cubicBezTo>
                    <a:lnTo>
                      <a:pt x="1" y="21"/>
                    </a:lnTo>
                    <a:close/>
                    <a:moveTo>
                      <a:pt x="0" y="2"/>
                    </a:moveTo>
                    <a:cubicBezTo>
                      <a:pt x="0" y="3"/>
                      <a:pt x="1" y="3"/>
                      <a:pt x="2" y="3"/>
                    </a:cubicBezTo>
                    <a:cubicBezTo>
                      <a:pt x="3" y="3"/>
                      <a:pt x="3" y="3"/>
                      <a:pt x="3" y="2"/>
                    </a:cubicBezTo>
                    <a:cubicBezTo>
                      <a:pt x="3" y="1"/>
                      <a:pt x="3" y="0"/>
                      <a:pt x="2" y="0"/>
                    </a:cubicBezTo>
                    <a:cubicBezTo>
                      <a:pt x="1" y="0"/>
                      <a:pt x="0" y="1"/>
                      <a:pt x="0" y="2"/>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7" name="Freeform 837">
                <a:extLst>
                  <a:ext uri="{FF2B5EF4-FFF2-40B4-BE49-F238E27FC236}">
                    <a16:creationId xmlns:a16="http://schemas.microsoft.com/office/drawing/2014/main" id="{88EB3B7C-0EF4-4CBF-A9B2-B199B8D06868}"/>
                  </a:ext>
                </a:extLst>
              </p:cNvPr>
              <p:cNvSpPr>
                <a:spLocks/>
              </p:cNvSpPr>
              <p:nvPr/>
            </p:nvSpPr>
            <p:spPr bwMode="auto">
              <a:xfrm>
                <a:off x="4220" y="1274"/>
                <a:ext cx="24" cy="38"/>
              </a:xfrm>
              <a:custGeom>
                <a:avLst/>
                <a:gdLst>
                  <a:gd name="T0" fmla="*/ 0 w 10"/>
                  <a:gd name="T1" fmla="*/ 13 h 16"/>
                  <a:gd name="T2" fmla="*/ 5 w 10"/>
                  <a:gd name="T3" fmla="*/ 16 h 16"/>
                  <a:gd name="T4" fmla="*/ 10 w 10"/>
                  <a:gd name="T5" fmla="*/ 12 h 16"/>
                  <a:gd name="T6" fmla="*/ 3 w 10"/>
                  <a:gd name="T7" fmla="*/ 4 h 16"/>
                  <a:gd name="T8" fmla="*/ 5 w 10"/>
                  <a:gd name="T9" fmla="*/ 2 h 16"/>
                  <a:gd name="T10" fmla="*/ 8 w 10"/>
                  <a:gd name="T11" fmla="*/ 4 h 16"/>
                  <a:gd name="T12" fmla="*/ 10 w 10"/>
                  <a:gd name="T13" fmla="*/ 3 h 16"/>
                  <a:gd name="T14" fmla="*/ 5 w 10"/>
                  <a:gd name="T15" fmla="*/ 0 h 16"/>
                  <a:gd name="T16" fmla="*/ 1 w 10"/>
                  <a:gd name="T17" fmla="*/ 4 h 16"/>
                  <a:gd name="T18" fmla="*/ 8 w 10"/>
                  <a:gd name="T19" fmla="*/ 12 h 16"/>
                  <a:gd name="T20" fmla="*/ 5 w 10"/>
                  <a:gd name="T21" fmla="*/ 14 h 16"/>
                  <a:gd name="T22" fmla="*/ 2 w 10"/>
                  <a:gd name="T23" fmla="*/ 12 h 16"/>
                  <a:gd name="T24" fmla="*/ 0 w 10"/>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6">
                    <a:moveTo>
                      <a:pt x="0" y="13"/>
                    </a:moveTo>
                    <a:cubicBezTo>
                      <a:pt x="1" y="14"/>
                      <a:pt x="2" y="16"/>
                      <a:pt x="5" y="16"/>
                    </a:cubicBezTo>
                    <a:cubicBezTo>
                      <a:pt x="8" y="16"/>
                      <a:pt x="10" y="14"/>
                      <a:pt x="10" y="12"/>
                    </a:cubicBezTo>
                    <a:cubicBezTo>
                      <a:pt x="10" y="6"/>
                      <a:pt x="3" y="8"/>
                      <a:pt x="3" y="4"/>
                    </a:cubicBezTo>
                    <a:cubicBezTo>
                      <a:pt x="3" y="3"/>
                      <a:pt x="4" y="2"/>
                      <a:pt x="5" y="2"/>
                    </a:cubicBezTo>
                    <a:cubicBezTo>
                      <a:pt x="7" y="2"/>
                      <a:pt x="8" y="3"/>
                      <a:pt x="8" y="4"/>
                    </a:cubicBezTo>
                    <a:cubicBezTo>
                      <a:pt x="10" y="3"/>
                      <a:pt x="10" y="3"/>
                      <a:pt x="10" y="3"/>
                    </a:cubicBezTo>
                    <a:cubicBezTo>
                      <a:pt x="9" y="2"/>
                      <a:pt x="8" y="0"/>
                      <a:pt x="5" y="0"/>
                    </a:cubicBezTo>
                    <a:cubicBezTo>
                      <a:pt x="3" y="0"/>
                      <a:pt x="1" y="2"/>
                      <a:pt x="1" y="4"/>
                    </a:cubicBezTo>
                    <a:cubicBezTo>
                      <a:pt x="1" y="10"/>
                      <a:pt x="8" y="8"/>
                      <a:pt x="8" y="12"/>
                    </a:cubicBezTo>
                    <a:cubicBezTo>
                      <a:pt x="8" y="13"/>
                      <a:pt x="7" y="14"/>
                      <a:pt x="5" y="14"/>
                    </a:cubicBezTo>
                    <a:cubicBezTo>
                      <a:pt x="3" y="14"/>
                      <a:pt x="2" y="13"/>
                      <a:pt x="2" y="12"/>
                    </a:cubicBezTo>
                    <a:lnTo>
                      <a:pt x="0" y="1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8" name="Freeform 838">
                <a:extLst>
                  <a:ext uri="{FF2B5EF4-FFF2-40B4-BE49-F238E27FC236}">
                    <a16:creationId xmlns:a16="http://schemas.microsoft.com/office/drawing/2014/main" id="{44E4AE13-3662-4D78-B4CF-02C88910480E}"/>
                  </a:ext>
                </a:extLst>
              </p:cNvPr>
              <p:cNvSpPr>
                <a:spLocks/>
              </p:cNvSpPr>
              <p:nvPr/>
            </p:nvSpPr>
            <p:spPr bwMode="auto">
              <a:xfrm>
                <a:off x="4251" y="1262"/>
                <a:ext cx="26" cy="50"/>
              </a:xfrm>
              <a:custGeom>
                <a:avLst/>
                <a:gdLst>
                  <a:gd name="T0" fmla="*/ 0 w 26"/>
                  <a:gd name="T1" fmla="*/ 50 h 50"/>
                  <a:gd name="T2" fmla="*/ 5 w 26"/>
                  <a:gd name="T3" fmla="*/ 50 h 50"/>
                  <a:gd name="T4" fmla="*/ 5 w 26"/>
                  <a:gd name="T5" fmla="*/ 31 h 50"/>
                  <a:gd name="T6" fmla="*/ 19 w 26"/>
                  <a:gd name="T7" fmla="*/ 50 h 50"/>
                  <a:gd name="T8" fmla="*/ 26 w 26"/>
                  <a:gd name="T9" fmla="*/ 50 h 50"/>
                  <a:gd name="T10" fmla="*/ 12 w 26"/>
                  <a:gd name="T11" fmla="*/ 28 h 50"/>
                  <a:gd name="T12" fmla="*/ 26 w 26"/>
                  <a:gd name="T13" fmla="*/ 14 h 50"/>
                  <a:gd name="T14" fmla="*/ 19 w 26"/>
                  <a:gd name="T15" fmla="*/ 14 h 50"/>
                  <a:gd name="T16" fmla="*/ 5 w 26"/>
                  <a:gd name="T17" fmla="*/ 28 h 50"/>
                  <a:gd name="T18" fmla="*/ 5 w 26"/>
                  <a:gd name="T19" fmla="*/ 0 h 50"/>
                  <a:gd name="T20" fmla="*/ 0 w 26"/>
                  <a:gd name="T21" fmla="*/ 0 h 50"/>
                  <a:gd name="T22" fmla="*/ 0 w 26"/>
                  <a:gd name="T23"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50">
                    <a:moveTo>
                      <a:pt x="0" y="50"/>
                    </a:moveTo>
                    <a:lnTo>
                      <a:pt x="5" y="50"/>
                    </a:lnTo>
                    <a:lnTo>
                      <a:pt x="5" y="31"/>
                    </a:lnTo>
                    <a:lnTo>
                      <a:pt x="19" y="50"/>
                    </a:lnTo>
                    <a:lnTo>
                      <a:pt x="26" y="50"/>
                    </a:lnTo>
                    <a:lnTo>
                      <a:pt x="12" y="28"/>
                    </a:lnTo>
                    <a:lnTo>
                      <a:pt x="26" y="14"/>
                    </a:lnTo>
                    <a:lnTo>
                      <a:pt x="19" y="14"/>
                    </a:lnTo>
                    <a:lnTo>
                      <a:pt x="5" y="28"/>
                    </a:lnTo>
                    <a:lnTo>
                      <a:pt x="5" y="0"/>
                    </a:lnTo>
                    <a:lnTo>
                      <a:pt x="0" y="0"/>
                    </a:lnTo>
                    <a:lnTo>
                      <a:pt x="0" y="5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79" name="Freeform 839">
                <a:extLst>
                  <a:ext uri="{FF2B5EF4-FFF2-40B4-BE49-F238E27FC236}">
                    <a16:creationId xmlns:a16="http://schemas.microsoft.com/office/drawing/2014/main" id="{BF052FBD-8F3D-4A45-B6B6-528B6C6D2B5D}"/>
                  </a:ext>
                </a:extLst>
              </p:cNvPr>
              <p:cNvSpPr>
                <a:spLocks noEditPoints="1"/>
              </p:cNvSpPr>
              <p:nvPr/>
            </p:nvSpPr>
            <p:spPr bwMode="auto">
              <a:xfrm>
                <a:off x="4298" y="1274"/>
                <a:ext cx="36" cy="38"/>
              </a:xfrm>
              <a:custGeom>
                <a:avLst/>
                <a:gdLst>
                  <a:gd name="T0" fmla="*/ 2 w 15"/>
                  <a:gd name="T1" fmla="*/ 8 h 16"/>
                  <a:gd name="T2" fmla="*/ 8 w 15"/>
                  <a:gd name="T3" fmla="*/ 2 h 16"/>
                  <a:gd name="T4" fmla="*/ 13 w 15"/>
                  <a:gd name="T5" fmla="*/ 8 h 16"/>
                  <a:gd name="T6" fmla="*/ 8 w 15"/>
                  <a:gd name="T7" fmla="*/ 14 h 16"/>
                  <a:gd name="T8" fmla="*/ 2 w 15"/>
                  <a:gd name="T9" fmla="*/ 8 h 16"/>
                  <a:gd name="T10" fmla="*/ 0 w 15"/>
                  <a:gd name="T11" fmla="*/ 8 h 16"/>
                  <a:gd name="T12" fmla="*/ 8 w 15"/>
                  <a:gd name="T13" fmla="*/ 16 h 16"/>
                  <a:gd name="T14" fmla="*/ 15 w 15"/>
                  <a:gd name="T15" fmla="*/ 8 h 16"/>
                  <a:gd name="T16" fmla="*/ 8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2" y="8"/>
                    </a:moveTo>
                    <a:cubicBezTo>
                      <a:pt x="2" y="5"/>
                      <a:pt x="4" y="2"/>
                      <a:pt x="8" y="2"/>
                    </a:cubicBezTo>
                    <a:cubicBezTo>
                      <a:pt x="11" y="2"/>
                      <a:pt x="13" y="5"/>
                      <a:pt x="13" y="8"/>
                    </a:cubicBezTo>
                    <a:cubicBezTo>
                      <a:pt x="13" y="12"/>
                      <a:pt x="11" y="14"/>
                      <a:pt x="8" y="14"/>
                    </a:cubicBezTo>
                    <a:cubicBezTo>
                      <a:pt x="4" y="14"/>
                      <a:pt x="2" y="12"/>
                      <a:pt x="2" y="8"/>
                    </a:cubicBezTo>
                    <a:close/>
                    <a:moveTo>
                      <a:pt x="0" y="8"/>
                    </a:moveTo>
                    <a:cubicBezTo>
                      <a:pt x="0" y="13"/>
                      <a:pt x="3" y="16"/>
                      <a:pt x="8" y="16"/>
                    </a:cubicBezTo>
                    <a:cubicBezTo>
                      <a:pt x="12" y="16"/>
                      <a:pt x="15" y="13"/>
                      <a:pt x="15" y="8"/>
                    </a:cubicBezTo>
                    <a:cubicBezTo>
                      <a:pt x="15" y="4"/>
                      <a:pt x="12" y="0"/>
                      <a:pt x="8" y="0"/>
                    </a:cubicBezTo>
                    <a:cubicBezTo>
                      <a:pt x="3" y="0"/>
                      <a:pt x="0" y="4"/>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0" name="Freeform 840">
                <a:extLst>
                  <a:ext uri="{FF2B5EF4-FFF2-40B4-BE49-F238E27FC236}">
                    <a16:creationId xmlns:a16="http://schemas.microsoft.com/office/drawing/2014/main" id="{080394E4-5870-4DEB-B67E-65B2CDED6581}"/>
                  </a:ext>
                </a:extLst>
              </p:cNvPr>
              <p:cNvSpPr>
                <a:spLocks/>
              </p:cNvSpPr>
              <p:nvPr/>
            </p:nvSpPr>
            <p:spPr bwMode="auto">
              <a:xfrm>
                <a:off x="4338" y="1262"/>
                <a:ext cx="17" cy="50"/>
              </a:xfrm>
              <a:custGeom>
                <a:avLst/>
                <a:gdLst>
                  <a:gd name="T0" fmla="*/ 1 w 7"/>
                  <a:gd name="T1" fmla="*/ 21 h 21"/>
                  <a:gd name="T2" fmla="*/ 4 w 7"/>
                  <a:gd name="T3" fmla="*/ 21 h 21"/>
                  <a:gd name="T4" fmla="*/ 4 w 7"/>
                  <a:gd name="T5" fmla="*/ 8 h 21"/>
                  <a:gd name="T6" fmla="*/ 7 w 7"/>
                  <a:gd name="T7" fmla="*/ 8 h 21"/>
                  <a:gd name="T8" fmla="*/ 7 w 7"/>
                  <a:gd name="T9" fmla="*/ 6 h 21"/>
                  <a:gd name="T10" fmla="*/ 4 w 7"/>
                  <a:gd name="T11" fmla="*/ 6 h 21"/>
                  <a:gd name="T12" fmla="*/ 4 w 7"/>
                  <a:gd name="T13" fmla="*/ 5 h 21"/>
                  <a:gd name="T14" fmla="*/ 6 w 7"/>
                  <a:gd name="T15" fmla="*/ 2 h 21"/>
                  <a:gd name="T16" fmla="*/ 7 w 7"/>
                  <a:gd name="T17" fmla="*/ 2 h 21"/>
                  <a:gd name="T18" fmla="*/ 7 w 7"/>
                  <a:gd name="T19" fmla="*/ 0 h 21"/>
                  <a:gd name="T20" fmla="*/ 6 w 7"/>
                  <a:gd name="T21" fmla="*/ 0 h 21"/>
                  <a:gd name="T22" fmla="*/ 1 w 7"/>
                  <a:gd name="T23" fmla="*/ 5 h 21"/>
                  <a:gd name="T24" fmla="*/ 1 w 7"/>
                  <a:gd name="T25" fmla="*/ 6 h 21"/>
                  <a:gd name="T26" fmla="*/ 0 w 7"/>
                  <a:gd name="T27" fmla="*/ 6 h 21"/>
                  <a:gd name="T28" fmla="*/ 0 w 7"/>
                  <a:gd name="T29" fmla="*/ 8 h 21"/>
                  <a:gd name="T30" fmla="*/ 1 w 7"/>
                  <a:gd name="T31" fmla="*/ 8 h 21"/>
                  <a:gd name="T32" fmla="*/ 1 w 7"/>
                  <a:gd name="T3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1">
                    <a:moveTo>
                      <a:pt x="1" y="21"/>
                    </a:moveTo>
                    <a:cubicBezTo>
                      <a:pt x="4" y="21"/>
                      <a:pt x="4" y="21"/>
                      <a:pt x="4" y="21"/>
                    </a:cubicBezTo>
                    <a:cubicBezTo>
                      <a:pt x="4" y="8"/>
                      <a:pt x="4" y="8"/>
                      <a:pt x="4" y="8"/>
                    </a:cubicBezTo>
                    <a:cubicBezTo>
                      <a:pt x="7" y="8"/>
                      <a:pt x="7" y="8"/>
                      <a:pt x="7" y="8"/>
                    </a:cubicBezTo>
                    <a:cubicBezTo>
                      <a:pt x="7" y="6"/>
                      <a:pt x="7" y="6"/>
                      <a:pt x="7" y="6"/>
                    </a:cubicBezTo>
                    <a:cubicBezTo>
                      <a:pt x="4" y="6"/>
                      <a:pt x="4" y="6"/>
                      <a:pt x="4" y="6"/>
                    </a:cubicBezTo>
                    <a:cubicBezTo>
                      <a:pt x="4" y="5"/>
                      <a:pt x="4" y="5"/>
                      <a:pt x="4" y="5"/>
                    </a:cubicBezTo>
                    <a:cubicBezTo>
                      <a:pt x="4" y="3"/>
                      <a:pt x="5" y="2"/>
                      <a:pt x="6" y="2"/>
                    </a:cubicBezTo>
                    <a:cubicBezTo>
                      <a:pt x="7" y="2"/>
                      <a:pt x="7" y="2"/>
                      <a:pt x="7" y="2"/>
                    </a:cubicBezTo>
                    <a:cubicBezTo>
                      <a:pt x="7" y="0"/>
                      <a:pt x="7" y="0"/>
                      <a:pt x="7" y="0"/>
                    </a:cubicBezTo>
                    <a:cubicBezTo>
                      <a:pt x="7" y="0"/>
                      <a:pt x="6" y="0"/>
                      <a:pt x="6" y="0"/>
                    </a:cubicBezTo>
                    <a:cubicBezTo>
                      <a:pt x="4" y="0"/>
                      <a:pt x="1" y="1"/>
                      <a:pt x="1" y="5"/>
                    </a:cubicBezTo>
                    <a:cubicBezTo>
                      <a:pt x="1" y="6"/>
                      <a:pt x="1" y="6"/>
                      <a:pt x="1" y="6"/>
                    </a:cubicBezTo>
                    <a:cubicBezTo>
                      <a:pt x="0" y="6"/>
                      <a:pt x="0" y="6"/>
                      <a:pt x="0" y="6"/>
                    </a:cubicBezTo>
                    <a:cubicBezTo>
                      <a:pt x="0" y="8"/>
                      <a:pt x="0" y="8"/>
                      <a:pt x="0" y="8"/>
                    </a:cubicBezTo>
                    <a:cubicBezTo>
                      <a:pt x="1" y="8"/>
                      <a:pt x="1" y="8"/>
                      <a:pt x="1" y="8"/>
                    </a:cubicBezTo>
                    <a:lnTo>
                      <a:pt x="1" y="21"/>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1" name="Freeform 841">
                <a:extLst>
                  <a:ext uri="{FF2B5EF4-FFF2-40B4-BE49-F238E27FC236}">
                    <a16:creationId xmlns:a16="http://schemas.microsoft.com/office/drawing/2014/main" id="{06185B55-DC50-499D-ADE7-4BD0BDCE80E3}"/>
                  </a:ext>
                </a:extLst>
              </p:cNvPr>
              <p:cNvSpPr>
                <a:spLocks/>
              </p:cNvSpPr>
              <p:nvPr/>
            </p:nvSpPr>
            <p:spPr bwMode="auto">
              <a:xfrm>
                <a:off x="4379" y="1274"/>
                <a:ext cx="28" cy="38"/>
              </a:xfrm>
              <a:custGeom>
                <a:avLst/>
                <a:gdLst>
                  <a:gd name="T0" fmla="*/ 7 w 12"/>
                  <a:gd name="T1" fmla="*/ 0 h 16"/>
                  <a:gd name="T2" fmla="*/ 2 w 12"/>
                  <a:gd name="T3" fmla="*/ 3 h 16"/>
                  <a:gd name="T4" fmla="*/ 2 w 12"/>
                  <a:gd name="T5" fmla="*/ 1 h 16"/>
                  <a:gd name="T6" fmla="*/ 0 w 12"/>
                  <a:gd name="T7" fmla="*/ 1 h 16"/>
                  <a:gd name="T8" fmla="*/ 0 w 12"/>
                  <a:gd name="T9" fmla="*/ 16 h 16"/>
                  <a:gd name="T10" fmla="*/ 2 w 12"/>
                  <a:gd name="T11" fmla="*/ 16 h 16"/>
                  <a:gd name="T12" fmla="*/ 2 w 12"/>
                  <a:gd name="T13" fmla="*/ 7 h 16"/>
                  <a:gd name="T14" fmla="*/ 6 w 12"/>
                  <a:gd name="T15" fmla="*/ 2 h 16"/>
                  <a:gd name="T16" fmla="*/ 9 w 12"/>
                  <a:gd name="T17" fmla="*/ 6 h 16"/>
                  <a:gd name="T18" fmla="*/ 9 w 12"/>
                  <a:gd name="T19" fmla="*/ 16 h 16"/>
                  <a:gd name="T20" fmla="*/ 12 w 12"/>
                  <a:gd name="T21" fmla="*/ 16 h 16"/>
                  <a:gd name="T22" fmla="*/ 12 w 12"/>
                  <a:gd name="T23" fmla="*/ 6 h 16"/>
                  <a:gd name="T24" fmla="*/ 7 w 12"/>
                  <a:gd name="T25"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6">
                    <a:moveTo>
                      <a:pt x="7" y="0"/>
                    </a:moveTo>
                    <a:cubicBezTo>
                      <a:pt x="5" y="0"/>
                      <a:pt x="3" y="2"/>
                      <a:pt x="2" y="3"/>
                    </a:cubicBezTo>
                    <a:cubicBezTo>
                      <a:pt x="2" y="1"/>
                      <a:pt x="2" y="1"/>
                      <a:pt x="2" y="1"/>
                    </a:cubicBezTo>
                    <a:cubicBezTo>
                      <a:pt x="0" y="1"/>
                      <a:pt x="0" y="1"/>
                      <a:pt x="0" y="1"/>
                    </a:cubicBezTo>
                    <a:cubicBezTo>
                      <a:pt x="0" y="16"/>
                      <a:pt x="0" y="16"/>
                      <a:pt x="0" y="16"/>
                    </a:cubicBezTo>
                    <a:cubicBezTo>
                      <a:pt x="2" y="16"/>
                      <a:pt x="2" y="16"/>
                      <a:pt x="2" y="16"/>
                    </a:cubicBezTo>
                    <a:cubicBezTo>
                      <a:pt x="2" y="7"/>
                      <a:pt x="2" y="7"/>
                      <a:pt x="2" y="7"/>
                    </a:cubicBezTo>
                    <a:cubicBezTo>
                      <a:pt x="2" y="4"/>
                      <a:pt x="4" y="2"/>
                      <a:pt x="6" y="2"/>
                    </a:cubicBezTo>
                    <a:cubicBezTo>
                      <a:pt x="8" y="2"/>
                      <a:pt x="9" y="4"/>
                      <a:pt x="9" y="6"/>
                    </a:cubicBezTo>
                    <a:cubicBezTo>
                      <a:pt x="9" y="16"/>
                      <a:pt x="9" y="16"/>
                      <a:pt x="9" y="16"/>
                    </a:cubicBezTo>
                    <a:cubicBezTo>
                      <a:pt x="12" y="16"/>
                      <a:pt x="12" y="16"/>
                      <a:pt x="12" y="16"/>
                    </a:cubicBezTo>
                    <a:cubicBezTo>
                      <a:pt x="12" y="6"/>
                      <a:pt x="12" y="6"/>
                      <a:pt x="12" y="6"/>
                    </a:cubicBezTo>
                    <a:cubicBezTo>
                      <a:pt x="12" y="3"/>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2" name="Freeform 842">
                <a:extLst>
                  <a:ext uri="{FF2B5EF4-FFF2-40B4-BE49-F238E27FC236}">
                    <a16:creationId xmlns:a16="http://schemas.microsoft.com/office/drawing/2014/main" id="{218E6A0D-5D4E-4105-8862-70A12DF68270}"/>
                  </a:ext>
                </a:extLst>
              </p:cNvPr>
              <p:cNvSpPr>
                <a:spLocks noEditPoints="1"/>
              </p:cNvSpPr>
              <p:nvPr/>
            </p:nvSpPr>
            <p:spPr bwMode="auto">
              <a:xfrm>
                <a:off x="4412" y="1274"/>
                <a:ext cx="28" cy="38"/>
              </a:xfrm>
              <a:custGeom>
                <a:avLst/>
                <a:gdLst>
                  <a:gd name="T0" fmla="*/ 0 w 12"/>
                  <a:gd name="T1" fmla="*/ 11 h 16"/>
                  <a:gd name="T2" fmla="*/ 6 w 12"/>
                  <a:gd name="T3" fmla="*/ 16 h 16"/>
                  <a:gd name="T4" fmla="*/ 10 w 12"/>
                  <a:gd name="T5" fmla="*/ 15 h 16"/>
                  <a:gd name="T6" fmla="*/ 10 w 12"/>
                  <a:gd name="T7" fmla="*/ 16 h 16"/>
                  <a:gd name="T8" fmla="*/ 12 w 12"/>
                  <a:gd name="T9" fmla="*/ 16 h 16"/>
                  <a:gd name="T10" fmla="*/ 12 w 12"/>
                  <a:gd name="T11" fmla="*/ 6 h 16"/>
                  <a:gd name="T12" fmla="*/ 7 w 12"/>
                  <a:gd name="T13" fmla="*/ 0 h 16"/>
                  <a:gd name="T14" fmla="*/ 1 w 12"/>
                  <a:gd name="T15" fmla="*/ 2 h 16"/>
                  <a:gd name="T16" fmla="*/ 2 w 12"/>
                  <a:gd name="T17" fmla="*/ 4 h 16"/>
                  <a:gd name="T18" fmla="*/ 6 w 12"/>
                  <a:gd name="T19" fmla="*/ 2 h 16"/>
                  <a:gd name="T20" fmla="*/ 10 w 12"/>
                  <a:gd name="T21" fmla="*/ 6 h 16"/>
                  <a:gd name="T22" fmla="*/ 10 w 12"/>
                  <a:gd name="T23" fmla="*/ 8 h 16"/>
                  <a:gd name="T24" fmla="*/ 6 w 12"/>
                  <a:gd name="T25" fmla="*/ 6 h 16"/>
                  <a:gd name="T26" fmla="*/ 0 w 12"/>
                  <a:gd name="T27" fmla="*/ 11 h 16"/>
                  <a:gd name="T28" fmla="*/ 3 w 12"/>
                  <a:gd name="T29" fmla="*/ 11 h 16"/>
                  <a:gd name="T30" fmla="*/ 6 w 12"/>
                  <a:gd name="T31" fmla="*/ 8 h 16"/>
                  <a:gd name="T32" fmla="*/ 10 w 12"/>
                  <a:gd name="T33" fmla="*/ 11 h 16"/>
                  <a:gd name="T34" fmla="*/ 6 w 12"/>
                  <a:gd name="T35" fmla="*/ 14 h 16"/>
                  <a:gd name="T36" fmla="*/ 3 w 12"/>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6">
                    <a:moveTo>
                      <a:pt x="0" y="11"/>
                    </a:moveTo>
                    <a:cubicBezTo>
                      <a:pt x="0" y="14"/>
                      <a:pt x="3" y="16"/>
                      <a:pt x="6" y="16"/>
                    </a:cubicBezTo>
                    <a:cubicBezTo>
                      <a:pt x="8" y="16"/>
                      <a:pt x="9" y="15"/>
                      <a:pt x="10" y="15"/>
                    </a:cubicBezTo>
                    <a:cubicBezTo>
                      <a:pt x="10" y="16"/>
                      <a:pt x="10" y="16"/>
                      <a:pt x="10" y="16"/>
                    </a:cubicBezTo>
                    <a:cubicBezTo>
                      <a:pt x="12" y="16"/>
                      <a:pt x="12" y="16"/>
                      <a:pt x="12" y="16"/>
                    </a:cubicBezTo>
                    <a:cubicBezTo>
                      <a:pt x="12" y="6"/>
                      <a:pt x="12" y="6"/>
                      <a:pt x="12" y="6"/>
                    </a:cubicBezTo>
                    <a:cubicBezTo>
                      <a:pt x="12" y="3"/>
                      <a:pt x="11" y="0"/>
                      <a:pt x="7" y="0"/>
                    </a:cubicBezTo>
                    <a:cubicBezTo>
                      <a:pt x="4" y="0"/>
                      <a:pt x="2" y="1"/>
                      <a:pt x="1" y="2"/>
                    </a:cubicBezTo>
                    <a:cubicBezTo>
                      <a:pt x="2" y="4"/>
                      <a:pt x="2" y="4"/>
                      <a:pt x="2" y="4"/>
                    </a:cubicBezTo>
                    <a:cubicBezTo>
                      <a:pt x="3" y="3"/>
                      <a:pt x="5" y="2"/>
                      <a:pt x="6" y="2"/>
                    </a:cubicBezTo>
                    <a:cubicBezTo>
                      <a:pt x="9" y="2"/>
                      <a:pt x="10" y="4"/>
                      <a:pt x="10" y="6"/>
                    </a:cubicBezTo>
                    <a:cubicBezTo>
                      <a:pt x="10" y="8"/>
                      <a:pt x="10" y="8"/>
                      <a:pt x="10" y="8"/>
                    </a:cubicBezTo>
                    <a:cubicBezTo>
                      <a:pt x="9" y="7"/>
                      <a:pt x="8" y="6"/>
                      <a:pt x="6" y="6"/>
                    </a:cubicBezTo>
                    <a:cubicBezTo>
                      <a:pt x="3" y="6"/>
                      <a:pt x="0" y="8"/>
                      <a:pt x="0" y="11"/>
                    </a:cubicBezTo>
                    <a:close/>
                    <a:moveTo>
                      <a:pt x="3" y="11"/>
                    </a:moveTo>
                    <a:cubicBezTo>
                      <a:pt x="3" y="9"/>
                      <a:pt x="4" y="8"/>
                      <a:pt x="6" y="8"/>
                    </a:cubicBezTo>
                    <a:cubicBezTo>
                      <a:pt x="9" y="8"/>
                      <a:pt x="10" y="9"/>
                      <a:pt x="10" y="11"/>
                    </a:cubicBezTo>
                    <a:cubicBezTo>
                      <a:pt x="10" y="13"/>
                      <a:pt x="9" y="14"/>
                      <a:pt x="6" y="14"/>
                    </a:cubicBezTo>
                    <a:cubicBezTo>
                      <a:pt x="4" y="14"/>
                      <a:pt x="3" y="13"/>
                      <a:pt x="3"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3" name="Freeform 843">
                <a:extLst>
                  <a:ext uri="{FF2B5EF4-FFF2-40B4-BE49-F238E27FC236}">
                    <a16:creationId xmlns:a16="http://schemas.microsoft.com/office/drawing/2014/main" id="{FA7EEE09-9D3D-42A8-B310-2602A85D39D2}"/>
                  </a:ext>
                </a:extLst>
              </p:cNvPr>
              <p:cNvSpPr>
                <a:spLocks/>
              </p:cNvSpPr>
              <p:nvPr/>
            </p:nvSpPr>
            <p:spPr bwMode="auto">
              <a:xfrm>
                <a:off x="4445" y="1269"/>
                <a:ext cx="19" cy="43"/>
              </a:xfrm>
              <a:custGeom>
                <a:avLst/>
                <a:gdLst>
                  <a:gd name="T0" fmla="*/ 2 w 8"/>
                  <a:gd name="T1" fmla="*/ 3 h 18"/>
                  <a:gd name="T2" fmla="*/ 0 w 8"/>
                  <a:gd name="T3" fmla="*/ 3 h 18"/>
                  <a:gd name="T4" fmla="*/ 0 w 8"/>
                  <a:gd name="T5" fmla="*/ 5 h 18"/>
                  <a:gd name="T6" fmla="*/ 2 w 8"/>
                  <a:gd name="T7" fmla="*/ 5 h 18"/>
                  <a:gd name="T8" fmla="*/ 2 w 8"/>
                  <a:gd name="T9" fmla="*/ 13 h 18"/>
                  <a:gd name="T10" fmla="*/ 6 w 8"/>
                  <a:gd name="T11" fmla="*/ 18 h 18"/>
                  <a:gd name="T12" fmla="*/ 8 w 8"/>
                  <a:gd name="T13" fmla="*/ 18 h 18"/>
                  <a:gd name="T14" fmla="*/ 8 w 8"/>
                  <a:gd name="T15" fmla="*/ 16 h 18"/>
                  <a:gd name="T16" fmla="*/ 7 w 8"/>
                  <a:gd name="T17" fmla="*/ 16 h 18"/>
                  <a:gd name="T18" fmla="*/ 4 w 8"/>
                  <a:gd name="T19" fmla="*/ 12 h 18"/>
                  <a:gd name="T20" fmla="*/ 4 w 8"/>
                  <a:gd name="T21" fmla="*/ 5 h 18"/>
                  <a:gd name="T22" fmla="*/ 7 w 8"/>
                  <a:gd name="T23" fmla="*/ 5 h 18"/>
                  <a:gd name="T24" fmla="*/ 7 w 8"/>
                  <a:gd name="T25" fmla="*/ 3 h 18"/>
                  <a:gd name="T26" fmla="*/ 4 w 8"/>
                  <a:gd name="T27" fmla="*/ 3 h 18"/>
                  <a:gd name="T28" fmla="*/ 4 w 8"/>
                  <a:gd name="T29" fmla="*/ 0 h 18"/>
                  <a:gd name="T30" fmla="*/ 2 w 8"/>
                  <a:gd name="T31" fmla="*/ 0 h 18"/>
                  <a:gd name="T32" fmla="*/ 2 w 8"/>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8" y="18"/>
                      <a:pt x="8" y="18"/>
                    </a:cubicBezTo>
                    <a:cubicBezTo>
                      <a:pt x="8" y="16"/>
                      <a:pt x="8" y="16"/>
                      <a:pt x="8" y="16"/>
                    </a:cubicBezTo>
                    <a:cubicBezTo>
                      <a:pt x="8" y="16"/>
                      <a:pt x="7" y="16"/>
                      <a:pt x="7" y="16"/>
                    </a:cubicBezTo>
                    <a:cubicBezTo>
                      <a:pt x="5" y="16"/>
                      <a:pt x="4" y="15"/>
                      <a:pt x="4" y="12"/>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4" name="Freeform 844">
                <a:extLst>
                  <a:ext uri="{FF2B5EF4-FFF2-40B4-BE49-F238E27FC236}">
                    <a16:creationId xmlns:a16="http://schemas.microsoft.com/office/drawing/2014/main" id="{E2C2D17E-DCA5-4694-AD15-AD66B10966A9}"/>
                  </a:ext>
                </a:extLst>
              </p:cNvPr>
              <p:cNvSpPr>
                <a:spLocks/>
              </p:cNvSpPr>
              <p:nvPr/>
            </p:nvSpPr>
            <p:spPr bwMode="auto">
              <a:xfrm>
                <a:off x="4471" y="1276"/>
                <a:ext cx="26" cy="36"/>
              </a:xfrm>
              <a:custGeom>
                <a:avLst/>
                <a:gdLst>
                  <a:gd name="T0" fmla="*/ 5 w 11"/>
                  <a:gd name="T1" fmla="*/ 15 h 15"/>
                  <a:gd name="T2" fmla="*/ 9 w 11"/>
                  <a:gd name="T3" fmla="*/ 13 h 15"/>
                  <a:gd name="T4" fmla="*/ 9 w 11"/>
                  <a:gd name="T5" fmla="*/ 15 h 15"/>
                  <a:gd name="T6" fmla="*/ 11 w 11"/>
                  <a:gd name="T7" fmla="*/ 15 h 15"/>
                  <a:gd name="T8" fmla="*/ 11 w 11"/>
                  <a:gd name="T9" fmla="*/ 0 h 15"/>
                  <a:gd name="T10" fmla="*/ 9 w 11"/>
                  <a:gd name="T11" fmla="*/ 0 h 15"/>
                  <a:gd name="T12" fmla="*/ 9 w 11"/>
                  <a:gd name="T13" fmla="*/ 9 h 15"/>
                  <a:gd name="T14" fmla="*/ 5 w 11"/>
                  <a:gd name="T15" fmla="*/ 13 h 15"/>
                  <a:gd name="T16" fmla="*/ 2 w 11"/>
                  <a:gd name="T17" fmla="*/ 9 h 15"/>
                  <a:gd name="T18" fmla="*/ 2 w 11"/>
                  <a:gd name="T19" fmla="*/ 0 h 15"/>
                  <a:gd name="T20" fmla="*/ 0 w 11"/>
                  <a:gd name="T21" fmla="*/ 0 h 15"/>
                  <a:gd name="T22" fmla="*/ 0 w 11"/>
                  <a:gd name="T23" fmla="*/ 9 h 15"/>
                  <a:gd name="T24" fmla="*/ 5 w 11"/>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5" y="15"/>
                    </a:moveTo>
                    <a:cubicBezTo>
                      <a:pt x="7" y="15"/>
                      <a:pt x="8" y="14"/>
                      <a:pt x="9" y="13"/>
                    </a:cubicBezTo>
                    <a:cubicBezTo>
                      <a:pt x="9" y="15"/>
                      <a:pt x="9" y="15"/>
                      <a:pt x="9" y="15"/>
                    </a:cubicBezTo>
                    <a:cubicBezTo>
                      <a:pt x="11" y="15"/>
                      <a:pt x="11" y="15"/>
                      <a:pt x="11" y="15"/>
                    </a:cubicBezTo>
                    <a:cubicBezTo>
                      <a:pt x="11" y="0"/>
                      <a:pt x="11" y="0"/>
                      <a:pt x="11" y="0"/>
                    </a:cubicBezTo>
                    <a:cubicBezTo>
                      <a:pt x="9" y="0"/>
                      <a:pt x="9" y="0"/>
                      <a:pt x="9" y="0"/>
                    </a:cubicBezTo>
                    <a:cubicBezTo>
                      <a:pt x="9" y="9"/>
                      <a:pt x="9" y="9"/>
                      <a:pt x="9" y="9"/>
                    </a:cubicBezTo>
                    <a:cubicBezTo>
                      <a:pt x="9" y="11"/>
                      <a:pt x="7" y="13"/>
                      <a:pt x="5" y="13"/>
                    </a:cubicBezTo>
                    <a:cubicBezTo>
                      <a:pt x="3" y="13"/>
                      <a:pt x="2" y="12"/>
                      <a:pt x="2" y="9"/>
                    </a:cubicBezTo>
                    <a:cubicBezTo>
                      <a:pt x="2" y="0"/>
                      <a:pt x="2" y="0"/>
                      <a:pt x="2" y="0"/>
                    </a:cubicBezTo>
                    <a:cubicBezTo>
                      <a:pt x="0" y="0"/>
                      <a:pt x="0" y="0"/>
                      <a:pt x="0" y="0"/>
                    </a:cubicBezTo>
                    <a:cubicBezTo>
                      <a:pt x="0" y="9"/>
                      <a:pt x="0" y="9"/>
                      <a:pt x="0" y="9"/>
                    </a:cubicBezTo>
                    <a:cubicBezTo>
                      <a:pt x="0" y="13"/>
                      <a:pt x="1" y="15"/>
                      <a:pt x="5" y="1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5" name="Freeform 845">
                <a:extLst>
                  <a:ext uri="{FF2B5EF4-FFF2-40B4-BE49-F238E27FC236}">
                    <a16:creationId xmlns:a16="http://schemas.microsoft.com/office/drawing/2014/main" id="{9FEDF6B3-22BC-4EC0-BD15-D40FD7AADF45}"/>
                  </a:ext>
                </a:extLst>
              </p:cNvPr>
              <p:cNvSpPr>
                <a:spLocks/>
              </p:cNvSpPr>
              <p:nvPr/>
            </p:nvSpPr>
            <p:spPr bwMode="auto">
              <a:xfrm>
                <a:off x="4506" y="1274"/>
                <a:ext cx="14" cy="38"/>
              </a:xfrm>
              <a:custGeom>
                <a:avLst/>
                <a:gdLst>
                  <a:gd name="T0" fmla="*/ 6 w 6"/>
                  <a:gd name="T1" fmla="*/ 0 h 16"/>
                  <a:gd name="T2" fmla="*/ 2 w 6"/>
                  <a:gd name="T3" fmla="*/ 3 h 16"/>
                  <a:gd name="T4" fmla="*/ 2 w 6"/>
                  <a:gd name="T5" fmla="*/ 1 h 16"/>
                  <a:gd name="T6" fmla="*/ 0 w 6"/>
                  <a:gd name="T7" fmla="*/ 1 h 16"/>
                  <a:gd name="T8" fmla="*/ 0 w 6"/>
                  <a:gd name="T9" fmla="*/ 16 h 16"/>
                  <a:gd name="T10" fmla="*/ 2 w 6"/>
                  <a:gd name="T11" fmla="*/ 16 h 16"/>
                  <a:gd name="T12" fmla="*/ 2 w 6"/>
                  <a:gd name="T13" fmla="*/ 9 h 16"/>
                  <a:gd name="T14" fmla="*/ 6 w 6"/>
                  <a:gd name="T15" fmla="*/ 3 h 16"/>
                  <a:gd name="T16" fmla="*/ 6 w 6"/>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6">
                    <a:moveTo>
                      <a:pt x="6" y="0"/>
                    </a:moveTo>
                    <a:cubicBezTo>
                      <a:pt x="4" y="0"/>
                      <a:pt x="2" y="2"/>
                      <a:pt x="2" y="3"/>
                    </a:cubicBezTo>
                    <a:cubicBezTo>
                      <a:pt x="2" y="1"/>
                      <a:pt x="2" y="1"/>
                      <a:pt x="2" y="1"/>
                    </a:cubicBezTo>
                    <a:cubicBezTo>
                      <a:pt x="0" y="1"/>
                      <a:pt x="0" y="1"/>
                      <a:pt x="0" y="1"/>
                    </a:cubicBezTo>
                    <a:cubicBezTo>
                      <a:pt x="0" y="16"/>
                      <a:pt x="0" y="16"/>
                      <a:pt x="0" y="16"/>
                    </a:cubicBezTo>
                    <a:cubicBezTo>
                      <a:pt x="2" y="16"/>
                      <a:pt x="2" y="16"/>
                      <a:pt x="2" y="16"/>
                    </a:cubicBezTo>
                    <a:cubicBezTo>
                      <a:pt x="2" y="9"/>
                      <a:pt x="2" y="9"/>
                      <a:pt x="2" y="9"/>
                    </a:cubicBezTo>
                    <a:cubicBezTo>
                      <a:pt x="2" y="5"/>
                      <a:pt x="3" y="3"/>
                      <a:pt x="6" y="3"/>
                    </a:cubicBezTo>
                    <a:lnTo>
                      <a:pt x="6"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6" name="Freeform 846">
                <a:extLst>
                  <a:ext uri="{FF2B5EF4-FFF2-40B4-BE49-F238E27FC236}">
                    <a16:creationId xmlns:a16="http://schemas.microsoft.com/office/drawing/2014/main" id="{FB756A12-5F3C-4DDF-B774-52994C8EA50B}"/>
                  </a:ext>
                </a:extLst>
              </p:cNvPr>
              <p:cNvSpPr>
                <a:spLocks noEditPoints="1"/>
              </p:cNvSpPr>
              <p:nvPr/>
            </p:nvSpPr>
            <p:spPr bwMode="auto">
              <a:xfrm>
                <a:off x="4525" y="1274"/>
                <a:ext cx="29" cy="38"/>
              </a:xfrm>
              <a:custGeom>
                <a:avLst/>
                <a:gdLst>
                  <a:gd name="T0" fmla="*/ 0 w 12"/>
                  <a:gd name="T1" fmla="*/ 11 h 16"/>
                  <a:gd name="T2" fmla="*/ 6 w 12"/>
                  <a:gd name="T3" fmla="*/ 16 h 16"/>
                  <a:gd name="T4" fmla="*/ 10 w 12"/>
                  <a:gd name="T5" fmla="*/ 15 h 16"/>
                  <a:gd name="T6" fmla="*/ 10 w 12"/>
                  <a:gd name="T7" fmla="*/ 16 h 16"/>
                  <a:gd name="T8" fmla="*/ 12 w 12"/>
                  <a:gd name="T9" fmla="*/ 16 h 16"/>
                  <a:gd name="T10" fmla="*/ 12 w 12"/>
                  <a:gd name="T11" fmla="*/ 6 h 16"/>
                  <a:gd name="T12" fmla="*/ 6 w 12"/>
                  <a:gd name="T13" fmla="*/ 0 h 16"/>
                  <a:gd name="T14" fmla="*/ 1 w 12"/>
                  <a:gd name="T15" fmla="*/ 2 h 16"/>
                  <a:gd name="T16" fmla="*/ 2 w 12"/>
                  <a:gd name="T17" fmla="*/ 4 h 16"/>
                  <a:gd name="T18" fmla="*/ 6 w 12"/>
                  <a:gd name="T19" fmla="*/ 2 h 16"/>
                  <a:gd name="T20" fmla="*/ 10 w 12"/>
                  <a:gd name="T21" fmla="*/ 6 h 16"/>
                  <a:gd name="T22" fmla="*/ 10 w 12"/>
                  <a:gd name="T23" fmla="*/ 8 h 16"/>
                  <a:gd name="T24" fmla="*/ 6 w 12"/>
                  <a:gd name="T25" fmla="*/ 6 h 16"/>
                  <a:gd name="T26" fmla="*/ 0 w 12"/>
                  <a:gd name="T27" fmla="*/ 11 h 16"/>
                  <a:gd name="T28" fmla="*/ 3 w 12"/>
                  <a:gd name="T29" fmla="*/ 11 h 16"/>
                  <a:gd name="T30" fmla="*/ 6 w 12"/>
                  <a:gd name="T31" fmla="*/ 8 h 16"/>
                  <a:gd name="T32" fmla="*/ 10 w 12"/>
                  <a:gd name="T33" fmla="*/ 11 h 16"/>
                  <a:gd name="T34" fmla="*/ 6 w 12"/>
                  <a:gd name="T35" fmla="*/ 14 h 16"/>
                  <a:gd name="T36" fmla="*/ 3 w 12"/>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6">
                    <a:moveTo>
                      <a:pt x="0" y="11"/>
                    </a:moveTo>
                    <a:cubicBezTo>
                      <a:pt x="0" y="14"/>
                      <a:pt x="3" y="16"/>
                      <a:pt x="6" y="16"/>
                    </a:cubicBezTo>
                    <a:cubicBezTo>
                      <a:pt x="8" y="16"/>
                      <a:pt x="9" y="15"/>
                      <a:pt x="10" y="15"/>
                    </a:cubicBezTo>
                    <a:cubicBezTo>
                      <a:pt x="10" y="16"/>
                      <a:pt x="10" y="16"/>
                      <a:pt x="10" y="16"/>
                    </a:cubicBezTo>
                    <a:cubicBezTo>
                      <a:pt x="12" y="16"/>
                      <a:pt x="12" y="16"/>
                      <a:pt x="12" y="16"/>
                    </a:cubicBezTo>
                    <a:cubicBezTo>
                      <a:pt x="12" y="6"/>
                      <a:pt x="12" y="6"/>
                      <a:pt x="12" y="6"/>
                    </a:cubicBezTo>
                    <a:cubicBezTo>
                      <a:pt x="12" y="3"/>
                      <a:pt x="10" y="0"/>
                      <a:pt x="6" y="0"/>
                    </a:cubicBezTo>
                    <a:cubicBezTo>
                      <a:pt x="4" y="0"/>
                      <a:pt x="2" y="1"/>
                      <a:pt x="1" y="2"/>
                    </a:cubicBezTo>
                    <a:cubicBezTo>
                      <a:pt x="2" y="4"/>
                      <a:pt x="2" y="4"/>
                      <a:pt x="2" y="4"/>
                    </a:cubicBezTo>
                    <a:cubicBezTo>
                      <a:pt x="3" y="3"/>
                      <a:pt x="4" y="2"/>
                      <a:pt x="6" y="2"/>
                    </a:cubicBezTo>
                    <a:cubicBezTo>
                      <a:pt x="8" y="2"/>
                      <a:pt x="10" y="4"/>
                      <a:pt x="10" y="6"/>
                    </a:cubicBezTo>
                    <a:cubicBezTo>
                      <a:pt x="10" y="8"/>
                      <a:pt x="10" y="8"/>
                      <a:pt x="10" y="8"/>
                    </a:cubicBezTo>
                    <a:cubicBezTo>
                      <a:pt x="9" y="7"/>
                      <a:pt x="8" y="6"/>
                      <a:pt x="6" y="6"/>
                    </a:cubicBezTo>
                    <a:cubicBezTo>
                      <a:pt x="3" y="6"/>
                      <a:pt x="0" y="8"/>
                      <a:pt x="0" y="11"/>
                    </a:cubicBezTo>
                    <a:close/>
                    <a:moveTo>
                      <a:pt x="3" y="11"/>
                    </a:moveTo>
                    <a:cubicBezTo>
                      <a:pt x="3" y="9"/>
                      <a:pt x="4" y="8"/>
                      <a:pt x="6" y="8"/>
                    </a:cubicBezTo>
                    <a:cubicBezTo>
                      <a:pt x="8" y="8"/>
                      <a:pt x="10" y="9"/>
                      <a:pt x="10" y="11"/>
                    </a:cubicBezTo>
                    <a:cubicBezTo>
                      <a:pt x="10" y="13"/>
                      <a:pt x="8" y="14"/>
                      <a:pt x="6" y="14"/>
                    </a:cubicBezTo>
                    <a:cubicBezTo>
                      <a:pt x="4" y="14"/>
                      <a:pt x="3" y="13"/>
                      <a:pt x="3"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7" name="Rectangle 847">
                <a:extLst>
                  <a:ext uri="{FF2B5EF4-FFF2-40B4-BE49-F238E27FC236}">
                    <a16:creationId xmlns:a16="http://schemas.microsoft.com/office/drawing/2014/main" id="{2B1FC0E1-372D-4526-9559-28A9C6277120}"/>
                  </a:ext>
                </a:extLst>
              </p:cNvPr>
              <p:cNvSpPr>
                <a:spLocks noChangeArrowheads="1"/>
              </p:cNvSpPr>
              <p:nvPr/>
            </p:nvSpPr>
            <p:spPr bwMode="auto">
              <a:xfrm>
                <a:off x="4561" y="1262"/>
                <a:ext cx="7" cy="50"/>
              </a:xfrm>
              <a:prstGeom prst="rect">
                <a:avLst/>
              </a:prstGeom>
              <a:solidFill>
                <a:srgbClr val="443E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8" name="Freeform 848">
                <a:extLst>
                  <a:ext uri="{FF2B5EF4-FFF2-40B4-BE49-F238E27FC236}">
                    <a16:creationId xmlns:a16="http://schemas.microsoft.com/office/drawing/2014/main" id="{E5415019-1D0E-4C53-9732-E3153A2A275E}"/>
                  </a:ext>
                </a:extLst>
              </p:cNvPr>
              <p:cNvSpPr>
                <a:spLocks/>
              </p:cNvSpPr>
              <p:nvPr/>
            </p:nvSpPr>
            <p:spPr bwMode="auto">
              <a:xfrm>
                <a:off x="4594" y="1262"/>
                <a:ext cx="28" cy="50"/>
              </a:xfrm>
              <a:custGeom>
                <a:avLst/>
                <a:gdLst>
                  <a:gd name="T0" fmla="*/ 7 w 12"/>
                  <a:gd name="T1" fmla="*/ 5 h 21"/>
                  <a:gd name="T2" fmla="*/ 2 w 12"/>
                  <a:gd name="T3" fmla="*/ 8 h 21"/>
                  <a:gd name="T4" fmla="*/ 2 w 12"/>
                  <a:gd name="T5" fmla="*/ 0 h 21"/>
                  <a:gd name="T6" fmla="*/ 0 w 12"/>
                  <a:gd name="T7" fmla="*/ 0 h 21"/>
                  <a:gd name="T8" fmla="*/ 0 w 12"/>
                  <a:gd name="T9" fmla="*/ 21 h 21"/>
                  <a:gd name="T10" fmla="*/ 2 w 12"/>
                  <a:gd name="T11" fmla="*/ 21 h 21"/>
                  <a:gd name="T12" fmla="*/ 2 w 12"/>
                  <a:gd name="T13" fmla="*/ 12 h 21"/>
                  <a:gd name="T14" fmla="*/ 6 w 12"/>
                  <a:gd name="T15" fmla="*/ 7 h 21"/>
                  <a:gd name="T16" fmla="*/ 10 w 12"/>
                  <a:gd name="T17" fmla="*/ 11 h 21"/>
                  <a:gd name="T18" fmla="*/ 10 w 12"/>
                  <a:gd name="T19" fmla="*/ 21 h 21"/>
                  <a:gd name="T20" fmla="*/ 12 w 12"/>
                  <a:gd name="T21" fmla="*/ 21 h 21"/>
                  <a:gd name="T22" fmla="*/ 12 w 12"/>
                  <a:gd name="T23" fmla="*/ 11 h 21"/>
                  <a:gd name="T24" fmla="*/ 7 w 12"/>
                  <a:gd name="T25"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1">
                    <a:moveTo>
                      <a:pt x="7" y="5"/>
                    </a:moveTo>
                    <a:cubicBezTo>
                      <a:pt x="5" y="5"/>
                      <a:pt x="3" y="7"/>
                      <a:pt x="2" y="8"/>
                    </a:cubicBezTo>
                    <a:cubicBezTo>
                      <a:pt x="2" y="0"/>
                      <a:pt x="2" y="0"/>
                      <a:pt x="2" y="0"/>
                    </a:cubicBezTo>
                    <a:cubicBezTo>
                      <a:pt x="0" y="0"/>
                      <a:pt x="0" y="0"/>
                      <a:pt x="0" y="0"/>
                    </a:cubicBezTo>
                    <a:cubicBezTo>
                      <a:pt x="0" y="21"/>
                      <a:pt x="0" y="21"/>
                      <a:pt x="0" y="21"/>
                    </a:cubicBezTo>
                    <a:cubicBezTo>
                      <a:pt x="2" y="21"/>
                      <a:pt x="2" y="21"/>
                      <a:pt x="2" y="21"/>
                    </a:cubicBezTo>
                    <a:cubicBezTo>
                      <a:pt x="2" y="12"/>
                      <a:pt x="2" y="12"/>
                      <a:pt x="2" y="12"/>
                    </a:cubicBezTo>
                    <a:cubicBezTo>
                      <a:pt x="2" y="9"/>
                      <a:pt x="4" y="7"/>
                      <a:pt x="6" y="7"/>
                    </a:cubicBezTo>
                    <a:cubicBezTo>
                      <a:pt x="8" y="7"/>
                      <a:pt x="10" y="9"/>
                      <a:pt x="10" y="11"/>
                    </a:cubicBezTo>
                    <a:cubicBezTo>
                      <a:pt x="10" y="21"/>
                      <a:pt x="10" y="21"/>
                      <a:pt x="10" y="21"/>
                    </a:cubicBezTo>
                    <a:cubicBezTo>
                      <a:pt x="12" y="21"/>
                      <a:pt x="12" y="21"/>
                      <a:pt x="12" y="21"/>
                    </a:cubicBezTo>
                    <a:cubicBezTo>
                      <a:pt x="12" y="11"/>
                      <a:pt x="12" y="11"/>
                      <a:pt x="12" y="11"/>
                    </a:cubicBezTo>
                    <a:cubicBezTo>
                      <a:pt x="12" y="8"/>
                      <a:pt x="10" y="5"/>
                      <a:pt x="7" y="5"/>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89" name="Freeform 849">
                <a:extLst>
                  <a:ext uri="{FF2B5EF4-FFF2-40B4-BE49-F238E27FC236}">
                    <a16:creationId xmlns:a16="http://schemas.microsoft.com/office/drawing/2014/main" id="{BEE5CAA3-AEFE-4295-8581-E7ACC6849F25}"/>
                  </a:ext>
                </a:extLst>
              </p:cNvPr>
              <p:cNvSpPr>
                <a:spLocks noEditPoints="1"/>
              </p:cNvSpPr>
              <p:nvPr/>
            </p:nvSpPr>
            <p:spPr bwMode="auto">
              <a:xfrm>
                <a:off x="4629" y="1274"/>
                <a:ext cx="26" cy="38"/>
              </a:xfrm>
              <a:custGeom>
                <a:avLst/>
                <a:gdLst>
                  <a:gd name="T0" fmla="*/ 0 w 11"/>
                  <a:gd name="T1" fmla="*/ 11 h 16"/>
                  <a:gd name="T2" fmla="*/ 5 w 11"/>
                  <a:gd name="T3" fmla="*/ 16 h 16"/>
                  <a:gd name="T4" fmla="*/ 9 w 11"/>
                  <a:gd name="T5" fmla="*/ 15 h 16"/>
                  <a:gd name="T6" fmla="*/ 9 w 11"/>
                  <a:gd name="T7" fmla="*/ 16 h 16"/>
                  <a:gd name="T8" fmla="*/ 11 w 11"/>
                  <a:gd name="T9" fmla="*/ 16 h 16"/>
                  <a:gd name="T10" fmla="*/ 11 w 11"/>
                  <a:gd name="T11" fmla="*/ 6 h 16"/>
                  <a:gd name="T12" fmla="*/ 6 w 11"/>
                  <a:gd name="T13" fmla="*/ 0 h 16"/>
                  <a:gd name="T14" fmla="*/ 0 w 11"/>
                  <a:gd name="T15" fmla="*/ 2 h 16"/>
                  <a:gd name="T16" fmla="*/ 1 w 11"/>
                  <a:gd name="T17" fmla="*/ 4 h 16"/>
                  <a:gd name="T18" fmla="*/ 6 w 11"/>
                  <a:gd name="T19" fmla="*/ 2 h 16"/>
                  <a:gd name="T20" fmla="*/ 9 w 11"/>
                  <a:gd name="T21" fmla="*/ 6 h 16"/>
                  <a:gd name="T22" fmla="*/ 9 w 11"/>
                  <a:gd name="T23" fmla="*/ 8 h 16"/>
                  <a:gd name="T24" fmla="*/ 5 w 11"/>
                  <a:gd name="T25" fmla="*/ 6 h 16"/>
                  <a:gd name="T26" fmla="*/ 0 w 11"/>
                  <a:gd name="T27" fmla="*/ 11 h 16"/>
                  <a:gd name="T28" fmla="*/ 2 w 11"/>
                  <a:gd name="T29" fmla="*/ 11 h 16"/>
                  <a:gd name="T30" fmla="*/ 6 w 11"/>
                  <a:gd name="T31" fmla="*/ 8 h 16"/>
                  <a:gd name="T32" fmla="*/ 9 w 11"/>
                  <a:gd name="T33" fmla="*/ 11 h 16"/>
                  <a:gd name="T34" fmla="*/ 6 w 11"/>
                  <a:gd name="T35" fmla="*/ 14 h 16"/>
                  <a:gd name="T36" fmla="*/ 2 w 11"/>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0" y="11"/>
                    </a:moveTo>
                    <a:cubicBezTo>
                      <a:pt x="0" y="14"/>
                      <a:pt x="2" y="16"/>
                      <a:pt x="5" y="16"/>
                    </a:cubicBezTo>
                    <a:cubicBezTo>
                      <a:pt x="7" y="16"/>
                      <a:pt x="8" y="15"/>
                      <a:pt x="9" y="15"/>
                    </a:cubicBezTo>
                    <a:cubicBezTo>
                      <a:pt x="9" y="16"/>
                      <a:pt x="9" y="16"/>
                      <a:pt x="9" y="16"/>
                    </a:cubicBezTo>
                    <a:cubicBezTo>
                      <a:pt x="11" y="16"/>
                      <a:pt x="11" y="16"/>
                      <a:pt x="11" y="16"/>
                    </a:cubicBezTo>
                    <a:cubicBezTo>
                      <a:pt x="11" y="6"/>
                      <a:pt x="11" y="6"/>
                      <a:pt x="11" y="6"/>
                    </a:cubicBezTo>
                    <a:cubicBezTo>
                      <a:pt x="11" y="3"/>
                      <a:pt x="10" y="0"/>
                      <a:pt x="6" y="0"/>
                    </a:cubicBezTo>
                    <a:cubicBezTo>
                      <a:pt x="3" y="0"/>
                      <a:pt x="1" y="1"/>
                      <a:pt x="0" y="2"/>
                    </a:cubicBezTo>
                    <a:cubicBezTo>
                      <a:pt x="1" y="4"/>
                      <a:pt x="1" y="4"/>
                      <a:pt x="1" y="4"/>
                    </a:cubicBezTo>
                    <a:cubicBezTo>
                      <a:pt x="2" y="3"/>
                      <a:pt x="4" y="2"/>
                      <a:pt x="6" y="2"/>
                    </a:cubicBezTo>
                    <a:cubicBezTo>
                      <a:pt x="8" y="2"/>
                      <a:pt x="9" y="4"/>
                      <a:pt x="9" y="6"/>
                    </a:cubicBezTo>
                    <a:cubicBezTo>
                      <a:pt x="9" y="8"/>
                      <a:pt x="9" y="8"/>
                      <a:pt x="9" y="8"/>
                    </a:cubicBezTo>
                    <a:cubicBezTo>
                      <a:pt x="8" y="7"/>
                      <a:pt x="7" y="6"/>
                      <a:pt x="5" y="6"/>
                    </a:cubicBezTo>
                    <a:cubicBezTo>
                      <a:pt x="2" y="6"/>
                      <a:pt x="0" y="8"/>
                      <a:pt x="0" y="11"/>
                    </a:cubicBezTo>
                    <a:close/>
                    <a:moveTo>
                      <a:pt x="2" y="11"/>
                    </a:moveTo>
                    <a:cubicBezTo>
                      <a:pt x="2" y="9"/>
                      <a:pt x="3" y="8"/>
                      <a:pt x="6" y="8"/>
                    </a:cubicBezTo>
                    <a:cubicBezTo>
                      <a:pt x="8" y="8"/>
                      <a:pt x="9" y="9"/>
                      <a:pt x="9" y="11"/>
                    </a:cubicBezTo>
                    <a:cubicBezTo>
                      <a:pt x="9" y="13"/>
                      <a:pt x="8" y="14"/>
                      <a:pt x="6" y="14"/>
                    </a:cubicBezTo>
                    <a:cubicBezTo>
                      <a:pt x="3" y="14"/>
                      <a:pt x="2" y="13"/>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0" name="Freeform 850">
                <a:extLst>
                  <a:ext uri="{FF2B5EF4-FFF2-40B4-BE49-F238E27FC236}">
                    <a16:creationId xmlns:a16="http://schemas.microsoft.com/office/drawing/2014/main" id="{589BF506-FE77-4FD9-B76B-3915ED069F40}"/>
                  </a:ext>
                </a:extLst>
              </p:cNvPr>
              <p:cNvSpPr>
                <a:spLocks/>
              </p:cNvSpPr>
              <p:nvPr/>
            </p:nvSpPr>
            <p:spPr bwMode="auto">
              <a:xfrm>
                <a:off x="4662" y="1276"/>
                <a:ext cx="26" cy="36"/>
              </a:xfrm>
              <a:custGeom>
                <a:avLst/>
                <a:gdLst>
                  <a:gd name="T0" fmla="*/ 0 w 26"/>
                  <a:gd name="T1" fmla="*/ 36 h 36"/>
                  <a:gd name="T2" fmla="*/ 26 w 26"/>
                  <a:gd name="T3" fmla="*/ 36 h 36"/>
                  <a:gd name="T4" fmla="*/ 26 w 26"/>
                  <a:gd name="T5" fmla="*/ 31 h 36"/>
                  <a:gd name="T6" fmla="*/ 7 w 26"/>
                  <a:gd name="T7" fmla="*/ 31 h 36"/>
                  <a:gd name="T8" fmla="*/ 26 w 26"/>
                  <a:gd name="T9" fmla="*/ 2 h 36"/>
                  <a:gd name="T10" fmla="*/ 26 w 26"/>
                  <a:gd name="T11" fmla="*/ 0 h 36"/>
                  <a:gd name="T12" fmla="*/ 0 w 26"/>
                  <a:gd name="T13" fmla="*/ 0 h 36"/>
                  <a:gd name="T14" fmla="*/ 0 w 26"/>
                  <a:gd name="T15" fmla="*/ 5 h 36"/>
                  <a:gd name="T16" fmla="*/ 19 w 26"/>
                  <a:gd name="T17" fmla="*/ 5 h 36"/>
                  <a:gd name="T18" fmla="*/ 0 w 26"/>
                  <a:gd name="T19" fmla="*/ 31 h 36"/>
                  <a:gd name="T20" fmla="*/ 0 w 26"/>
                  <a:gd name="T21"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6">
                    <a:moveTo>
                      <a:pt x="0" y="36"/>
                    </a:moveTo>
                    <a:lnTo>
                      <a:pt x="26" y="36"/>
                    </a:lnTo>
                    <a:lnTo>
                      <a:pt x="26" y="31"/>
                    </a:lnTo>
                    <a:lnTo>
                      <a:pt x="7" y="31"/>
                    </a:lnTo>
                    <a:lnTo>
                      <a:pt x="26" y="2"/>
                    </a:lnTo>
                    <a:lnTo>
                      <a:pt x="26" y="0"/>
                    </a:lnTo>
                    <a:lnTo>
                      <a:pt x="0" y="0"/>
                    </a:lnTo>
                    <a:lnTo>
                      <a:pt x="0" y="5"/>
                    </a:lnTo>
                    <a:lnTo>
                      <a:pt x="19" y="5"/>
                    </a:lnTo>
                    <a:lnTo>
                      <a:pt x="0" y="31"/>
                    </a:lnTo>
                    <a:lnTo>
                      <a:pt x="0" y="3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1" name="Freeform 851">
                <a:extLst>
                  <a:ext uri="{FF2B5EF4-FFF2-40B4-BE49-F238E27FC236}">
                    <a16:creationId xmlns:a16="http://schemas.microsoft.com/office/drawing/2014/main" id="{D1A370DA-3CBE-48B8-9B1B-1B0875781B78}"/>
                  </a:ext>
                </a:extLst>
              </p:cNvPr>
              <p:cNvSpPr>
                <a:spLocks noEditPoints="1"/>
              </p:cNvSpPr>
              <p:nvPr/>
            </p:nvSpPr>
            <p:spPr bwMode="auto">
              <a:xfrm>
                <a:off x="4695" y="1274"/>
                <a:ext cx="26" cy="38"/>
              </a:xfrm>
              <a:custGeom>
                <a:avLst/>
                <a:gdLst>
                  <a:gd name="T0" fmla="*/ 0 w 11"/>
                  <a:gd name="T1" fmla="*/ 11 h 16"/>
                  <a:gd name="T2" fmla="*/ 5 w 11"/>
                  <a:gd name="T3" fmla="*/ 16 h 16"/>
                  <a:gd name="T4" fmla="*/ 9 w 11"/>
                  <a:gd name="T5" fmla="*/ 15 h 16"/>
                  <a:gd name="T6" fmla="*/ 9 w 11"/>
                  <a:gd name="T7" fmla="*/ 16 h 16"/>
                  <a:gd name="T8" fmla="*/ 11 w 11"/>
                  <a:gd name="T9" fmla="*/ 16 h 16"/>
                  <a:gd name="T10" fmla="*/ 11 w 11"/>
                  <a:gd name="T11" fmla="*/ 6 h 16"/>
                  <a:gd name="T12" fmla="*/ 6 w 11"/>
                  <a:gd name="T13" fmla="*/ 0 h 16"/>
                  <a:gd name="T14" fmla="*/ 0 w 11"/>
                  <a:gd name="T15" fmla="*/ 2 h 16"/>
                  <a:gd name="T16" fmla="*/ 1 w 11"/>
                  <a:gd name="T17" fmla="*/ 4 h 16"/>
                  <a:gd name="T18" fmla="*/ 5 w 11"/>
                  <a:gd name="T19" fmla="*/ 2 h 16"/>
                  <a:gd name="T20" fmla="*/ 9 w 11"/>
                  <a:gd name="T21" fmla="*/ 6 h 16"/>
                  <a:gd name="T22" fmla="*/ 9 w 11"/>
                  <a:gd name="T23" fmla="*/ 8 h 16"/>
                  <a:gd name="T24" fmla="*/ 5 w 11"/>
                  <a:gd name="T25" fmla="*/ 6 h 16"/>
                  <a:gd name="T26" fmla="*/ 0 w 11"/>
                  <a:gd name="T27" fmla="*/ 11 h 16"/>
                  <a:gd name="T28" fmla="*/ 2 w 11"/>
                  <a:gd name="T29" fmla="*/ 11 h 16"/>
                  <a:gd name="T30" fmla="*/ 5 w 11"/>
                  <a:gd name="T31" fmla="*/ 8 h 16"/>
                  <a:gd name="T32" fmla="*/ 9 w 11"/>
                  <a:gd name="T33" fmla="*/ 11 h 16"/>
                  <a:gd name="T34" fmla="*/ 5 w 11"/>
                  <a:gd name="T35" fmla="*/ 14 h 16"/>
                  <a:gd name="T36" fmla="*/ 2 w 11"/>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0" y="11"/>
                    </a:moveTo>
                    <a:cubicBezTo>
                      <a:pt x="0" y="14"/>
                      <a:pt x="2" y="16"/>
                      <a:pt x="5" y="16"/>
                    </a:cubicBezTo>
                    <a:cubicBezTo>
                      <a:pt x="7" y="16"/>
                      <a:pt x="8" y="15"/>
                      <a:pt x="9" y="15"/>
                    </a:cubicBezTo>
                    <a:cubicBezTo>
                      <a:pt x="9" y="16"/>
                      <a:pt x="9" y="16"/>
                      <a:pt x="9" y="16"/>
                    </a:cubicBezTo>
                    <a:cubicBezTo>
                      <a:pt x="11" y="16"/>
                      <a:pt x="11" y="16"/>
                      <a:pt x="11" y="16"/>
                    </a:cubicBezTo>
                    <a:cubicBezTo>
                      <a:pt x="11" y="6"/>
                      <a:pt x="11" y="6"/>
                      <a:pt x="11" y="6"/>
                    </a:cubicBezTo>
                    <a:cubicBezTo>
                      <a:pt x="11" y="3"/>
                      <a:pt x="10" y="0"/>
                      <a:pt x="6" y="0"/>
                    </a:cubicBezTo>
                    <a:cubicBezTo>
                      <a:pt x="3" y="0"/>
                      <a:pt x="1" y="1"/>
                      <a:pt x="0" y="2"/>
                    </a:cubicBezTo>
                    <a:cubicBezTo>
                      <a:pt x="1" y="4"/>
                      <a:pt x="1" y="4"/>
                      <a:pt x="1" y="4"/>
                    </a:cubicBezTo>
                    <a:cubicBezTo>
                      <a:pt x="2" y="3"/>
                      <a:pt x="4" y="2"/>
                      <a:pt x="5" y="2"/>
                    </a:cubicBezTo>
                    <a:cubicBezTo>
                      <a:pt x="8" y="2"/>
                      <a:pt x="9" y="4"/>
                      <a:pt x="9" y="6"/>
                    </a:cubicBezTo>
                    <a:cubicBezTo>
                      <a:pt x="9" y="8"/>
                      <a:pt x="9" y="8"/>
                      <a:pt x="9" y="8"/>
                    </a:cubicBezTo>
                    <a:cubicBezTo>
                      <a:pt x="8" y="7"/>
                      <a:pt x="7" y="6"/>
                      <a:pt x="5" y="6"/>
                    </a:cubicBezTo>
                    <a:cubicBezTo>
                      <a:pt x="2" y="6"/>
                      <a:pt x="0" y="8"/>
                      <a:pt x="0" y="11"/>
                    </a:cubicBezTo>
                    <a:close/>
                    <a:moveTo>
                      <a:pt x="2" y="11"/>
                    </a:moveTo>
                    <a:cubicBezTo>
                      <a:pt x="2" y="9"/>
                      <a:pt x="3" y="8"/>
                      <a:pt x="5" y="8"/>
                    </a:cubicBezTo>
                    <a:cubicBezTo>
                      <a:pt x="8" y="8"/>
                      <a:pt x="9" y="9"/>
                      <a:pt x="9" y="11"/>
                    </a:cubicBezTo>
                    <a:cubicBezTo>
                      <a:pt x="9" y="13"/>
                      <a:pt x="8" y="14"/>
                      <a:pt x="5" y="14"/>
                    </a:cubicBezTo>
                    <a:cubicBezTo>
                      <a:pt x="3" y="14"/>
                      <a:pt x="2" y="13"/>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2" name="Freeform 852">
                <a:extLst>
                  <a:ext uri="{FF2B5EF4-FFF2-40B4-BE49-F238E27FC236}">
                    <a16:creationId xmlns:a16="http://schemas.microsoft.com/office/drawing/2014/main" id="{22B6CE46-14D0-4841-A894-926057A40574}"/>
                  </a:ext>
                </a:extLst>
              </p:cNvPr>
              <p:cNvSpPr>
                <a:spLocks/>
              </p:cNvSpPr>
              <p:nvPr/>
            </p:nvSpPr>
            <p:spPr bwMode="auto">
              <a:xfrm>
                <a:off x="4729" y="1274"/>
                <a:ext cx="16" cy="38"/>
              </a:xfrm>
              <a:custGeom>
                <a:avLst/>
                <a:gdLst>
                  <a:gd name="T0" fmla="*/ 7 w 7"/>
                  <a:gd name="T1" fmla="*/ 0 h 16"/>
                  <a:gd name="T2" fmla="*/ 3 w 7"/>
                  <a:gd name="T3" fmla="*/ 3 h 16"/>
                  <a:gd name="T4" fmla="*/ 3 w 7"/>
                  <a:gd name="T5" fmla="*/ 1 h 16"/>
                  <a:gd name="T6" fmla="*/ 0 w 7"/>
                  <a:gd name="T7" fmla="*/ 1 h 16"/>
                  <a:gd name="T8" fmla="*/ 0 w 7"/>
                  <a:gd name="T9" fmla="*/ 16 h 16"/>
                  <a:gd name="T10" fmla="*/ 3 w 7"/>
                  <a:gd name="T11" fmla="*/ 16 h 16"/>
                  <a:gd name="T12" fmla="*/ 3 w 7"/>
                  <a:gd name="T13" fmla="*/ 9 h 16"/>
                  <a:gd name="T14" fmla="*/ 7 w 7"/>
                  <a:gd name="T15" fmla="*/ 3 h 16"/>
                  <a:gd name="T16" fmla="*/ 7 w 7"/>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6">
                    <a:moveTo>
                      <a:pt x="7" y="0"/>
                    </a:moveTo>
                    <a:cubicBezTo>
                      <a:pt x="5" y="0"/>
                      <a:pt x="3" y="2"/>
                      <a:pt x="3" y="3"/>
                    </a:cubicBezTo>
                    <a:cubicBezTo>
                      <a:pt x="3" y="1"/>
                      <a:pt x="3" y="1"/>
                      <a:pt x="3" y="1"/>
                    </a:cubicBezTo>
                    <a:cubicBezTo>
                      <a:pt x="0" y="1"/>
                      <a:pt x="0" y="1"/>
                      <a:pt x="0" y="1"/>
                    </a:cubicBezTo>
                    <a:cubicBezTo>
                      <a:pt x="0" y="16"/>
                      <a:pt x="0" y="16"/>
                      <a:pt x="0" y="16"/>
                    </a:cubicBezTo>
                    <a:cubicBezTo>
                      <a:pt x="3" y="16"/>
                      <a:pt x="3" y="16"/>
                      <a:pt x="3" y="16"/>
                    </a:cubicBezTo>
                    <a:cubicBezTo>
                      <a:pt x="3" y="9"/>
                      <a:pt x="3" y="9"/>
                      <a:pt x="3" y="9"/>
                    </a:cubicBezTo>
                    <a:cubicBezTo>
                      <a:pt x="3" y="5"/>
                      <a:pt x="4" y="3"/>
                      <a:pt x="7" y="3"/>
                    </a:cubicBezTo>
                    <a:lnTo>
                      <a:pt x="7" y="0"/>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3" name="Freeform 853">
                <a:extLst>
                  <a:ext uri="{FF2B5EF4-FFF2-40B4-BE49-F238E27FC236}">
                    <a16:creationId xmlns:a16="http://schemas.microsoft.com/office/drawing/2014/main" id="{56B8067A-DEC9-468B-A116-860FE8C6B4F7}"/>
                  </a:ext>
                </a:extLst>
              </p:cNvPr>
              <p:cNvSpPr>
                <a:spLocks noEditPoints="1"/>
              </p:cNvSpPr>
              <p:nvPr/>
            </p:nvSpPr>
            <p:spPr bwMode="auto">
              <a:xfrm>
                <a:off x="4750" y="1262"/>
                <a:ext cx="33" cy="50"/>
              </a:xfrm>
              <a:custGeom>
                <a:avLst/>
                <a:gdLst>
                  <a:gd name="T0" fmla="*/ 14 w 14"/>
                  <a:gd name="T1" fmla="*/ 0 h 21"/>
                  <a:gd name="T2" fmla="*/ 12 w 14"/>
                  <a:gd name="T3" fmla="*/ 0 h 21"/>
                  <a:gd name="T4" fmla="*/ 12 w 14"/>
                  <a:gd name="T5" fmla="*/ 8 h 21"/>
                  <a:gd name="T6" fmla="*/ 7 w 14"/>
                  <a:gd name="T7" fmla="*/ 5 h 21"/>
                  <a:gd name="T8" fmla="*/ 0 w 14"/>
                  <a:gd name="T9" fmla="*/ 13 h 21"/>
                  <a:gd name="T10" fmla="*/ 7 w 14"/>
                  <a:gd name="T11" fmla="*/ 21 h 21"/>
                  <a:gd name="T12" fmla="*/ 12 w 14"/>
                  <a:gd name="T13" fmla="*/ 18 h 21"/>
                  <a:gd name="T14" fmla="*/ 12 w 14"/>
                  <a:gd name="T15" fmla="*/ 21 h 21"/>
                  <a:gd name="T16" fmla="*/ 14 w 14"/>
                  <a:gd name="T17" fmla="*/ 21 h 21"/>
                  <a:gd name="T18" fmla="*/ 14 w 14"/>
                  <a:gd name="T19" fmla="*/ 0 h 21"/>
                  <a:gd name="T20" fmla="*/ 12 w 14"/>
                  <a:gd name="T21" fmla="*/ 13 h 21"/>
                  <a:gd name="T22" fmla="*/ 7 w 14"/>
                  <a:gd name="T23" fmla="*/ 19 h 21"/>
                  <a:gd name="T24" fmla="*/ 2 w 14"/>
                  <a:gd name="T25" fmla="*/ 13 h 21"/>
                  <a:gd name="T26" fmla="*/ 7 w 14"/>
                  <a:gd name="T27" fmla="*/ 7 h 21"/>
                  <a:gd name="T28" fmla="*/ 12 w 14"/>
                  <a:gd name="T2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14" y="0"/>
                    </a:moveTo>
                    <a:cubicBezTo>
                      <a:pt x="12" y="0"/>
                      <a:pt x="12" y="0"/>
                      <a:pt x="12" y="0"/>
                    </a:cubicBezTo>
                    <a:cubicBezTo>
                      <a:pt x="12" y="8"/>
                      <a:pt x="12" y="8"/>
                      <a:pt x="12" y="8"/>
                    </a:cubicBezTo>
                    <a:cubicBezTo>
                      <a:pt x="11" y="7"/>
                      <a:pt x="10" y="5"/>
                      <a:pt x="7" y="5"/>
                    </a:cubicBezTo>
                    <a:cubicBezTo>
                      <a:pt x="3" y="5"/>
                      <a:pt x="0" y="9"/>
                      <a:pt x="0" y="13"/>
                    </a:cubicBezTo>
                    <a:cubicBezTo>
                      <a:pt x="0" y="18"/>
                      <a:pt x="3" y="21"/>
                      <a:pt x="7" y="21"/>
                    </a:cubicBezTo>
                    <a:cubicBezTo>
                      <a:pt x="10" y="21"/>
                      <a:pt x="12" y="19"/>
                      <a:pt x="12" y="18"/>
                    </a:cubicBezTo>
                    <a:cubicBezTo>
                      <a:pt x="12" y="21"/>
                      <a:pt x="12" y="21"/>
                      <a:pt x="12" y="21"/>
                    </a:cubicBezTo>
                    <a:cubicBezTo>
                      <a:pt x="14" y="21"/>
                      <a:pt x="14" y="21"/>
                      <a:pt x="14" y="21"/>
                    </a:cubicBezTo>
                    <a:lnTo>
                      <a:pt x="14" y="0"/>
                    </a:lnTo>
                    <a:close/>
                    <a:moveTo>
                      <a:pt x="12" y="13"/>
                    </a:moveTo>
                    <a:cubicBezTo>
                      <a:pt x="12" y="16"/>
                      <a:pt x="10" y="19"/>
                      <a:pt x="7" y="19"/>
                    </a:cubicBezTo>
                    <a:cubicBezTo>
                      <a:pt x="4" y="19"/>
                      <a:pt x="2" y="17"/>
                      <a:pt x="2" y="13"/>
                    </a:cubicBezTo>
                    <a:cubicBezTo>
                      <a:pt x="2" y="10"/>
                      <a:pt x="4" y="7"/>
                      <a:pt x="7" y="7"/>
                    </a:cubicBezTo>
                    <a:cubicBezTo>
                      <a:pt x="10" y="7"/>
                      <a:pt x="12" y="10"/>
                      <a:pt x="12" y="13"/>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4" name="Rectangle 854">
                <a:extLst>
                  <a:ext uri="{FF2B5EF4-FFF2-40B4-BE49-F238E27FC236}">
                    <a16:creationId xmlns:a16="http://schemas.microsoft.com/office/drawing/2014/main" id="{EFC8A752-9E9C-4A8C-9357-E255C16E5517}"/>
                  </a:ext>
                </a:extLst>
              </p:cNvPr>
              <p:cNvSpPr>
                <a:spLocks noChangeArrowheads="1"/>
              </p:cNvSpPr>
              <p:nvPr/>
            </p:nvSpPr>
            <p:spPr bwMode="auto">
              <a:xfrm>
                <a:off x="3868" y="1195"/>
                <a:ext cx="106" cy="107"/>
              </a:xfrm>
              <a:prstGeom prst="rect">
                <a:avLst/>
              </a:prstGeom>
              <a:solidFill>
                <a:srgbClr val="79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5" name="Freeform 855">
                <a:extLst>
                  <a:ext uri="{FF2B5EF4-FFF2-40B4-BE49-F238E27FC236}">
                    <a16:creationId xmlns:a16="http://schemas.microsoft.com/office/drawing/2014/main" id="{D5499655-C6A0-4A1D-B5A9-BABE2328CA78}"/>
                  </a:ext>
                </a:extLst>
              </p:cNvPr>
              <p:cNvSpPr>
                <a:spLocks/>
              </p:cNvSpPr>
              <p:nvPr/>
            </p:nvSpPr>
            <p:spPr bwMode="auto">
              <a:xfrm>
                <a:off x="4038" y="2271"/>
                <a:ext cx="38" cy="50"/>
              </a:xfrm>
              <a:custGeom>
                <a:avLst/>
                <a:gdLst>
                  <a:gd name="T0" fmla="*/ 15 w 16"/>
                  <a:gd name="T1" fmla="*/ 16 h 21"/>
                  <a:gd name="T2" fmla="*/ 10 w 16"/>
                  <a:gd name="T3" fmla="*/ 19 h 21"/>
                  <a:gd name="T4" fmla="*/ 2 w 16"/>
                  <a:gd name="T5" fmla="*/ 10 h 21"/>
                  <a:gd name="T6" fmla="*/ 10 w 16"/>
                  <a:gd name="T7" fmla="*/ 2 h 21"/>
                  <a:gd name="T8" fmla="*/ 15 w 16"/>
                  <a:gd name="T9" fmla="*/ 4 h 21"/>
                  <a:gd name="T10" fmla="*/ 16 w 16"/>
                  <a:gd name="T11" fmla="*/ 2 h 21"/>
                  <a:gd name="T12" fmla="*/ 10 w 16"/>
                  <a:gd name="T13" fmla="*/ 0 h 21"/>
                  <a:gd name="T14" fmla="*/ 0 w 16"/>
                  <a:gd name="T15" fmla="*/ 10 h 21"/>
                  <a:gd name="T16" fmla="*/ 10 w 16"/>
                  <a:gd name="T17" fmla="*/ 21 h 21"/>
                  <a:gd name="T18" fmla="*/ 16 w 16"/>
                  <a:gd name="T19" fmla="*/ 18 h 21"/>
                  <a:gd name="T20" fmla="*/ 15 w 16"/>
                  <a:gd name="T2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5" y="16"/>
                    </a:moveTo>
                    <a:cubicBezTo>
                      <a:pt x="15" y="17"/>
                      <a:pt x="13" y="19"/>
                      <a:pt x="10" y="19"/>
                    </a:cubicBezTo>
                    <a:cubicBezTo>
                      <a:pt x="5" y="19"/>
                      <a:pt x="2" y="15"/>
                      <a:pt x="2" y="10"/>
                    </a:cubicBezTo>
                    <a:cubicBezTo>
                      <a:pt x="2" y="6"/>
                      <a:pt x="5" y="2"/>
                      <a:pt x="10" y="2"/>
                    </a:cubicBezTo>
                    <a:cubicBezTo>
                      <a:pt x="12" y="2"/>
                      <a:pt x="14" y="3"/>
                      <a:pt x="15" y="4"/>
                    </a:cubicBezTo>
                    <a:cubicBezTo>
                      <a:pt x="16" y="2"/>
                      <a:pt x="16" y="2"/>
                      <a:pt x="16" y="2"/>
                    </a:cubicBezTo>
                    <a:cubicBezTo>
                      <a:pt x="15" y="1"/>
                      <a:pt x="13" y="0"/>
                      <a:pt x="10" y="0"/>
                    </a:cubicBezTo>
                    <a:cubicBezTo>
                      <a:pt x="4" y="0"/>
                      <a:pt x="0" y="4"/>
                      <a:pt x="0" y="10"/>
                    </a:cubicBezTo>
                    <a:cubicBezTo>
                      <a:pt x="0" y="16"/>
                      <a:pt x="4" y="21"/>
                      <a:pt x="10" y="21"/>
                    </a:cubicBezTo>
                    <a:cubicBezTo>
                      <a:pt x="13" y="21"/>
                      <a:pt x="15" y="19"/>
                      <a:pt x="16" y="18"/>
                    </a:cubicBezTo>
                    <a:lnTo>
                      <a:pt x="15" y="1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6" name="Rectangle 856">
                <a:extLst>
                  <a:ext uri="{FF2B5EF4-FFF2-40B4-BE49-F238E27FC236}">
                    <a16:creationId xmlns:a16="http://schemas.microsoft.com/office/drawing/2014/main" id="{54400F61-DB0C-4666-8FC5-2F67DA03D0B4}"/>
                  </a:ext>
                </a:extLst>
              </p:cNvPr>
              <p:cNvSpPr>
                <a:spLocks noChangeArrowheads="1"/>
              </p:cNvSpPr>
              <p:nvPr/>
            </p:nvSpPr>
            <p:spPr bwMode="auto">
              <a:xfrm>
                <a:off x="4085" y="2269"/>
                <a:ext cx="5" cy="50"/>
              </a:xfrm>
              <a:prstGeom prst="rect">
                <a:avLst/>
              </a:prstGeom>
              <a:solidFill>
                <a:srgbClr val="443E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7" name="Freeform 857">
                <a:extLst>
                  <a:ext uri="{FF2B5EF4-FFF2-40B4-BE49-F238E27FC236}">
                    <a16:creationId xmlns:a16="http://schemas.microsoft.com/office/drawing/2014/main" id="{0591FDA8-97C6-4B1C-99CA-15C5CE6B961D}"/>
                  </a:ext>
                </a:extLst>
              </p:cNvPr>
              <p:cNvSpPr>
                <a:spLocks noEditPoints="1"/>
              </p:cNvSpPr>
              <p:nvPr/>
            </p:nvSpPr>
            <p:spPr bwMode="auto">
              <a:xfrm>
                <a:off x="4097" y="2271"/>
                <a:ext cx="7" cy="48"/>
              </a:xfrm>
              <a:custGeom>
                <a:avLst/>
                <a:gdLst>
                  <a:gd name="T0" fmla="*/ 0 w 3"/>
                  <a:gd name="T1" fmla="*/ 20 h 20"/>
                  <a:gd name="T2" fmla="*/ 3 w 3"/>
                  <a:gd name="T3" fmla="*/ 20 h 20"/>
                  <a:gd name="T4" fmla="*/ 3 w 3"/>
                  <a:gd name="T5" fmla="*/ 5 h 20"/>
                  <a:gd name="T6" fmla="*/ 0 w 3"/>
                  <a:gd name="T7" fmla="*/ 5 h 20"/>
                  <a:gd name="T8" fmla="*/ 0 w 3"/>
                  <a:gd name="T9" fmla="*/ 20 h 20"/>
                  <a:gd name="T10" fmla="*/ 0 w 3"/>
                  <a:gd name="T11" fmla="*/ 1 h 20"/>
                  <a:gd name="T12" fmla="*/ 2 w 3"/>
                  <a:gd name="T13" fmla="*/ 3 h 20"/>
                  <a:gd name="T14" fmla="*/ 3 w 3"/>
                  <a:gd name="T15" fmla="*/ 1 h 20"/>
                  <a:gd name="T16" fmla="*/ 2 w 3"/>
                  <a:gd name="T17" fmla="*/ 0 h 20"/>
                  <a:gd name="T18" fmla="*/ 0 w 3"/>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0">
                    <a:moveTo>
                      <a:pt x="0" y="20"/>
                    </a:moveTo>
                    <a:cubicBezTo>
                      <a:pt x="3" y="20"/>
                      <a:pt x="3" y="20"/>
                      <a:pt x="3" y="20"/>
                    </a:cubicBezTo>
                    <a:cubicBezTo>
                      <a:pt x="3" y="5"/>
                      <a:pt x="3" y="5"/>
                      <a:pt x="3" y="5"/>
                    </a:cubicBezTo>
                    <a:cubicBezTo>
                      <a:pt x="0" y="5"/>
                      <a:pt x="0" y="5"/>
                      <a:pt x="0" y="5"/>
                    </a:cubicBezTo>
                    <a:lnTo>
                      <a:pt x="0" y="20"/>
                    </a:lnTo>
                    <a:close/>
                    <a:moveTo>
                      <a:pt x="0" y="1"/>
                    </a:moveTo>
                    <a:cubicBezTo>
                      <a:pt x="0" y="2"/>
                      <a:pt x="1" y="3"/>
                      <a:pt x="2" y="3"/>
                    </a:cubicBezTo>
                    <a:cubicBezTo>
                      <a:pt x="2" y="3"/>
                      <a:pt x="3" y="2"/>
                      <a:pt x="3" y="1"/>
                    </a:cubicBezTo>
                    <a:cubicBezTo>
                      <a:pt x="3" y="1"/>
                      <a:pt x="2" y="0"/>
                      <a:pt x="2" y="0"/>
                    </a:cubicBezTo>
                    <a:cubicBezTo>
                      <a:pt x="1" y="0"/>
                      <a:pt x="0" y="1"/>
                      <a:pt x="0" y="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8" name="Freeform 858">
                <a:extLst>
                  <a:ext uri="{FF2B5EF4-FFF2-40B4-BE49-F238E27FC236}">
                    <a16:creationId xmlns:a16="http://schemas.microsoft.com/office/drawing/2014/main" id="{310947D1-C03B-4A5C-B630-A5994AD9A266}"/>
                  </a:ext>
                </a:extLst>
              </p:cNvPr>
              <p:cNvSpPr>
                <a:spLocks/>
              </p:cNvSpPr>
              <p:nvPr/>
            </p:nvSpPr>
            <p:spPr bwMode="auto">
              <a:xfrm>
                <a:off x="4114" y="2283"/>
                <a:ext cx="47" cy="36"/>
              </a:xfrm>
              <a:custGeom>
                <a:avLst/>
                <a:gdLst>
                  <a:gd name="T0" fmla="*/ 20 w 20"/>
                  <a:gd name="T1" fmla="*/ 6 h 15"/>
                  <a:gd name="T2" fmla="*/ 15 w 20"/>
                  <a:gd name="T3" fmla="*/ 0 h 15"/>
                  <a:gd name="T4" fmla="*/ 11 w 20"/>
                  <a:gd name="T5" fmla="*/ 3 h 15"/>
                  <a:gd name="T6" fmla="*/ 6 w 20"/>
                  <a:gd name="T7" fmla="*/ 0 h 15"/>
                  <a:gd name="T8" fmla="*/ 2 w 20"/>
                  <a:gd name="T9" fmla="*/ 3 h 15"/>
                  <a:gd name="T10" fmla="*/ 2 w 20"/>
                  <a:gd name="T11" fmla="*/ 0 h 15"/>
                  <a:gd name="T12" fmla="*/ 0 w 20"/>
                  <a:gd name="T13" fmla="*/ 0 h 15"/>
                  <a:gd name="T14" fmla="*/ 0 w 20"/>
                  <a:gd name="T15" fmla="*/ 15 h 15"/>
                  <a:gd name="T16" fmla="*/ 2 w 20"/>
                  <a:gd name="T17" fmla="*/ 15 h 15"/>
                  <a:gd name="T18" fmla="*/ 2 w 20"/>
                  <a:gd name="T19" fmla="*/ 6 h 15"/>
                  <a:gd name="T20" fmla="*/ 6 w 20"/>
                  <a:gd name="T21" fmla="*/ 2 h 15"/>
                  <a:gd name="T22" fmla="*/ 9 w 20"/>
                  <a:gd name="T23" fmla="*/ 6 h 15"/>
                  <a:gd name="T24" fmla="*/ 9 w 20"/>
                  <a:gd name="T25" fmla="*/ 15 h 15"/>
                  <a:gd name="T26" fmla="*/ 11 w 20"/>
                  <a:gd name="T27" fmla="*/ 15 h 15"/>
                  <a:gd name="T28" fmla="*/ 11 w 20"/>
                  <a:gd name="T29" fmla="*/ 6 h 15"/>
                  <a:gd name="T30" fmla="*/ 15 w 20"/>
                  <a:gd name="T31" fmla="*/ 2 h 15"/>
                  <a:gd name="T32" fmla="*/ 18 w 20"/>
                  <a:gd name="T33" fmla="*/ 6 h 15"/>
                  <a:gd name="T34" fmla="*/ 18 w 20"/>
                  <a:gd name="T35" fmla="*/ 15 h 15"/>
                  <a:gd name="T36" fmla="*/ 20 w 20"/>
                  <a:gd name="T37" fmla="*/ 15 h 15"/>
                  <a:gd name="T38" fmla="*/ 20 w 20"/>
                  <a:gd name="T3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15">
                    <a:moveTo>
                      <a:pt x="20" y="6"/>
                    </a:moveTo>
                    <a:cubicBezTo>
                      <a:pt x="20" y="2"/>
                      <a:pt x="18" y="0"/>
                      <a:pt x="15" y="0"/>
                    </a:cubicBezTo>
                    <a:cubicBezTo>
                      <a:pt x="13" y="0"/>
                      <a:pt x="11" y="1"/>
                      <a:pt x="11" y="3"/>
                    </a:cubicBezTo>
                    <a:cubicBezTo>
                      <a:pt x="10" y="1"/>
                      <a:pt x="8" y="0"/>
                      <a:pt x="6" y="0"/>
                    </a:cubicBezTo>
                    <a:cubicBezTo>
                      <a:pt x="4" y="0"/>
                      <a:pt x="3" y="1"/>
                      <a:pt x="2" y="3"/>
                    </a:cubicBezTo>
                    <a:cubicBezTo>
                      <a:pt x="2" y="3"/>
                      <a:pt x="2" y="2"/>
                      <a:pt x="2" y="0"/>
                    </a:cubicBezTo>
                    <a:cubicBezTo>
                      <a:pt x="0" y="0"/>
                      <a:pt x="0" y="0"/>
                      <a:pt x="0" y="0"/>
                    </a:cubicBezTo>
                    <a:cubicBezTo>
                      <a:pt x="0" y="15"/>
                      <a:pt x="0" y="15"/>
                      <a:pt x="0" y="15"/>
                    </a:cubicBezTo>
                    <a:cubicBezTo>
                      <a:pt x="2" y="15"/>
                      <a:pt x="2" y="15"/>
                      <a:pt x="2" y="15"/>
                    </a:cubicBezTo>
                    <a:cubicBezTo>
                      <a:pt x="2" y="6"/>
                      <a:pt x="2" y="6"/>
                      <a:pt x="2" y="6"/>
                    </a:cubicBezTo>
                    <a:cubicBezTo>
                      <a:pt x="2" y="4"/>
                      <a:pt x="4" y="2"/>
                      <a:pt x="6" y="2"/>
                    </a:cubicBezTo>
                    <a:cubicBezTo>
                      <a:pt x="8" y="2"/>
                      <a:pt x="9" y="4"/>
                      <a:pt x="9" y="6"/>
                    </a:cubicBezTo>
                    <a:cubicBezTo>
                      <a:pt x="9" y="15"/>
                      <a:pt x="9" y="15"/>
                      <a:pt x="9" y="15"/>
                    </a:cubicBezTo>
                    <a:cubicBezTo>
                      <a:pt x="11" y="15"/>
                      <a:pt x="11" y="15"/>
                      <a:pt x="11" y="15"/>
                    </a:cubicBezTo>
                    <a:cubicBezTo>
                      <a:pt x="11" y="6"/>
                      <a:pt x="11" y="6"/>
                      <a:pt x="11" y="6"/>
                    </a:cubicBezTo>
                    <a:cubicBezTo>
                      <a:pt x="11" y="4"/>
                      <a:pt x="13" y="2"/>
                      <a:pt x="15" y="2"/>
                    </a:cubicBezTo>
                    <a:cubicBezTo>
                      <a:pt x="17" y="2"/>
                      <a:pt x="18" y="4"/>
                      <a:pt x="18" y="6"/>
                    </a:cubicBezTo>
                    <a:cubicBezTo>
                      <a:pt x="18" y="15"/>
                      <a:pt x="18" y="15"/>
                      <a:pt x="18" y="15"/>
                    </a:cubicBezTo>
                    <a:cubicBezTo>
                      <a:pt x="20" y="15"/>
                      <a:pt x="20" y="15"/>
                      <a:pt x="20" y="15"/>
                    </a:cubicBezTo>
                    <a:lnTo>
                      <a:pt x="20" y="6"/>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99" name="Freeform 859">
                <a:extLst>
                  <a:ext uri="{FF2B5EF4-FFF2-40B4-BE49-F238E27FC236}">
                    <a16:creationId xmlns:a16="http://schemas.microsoft.com/office/drawing/2014/main" id="{708BA4EF-2D8A-4CD7-BEE0-EC79AAB9327E}"/>
                  </a:ext>
                </a:extLst>
              </p:cNvPr>
              <p:cNvSpPr>
                <a:spLocks noEditPoints="1"/>
              </p:cNvSpPr>
              <p:nvPr/>
            </p:nvSpPr>
            <p:spPr bwMode="auto">
              <a:xfrm>
                <a:off x="4168" y="2283"/>
                <a:ext cx="26" cy="38"/>
              </a:xfrm>
              <a:custGeom>
                <a:avLst/>
                <a:gdLst>
                  <a:gd name="T0" fmla="*/ 0 w 11"/>
                  <a:gd name="T1" fmla="*/ 11 h 16"/>
                  <a:gd name="T2" fmla="*/ 5 w 11"/>
                  <a:gd name="T3" fmla="*/ 16 h 16"/>
                  <a:gd name="T4" fmla="*/ 9 w 11"/>
                  <a:gd name="T5" fmla="*/ 14 h 16"/>
                  <a:gd name="T6" fmla="*/ 9 w 11"/>
                  <a:gd name="T7" fmla="*/ 15 h 16"/>
                  <a:gd name="T8" fmla="*/ 11 w 11"/>
                  <a:gd name="T9" fmla="*/ 15 h 16"/>
                  <a:gd name="T10" fmla="*/ 11 w 11"/>
                  <a:gd name="T11" fmla="*/ 5 h 16"/>
                  <a:gd name="T12" fmla="*/ 6 w 11"/>
                  <a:gd name="T13" fmla="*/ 0 h 16"/>
                  <a:gd name="T14" fmla="*/ 0 w 11"/>
                  <a:gd name="T15" fmla="*/ 2 h 16"/>
                  <a:gd name="T16" fmla="*/ 1 w 11"/>
                  <a:gd name="T17" fmla="*/ 3 h 16"/>
                  <a:gd name="T18" fmla="*/ 6 w 11"/>
                  <a:gd name="T19" fmla="*/ 2 h 16"/>
                  <a:gd name="T20" fmla="*/ 9 w 11"/>
                  <a:gd name="T21" fmla="*/ 5 h 16"/>
                  <a:gd name="T22" fmla="*/ 9 w 11"/>
                  <a:gd name="T23" fmla="*/ 7 h 16"/>
                  <a:gd name="T24" fmla="*/ 5 w 11"/>
                  <a:gd name="T25" fmla="*/ 6 h 16"/>
                  <a:gd name="T26" fmla="*/ 0 w 11"/>
                  <a:gd name="T27" fmla="*/ 11 h 16"/>
                  <a:gd name="T28" fmla="*/ 2 w 11"/>
                  <a:gd name="T29" fmla="*/ 11 h 16"/>
                  <a:gd name="T30" fmla="*/ 6 w 11"/>
                  <a:gd name="T31" fmla="*/ 8 h 16"/>
                  <a:gd name="T32" fmla="*/ 9 w 11"/>
                  <a:gd name="T33" fmla="*/ 11 h 16"/>
                  <a:gd name="T34" fmla="*/ 6 w 11"/>
                  <a:gd name="T35" fmla="*/ 14 h 16"/>
                  <a:gd name="T36" fmla="*/ 2 w 11"/>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0" y="11"/>
                    </a:moveTo>
                    <a:cubicBezTo>
                      <a:pt x="0" y="14"/>
                      <a:pt x="2" y="16"/>
                      <a:pt x="5" y="16"/>
                    </a:cubicBezTo>
                    <a:cubicBezTo>
                      <a:pt x="7" y="16"/>
                      <a:pt x="8" y="15"/>
                      <a:pt x="9" y="14"/>
                    </a:cubicBezTo>
                    <a:cubicBezTo>
                      <a:pt x="9" y="15"/>
                      <a:pt x="9" y="15"/>
                      <a:pt x="9" y="15"/>
                    </a:cubicBezTo>
                    <a:cubicBezTo>
                      <a:pt x="11" y="15"/>
                      <a:pt x="11" y="15"/>
                      <a:pt x="11" y="15"/>
                    </a:cubicBezTo>
                    <a:cubicBezTo>
                      <a:pt x="11" y="5"/>
                      <a:pt x="11" y="5"/>
                      <a:pt x="11" y="5"/>
                    </a:cubicBezTo>
                    <a:cubicBezTo>
                      <a:pt x="11" y="2"/>
                      <a:pt x="10" y="0"/>
                      <a:pt x="6" y="0"/>
                    </a:cubicBezTo>
                    <a:cubicBezTo>
                      <a:pt x="3" y="0"/>
                      <a:pt x="1" y="1"/>
                      <a:pt x="0" y="2"/>
                    </a:cubicBezTo>
                    <a:cubicBezTo>
                      <a:pt x="1" y="3"/>
                      <a:pt x="1" y="3"/>
                      <a:pt x="1" y="3"/>
                    </a:cubicBezTo>
                    <a:cubicBezTo>
                      <a:pt x="2" y="3"/>
                      <a:pt x="4" y="2"/>
                      <a:pt x="6" y="2"/>
                    </a:cubicBezTo>
                    <a:cubicBezTo>
                      <a:pt x="8" y="2"/>
                      <a:pt x="9" y="3"/>
                      <a:pt x="9" y="5"/>
                    </a:cubicBezTo>
                    <a:cubicBezTo>
                      <a:pt x="9" y="7"/>
                      <a:pt x="9" y="7"/>
                      <a:pt x="9" y="7"/>
                    </a:cubicBezTo>
                    <a:cubicBezTo>
                      <a:pt x="9" y="7"/>
                      <a:pt x="7" y="6"/>
                      <a:pt x="5" y="6"/>
                    </a:cubicBezTo>
                    <a:cubicBezTo>
                      <a:pt x="2" y="6"/>
                      <a:pt x="0" y="8"/>
                      <a:pt x="0" y="11"/>
                    </a:cubicBezTo>
                    <a:close/>
                    <a:moveTo>
                      <a:pt x="2" y="11"/>
                    </a:moveTo>
                    <a:cubicBezTo>
                      <a:pt x="2" y="9"/>
                      <a:pt x="3" y="8"/>
                      <a:pt x="6" y="8"/>
                    </a:cubicBezTo>
                    <a:cubicBezTo>
                      <a:pt x="8" y="8"/>
                      <a:pt x="9" y="9"/>
                      <a:pt x="9" y="11"/>
                    </a:cubicBezTo>
                    <a:cubicBezTo>
                      <a:pt x="9" y="13"/>
                      <a:pt x="8" y="14"/>
                      <a:pt x="6" y="14"/>
                    </a:cubicBezTo>
                    <a:cubicBezTo>
                      <a:pt x="3"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0" name="Freeform 860">
                <a:extLst>
                  <a:ext uri="{FF2B5EF4-FFF2-40B4-BE49-F238E27FC236}">
                    <a16:creationId xmlns:a16="http://schemas.microsoft.com/office/drawing/2014/main" id="{EE72D23D-FC9E-4273-B050-FDC4CEF4AF4E}"/>
                  </a:ext>
                </a:extLst>
              </p:cNvPr>
              <p:cNvSpPr>
                <a:spLocks/>
              </p:cNvSpPr>
              <p:nvPr/>
            </p:nvSpPr>
            <p:spPr bwMode="auto">
              <a:xfrm>
                <a:off x="4201" y="2276"/>
                <a:ext cx="17" cy="45"/>
              </a:xfrm>
              <a:custGeom>
                <a:avLst/>
                <a:gdLst>
                  <a:gd name="T0" fmla="*/ 1 w 7"/>
                  <a:gd name="T1" fmla="*/ 3 h 19"/>
                  <a:gd name="T2" fmla="*/ 0 w 7"/>
                  <a:gd name="T3" fmla="*/ 3 h 19"/>
                  <a:gd name="T4" fmla="*/ 0 w 7"/>
                  <a:gd name="T5" fmla="*/ 5 h 19"/>
                  <a:gd name="T6" fmla="*/ 1 w 7"/>
                  <a:gd name="T7" fmla="*/ 5 h 19"/>
                  <a:gd name="T8" fmla="*/ 1 w 7"/>
                  <a:gd name="T9" fmla="*/ 13 h 19"/>
                  <a:gd name="T10" fmla="*/ 5 w 7"/>
                  <a:gd name="T11" fmla="*/ 19 h 19"/>
                  <a:gd name="T12" fmla="*/ 7 w 7"/>
                  <a:gd name="T13" fmla="*/ 19 h 19"/>
                  <a:gd name="T14" fmla="*/ 7 w 7"/>
                  <a:gd name="T15" fmla="*/ 17 h 19"/>
                  <a:gd name="T16" fmla="*/ 6 w 7"/>
                  <a:gd name="T17" fmla="*/ 17 h 19"/>
                  <a:gd name="T18" fmla="*/ 3 w 7"/>
                  <a:gd name="T19" fmla="*/ 13 h 19"/>
                  <a:gd name="T20" fmla="*/ 3 w 7"/>
                  <a:gd name="T21" fmla="*/ 5 h 19"/>
                  <a:gd name="T22" fmla="*/ 7 w 7"/>
                  <a:gd name="T23" fmla="*/ 5 h 19"/>
                  <a:gd name="T24" fmla="*/ 7 w 7"/>
                  <a:gd name="T25" fmla="*/ 3 h 19"/>
                  <a:gd name="T26" fmla="*/ 3 w 7"/>
                  <a:gd name="T27" fmla="*/ 3 h 19"/>
                  <a:gd name="T28" fmla="*/ 3 w 7"/>
                  <a:gd name="T29" fmla="*/ 0 h 19"/>
                  <a:gd name="T30" fmla="*/ 1 w 7"/>
                  <a:gd name="T31" fmla="*/ 0 h 19"/>
                  <a:gd name="T32" fmla="*/ 1 w 7"/>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9">
                    <a:moveTo>
                      <a:pt x="1" y="3"/>
                    </a:moveTo>
                    <a:cubicBezTo>
                      <a:pt x="0" y="3"/>
                      <a:pt x="0" y="3"/>
                      <a:pt x="0" y="3"/>
                    </a:cubicBezTo>
                    <a:cubicBezTo>
                      <a:pt x="0" y="5"/>
                      <a:pt x="0" y="5"/>
                      <a:pt x="0" y="5"/>
                    </a:cubicBezTo>
                    <a:cubicBezTo>
                      <a:pt x="1" y="5"/>
                      <a:pt x="1" y="5"/>
                      <a:pt x="1" y="5"/>
                    </a:cubicBezTo>
                    <a:cubicBezTo>
                      <a:pt x="1" y="13"/>
                      <a:pt x="1" y="13"/>
                      <a:pt x="1" y="13"/>
                    </a:cubicBezTo>
                    <a:cubicBezTo>
                      <a:pt x="1" y="17"/>
                      <a:pt x="2" y="19"/>
                      <a:pt x="5" y="19"/>
                    </a:cubicBezTo>
                    <a:cubicBezTo>
                      <a:pt x="6" y="19"/>
                      <a:pt x="7" y="19"/>
                      <a:pt x="7" y="19"/>
                    </a:cubicBezTo>
                    <a:cubicBezTo>
                      <a:pt x="7" y="17"/>
                      <a:pt x="7" y="17"/>
                      <a:pt x="7" y="17"/>
                    </a:cubicBezTo>
                    <a:cubicBezTo>
                      <a:pt x="7" y="17"/>
                      <a:pt x="6" y="17"/>
                      <a:pt x="6" y="17"/>
                    </a:cubicBezTo>
                    <a:cubicBezTo>
                      <a:pt x="4" y="17"/>
                      <a:pt x="3" y="16"/>
                      <a:pt x="3" y="13"/>
                    </a:cubicBezTo>
                    <a:cubicBezTo>
                      <a:pt x="3" y="5"/>
                      <a:pt x="3" y="5"/>
                      <a:pt x="3" y="5"/>
                    </a:cubicBezTo>
                    <a:cubicBezTo>
                      <a:pt x="7" y="5"/>
                      <a:pt x="7" y="5"/>
                      <a:pt x="7" y="5"/>
                    </a:cubicBezTo>
                    <a:cubicBezTo>
                      <a:pt x="7" y="3"/>
                      <a:pt x="7" y="3"/>
                      <a:pt x="7" y="3"/>
                    </a:cubicBezTo>
                    <a:cubicBezTo>
                      <a:pt x="3" y="3"/>
                      <a:pt x="3" y="3"/>
                      <a:pt x="3" y="3"/>
                    </a:cubicBezTo>
                    <a:cubicBezTo>
                      <a:pt x="3" y="0"/>
                      <a:pt x="3" y="0"/>
                      <a:pt x="3" y="0"/>
                    </a:cubicBezTo>
                    <a:cubicBezTo>
                      <a:pt x="1" y="0"/>
                      <a:pt x="1" y="0"/>
                      <a:pt x="1" y="0"/>
                    </a:cubicBezTo>
                    <a:lnTo>
                      <a:pt x="1"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1" name="Freeform 861">
                <a:extLst>
                  <a:ext uri="{FF2B5EF4-FFF2-40B4-BE49-F238E27FC236}">
                    <a16:creationId xmlns:a16="http://schemas.microsoft.com/office/drawing/2014/main" id="{F73115A5-E83F-4309-B933-9FB3E39D6C83}"/>
                  </a:ext>
                </a:extLst>
              </p:cNvPr>
              <p:cNvSpPr>
                <a:spLocks noEditPoints="1"/>
              </p:cNvSpPr>
              <p:nvPr/>
            </p:nvSpPr>
            <p:spPr bwMode="auto">
              <a:xfrm>
                <a:off x="4222" y="2283"/>
                <a:ext cx="34" cy="38"/>
              </a:xfrm>
              <a:custGeom>
                <a:avLst/>
                <a:gdLst>
                  <a:gd name="T0" fmla="*/ 0 w 14"/>
                  <a:gd name="T1" fmla="*/ 8 h 16"/>
                  <a:gd name="T2" fmla="*/ 7 w 14"/>
                  <a:gd name="T3" fmla="*/ 16 h 16"/>
                  <a:gd name="T4" fmla="*/ 13 w 14"/>
                  <a:gd name="T5" fmla="*/ 13 h 16"/>
                  <a:gd name="T6" fmla="*/ 12 w 14"/>
                  <a:gd name="T7" fmla="*/ 11 h 16"/>
                  <a:gd name="T8" fmla="*/ 7 w 14"/>
                  <a:gd name="T9" fmla="*/ 14 h 16"/>
                  <a:gd name="T10" fmla="*/ 2 w 14"/>
                  <a:gd name="T11" fmla="*/ 8 h 16"/>
                  <a:gd name="T12" fmla="*/ 14 w 14"/>
                  <a:gd name="T13" fmla="*/ 8 h 16"/>
                  <a:gd name="T14" fmla="*/ 14 w 14"/>
                  <a:gd name="T15" fmla="*/ 8 h 16"/>
                  <a:gd name="T16" fmla="*/ 7 w 14"/>
                  <a:gd name="T17" fmla="*/ 0 h 16"/>
                  <a:gd name="T18" fmla="*/ 0 w 14"/>
                  <a:gd name="T19" fmla="*/ 8 h 16"/>
                  <a:gd name="T20" fmla="*/ 2 w 14"/>
                  <a:gd name="T21" fmla="*/ 7 h 16"/>
                  <a:gd name="T22" fmla="*/ 7 w 14"/>
                  <a:gd name="T23" fmla="*/ 2 h 16"/>
                  <a:gd name="T24" fmla="*/ 11 w 14"/>
                  <a:gd name="T25" fmla="*/ 7 h 16"/>
                  <a:gd name="T26" fmla="*/ 2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3"/>
                      <a:pt x="3" y="16"/>
                      <a:pt x="7" y="16"/>
                    </a:cubicBezTo>
                    <a:cubicBezTo>
                      <a:pt x="10" y="16"/>
                      <a:pt x="12" y="14"/>
                      <a:pt x="13" y="13"/>
                    </a:cubicBezTo>
                    <a:cubicBezTo>
                      <a:pt x="12" y="11"/>
                      <a:pt x="12" y="11"/>
                      <a:pt x="12" y="11"/>
                    </a:cubicBezTo>
                    <a:cubicBezTo>
                      <a:pt x="11" y="12"/>
                      <a:pt x="10" y="14"/>
                      <a:pt x="7" y="14"/>
                    </a:cubicBezTo>
                    <a:cubicBezTo>
                      <a:pt x="4" y="14"/>
                      <a:pt x="2" y="12"/>
                      <a:pt x="2" y="8"/>
                    </a:cubicBezTo>
                    <a:cubicBezTo>
                      <a:pt x="14" y="8"/>
                      <a:pt x="14" y="8"/>
                      <a:pt x="14" y="8"/>
                    </a:cubicBezTo>
                    <a:cubicBezTo>
                      <a:pt x="14" y="8"/>
                      <a:pt x="14" y="8"/>
                      <a:pt x="14" y="8"/>
                    </a:cubicBezTo>
                    <a:cubicBezTo>
                      <a:pt x="14" y="3"/>
                      <a:pt x="11" y="0"/>
                      <a:pt x="7" y="0"/>
                    </a:cubicBezTo>
                    <a:cubicBezTo>
                      <a:pt x="3" y="0"/>
                      <a:pt x="0" y="3"/>
                      <a:pt x="0" y="8"/>
                    </a:cubicBezTo>
                    <a:close/>
                    <a:moveTo>
                      <a:pt x="2" y="7"/>
                    </a:moveTo>
                    <a:cubicBezTo>
                      <a:pt x="2" y="4"/>
                      <a:pt x="4" y="2"/>
                      <a:pt x="7" y="2"/>
                    </a:cubicBezTo>
                    <a:cubicBezTo>
                      <a:pt x="9" y="2"/>
                      <a:pt x="11" y="4"/>
                      <a:pt x="11" y="7"/>
                    </a:cubicBezTo>
                    <a:lnTo>
                      <a:pt x="2" y="7"/>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2" name="Freeform 862">
                <a:extLst>
                  <a:ext uri="{FF2B5EF4-FFF2-40B4-BE49-F238E27FC236}">
                    <a16:creationId xmlns:a16="http://schemas.microsoft.com/office/drawing/2014/main" id="{A3262B7A-71DA-4A6D-BEB6-D864228AEC80}"/>
                  </a:ext>
                </a:extLst>
              </p:cNvPr>
              <p:cNvSpPr>
                <a:spLocks/>
              </p:cNvSpPr>
              <p:nvPr/>
            </p:nvSpPr>
            <p:spPr bwMode="auto">
              <a:xfrm>
                <a:off x="4277" y="2283"/>
                <a:ext cx="31" cy="38"/>
              </a:xfrm>
              <a:custGeom>
                <a:avLst/>
                <a:gdLst>
                  <a:gd name="T0" fmla="*/ 13 w 13"/>
                  <a:gd name="T1" fmla="*/ 2 h 16"/>
                  <a:gd name="T2" fmla="*/ 7 w 13"/>
                  <a:gd name="T3" fmla="*/ 0 h 16"/>
                  <a:gd name="T4" fmla="*/ 0 w 13"/>
                  <a:gd name="T5" fmla="*/ 8 h 16"/>
                  <a:gd name="T6" fmla="*/ 7 w 13"/>
                  <a:gd name="T7" fmla="*/ 16 h 16"/>
                  <a:gd name="T8" fmla="*/ 13 w 13"/>
                  <a:gd name="T9" fmla="*/ 14 h 16"/>
                  <a:gd name="T10" fmla="*/ 12 w 13"/>
                  <a:gd name="T11" fmla="*/ 12 h 16"/>
                  <a:gd name="T12" fmla="*/ 8 w 13"/>
                  <a:gd name="T13" fmla="*/ 14 h 16"/>
                  <a:gd name="T14" fmla="*/ 2 w 13"/>
                  <a:gd name="T15" fmla="*/ 8 h 16"/>
                  <a:gd name="T16" fmla="*/ 7 w 13"/>
                  <a:gd name="T17" fmla="*/ 2 h 16"/>
                  <a:gd name="T18" fmla="*/ 12 w 13"/>
                  <a:gd name="T19" fmla="*/ 4 h 16"/>
                  <a:gd name="T20" fmla="*/ 13 w 13"/>
                  <a:gd name="T21"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2"/>
                    </a:moveTo>
                    <a:cubicBezTo>
                      <a:pt x="12" y="1"/>
                      <a:pt x="10" y="0"/>
                      <a:pt x="7" y="0"/>
                    </a:cubicBezTo>
                    <a:cubicBezTo>
                      <a:pt x="3" y="0"/>
                      <a:pt x="0" y="3"/>
                      <a:pt x="0" y="8"/>
                    </a:cubicBezTo>
                    <a:cubicBezTo>
                      <a:pt x="0" y="12"/>
                      <a:pt x="3" y="16"/>
                      <a:pt x="7" y="16"/>
                    </a:cubicBezTo>
                    <a:cubicBezTo>
                      <a:pt x="10" y="16"/>
                      <a:pt x="12" y="14"/>
                      <a:pt x="13" y="14"/>
                    </a:cubicBezTo>
                    <a:cubicBezTo>
                      <a:pt x="12" y="12"/>
                      <a:pt x="12" y="12"/>
                      <a:pt x="12" y="12"/>
                    </a:cubicBezTo>
                    <a:cubicBezTo>
                      <a:pt x="11" y="12"/>
                      <a:pt x="10" y="14"/>
                      <a:pt x="8" y="14"/>
                    </a:cubicBezTo>
                    <a:cubicBezTo>
                      <a:pt x="5" y="14"/>
                      <a:pt x="2" y="11"/>
                      <a:pt x="2" y="8"/>
                    </a:cubicBezTo>
                    <a:cubicBezTo>
                      <a:pt x="2" y="5"/>
                      <a:pt x="4" y="2"/>
                      <a:pt x="7" y="2"/>
                    </a:cubicBezTo>
                    <a:cubicBezTo>
                      <a:pt x="10" y="2"/>
                      <a:pt x="11" y="3"/>
                      <a:pt x="12" y="4"/>
                    </a:cubicBezTo>
                    <a:lnTo>
                      <a:pt x="13" y="2"/>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3" name="Freeform 863">
                <a:extLst>
                  <a:ext uri="{FF2B5EF4-FFF2-40B4-BE49-F238E27FC236}">
                    <a16:creationId xmlns:a16="http://schemas.microsoft.com/office/drawing/2014/main" id="{A76A9713-1362-425A-BB70-1452E524512B}"/>
                  </a:ext>
                </a:extLst>
              </p:cNvPr>
              <p:cNvSpPr>
                <a:spLocks/>
              </p:cNvSpPr>
              <p:nvPr/>
            </p:nvSpPr>
            <p:spPr bwMode="auto">
              <a:xfrm>
                <a:off x="4312" y="2269"/>
                <a:ext cx="29" cy="50"/>
              </a:xfrm>
              <a:custGeom>
                <a:avLst/>
                <a:gdLst>
                  <a:gd name="T0" fmla="*/ 7 w 12"/>
                  <a:gd name="T1" fmla="*/ 6 h 21"/>
                  <a:gd name="T2" fmla="*/ 3 w 12"/>
                  <a:gd name="T3" fmla="*/ 9 h 21"/>
                  <a:gd name="T4" fmla="*/ 3 w 12"/>
                  <a:gd name="T5" fmla="*/ 0 h 21"/>
                  <a:gd name="T6" fmla="*/ 0 w 12"/>
                  <a:gd name="T7" fmla="*/ 0 h 21"/>
                  <a:gd name="T8" fmla="*/ 0 w 12"/>
                  <a:gd name="T9" fmla="*/ 21 h 21"/>
                  <a:gd name="T10" fmla="*/ 3 w 12"/>
                  <a:gd name="T11" fmla="*/ 21 h 21"/>
                  <a:gd name="T12" fmla="*/ 3 w 12"/>
                  <a:gd name="T13" fmla="*/ 12 h 21"/>
                  <a:gd name="T14" fmla="*/ 6 w 12"/>
                  <a:gd name="T15" fmla="*/ 8 h 21"/>
                  <a:gd name="T16" fmla="*/ 10 w 12"/>
                  <a:gd name="T17" fmla="*/ 12 h 21"/>
                  <a:gd name="T18" fmla="*/ 10 w 12"/>
                  <a:gd name="T19" fmla="*/ 21 h 21"/>
                  <a:gd name="T20" fmla="*/ 12 w 12"/>
                  <a:gd name="T21" fmla="*/ 21 h 21"/>
                  <a:gd name="T22" fmla="*/ 12 w 12"/>
                  <a:gd name="T23" fmla="*/ 12 h 21"/>
                  <a:gd name="T24" fmla="*/ 7 w 12"/>
                  <a:gd name="T25" fmla="*/ 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1">
                    <a:moveTo>
                      <a:pt x="7" y="6"/>
                    </a:moveTo>
                    <a:cubicBezTo>
                      <a:pt x="5" y="6"/>
                      <a:pt x="3" y="7"/>
                      <a:pt x="3" y="9"/>
                    </a:cubicBezTo>
                    <a:cubicBezTo>
                      <a:pt x="3" y="0"/>
                      <a:pt x="3" y="0"/>
                      <a:pt x="3" y="0"/>
                    </a:cubicBezTo>
                    <a:cubicBezTo>
                      <a:pt x="0" y="0"/>
                      <a:pt x="0" y="0"/>
                      <a:pt x="0" y="0"/>
                    </a:cubicBezTo>
                    <a:cubicBezTo>
                      <a:pt x="0" y="21"/>
                      <a:pt x="0" y="21"/>
                      <a:pt x="0" y="21"/>
                    </a:cubicBezTo>
                    <a:cubicBezTo>
                      <a:pt x="3" y="21"/>
                      <a:pt x="3" y="21"/>
                      <a:pt x="3" y="21"/>
                    </a:cubicBezTo>
                    <a:cubicBezTo>
                      <a:pt x="3" y="12"/>
                      <a:pt x="3" y="12"/>
                      <a:pt x="3" y="12"/>
                    </a:cubicBezTo>
                    <a:cubicBezTo>
                      <a:pt x="3" y="10"/>
                      <a:pt x="4" y="8"/>
                      <a:pt x="6" y="8"/>
                    </a:cubicBezTo>
                    <a:cubicBezTo>
                      <a:pt x="8" y="8"/>
                      <a:pt x="10" y="10"/>
                      <a:pt x="10" y="12"/>
                    </a:cubicBezTo>
                    <a:cubicBezTo>
                      <a:pt x="10" y="21"/>
                      <a:pt x="10" y="21"/>
                      <a:pt x="10" y="21"/>
                    </a:cubicBezTo>
                    <a:cubicBezTo>
                      <a:pt x="12" y="21"/>
                      <a:pt x="12" y="21"/>
                      <a:pt x="12" y="21"/>
                    </a:cubicBezTo>
                    <a:cubicBezTo>
                      <a:pt x="12" y="12"/>
                      <a:pt x="12" y="12"/>
                      <a:pt x="12" y="12"/>
                    </a:cubicBezTo>
                    <a:cubicBezTo>
                      <a:pt x="12" y="9"/>
                      <a:pt x="10" y="6"/>
                      <a:pt x="7" y="6"/>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4" name="Freeform 864">
                <a:extLst>
                  <a:ext uri="{FF2B5EF4-FFF2-40B4-BE49-F238E27FC236}">
                    <a16:creationId xmlns:a16="http://schemas.microsoft.com/office/drawing/2014/main" id="{90EFCD97-DD31-4EC1-9EDF-846D7AB30774}"/>
                  </a:ext>
                </a:extLst>
              </p:cNvPr>
              <p:cNvSpPr>
                <a:spLocks noEditPoints="1"/>
              </p:cNvSpPr>
              <p:nvPr/>
            </p:nvSpPr>
            <p:spPr bwMode="auto">
              <a:xfrm>
                <a:off x="4348" y="2283"/>
                <a:ext cx="26" cy="38"/>
              </a:xfrm>
              <a:custGeom>
                <a:avLst/>
                <a:gdLst>
                  <a:gd name="T0" fmla="*/ 0 w 11"/>
                  <a:gd name="T1" fmla="*/ 11 h 16"/>
                  <a:gd name="T2" fmla="*/ 5 w 11"/>
                  <a:gd name="T3" fmla="*/ 16 h 16"/>
                  <a:gd name="T4" fmla="*/ 9 w 11"/>
                  <a:gd name="T5" fmla="*/ 14 h 16"/>
                  <a:gd name="T6" fmla="*/ 10 w 11"/>
                  <a:gd name="T7" fmla="*/ 15 h 16"/>
                  <a:gd name="T8" fmla="*/ 11 w 11"/>
                  <a:gd name="T9" fmla="*/ 15 h 16"/>
                  <a:gd name="T10" fmla="*/ 11 w 11"/>
                  <a:gd name="T11" fmla="*/ 5 h 16"/>
                  <a:gd name="T12" fmla="*/ 6 w 11"/>
                  <a:gd name="T13" fmla="*/ 0 h 16"/>
                  <a:gd name="T14" fmla="*/ 1 w 11"/>
                  <a:gd name="T15" fmla="*/ 2 h 16"/>
                  <a:gd name="T16" fmla="*/ 1 w 11"/>
                  <a:gd name="T17" fmla="*/ 3 h 16"/>
                  <a:gd name="T18" fmla="*/ 6 w 11"/>
                  <a:gd name="T19" fmla="*/ 2 h 16"/>
                  <a:gd name="T20" fmla="*/ 9 w 11"/>
                  <a:gd name="T21" fmla="*/ 5 h 16"/>
                  <a:gd name="T22" fmla="*/ 9 w 11"/>
                  <a:gd name="T23" fmla="*/ 7 h 16"/>
                  <a:gd name="T24" fmla="*/ 5 w 11"/>
                  <a:gd name="T25" fmla="*/ 6 h 16"/>
                  <a:gd name="T26" fmla="*/ 0 w 11"/>
                  <a:gd name="T27" fmla="*/ 11 h 16"/>
                  <a:gd name="T28" fmla="*/ 2 w 11"/>
                  <a:gd name="T29" fmla="*/ 11 h 16"/>
                  <a:gd name="T30" fmla="*/ 6 w 11"/>
                  <a:gd name="T31" fmla="*/ 8 h 16"/>
                  <a:gd name="T32" fmla="*/ 9 w 11"/>
                  <a:gd name="T33" fmla="*/ 11 h 16"/>
                  <a:gd name="T34" fmla="*/ 6 w 11"/>
                  <a:gd name="T35" fmla="*/ 14 h 16"/>
                  <a:gd name="T36" fmla="*/ 2 w 11"/>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0" y="11"/>
                    </a:moveTo>
                    <a:cubicBezTo>
                      <a:pt x="0" y="14"/>
                      <a:pt x="2" y="16"/>
                      <a:pt x="5" y="16"/>
                    </a:cubicBezTo>
                    <a:cubicBezTo>
                      <a:pt x="7" y="16"/>
                      <a:pt x="9" y="15"/>
                      <a:pt x="9" y="14"/>
                    </a:cubicBezTo>
                    <a:cubicBezTo>
                      <a:pt x="10" y="15"/>
                      <a:pt x="10" y="15"/>
                      <a:pt x="10" y="15"/>
                    </a:cubicBezTo>
                    <a:cubicBezTo>
                      <a:pt x="11" y="15"/>
                      <a:pt x="11" y="15"/>
                      <a:pt x="11" y="15"/>
                    </a:cubicBezTo>
                    <a:cubicBezTo>
                      <a:pt x="11" y="5"/>
                      <a:pt x="11" y="5"/>
                      <a:pt x="11" y="5"/>
                    </a:cubicBezTo>
                    <a:cubicBezTo>
                      <a:pt x="11" y="2"/>
                      <a:pt x="10" y="0"/>
                      <a:pt x="6" y="0"/>
                    </a:cubicBezTo>
                    <a:cubicBezTo>
                      <a:pt x="3" y="0"/>
                      <a:pt x="2" y="1"/>
                      <a:pt x="1" y="2"/>
                    </a:cubicBezTo>
                    <a:cubicBezTo>
                      <a:pt x="1" y="3"/>
                      <a:pt x="1" y="3"/>
                      <a:pt x="1" y="3"/>
                    </a:cubicBezTo>
                    <a:cubicBezTo>
                      <a:pt x="3" y="3"/>
                      <a:pt x="4" y="2"/>
                      <a:pt x="6" y="2"/>
                    </a:cubicBezTo>
                    <a:cubicBezTo>
                      <a:pt x="8" y="2"/>
                      <a:pt x="9" y="3"/>
                      <a:pt x="9" y="5"/>
                    </a:cubicBezTo>
                    <a:cubicBezTo>
                      <a:pt x="9" y="7"/>
                      <a:pt x="9" y="7"/>
                      <a:pt x="9" y="7"/>
                    </a:cubicBezTo>
                    <a:cubicBezTo>
                      <a:pt x="9" y="7"/>
                      <a:pt x="7" y="6"/>
                      <a:pt x="5" y="6"/>
                    </a:cubicBezTo>
                    <a:cubicBezTo>
                      <a:pt x="2" y="6"/>
                      <a:pt x="0" y="8"/>
                      <a:pt x="0" y="11"/>
                    </a:cubicBezTo>
                    <a:close/>
                    <a:moveTo>
                      <a:pt x="2" y="11"/>
                    </a:moveTo>
                    <a:cubicBezTo>
                      <a:pt x="2" y="9"/>
                      <a:pt x="4" y="8"/>
                      <a:pt x="6" y="8"/>
                    </a:cubicBezTo>
                    <a:cubicBezTo>
                      <a:pt x="8" y="8"/>
                      <a:pt x="9" y="9"/>
                      <a:pt x="9" y="11"/>
                    </a:cubicBezTo>
                    <a:cubicBezTo>
                      <a:pt x="9" y="13"/>
                      <a:pt x="8" y="14"/>
                      <a:pt x="6" y="14"/>
                    </a:cubicBezTo>
                    <a:cubicBezTo>
                      <a:pt x="4"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5" name="Freeform 865">
                <a:extLst>
                  <a:ext uri="{FF2B5EF4-FFF2-40B4-BE49-F238E27FC236}">
                    <a16:creationId xmlns:a16="http://schemas.microsoft.com/office/drawing/2014/main" id="{77A029A6-71CB-4C9B-8CE4-4E7AB54A6E70}"/>
                  </a:ext>
                </a:extLst>
              </p:cNvPr>
              <p:cNvSpPr>
                <a:spLocks/>
              </p:cNvSpPr>
              <p:nvPr/>
            </p:nvSpPr>
            <p:spPr bwMode="auto">
              <a:xfrm>
                <a:off x="4386" y="2283"/>
                <a:ext cx="26" cy="36"/>
              </a:xfrm>
              <a:custGeom>
                <a:avLst/>
                <a:gdLst>
                  <a:gd name="T0" fmla="*/ 6 w 11"/>
                  <a:gd name="T1" fmla="*/ 0 h 15"/>
                  <a:gd name="T2" fmla="*/ 2 w 11"/>
                  <a:gd name="T3" fmla="*/ 3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3"/>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4"/>
                      <a:pt x="3" y="2"/>
                      <a:pt x="6" y="2"/>
                    </a:cubicBezTo>
                    <a:cubicBezTo>
                      <a:pt x="8" y="2"/>
                      <a:pt x="9" y="4"/>
                      <a:pt x="9" y="6"/>
                    </a:cubicBezTo>
                    <a:cubicBezTo>
                      <a:pt x="9" y="15"/>
                      <a:pt x="9" y="15"/>
                      <a:pt x="9" y="15"/>
                    </a:cubicBezTo>
                    <a:cubicBezTo>
                      <a:pt x="11" y="15"/>
                      <a:pt x="11" y="15"/>
                      <a:pt x="11" y="15"/>
                    </a:cubicBezTo>
                    <a:cubicBezTo>
                      <a:pt x="11" y="6"/>
                      <a:pt x="11" y="6"/>
                      <a:pt x="11" y="6"/>
                    </a:cubicBezTo>
                    <a:cubicBezTo>
                      <a:pt x="11" y="3"/>
                      <a:pt x="10" y="0"/>
                      <a:pt x="6"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6" name="Freeform 866">
                <a:extLst>
                  <a:ext uri="{FF2B5EF4-FFF2-40B4-BE49-F238E27FC236}">
                    <a16:creationId xmlns:a16="http://schemas.microsoft.com/office/drawing/2014/main" id="{5E63758C-DB74-454E-8DD8-1A734293075A}"/>
                  </a:ext>
                </a:extLst>
              </p:cNvPr>
              <p:cNvSpPr>
                <a:spLocks noEditPoints="1"/>
              </p:cNvSpPr>
              <p:nvPr/>
            </p:nvSpPr>
            <p:spPr bwMode="auto">
              <a:xfrm>
                <a:off x="4419" y="2283"/>
                <a:ext cx="33" cy="50"/>
              </a:xfrm>
              <a:custGeom>
                <a:avLst/>
                <a:gdLst>
                  <a:gd name="T0" fmla="*/ 1 w 14"/>
                  <a:gd name="T1" fmla="*/ 19 h 21"/>
                  <a:gd name="T2" fmla="*/ 7 w 14"/>
                  <a:gd name="T3" fmla="*/ 21 h 21"/>
                  <a:gd name="T4" fmla="*/ 14 w 14"/>
                  <a:gd name="T5" fmla="*/ 13 h 21"/>
                  <a:gd name="T6" fmla="*/ 14 w 14"/>
                  <a:gd name="T7" fmla="*/ 0 h 21"/>
                  <a:gd name="T8" fmla="*/ 12 w 14"/>
                  <a:gd name="T9" fmla="*/ 0 h 21"/>
                  <a:gd name="T10" fmla="*/ 12 w 14"/>
                  <a:gd name="T11" fmla="*/ 3 h 21"/>
                  <a:gd name="T12" fmla="*/ 7 w 14"/>
                  <a:gd name="T13" fmla="*/ 0 h 21"/>
                  <a:gd name="T14" fmla="*/ 0 w 14"/>
                  <a:gd name="T15" fmla="*/ 8 h 21"/>
                  <a:gd name="T16" fmla="*/ 7 w 14"/>
                  <a:gd name="T17" fmla="*/ 16 h 21"/>
                  <a:gd name="T18" fmla="*/ 12 w 14"/>
                  <a:gd name="T19" fmla="*/ 13 h 21"/>
                  <a:gd name="T20" fmla="*/ 12 w 14"/>
                  <a:gd name="T21" fmla="*/ 14 h 21"/>
                  <a:gd name="T22" fmla="*/ 7 w 14"/>
                  <a:gd name="T23" fmla="*/ 19 h 21"/>
                  <a:gd name="T24" fmla="*/ 2 w 14"/>
                  <a:gd name="T25" fmla="*/ 18 h 21"/>
                  <a:gd name="T26" fmla="*/ 1 w 14"/>
                  <a:gd name="T27" fmla="*/ 19 h 21"/>
                  <a:gd name="T28" fmla="*/ 12 w 14"/>
                  <a:gd name="T29" fmla="*/ 8 h 21"/>
                  <a:gd name="T30" fmla="*/ 7 w 14"/>
                  <a:gd name="T31" fmla="*/ 14 h 21"/>
                  <a:gd name="T32" fmla="*/ 2 w 14"/>
                  <a:gd name="T33" fmla="*/ 8 h 21"/>
                  <a:gd name="T34" fmla="*/ 7 w 14"/>
                  <a:gd name="T35" fmla="*/ 2 h 21"/>
                  <a:gd name="T36" fmla="*/ 12 w 14"/>
                  <a:gd name="T37"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21">
                    <a:moveTo>
                      <a:pt x="1" y="19"/>
                    </a:moveTo>
                    <a:cubicBezTo>
                      <a:pt x="3" y="20"/>
                      <a:pt x="5" y="21"/>
                      <a:pt x="7" y="21"/>
                    </a:cubicBezTo>
                    <a:cubicBezTo>
                      <a:pt x="11" y="21"/>
                      <a:pt x="14" y="19"/>
                      <a:pt x="14" y="13"/>
                    </a:cubicBezTo>
                    <a:cubicBezTo>
                      <a:pt x="14" y="0"/>
                      <a:pt x="14" y="0"/>
                      <a:pt x="14" y="0"/>
                    </a:cubicBezTo>
                    <a:cubicBezTo>
                      <a:pt x="12" y="0"/>
                      <a:pt x="12" y="0"/>
                      <a:pt x="12" y="0"/>
                    </a:cubicBezTo>
                    <a:cubicBezTo>
                      <a:pt x="12" y="3"/>
                      <a:pt x="12" y="3"/>
                      <a:pt x="12" y="3"/>
                    </a:cubicBezTo>
                    <a:cubicBezTo>
                      <a:pt x="11" y="2"/>
                      <a:pt x="10" y="0"/>
                      <a:pt x="7" y="0"/>
                    </a:cubicBezTo>
                    <a:cubicBezTo>
                      <a:pt x="3" y="0"/>
                      <a:pt x="0" y="3"/>
                      <a:pt x="0" y="8"/>
                    </a:cubicBezTo>
                    <a:cubicBezTo>
                      <a:pt x="0" y="13"/>
                      <a:pt x="2" y="16"/>
                      <a:pt x="7" y="16"/>
                    </a:cubicBezTo>
                    <a:cubicBezTo>
                      <a:pt x="10" y="16"/>
                      <a:pt x="11" y="14"/>
                      <a:pt x="12" y="13"/>
                    </a:cubicBezTo>
                    <a:cubicBezTo>
                      <a:pt x="12" y="14"/>
                      <a:pt x="12" y="14"/>
                      <a:pt x="12" y="14"/>
                    </a:cubicBezTo>
                    <a:cubicBezTo>
                      <a:pt x="12" y="18"/>
                      <a:pt x="9" y="19"/>
                      <a:pt x="7" y="19"/>
                    </a:cubicBezTo>
                    <a:cubicBezTo>
                      <a:pt x="4" y="19"/>
                      <a:pt x="3" y="18"/>
                      <a:pt x="2" y="18"/>
                    </a:cubicBezTo>
                    <a:lnTo>
                      <a:pt x="1" y="19"/>
                    </a:lnTo>
                    <a:close/>
                    <a:moveTo>
                      <a:pt x="12" y="8"/>
                    </a:moveTo>
                    <a:cubicBezTo>
                      <a:pt x="12" y="11"/>
                      <a:pt x="10" y="14"/>
                      <a:pt x="7" y="14"/>
                    </a:cubicBezTo>
                    <a:cubicBezTo>
                      <a:pt x="4" y="14"/>
                      <a:pt x="2" y="11"/>
                      <a:pt x="2" y="8"/>
                    </a:cubicBezTo>
                    <a:cubicBezTo>
                      <a:pt x="2" y="4"/>
                      <a:pt x="4" y="2"/>
                      <a:pt x="7" y="2"/>
                    </a:cubicBezTo>
                    <a:cubicBezTo>
                      <a:pt x="10" y="2"/>
                      <a:pt x="12" y="4"/>
                      <a:pt x="12"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7" name="Freeform 867">
                <a:extLst>
                  <a:ext uri="{FF2B5EF4-FFF2-40B4-BE49-F238E27FC236}">
                    <a16:creationId xmlns:a16="http://schemas.microsoft.com/office/drawing/2014/main" id="{E9DF2446-A6F4-4D37-9C2B-E1A9C0DD3F66}"/>
                  </a:ext>
                </a:extLst>
              </p:cNvPr>
              <p:cNvSpPr>
                <a:spLocks noEditPoints="1"/>
              </p:cNvSpPr>
              <p:nvPr/>
            </p:nvSpPr>
            <p:spPr bwMode="auto">
              <a:xfrm>
                <a:off x="4459" y="2283"/>
                <a:ext cx="33" cy="38"/>
              </a:xfrm>
              <a:custGeom>
                <a:avLst/>
                <a:gdLst>
                  <a:gd name="T0" fmla="*/ 0 w 14"/>
                  <a:gd name="T1" fmla="*/ 8 h 16"/>
                  <a:gd name="T2" fmla="*/ 7 w 14"/>
                  <a:gd name="T3" fmla="*/ 16 h 16"/>
                  <a:gd name="T4" fmla="*/ 13 w 14"/>
                  <a:gd name="T5" fmla="*/ 13 h 16"/>
                  <a:gd name="T6" fmla="*/ 12 w 14"/>
                  <a:gd name="T7" fmla="*/ 11 h 16"/>
                  <a:gd name="T8" fmla="*/ 7 w 14"/>
                  <a:gd name="T9" fmla="*/ 14 h 16"/>
                  <a:gd name="T10" fmla="*/ 2 w 14"/>
                  <a:gd name="T11" fmla="*/ 8 h 16"/>
                  <a:gd name="T12" fmla="*/ 14 w 14"/>
                  <a:gd name="T13" fmla="*/ 8 h 16"/>
                  <a:gd name="T14" fmla="*/ 14 w 14"/>
                  <a:gd name="T15" fmla="*/ 8 h 16"/>
                  <a:gd name="T16" fmla="*/ 7 w 14"/>
                  <a:gd name="T17" fmla="*/ 0 h 16"/>
                  <a:gd name="T18" fmla="*/ 0 w 14"/>
                  <a:gd name="T19" fmla="*/ 8 h 16"/>
                  <a:gd name="T20" fmla="*/ 2 w 14"/>
                  <a:gd name="T21" fmla="*/ 7 h 16"/>
                  <a:gd name="T22" fmla="*/ 7 w 14"/>
                  <a:gd name="T23" fmla="*/ 2 h 16"/>
                  <a:gd name="T24" fmla="*/ 11 w 14"/>
                  <a:gd name="T25" fmla="*/ 7 h 16"/>
                  <a:gd name="T26" fmla="*/ 2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3"/>
                      <a:pt x="3" y="16"/>
                      <a:pt x="7" y="16"/>
                    </a:cubicBezTo>
                    <a:cubicBezTo>
                      <a:pt x="10" y="16"/>
                      <a:pt x="12" y="14"/>
                      <a:pt x="13" y="13"/>
                    </a:cubicBezTo>
                    <a:cubicBezTo>
                      <a:pt x="12" y="11"/>
                      <a:pt x="12" y="11"/>
                      <a:pt x="12" y="11"/>
                    </a:cubicBezTo>
                    <a:cubicBezTo>
                      <a:pt x="11" y="12"/>
                      <a:pt x="10" y="14"/>
                      <a:pt x="7" y="14"/>
                    </a:cubicBezTo>
                    <a:cubicBezTo>
                      <a:pt x="4" y="14"/>
                      <a:pt x="2" y="12"/>
                      <a:pt x="2" y="8"/>
                    </a:cubicBezTo>
                    <a:cubicBezTo>
                      <a:pt x="14" y="8"/>
                      <a:pt x="14" y="8"/>
                      <a:pt x="14" y="8"/>
                    </a:cubicBezTo>
                    <a:cubicBezTo>
                      <a:pt x="14" y="8"/>
                      <a:pt x="14" y="8"/>
                      <a:pt x="14" y="8"/>
                    </a:cubicBezTo>
                    <a:cubicBezTo>
                      <a:pt x="14" y="3"/>
                      <a:pt x="11" y="0"/>
                      <a:pt x="7" y="0"/>
                    </a:cubicBezTo>
                    <a:cubicBezTo>
                      <a:pt x="3" y="0"/>
                      <a:pt x="0" y="3"/>
                      <a:pt x="0" y="8"/>
                    </a:cubicBezTo>
                    <a:close/>
                    <a:moveTo>
                      <a:pt x="2" y="7"/>
                    </a:moveTo>
                    <a:cubicBezTo>
                      <a:pt x="2" y="4"/>
                      <a:pt x="4" y="2"/>
                      <a:pt x="7" y="2"/>
                    </a:cubicBezTo>
                    <a:cubicBezTo>
                      <a:pt x="9" y="2"/>
                      <a:pt x="11" y="4"/>
                      <a:pt x="11" y="7"/>
                    </a:cubicBezTo>
                    <a:lnTo>
                      <a:pt x="2" y="7"/>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8" name="Freeform 868">
                <a:extLst>
                  <a:ext uri="{FF2B5EF4-FFF2-40B4-BE49-F238E27FC236}">
                    <a16:creationId xmlns:a16="http://schemas.microsoft.com/office/drawing/2014/main" id="{2911F339-6906-4252-86B5-E8600287239C}"/>
                  </a:ext>
                </a:extLst>
              </p:cNvPr>
              <p:cNvSpPr>
                <a:spLocks noEditPoints="1"/>
              </p:cNvSpPr>
              <p:nvPr/>
            </p:nvSpPr>
            <p:spPr bwMode="auto">
              <a:xfrm>
                <a:off x="4513" y="2283"/>
                <a:ext cx="29" cy="38"/>
              </a:xfrm>
              <a:custGeom>
                <a:avLst/>
                <a:gdLst>
                  <a:gd name="T0" fmla="*/ 0 w 12"/>
                  <a:gd name="T1" fmla="*/ 11 h 16"/>
                  <a:gd name="T2" fmla="*/ 6 w 12"/>
                  <a:gd name="T3" fmla="*/ 16 h 16"/>
                  <a:gd name="T4" fmla="*/ 10 w 12"/>
                  <a:gd name="T5" fmla="*/ 14 h 16"/>
                  <a:gd name="T6" fmla="*/ 10 w 12"/>
                  <a:gd name="T7" fmla="*/ 15 h 16"/>
                  <a:gd name="T8" fmla="*/ 12 w 12"/>
                  <a:gd name="T9" fmla="*/ 15 h 16"/>
                  <a:gd name="T10" fmla="*/ 12 w 12"/>
                  <a:gd name="T11" fmla="*/ 5 h 16"/>
                  <a:gd name="T12" fmla="*/ 6 w 12"/>
                  <a:gd name="T13" fmla="*/ 0 h 16"/>
                  <a:gd name="T14" fmla="*/ 1 w 12"/>
                  <a:gd name="T15" fmla="*/ 2 h 16"/>
                  <a:gd name="T16" fmla="*/ 2 w 12"/>
                  <a:gd name="T17" fmla="*/ 3 h 16"/>
                  <a:gd name="T18" fmla="*/ 6 w 12"/>
                  <a:gd name="T19" fmla="*/ 2 h 16"/>
                  <a:gd name="T20" fmla="*/ 9 w 12"/>
                  <a:gd name="T21" fmla="*/ 5 h 16"/>
                  <a:gd name="T22" fmla="*/ 9 w 12"/>
                  <a:gd name="T23" fmla="*/ 7 h 16"/>
                  <a:gd name="T24" fmla="*/ 6 w 12"/>
                  <a:gd name="T25" fmla="*/ 6 h 16"/>
                  <a:gd name="T26" fmla="*/ 0 w 12"/>
                  <a:gd name="T27" fmla="*/ 11 h 16"/>
                  <a:gd name="T28" fmla="*/ 2 w 12"/>
                  <a:gd name="T29" fmla="*/ 11 h 16"/>
                  <a:gd name="T30" fmla="*/ 6 w 12"/>
                  <a:gd name="T31" fmla="*/ 8 h 16"/>
                  <a:gd name="T32" fmla="*/ 10 w 12"/>
                  <a:gd name="T33" fmla="*/ 11 h 16"/>
                  <a:gd name="T34" fmla="*/ 6 w 12"/>
                  <a:gd name="T35" fmla="*/ 14 h 16"/>
                  <a:gd name="T36" fmla="*/ 2 w 12"/>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6">
                    <a:moveTo>
                      <a:pt x="0" y="11"/>
                    </a:moveTo>
                    <a:cubicBezTo>
                      <a:pt x="0" y="14"/>
                      <a:pt x="2" y="16"/>
                      <a:pt x="6" y="16"/>
                    </a:cubicBezTo>
                    <a:cubicBezTo>
                      <a:pt x="8" y="16"/>
                      <a:pt x="9" y="15"/>
                      <a:pt x="10"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2"/>
                    </a:cubicBezTo>
                    <a:cubicBezTo>
                      <a:pt x="2" y="3"/>
                      <a:pt x="2" y="3"/>
                      <a:pt x="2" y="3"/>
                    </a:cubicBezTo>
                    <a:cubicBezTo>
                      <a:pt x="3" y="3"/>
                      <a:pt x="4" y="2"/>
                      <a:pt x="6" y="2"/>
                    </a:cubicBezTo>
                    <a:cubicBezTo>
                      <a:pt x="8" y="2"/>
                      <a:pt x="9" y="3"/>
                      <a:pt x="9" y="5"/>
                    </a:cubicBezTo>
                    <a:cubicBezTo>
                      <a:pt x="9" y="7"/>
                      <a:pt x="9" y="7"/>
                      <a:pt x="9" y="7"/>
                    </a:cubicBezTo>
                    <a:cubicBezTo>
                      <a:pt x="9" y="7"/>
                      <a:pt x="7" y="6"/>
                      <a:pt x="6" y="6"/>
                    </a:cubicBezTo>
                    <a:cubicBezTo>
                      <a:pt x="2" y="6"/>
                      <a:pt x="0" y="8"/>
                      <a:pt x="0" y="11"/>
                    </a:cubicBezTo>
                    <a:close/>
                    <a:moveTo>
                      <a:pt x="2" y="11"/>
                    </a:moveTo>
                    <a:cubicBezTo>
                      <a:pt x="2" y="9"/>
                      <a:pt x="4" y="8"/>
                      <a:pt x="6" y="8"/>
                    </a:cubicBezTo>
                    <a:cubicBezTo>
                      <a:pt x="8" y="8"/>
                      <a:pt x="10" y="9"/>
                      <a:pt x="10" y="11"/>
                    </a:cubicBezTo>
                    <a:cubicBezTo>
                      <a:pt x="10" y="13"/>
                      <a:pt x="8" y="14"/>
                      <a:pt x="6" y="14"/>
                    </a:cubicBezTo>
                    <a:cubicBezTo>
                      <a:pt x="4"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09" name="Freeform 869">
                <a:extLst>
                  <a:ext uri="{FF2B5EF4-FFF2-40B4-BE49-F238E27FC236}">
                    <a16:creationId xmlns:a16="http://schemas.microsoft.com/office/drawing/2014/main" id="{5276C01F-A3E7-416A-8D67-F5B89C6A13C5}"/>
                  </a:ext>
                </a:extLst>
              </p:cNvPr>
              <p:cNvSpPr>
                <a:spLocks noEditPoints="1"/>
              </p:cNvSpPr>
              <p:nvPr/>
            </p:nvSpPr>
            <p:spPr bwMode="auto">
              <a:xfrm>
                <a:off x="4546" y="2269"/>
                <a:ext cx="36" cy="52"/>
              </a:xfrm>
              <a:custGeom>
                <a:avLst/>
                <a:gdLst>
                  <a:gd name="T0" fmla="*/ 15 w 15"/>
                  <a:gd name="T1" fmla="*/ 0 h 22"/>
                  <a:gd name="T2" fmla="*/ 12 w 15"/>
                  <a:gd name="T3" fmla="*/ 0 h 22"/>
                  <a:gd name="T4" fmla="*/ 12 w 15"/>
                  <a:gd name="T5" fmla="*/ 9 h 22"/>
                  <a:gd name="T6" fmla="*/ 7 w 15"/>
                  <a:gd name="T7" fmla="*/ 6 h 22"/>
                  <a:gd name="T8" fmla="*/ 0 w 15"/>
                  <a:gd name="T9" fmla="*/ 14 h 22"/>
                  <a:gd name="T10" fmla="*/ 7 w 15"/>
                  <a:gd name="T11" fmla="*/ 22 h 22"/>
                  <a:gd name="T12" fmla="*/ 13 w 15"/>
                  <a:gd name="T13" fmla="*/ 19 h 22"/>
                  <a:gd name="T14" fmla="*/ 13 w 15"/>
                  <a:gd name="T15" fmla="*/ 21 h 22"/>
                  <a:gd name="T16" fmla="*/ 15 w 15"/>
                  <a:gd name="T17" fmla="*/ 21 h 22"/>
                  <a:gd name="T18" fmla="*/ 15 w 15"/>
                  <a:gd name="T19" fmla="*/ 0 h 22"/>
                  <a:gd name="T20" fmla="*/ 13 w 15"/>
                  <a:gd name="T21" fmla="*/ 14 h 22"/>
                  <a:gd name="T22" fmla="*/ 8 w 15"/>
                  <a:gd name="T23" fmla="*/ 20 h 22"/>
                  <a:gd name="T24" fmla="*/ 3 w 15"/>
                  <a:gd name="T25" fmla="*/ 14 h 22"/>
                  <a:gd name="T26" fmla="*/ 8 w 15"/>
                  <a:gd name="T27" fmla="*/ 8 h 22"/>
                  <a:gd name="T28" fmla="*/ 13 w 15"/>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2">
                    <a:moveTo>
                      <a:pt x="15" y="0"/>
                    </a:moveTo>
                    <a:cubicBezTo>
                      <a:pt x="12" y="0"/>
                      <a:pt x="12" y="0"/>
                      <a:pt x="12" y="0"/>
                    </a:cubicBezTo>
                    <a:cubicBezTo>
                      <a:pt x="12" y="9"/>
                      <a:pt x="12" y="9"/>
                      <a:pt x="12" y="9"/>
                    </a:cubicBezTo>
                    <a:cubicBezTo>
                      <a:pt x="12" y="8"/>
                      <a:pt x="10" y="6"/>
                      <a:pt x="7" y="6"/>
                    </a:cubicBezTo>
                    <a:cubicBezTo>
                      <a:pt x="3" y="6"/>
                      <a:pt x="0" y="9"/>
                      <a:pt x="0" y="14"/>
                    </a:cubicBezTo>
                    <a:cubicBezTo>
                      <a:pt x="0" y="19"/>
                      <a:pt x="3" y="22"/>
                      <a:pt x="7" y="22"/>
                    </a:cubicBezTo>
                    <a:cubicBezTo>
                      <a:pt x="11" y="22"/>
                      <a:pt x="12" y="20"/>
                      <a:pt x="13" y="19"/>
                    </a:cubicBezTo>
                    <a:cubicBezTo>
                      <a:pt x="13" y="21"/>
                      <a:pt x="13" y="21"/>
                      <a:pt x="13" y="21"/>
                    </a:cubicBezTo>
                    <a:cubicBezTo>
                      <a:pt x="15" y="21"/>
                      <a:pt x="15" y="21"/>
                      <a:pt x="15" y="21"/>
                    </a:cubicBezTo>
                    <a:lnTo>
                      <a:pt x="15" y="0"/>
                    </a:lnTo>
                    <a:close/>
                    <a:moveTo>
                      <a:pt x="13" y="14"/>
                    </a:moveTo>
                    <a:cubicBezTo>
                      <a:pt x="13" y="17"/>
                      <a:pt x="11" y="20"/>
                      <a:pt x="8" y="20"/>
                    </a:cubicBezTo>
                    <a:cubicBezTo>
                      <a:pt x="5" y="20"/>
                      <a:pt x="3" y="17"/>
                      <a:pt x="3" y="14"/>
                    </a:cubicBezTo>
                    <a:cubicBezTo>
                      <a:pt x="3" y="10"/>
                      <a:pt x="5" y="8"/>
                      <a:pt x="8" y="8"/>
                    </a:cubicBezTo>
                    <a:cubicBezTo>
                      <a:pt x="10" y="8"/>
                      <a:pt x="13" y="10"/>
                      <a:pt x="13" y="14"/>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0" name="Freeform 870">
                <a:extLst>
                  <a:ext uri="{FF2B5EF4-FFF2-40B4-BE49-F238E27FC236}">
                    <a16:creationId xmlns:a16="http://schemas.microsoft.com/office/drawing/2014/main" id="{85C5BA6B-F15D-4694-9186-9B15C30681EE}"/>
                  </a:ext>
                </a:extLst>
              </p:cNvPr>
              <p:cNvSpPr>
                <a:spLocks noEditPoints="1"/>
              </p:cNvSpPr>
              <p:nvPr/>
            </p:nvSpPr>
            <p:spPr bwMode="auto">
              <a:xfrm>
                <a:off x="4589" y="2283"/>
                <a:ext cx="28" cy="38"/>
              </a:xfrm>
              <a:custGeom>
                <a:avLst/>
                <a:gdLst>
                  <a:gd name="T0" fmla="*/ 0 w 12"/>
                  <a:gd name="T1" fmla="*/ 11 h 16"/>
                  <a:gd name="T2" fmla="*/ 6 w 12"/>
                  <a:gd name="T3" fmla="*/ 16 h 16"/>
                  <a:gd name="T4" fmla="*/ 10 w 12"/>
                  <a:gd name="T5" fmla="*/ 14 h 16"/>
                  <a:gd name="T6" fmla="*/ 10 w 12"/>
                  <a:gd name="T7" fmla="*/ 15 h 16"/>
                  <a:gd name="T8" fmla="*/ 12 w 12"/>
                  <a:gd name="T9" fmla="*/ 15 h 16"/>
                  <a:gd name="T10" fmla="*/ 12 w 12"/>
                  <a:gd name="T11" fmla="*/ 5 h 16"/>
                  <a:gd name="T12" fmla="*/ 6 w 12"/>
                  <a:gd name="T13" fmla="*/ 0 h 16"/>
                  <a:gd name="T14" fmla="*/ 1 w 12"/>
                  <a:gd name="T15" fmla="*/ 2 h 16"/>
                  <a:gd name="T16" fmla="*/ 2 w 12"/>
                  <a:gd name="T17" fmla="*/ 3 h 16"/>
                  <a:gd name="T18" fmla="*/ 6 w 12"/>
                  <a:gd name="T19" fmla="*/ 2 h 16"/>
                  <a:gd name="T20" fmla="*/ 10 w 12"/>
                  <a:gd name="T21" fmla="*/ 5 h 16"/>
                  <a:gd name="T22" fmla="*/ 10 w 12"/>
                  <a:gd name="T23" fmla="*/ 7 h 16"/>
                  <a:gd name="T24" fmla="*/ 6 w 12"/>
                  <a:gd name="T25" fmla="*/ 6 h 16"/>
                  <a:gd name="T26" fmla="*/ 0 w 12"/>
                  <a:gd name="T27" fmla="*/ 11 h 16"/>
                  <a:gd name="T28" fmla="*/ 2 w 12"/>
                  <a:gd name="T29" fmla="*/ 11 h 16"/>
                  <a:gd name="T30" fmla="*/ 6 w 12"/>
                  <a:gd name="T31" fmla="*/ 8 h 16"/>
                  <a:gd name="T32" fmla="*/ 10 w 12"/>
                  <a:gd name="T33" fmla="*/ 11 h 16"/>
                  <a:gd name="T34" fmla="*/ 6 w 12"/>
                  <a:gd name="T35" fmla="*/ 14 h 16"/>
                  <a:gd name="T36" fmla="*/ 2 w 12"/>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6">
                    <a:moveTo>
                      <a:pt x="0" y="11"/>
                    </a:moveTo>
                    <a:cubicBezTo>
                      <a:pt x="0" y="14"/>
                      <a:pt x="2" y="16"/>
                      <a:pt x="6" y="16"/>
                    </a:cubicBezTo>
                    <a:cubicBezTo>
                      <a:pt x="8" y="16"/>
                      <a:pt x="9" y="15"/>
                      <a:pt x="10" y="14"/>
                    </a:cubicBezTo>
                    <a:cubicBezTo>
                      <a:pt x="10" y="15"/>
                      <a:pt x="10" y="15"/>
                      <a:pt x="10" y="15"/>
                    </a:cubicBezTo>
                    <a:cubicBezTo>
                      <a:pt x="12" y="15"/>
                      <a:pt x="12" y="15"/>
                      <a:pt x="12" y="15"/>
                    </a:cubicBezTo>
                    <a:cubicBezTo>
                      <a:pt x="12" y="5"/>
                      <a:pt x="12" y="5"/>
                      <a:pt x="12" y="5"/>
                    </a:cubicBezTo>
                    <a:cubicBezTo>
                      <a:pt x="12" y="2"/>
                      <a:pt x="10" y="0"/>
                      <a:pt x="6" y="0"/>
                    </a:cubicBezTo>
                    <a:cubicBezTo>
                      <a:pt x="4" y="0"/>
                      <a:pt x="2" y="1"/>
                      <a:pt x="1" y="2"/>
                    </a:cubicBezTo>
                    <a:cubicBezTo>
                      <a:pt x="2" y="3"/>
                      <a:pt x="2" y="3"/>
                      <a:pt x="2" y="3"/>
                    </a:cubicBezTo>
                    <a:cubicBezTo>
                      <a:pt x="3" y="3"/>
                      <a:pt x="4" y="2"/>
                      <a:pt x="6" y="2"/>
                    </a:cubicBezTo>
                    <a:cubicBezTo>
                      <a:pt x="8" y="2"/>
                      <a:pt x="10" y="3"/>
                      <a:pt x="10" y="5"/>
                    </a:cubicBezTo>
                    <a:cubicBezTo>
                      <a:pt x="10" y="7"/>
                      <a:pt x="10" y="7"/>
                      <a:pt x="10" y="7"/>
                    </a:cubicBezTo>
                    <a:cubicBezTo>
                      <a:pt x="9" y="7"/>
                      <a:pt x="8" y="6"/>
                      <a:pt x="6" y="6"/>
                    </a:cubicBezTo>
                    <a:cubicBezTo>
                      <a:pt x="2" y="6"/>
                      <a:pt x="0" y="8"/>
                      <a:pt x="0" y="11"/>
                    </a:cubicBezTo>
                    <a:close/>
                    <a:moveTo>
                      <a:pt x="2" y="11"/>
                    </a:moveTo>
                    <a:cubicBezTo>
                      <a:pt x="2" y="9"/>
                      <a:pt x="4" y="8"/>
                      <a:pt x="6" y="8"/>
                    </a:cubicBezTo>
                    <a:cubicBezTo>
                      <a:pt x="8" y="8"/>
                      <a:pt x="10" y="9"/>
                      <a:pt x="10" y="11"/>
                    </a:cubicBezTo>
                    <a:cubicBezTo>
                      <a:pt x="10" y="13"/>
                      <a:pt x="8" y="14"/>
                      <a:pt x="6" y="14"/>
                    </a:cubicBezTo>
                    <a:cubicBezTo>
                      <a:pt x="4"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1" name="Freeform 871">
                <a:extLst>
                  <a:ext uri="{FF2B5EF4-FFF2-40B4-BE49-F238E27FC236}">
                    <a16:creationId xmlns:a16="http://schemas.microsoft.com/office/drawing/2014/main" id="{03786767-10A8-4ADF-91BF-98C116556721}"/>
                  </a:ext>
                </a:extLst>
              </p:cNvPr>
              <p:cNvSpPr>
                <a:spLocks noEditPoints="1"/>
              </p:cNvSpPr>
              <p:nvPr/>
            </p:nvSpPr>
            <p:spPr bwMode="auto">
              <a:xfrm>
                <a:off x="4627" y="2283"/>
                <a:ext cx="33" cy="50"/>
              </a:xfrm>
              <a:custGeom>
                <a:avLst/>
                <a:gdLst>
                  <a:gd name="T0" fmla="*/ 0 w 14"/>
                  <a:gd name="T1" fmla="*/ 21 h 21"/>
                  <a:gd name="T2" fmla="*/ 2 w 14"/>
                  <a:gd name="T3" fmla="*/ 21 h 21"/>
                  <a:gd name="T4" fmla="*/ 2 w 14"/>
                  <a:gd name="T5" fmla="*/ 13 h 21"/>
                  <a:gd name="T6" fmla="*/ 7 w 14"/>
                  <a:gd name="T7" fmla="*/ 16 h 21"/>
                  <a:gd name="T8" fmla="*/ 14 w 14"/>
                  <a:gd name="T9" fmla="*/ 8 h 21"/>
                  <a:gd name="T10" fmla="*/ 7 w 14"/>
                  <a:gd name="T11" fmla="*/ 0 h 21"/>
                  <a:gd name="T12" fmla="*/ 2 w 14"/>
                  <a:gd name="T13" fmla="*/ 3 h 21"/>
                  <a:gd name="T14" fmla="*/ 2 w 14"/>
                  <a:gd name="T15" fmla="*/ 0 h 21"/>
                  <a:gd name="T16" fmla="*/ 0 w 14"/>
                  <a:gd name="T17" fmla="*/ 0 h 21"/>
                  <a:gd name="T18" fmla="*/ 0 w 14"/>
                  <a:gd name="T19" fmla="*/ 21 h 21"/>
                  <a:gd name="T20" fmla="*/ 2 w 14"/>
                  <a:gd name="T21" fmla="*/ 8 h 21"/>
                  <a:gd name="T22" fmla="*/ 7 w 14"/>
                  <a:gd name="T23" fmla="*/ 2 h 21"/>
                  <a:gd name="T24" fmla="*/ 12 w 14"/>
                  <a:gd name="T25" fmla="*/ 8 h 21"/>
                  <a:gd name="T26" fmla="*/ 7 w 14"/>
                  <a:gd name="T27" fmla="*/ 14 h 21"/>
                  <a:gd name="T28" fmla="*/ 2 w 14"/>
                  <a:gd name="T2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0" y="21"/>
                    </a:moveTo>
                    <a:cubicBezTo>
                      <a:pt x="2" y="21"/>
                      <a:pt x="2" y="21"/>
                      <a:pt x="2" y="21"/>
                    </a:cubicBezTo>
                    <a:cubicBezTo>
                      <a:pt x="2" y="13"/>
                      <a:pt x="2" y="13"/>
                      <a:pt x="2" y="13"/>
                    </a:cubicBezTo>
                    <a:cubicBezTo>
                      <a:pt x="3" y="14"/>
                      <a:pt x="4" y="16"/>
                      <a:pt x="7" y="16"/>
                    </a:cubicBezTo>
                    <a:cubicBezTo>
                      <a:pt x="11" y="16"/>
                      <a:pt x="14" y="13"/>
                      <a:pt x="14" y="8"/>
                    </a:cubicBezTo>
                    <a:cubicBezTo>
                      <a:pt x="14" y="3"/>
                      <a:pt x="11" y="0"/>
                      <a:pt x="7" y="0"/>
                    </a:cubicBezTo>
                    <a:cubicBezTo>
                      <a:pt x="4" y="0"/>
                      <a:pt x="2" y="2"/>
                      <a:pt x="2" y="3"/>
                    </a:cubicBezTo>
                    <a:cubicBezTo>
                      <a:pt x="2" y="0"/>
                      <a:pt x="2" y="0"/>
                      <a:pt x="2" y="0"/>
                    </a:cubicBezTo>
                    <a:cubicBezTo>
                      <a:pt x="0" y="0"/>
                      <a:pt x="0" y="0"/>
                      <a:pt x="0" y="0"/>
                    </a:cubicBezTo>
                    <a:lnTo>
                      <a:pt x="0" y="21"/>
                    </a:lnTo>
                    <a:close/>
                    <a:moveTo>
                      <a:pt x="2" y="8"/>
                    </a:moveTo>
                    <a:cubicBezTo>
                      <a:pt x="2" y="5"/>
                      <a:pt x="4" y="2"/>
                      <a:pt x="7" y="2"/>
                    </a:cubicBezTo>
                    <a:cubicBezTo>
                      <a:pt x="10" y="2"/>
                      <a:pt x="12" y="4"/>
                      <a:pt x="12" y="8"/>
                    </a:cubicBezTo>
                    <a:cubicBezTo>
                      <a:pt x="12" y="11"/>
                      <a:pt x="10" y="14"/>
                      <a:pt x="7" y="14"/>
                    </a:cubicBezTo>
                    <a:cubicBezTo>
                      <a:pt x="4" y="14"/>
                      <a:pt x="2" y="12"/>
                      <a:pt x="2"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2" name="Freeform 872">
                <a:extLst>
                  <a:ext uri="{FF2B5EF4-FFF2-40B4-BE49-F238E27FC236}">
                    <a16:creationId xmlns:a16="http://schemas.microsoft.com/office/drawing/2014/main" id="{16CBB4B7-BA30-4D25-9554-1FA26453C352}"/>
                  </a:ext>
                </a:extLst>
              </p:cNvPr>
              <p:cNvSpPr>
                <a:spLocks/>
              </p:cNvSpPr>
              <p:nvPr/>
            </p:nvSpPr>
            <p:spPr bwMode="auto">
              <a:xfrm>
                <a:off x="4660" y="2276"/>
                <a:ext cx="19" cy="45"/>
              </a:xfrm>
              <a:custGeom>
                <a:avLst/>
                <a:gdLst>
                  <a:gd name="T0" fmla="*/ 2 w 8"/>
                  <a:gd name="T1" fmla="*/ 3 h 19"/>
                  <a:gd name="T2" fmla="*/ 0 w 8"/>
                  <a:gd name="T3" fmla="*/ 3 h 19"/>
                  <a:gd name="T4" fmla="*/ 0 w 8"/>
                  <a:gd name="T5" fmla="*/ 5 h 19"/>
                  <a:gd name="T6" fmla="*/ 2 w 8"/>
                  <a:gd name="T7" fmla="*/ 5 h 19"/>
                  <a:gd name="T8" fmla="*/ 2 w 8"/>
                  <a:gd name="T9" fmla="*/ 13 h 19"/>
                  <a:gd name="T10" fmla="*/ 6 w 8"/>
                  <a:gd name="T11" fmla="*/ 19 h 19"/>
                  <a:gd name="T12" fmla="*/ 8 w 8"/>
                  <a:gd name="T13" fmla="*/ 19 h 19"/>
                  <a:gd name="T14" fmla="*/ 8 w 8"/>
                  <a:gd name="T15" fmla="*/ 17 h 19"/>
                  <a:gd name="T16" fmla="*/ 7 w 8"/>
                  <a:gd name="T17" fmla="*/ 17 h 19"/>
                  <a:gd name="T18" fmla="*/ 4 w 8"/>
                  <a:gd name="T19" fmla="*/ 13 h 19"/>
                  <a:gd name="T20" fmla="*/ 4 w 8"/>
                  <a:gd name="T21" fmla="*/ 5 h 19"/>
                  <a:gd name="T22" fmla="*/ 8 w 8"/>
                  <a:gd name="T23" fmla="*/ 5 h 19"/>
                  <a:gd name="T24" fmla="*/ 8 w 8"/>
                  <a:gd name="T25" fmla="*/ 3 h 19"/>
                  <a:gd name="T26" fmla="*/ 4 w 8"/>
                  <a:gd name="T27" fmla="*/ 3 h 19"/>
                  <a:gd name="T28" fmla="*/ 4 w 8"/>
                  <a:gd name="T29" fmla="*/ 0 h 19"/>
                  <a:gd name="T30" fmla="*/ 2 w 8"/>
                  <a:gd name="T31" fmla="*/ 0 h 19"/>
                  <a:gd name="T32" fmla="*/ 2 w 8"/>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9">
                    <a:moveTo>
                      <a:pt x="2" y="3"/>
                    </a:moveTo>
                    <a:cubicBezTo>
                      <a:pt x="0" y="3"/>
                      <a:pt x="0" y="3"/>
                      <a:pt x="0" y="3"/>
                    </a:cubicBezTo>
                    <a:cubicBezTo>
                      <a:pt x="0" y="5"/>
                      <a:pt x="0" y="5"/>
                      <a:pt x="0" y="5"/>
                    </a:cubicBezTo>
                    <a:cubicBezTo>
                      <a:pt x="2" y="5"/>
                      <a:pt x="2" y="5"/>
                      <a:pt x="2" y="5"/>
                    </a:cubicBezTo>
                    <a:cubicBezTo>
                      <a:pt x="2" y="13"/>
                      <a:pt x="2" y="13"/>
                      <a:pt x="2" y="13"/>
                    </a:cubicBezTo>
                    <a:cubicBezTo>
                      <a:pt x="2" y="17"/>
                      <a:pt x="3" y="19"/>
                      <a:pt x="6" y="19"/>
                    </a:cubicBezTo>
                    <a:cubicBezTo>
                      <a:pt x="7" y="19"/>
                      <a:pt x="8" y="19"/>
                      <a:pt x="8" y="19"/>
                    </a:cubicBezTo>
                    <a:cubicBezTo>
                      <a:pt x="8" y="17"/>
                      <a:pt x="8" y="17"/>
                      <a:pt x="8" y="17"/>
                    </a:cubicBezTo>
                    <a:cubicBezTo>
                      <a:pt x="8" y="17"/>
                      <a:pt x="7" y="17"/>
                      <a:pt x="7" y="17"/>
                    </a:cubicBezTo>
                    <a:cubicBezTo>
                      <a:pt x="5" y="17"/>
                      <a:pt x="4" y="16"/>
                      <a:pt x="4" y="13"/>
                    </a:cubicBezTo>
                    <a:cubicBezTo>
                      <a:pt x="4" y="5"/>
                      <a:pt x="4" y="5"/>
                      <a:pt x="4" y="5"/>
                    </a:cubicBezTo>
                    <a:cubicBezTo>
                      <a:pt x="8" y="5"/>
                      <a:pt x="8" y="5"/>
                      <a:pt x="8" y="5"/>
                    </a:cubicBezTo>
                    <a:cubicBezTo>
                      <a:pt x="8" y="3"/>
                      <a:pt x="8" y="3"/>
                      <a:pt x="8"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3" name="Freeform 873">
                <a:extLst>
                  <a:ext uri="{FF2B5EF4-FFF2-40B4-BE49-F238E27FC236}">
                    <a16:creationId xmlns:a16="http://schemas.microsoft.com/office/drawing/2014/main" id="{140994CA-A41E-41A1-90EE-9911235C481D}"/>
                  </a:ext>
                </a:extLst>
              </p:cNvPr>
              <p:cNvSpPr>
                <a:spLocks noEditPoints="1"/>
              </p:cNvSpPr>
              <p:nvPr/>
            </p:nvSpPr>
            <p:spPr bwMode="auto">
              <a:xfrm>
                <a:off x="4684" y="2283"/>
                <a:ext cx="26" cy="38"/>
              </a:xfrm>
              <a:custGeom>
                <a:avLst/>
                <a:gdLst>
                  <a:gd name="T0" fmla="*/ 0 w 11"/>
                  <a:gd name="T1" fmla="*/ 11 h 16"/>
                  <a:gd name="T2" fmla="*/ 5 w 11"/>
                  <a:gd name="T3" fmla="*/ 16 h 16"/>
                  <a:gd name="T4" fmla="*/ 9 w 11"/>
                  <a:gd name="T5" fmla="*/ 14 h 16"/>
                  <a:gd name="T6" fmla="*/ 9 w 11"/>
                  <a:gd name="T7" fmla="*/ 15 h 16"/>
                  <a:gd name="T8" fmla="*/ 11 w 11"/>
                  <a:gd name="T9" fmla="*/ 15 h 16"/>
                  <a:gd name="T10" fmla="*/ 11 w 11"/>
                  <a:gd name="T11" fmla="*/ 5 h 16"/>
                  <a:gd name="T12" fmla="*/ 6 w 11"/>
                  <a:gd name="T13" fmla="*/ 0 h 16"/>
                  <a:gd name="T14" fmla="*/ 0 w 11"/>
                  <a:gd name="T15" fmla="*/ 2 h 16"/>
                  <a:gd name="T16" fmla="*/ 1 w 11"/>
                  <a:gd name="T17" fmla="*/ 3 h 16"/>
                  <a:gd name="T18" fmla="*/ 6 w 11"/>
                  <a:gd name="T19" fmla="*/ 2 h 16"/>
                  <a:gd name="T20" fmla="*/ 9 w 11"/>
                  <a:gd name="T21" fmla="*/ 5 h 16"/>
                  <a:gd name="T22" fmla="*/ 9 w 11"/>
                  <a:gd name="T23" fmla="*/ 7 h 16"/>
                  <a:gd name="T24" fmla="*/ 5 w 11"/>
                  <a:gd name="T25" fmla="*/ 6 h 16"/>
                  <a:gd name="T26" fmla="*/ 0 w 11"/>
                  <a:gd name="T27" fmla="*/ 11 h 16"/>
                  <a:gd name="T28" fmla="*/ 2 w 11"/>
                  <a:gd name="T29" fmla="*/ 11 h 16"/>
                  <a:gd name="T30" fmla="*/ 6 w 11"/>
                  <a:gd name="T31" fmla="*/ 8 h 16"/>
                  <a:gd name="T32" fmla="*/ 9 w 11"/>
                  <a:gd name="T33" fmla="*/ 11 h 16"/>
                  <a:gd name="T34" fmla="*/ 6 w 11"/>
                  <a:gd name="T35" fmla="*/ 14 h 16"/>
                  <a:gd name="T36" fmla="*/ 2 w 11"/>
                  <a:gd name="T37"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6">
                    <a:moveTo>
                      <a:pt x="0" y="11"/>
                    </a:moveTo>
                    <a:cubicBezTo>
                      <a:pt x="0" y="14"/>
                      <a:pt x="2" y="16"/>
                      <a:pt x="5" y="16"/>
                    </a:cubicBezTo>
                    <a:cubicBezTo>
                      <a:pt x="7" y="16"/>
                      <a:pt x="8" y="15"/>
                      <a:pt x="9" y="14"/>
                    </a:cubicBezTo>
                    <a:cubicBezTo>
                      <a:pt x="9" y="15"/>
                      <a:pt x="9" y="15"/>
                      <a:pt x="9" y="15"/>
                    </a:cubicBezTo>
                    <a:cubicBezTo>
                      <a:pt x="11" y="15"/>
                      <a:pt x="11" y="15"/>
                      <a:pt x="11" y="15"/>
                    </a:cubicBezTo>
                    <a:cubicBezTo>
                      <a:pt x="11" y="5"/>
                      <a:pt x="11" y="5"/>
                      <a:pt x="11" y="5"/>
                    </a:cubicBezTo>
                    <a:cubicBezTo>
                      <a:pt x="11" y="2"/>
                      <a:pt x="10" y="0"/>
                      <a:pt x="6" y="0"/>
                    </a:cubicBezTo>
                    <a:cubicBezTo>
                      <a:pt x="3" y="0"/>
                      <a:pt x="1" y="1"/>
                      <a:pt x="0" y="2"/>
                    </a:cubicBezTo>
                    <a:cubicBezTo>
                      <a:pt x="1" y="3"/>
                      <a:pt x="1" y="3"/>
                      <a:pt x="1" y="3"/>
                    </a:cubicBezTo>
                    <a:cubicBezTo>
                      <a:pt x="2" y="3"/>
                      <a:pt x="4" y="2"/>
                      <a:pt x="6" y="2"/>
                    </a:cubicBezTo>
                    <a:cubicBezTo>
                      <a:pt x="8" y="2"/>
                      <a:pt x="9" y="3"/>
                      <a:pt x="9" y="5"/>
                    </a:cubicBezTo>
                    <a:cubicBezTo>
                      <a:pt x="9" y="7"/>
                      <a:pt x="9" y="7"/>
                      <a:pt x="9" y="7"/>
                    </a:cubicBezTo>
                    <a:cubicBezTo>
                      <a:pt x="9" y="7"/>
                      <a:pt x="7" y="6"/>
                      <a:pt x="5" y="6"/>
                    </a:cubicBezTo>
                    <a:cubicBezTo>
                      <a:pt x="2" y="6"/>
                      <a:pt x="0" y="8"/>
                      <a:pt x="0" y="11"/>
                    </a:cubicBezTo>
                    <a:close/>
                    <a:moveTo>
                      <a:pt x="2" y="11"/>
                    </a:moveTo>
                    <a:cubicBezTo>
                      <a:pt x="2" y="9"/>
                      <a:pt x="3" y="8"/>
                      <a:pt x="6" y="8"/>
                    </a:cubicBezTo>
                    <a:cubicBezTo>
                      <a:pt x="8" y="8"/>
                      <a:pt x="9" y="9"/>
                      <a:pt x="9" y="11"/>
                    </a:cubicBezTo>
                    <a:cubicBezTo>
                      <a:pt x="9" y="13"/>
                      <a:pt x="8" y="14"/>
                      <a:pt x="6" y="14"/>
                    </a:cubicBezTo>
                    <a:cubicBezTo>
                      <a:pt x="3" y="14"/>
                      <a:pt x="2" y="12"/>
                      <a:pt x="2" y="1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4" name="Freeform 874">
                <a:extLst>
                  <a:ext uri="{FF2B5EF4-FFF2-40B4-BE49-F238E27FC236}">
                    <a16:creationId xmlns:a16="http://schemas.microsoft.com/office/drawing/2014/main" id="{3B2EFB1B-0846-4480-9137-82F3DD1240C3}"/>
                  </a:ext>
                </a:extLst>
              </p:cNvPr>
              <p:cNvSpPr>
                <a:spLocks/>
              </p:cNvSpPr>
              <p:nvPr/>
            </p:nvSpPr>
            <p:spPr bwMode="auto">
              <a:xfrm>
                <a:off x="4714" y="2276"/>
                <a:ext cx="19" cy="45"/>
              </a:xfrm>
              <a:custGeom>
                <a:avLst/>
                <a:gdLst>
                  <a:gd name="T0" fmla="*/ 2 w 8"/>
                  <a:gd name="T1" fmla="*/ 3 h 19"/>
                  <a:gd name="T2" fmla="*/ 0 w 8"/>
                  <a:gd name="T3" fmla="*/ 3 h 19"/>
                  <a:gd name="T4" fmla="*/ 0 w 8"/>
                  <a:gd name="T5" fmla="*/ 5 h 19"/>
                  <a:gd name="T6" fmla="*/ 2 w 8"/>
                  <a:gd name="T7" fmla="*/ 5 h 19"/>
                  <a:gd name="T8" fmla="*/ 2 w 8"/>
                  <a:gd name="T9" fmla="*/ 13 h 19"/>
                  <a:gd name="T10" fmla="*/ 6 w 8"/>
                  <a:gd name="T11" fmla="*/ 19 h 19"/>
                  <a:gd name="T12" fmla="*/ 8 w 8"/>
                  <a:gd name="T13" fmla="*/ 19 h 19"/>
                  <a:gd name="T14" fmla="*/ 8 w 8"/>
                  <a:gd name="T15" fmla="*/ 17 h 19"/>
                  <a:gd name="T16" fmla="*/ 7 w 8"/>
                  <a:gd name="T17" fmla="*/ 17 h 19"/>
                  <a:gd name="T18" fmla="*/ 4 w 8"/>
                  <a:gd name="T19" fmla="*/ 13 h 19"/>
                  <a:gd name="T20" fmla="*/ 4 w 8"/>
                  <a:gd name="T21" fmla="*/ 5 h 19"/>
                  <a:gd name="T22" fmla="*/ 8 w 8"/>
                  <a:gd name="T23" fmla="*/ 5 h 19"/>
                  <a:gd name="T24" fmla="*/ 8 w 8"/>
                  <a:gd name="T25" fmla="*/ 3 h 19"/>
                  <a:gd name="T26" fmla="*/ 4 w 8"/>
                  <a:gd name="T27" fmla="*/ 3 h 19"/>
                  <a:gd name="T28" fmla="*/ 4 w 8"/>
                  <a:gd name="T29" fmla="*/ 0 h 19"/>
                  <a:gd name="T30" fmla="*/ 2 w 8"/>
                  <a:gd name="T31" fmla="*/ 0 h 19"/>
                  <a:gd name="T32" fmla="*/ 2 w 8"/>
                  <a:gd name="T33"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19">
                    <a:moveTo>
                      <a:pt x="2" y="3"/>
                    </a:moveTo>
                    <a:cubicBezTo>
                      <a:pt x="0" y="3"/>
                      <a:pt x="0" y="3"/>
                      <a:pt x="0" y="3"/>
                    </a:cubicBezTo>
                    <a:cubicBezTo>
                      <a:pt x="0" y="5"/>
                      <a:pt x="0" y="5"/>
                      <a:pt x="0" y="5"/>
                    </a:cubicBezTo>
                    <a:cubicBezTo>
                      <a:pt x="2" y="5"/>
                      <a:pt x="2" y="5"/>
                      <a:pt x="2" y="5"/>
                    </a:cubicBezTo>
                    <a:cubicBezTo>
                      <a:pt x="2" y="13"/>
                      <a:pt x="2" y="13"/>
                      <a:pt x="2" y="13"/>
                    </a:cubicBezTo>
                    <a:cubicBezTo>
                      <a:pt x="2" y="17"/>
                      <a:pt x="3" y="19"/>
                      <a:pt x="6" y="19"/>
                    </a:cubicBezTo>
                    <a:cubicBezTo>
                      <a:pt x="7" y="19"/>
                      <a:pt x="8" y="19"/>
                      <a:pt x="8" y="19"/>
                    </a:cubicBezTo>
                    <a:cubicBezTo>
                      <a:pt x="8" y="17"/>
                      <a:pt x="8" y="17"/>
                      <a:pt x="8" y="17"/>
                    </a:cubicBezTo>
                    <a:cubicBezTo>
                      <a:pt x="8" y="17"/>
                      <a:pt x="7" y="17"/>
                      <a:pt x="7" y="17"/>
                    </a:cubicBezTo>
                    <a:cubicBezTo>
                      <a:pt x="5" y="17"/>
                      <a:pt x="4" y="16"/>
                      <a:pt x="4" y="13"/>
                    </a:cubicBezTo>
                    <a:cubicBezTo>
                      <a:pt x="4" y="5"/>
                      <a:pt x="4" y="5"/>
                      <a:pt x="4" y="5"/>
                    </a:cubicBezTo>
                    <a:cubicBezTo>
                      <a:pt x="8" y="5"/>
                      <a:pt x="8" y="5"/>
                      <a:pt x="8" y="5"/>
                    </a:cubicBezTo>
                    <a:cubicBezTo>
                      <a:pt x="8" y="3"/>
                      <a:pt x="8" y="3"/>
                      <a:pt x="8" y="3"/>
                    </a:cubicBezTo>
                    <a:cubicBezTo>
                      <a:pt x="4" y="3"/>
                      <a:pt x="4" y="3"/>
                      <a:pt x="4" y="3"/>
                    </a:cubicBezTo>
                    <a:cubicBezTo>
                      <a:pt x="4" y="0"/>
                      <a:pt x="4" y="0"/>
                      <a:pt x="4" y="0"/>
                    </a:cubicBezTo>
                    <a:cubicBezTo>
                      <a:pt x="2" y="0"/>
                      <a:pt x="2" y="0"/>
                      <a:pt x="2" y="0"/>
                    </a:cubicBezTo>
                    <a:lnTo>
                      <a:pt x="2" y="3"/>
                    </a:ln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5" name="Freeform 875">
                <a:extLst>
                  <a:ext uri="{FF2B5EF4-FFF2-40B4-BE49-F238E27FC236}">
                    <a16:creationId xmlns:a16="http://schemas.microsoft.com/office/drawing/2014/main" id="{66E88551-42A9-4FB4-8457-C6AA48EF8F3C}"/>
                  </a:ext>
                </a:extLst>
              </p:cNvPr>
              <p:cNvSpPr>
                <a:spLocks noEditPoints="1"/>
              </p:cNvSpPr>
              <p:nvPr/>
            </p:nvSpPr>
            <p:spPr bwMode="auto">
              <a:xfrm>
                <a:off x="4738" y="2271"/>
                <a:ext cx="7" cy="48"/>
              </a:xfrm>
              <a:custGeom>
                <a:avLst/>
                <a:gdLst>
                  <a:gd name="T0" fmla="*/ 1 w 3"/>
                  <a:gd name="T1" fmla="*/ 20 h 20"/>
                  <a:gd name="T2" fmla="*/ 3 w 3"/>
                  <a:gd name="T3" fmla="*/ 20 h 20"/>
                  <a:gd name="T4" fmla="*/ 3 w 3"/>
                  <a:gd name="T5" fmla="*/ 5 h 20"/>
                  <a:gd name="T6" fmla="*/ 1 w 3"/>
                  <a:gd name="T7" fmla="*/ 5 h 20"/>
                  <a:gd name="T8" fmla="*/ 1 w 3"/>
                  <a:gd name="T9" fmla="*/ 20 h 20"/>
                  <a:gd name="T10" fmla="*/ 0 w 3"/>
                  <a:gd name="T11" fmla="*/ 1 h 20"/>
                  <a:gd name="T12" fmla="*/ 2 w 3"/>
                  <a:gd name="T13" fmla="*/ 3 h 20"/>
                  <a:gd name="T14" fmla="*/ 3 w 3"/>
                  <a:gd name="T15" fmla="*/ 1 h 20"/>
                  <a:gd name="T16" fmla="*/ 2 w 3"/>
                  <a:gd name="T17" fmla="*/ 0 h 20"/>
                  <a:gd name="T18" fmla="*/ 0 w 3"/>
                  <a:gd name="T19"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20">
                    <a:moveTo>
                      <a:pt x="1" y="20"/>
                    </a:moveTo>
                    <a:cubicBezTo>
                      <a:pt x="3" y="20"/>
                      <a:pt x="3" y="20"/>
                      <a:pt x="3" y="20"/>
                    </a:cubicBezTo>
                    <a:cubicBezTo>
                      <a:pt x="3" y="5"/>
                      <a:pt x="3" y="5"/>
                      <a:pt x="3" y="5"/>
                    </a:cubicBezTo>
                    <a:cubicBezTo>
                      <a:pt x="1" y="5"/>
                      <a:pt x="1" y="5"/>
                      <a:pt x="1" y="5"/>
                    </a:cubicBezTo>
                    <a:lnTo>
                      <a:pt x="1" y="20"/>
                    </a:lnTo>
                    <a:close/>
                    <a:moveTo>
                      <a:pt x="0" y="1"/>
                    </a:moveTo>
                    <a:cubicBezTo>
                      <a:pt x="0" y="2"/>
                      <a:pt x="1" y="3"/>
                      <a:pt x="2" y="3"/>
                    </a:cubicBezTo>
                    <a:cubicBezTo>
                      <a:pt x="3" y="3"/>
                      <a:pt x="3" y="2"/>
                      <a:pt x="3" y="1"/>
                    </a:cubicBezTo>
                    <a:cubicBezTo>
                      <a:pt x="3" y="1"/>
                      <a:pt x="3" y="0"/>
                      <a:pt x="2" y="0"/>
                    </a:cubicBezTo>
                    <a:cubicBezTo>
                      <a:pt x="1" y="0"/>
                      <a:pt x="0" y="1"/>
                      <a:pt x="0" y="1"/>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6" name="Freeform 876">
                <a:extLst>
                  <a:ext uri="{FF2B5EF4-FFF2-40B4-BE49-F238E27FC236}">
                    <a16:creationId xmlns:a16="http://schemas.microsoft.com/office/drawing/2014/main" id="{E68306FD-436D-41C7-828B-7DCF9FBBBC1A}"/>
                  </a:ext>
                </a:extLst>
              </p:cNvPr>
              <p:cNvSpPr>
                <a:spLocks noEditPoints="1"/>
              </p:cNvSpPr>
              <p:nvPr/>
            </p:nvSpPr>
            <p:spPr bwMode="auto">
              <a:xfrm>
                <a:off x="4752" y="2283"/>
                <a:ext cx="36" cy="38"/>
              </a:xfrm>
              <a:custGeom>
                <a:avLst/>
                <a:gdLst>
                  <a:gd name="T0" fmla="*/ 2 w 15"/>
                  <a:gd name="T1" fmla="*/ 8 h 16"/>
                  <a:gd name="T2" fmla="*/ 8 w 15"/>
                  <a:gd name="T3" fmla="*/ 2 h 16"/>
                  <a:gd name="T4" fmla="*/ 13 w 15"/>
                  <a:gd name="T5" fmla="*/ 8 h 16"/>
                  <a:gd name="T6" fmla="*/ 8 w 15"/>
                  <a:gd name="T7" fmla="*/ 14 h 16"/>
                  <a:gd name="T8" fmla="*/ 2 w 15"/>
                  <a:gd name="T9" fmla="*/ 8 h 16"/>
                  <a:gd name="T10" fmla="*/ 0 w 15"/>
                  <a:gd name="T11" fmla="*/ 8 h 16"/>
                  <a:gd name="T12" fmla="*/ 8 w 15"/>
                  <a:gd name="T13" fmla="*/ 16 h 16"/>
                  <a:gd name="T14" fmla="*/ 15 w 15"/>
                  <a:gd name="T15" fmla="*/ 8 h 16"/>
                  <a:gd name="T16" fmla="*/ 8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2" y="8"/>
                    </a:moveTo>
                    <a:cubicBezTo>
                      <a:pt x="2" y="5"/>
                      <a:pt x="4" y="2"/>
                      <a:pt x="8" y="2"/>
                    </a:cubicBezTo>
                    <a:cubicBezTo>
                      <a:pt x="11" y="2"/>
                      <a:pt x="13" y="5"/>
                      <a:pt x="13" y="8"/>
                    </a:cubicBezTo>
                    <a:cubicBezTo>
                      <a:pt x="13" y="11"/>
                      <a:pt x="11" y="14"/>
                      <a:pt x="8" y="14"/>
                    </a:cubicBezTo>
                    <a:cubicBezTo>
                      <a:pt x="4" y="14"/>
                      <a:pt x="2" y="11"/>
                      <a:pt x="2" y="8"/>
                    </a:cubicBezTo>
                    <a:close/>
                    <a:moveTo>
                      <a:pt x="0" y="8"/>
                    </a:moveTo>
                    <a:cubicBezTo>
                      <a:pt x="0" y="12"/>
                      <a:pt x="3" y="16"/>
                      <a:pt x="8" y="16"/>
                    </a:cubicBezTo>
                    <a:cubicBezTo>
                      <a:pt x="12" y="16"/>
                      <a:pt x="15" y="12"/>
                      <a:pt x="15" y="8"/>
                    </a:cubicBezTo>
                    <a:cubicBezTo>
                      <a:pt x="15" y="3"/>
                      <a:pt x="12" y="0"/>
                      <a:pt x="8" y="0"/>
                    </a:cubicBezTo>
                    <a:cubicBezTo>
                      <a:pt x="3" y="0"/>
                      <a:pt x="0" y="3"/>
                      <a:pt x="0" y="8"/>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7" name="Freeform 877">
                <a:extLst>
                  <a:ext uri="{FF2B5EF4-FFF2-40B4-BE49-F238E27FC236}">
                    <a16:creationId xmlns:a16="http://schemas.microsoft.com/office/drawing/2014/main" id="{F0CA860B-B413-4CA2-9FA5-15988C09C581}"/>
                  </a:ext>
                </a:extLst>
              </p:cNvPr>
              <p:cNvSpPr>
                <a:spLocks/>
              </p:cNvSpPr>
              <p:nvPr/>
            </p:nvSpPr>
            <p:spPr bwMode="auto">
              <a:xfrm>
                <a:off x="4795" y="2283"/>
                <a:ext cx="28" cy="36"/>
              </a:xfrm>
              <a:custGeom>
                <a:avLst/>
                <a:gdLst>
                  <a:gd name="T0" fmla="*/ 7 w 12"/>
                  <a:gd name="T1" fmla="*/ 0 h 15"/>
                  <a:gd name="T2" fmla="*/ 2 w 12"/>
                  <a:gd name="T3" fmla="*/ 3 h 15"/>
                  <a:gd name="T4" fmla="*/ 2 w 12"/>
                  <a:gd name="T5" fmla="*/ 0 h 15"/>
                  <a:gd name="T6" fmla="*/ 0 w 12"/>
                  <a:gd name="T7" fmla="*/ 0 h 15"/>
                  <a:gd name="T8" fmla="*/ 0 w 12"/>
                  <a:gd name="T9" fmla="*/ 15 h 15"/>
                  <a:gd name="T10" fmla="*/ 2 w 12"/>
                  <a:gd name="T11" fmla="*/ 15 h 15"/>
                  <a:gd name="T12" fmla="*/ 2 w 12"/>
                  <a:gd name="T13" fmla="*/ 6 h 15"/>
                  <a:gd name="T14" fmla="*/ 6 w 12"/>
                  <a:gd name="T15" fmla="*/ 2 h 15"/>
                  <a:gd name="T16" fmla="*/ 9 w 12"/>
                  <a:gd name="T17" fmla="*/ 6 h 15"/>
                  <a:gd name="T18" fmla="*/ 9 w 12"/>
                  <a:gd name="T19" fmla="*/ 15 h 15"/>
                  <a:gd name="T20" fmla="*/ 12 w 12"/>
                  <a:gd name="T21" fmla="*/ 15 h 15"/>
                  <a:gd name="T22" fmla="*/ 12 w 12"/>
                  <a:gd name="T23" fmla="*/ 6 h 15"/>
                  <a:gd name="T24" fmla="*/ 7 w 12"/>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7" y="0"/>
                    </a:moveTo>
                    <a:cubicBezTo>
                      <a:pt x="5" y="0"/>
                      <a:pt x="3" y="1"/>
                      <a:pt x="2" y="3"/>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4"/>
                      <a:pt x="4" y="2"/>
                      <a:pt x="6" y="2"/>
                    </a:cubicBezTo>
                    <a:cubicBezTo>
                      <a:pt x="8" y="2"/>
                      <a:pt x="9" y="4"/>
                      <a:pt x="9" y="6"/>
                    </a:cubicBezTo>
                    <a:cubicBezTo>
                      <a:pt x="9" y="15"/>
                      <a:pt x="9" y="15"/>
                      <a:pt x="9" y="15"/>
                    </a:cubicBezTo>
                    <a:cubicBezTo>
                      <a:pt x="12" y="15"/>
                      <a:pt x="12" y="15"/>
                      <a:pt x="12" y="15"/>
                    </a:cubicBezTo>
                    <a:cubicBezTo>
                      <a:pt x="12" y="6"/>
                      <a:pt x="12" y="6"/>
                      <a:pt x="12" y="6"/>
                    </a:cubicBezTo>
                    <a:cubicBezTo>
                      <a:pt x="12" y="3"/>
                      <a:pt x="10" y="0"/>
                      <a:pt x="7" y="0"/>
                    </a:cubicBezTo>
                    <a:close/>
                  </a:path>
                </a:pathLst>
              </a:custGeom>
              <a:solidFill>
                <a:srgbClr val="443E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18" name="Rectangle 878">
                <a:extLst>
                  <a:ext uri="{FF2B5EF4-FFF2-40B4-BE49-F238E27FC236}">
                    <a16:creationId xmlns:a16="http://schemas.microsoft.com/office/drawing/2014/main" id="{974F17F7-2EB9-4349-9332-735366B6DF82}"/>
                  </a:ext>
                </a:extLst>
              </p:cNvPr>
              <p:cNvSpPr>
                <a:spLocks noChangeArrowheads="1"/>
              </p:cNvSpPr>
              <p:nvPr/>
            </p:nvSpPr>
            <p:spPr bwMode="auto">
              <a:xfrm>
                <a:off x="3868" y="2245"/>
                <a:ext cx="106" cy="109"/>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
          <p:nvSpPr>
            <p:cNvPr id="686" name="Rectangle 880">
              <a:extLst>
                <a:ext uri="{FF2B5EF4-FFF2-40B4-BE49-F238E27FC236}">
                  <a16:creationId xmlns:a16="http://schemas.microsoft.com/office/drawing/2014/main" id="{F37B59BD-6983-42A9-B0B8-D2A4BED6190B}"/>
                </a:ext>
              </a:extLst>
            </p:cNvPr>
            <p:cNvSpPr>
              <a:spLocks noChangeArrowheads="1"/>
            </p:cNvSpPr>
            <p:nvPr/>
          </p:nvSpPr>
          <p:spPr bwMode="auto">
            <a:xfrm>
              <a:off x="856" y="3063"/>
              <a:ext cx="2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High risk</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87" name="Rectangle 881">
              <a:extLst>
                <a:ext uri="{FF2B5EF4-FFF2-40B4-BE49-F238E27FC236}">
                  <a16:creationId xmlns:a16="http://schemas.microsoft.com/office/drawing/2014/main" id="{21379233-0DDF-4C49-A0BB-CC1AB14D4599}"/>
                </a:ext>
              </a:extLst>
            </p:cNvPr>
            <p:cNvSpPr>
              <a:spLocks noChangeArrowheads="1"/>
            </p:cNvSpPr>
            <p:nvPr/>
          </p:nvSpPr>
          <p:spPr bwMode="auto">
            <a:xfrm>
              <a:off x="1552" y="3063"/>
              <a:ext cx="2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High risk</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88" name="Rectangle 882">
              <a:extLst>
                <a:ext uri="{FF2B5EF4-FFF2-40B4-BE49-F238E27FC236}">
                  <a16:creationId xmlns:a16="http://schemas.microsoft.com/office/drawing/2014/main" id="{C3CF24FC-79AA-47CD-8001-265D3310A17C}"/>
                </a:ext>
              </a:extLst>
            </p:cNvPr>
            <p:cNvSpPr>
              <a:spLocks noChangeArrowheads="1"/>
            </p:cNvSpPr>
            <p:nvPr/>
          </p:nvSpPr>
          <p:spPr bwMode="auto">
            <a:xfrm>
              <a:off x="2247" y="3063"/>
              <a:ext cx="2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High risk</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89" name="Rectangle 883">
              <a:extLst>
                <a:ext uri="{FF2B5EF4-FFF2-40B4-BE49-F238E27FC236}">
                  <a16:creationId xmlns:a16="http://schemas.microsoft.com/office/drawing/2014/main" id="{26ABC2C8-89BA-457A-BADA-500625C9A630}"/>
                </a:ext>
              </a:extLst>
            </p:cNvPr>
            <p:cNvSpPr>
              <a:spLocks noChangeArrowheads="1"/>
            </p:cNvSpPr>
            <p:nvPr/>
          </p:nvSpPr>
          <p:spPr bwMode="auto">
            <a:xfrm>
              <a:off x="2940" y="3063"/>
              <a:ext cx="25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dirty="0">
                  <a:ln>
                    <a:noFill/>
                  </a:ln>
                  <a:solidFill>
                    <a:srgbClr val="A9A6AA"/>
                  </a:solidFill>
                  <a:effectLst/>
                  <a:uLnTx/>
                  <a:uFillTx/>
                  <a:latin typeface="Arial"/>
                  <a:ea typeface="MS PGothic" panose="020B0600070205080204" pitchFamily="34" charset="-128"/>
                  <a:cs typeface="+mn-cs"/>
                </a:rPr>
                <a:t>High risk</a:t>
              </a:r>
              <a:endParaRPr kumimoji="0" lang="en-US" altLang="en-US" sz="18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690" name="Rectangle 884">
              <a:extLst>
                <a:ext uri="{FF2B5EF4-FFF2-40B4-BE49-F238E27FC236}">
                  <a16:creationId xmlns:a16="http://schemas.microsoft.com/office/drawing/2014/main" id="{BE3E81F1-CA35-422E-9652-71FFB0D7FC5F}"/>
                </a:ext>
              </a:extLst>
            </p:cNvPr>
            <p:cNvSpPr>
              <a:spLocks noChangeArrowheads="1"/>
            </p:cNvSpPr>
            <p:nvPr/>
          </p:nvSpPr>
          <p:spPr bwMode="auto">
            <a:xfrm>
              <a:off x="1247" y="3063"/>
              <a:ext cx="16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Other</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1" name="Rectangle 885">
              <a:extLst>
                <a:ext uri="{FF2B5EF4-FFF2-40B4-BE49-F238E27FC236}">
                  <a16:creationId xmlns:a16="http://schemas.microsoft.com/office/drawing/2014/main" id="{F53CD75B-33A5-4116-9B0D-01BEB570064F}"/>
                </a:ext>
              </a:extLst>
            </p:cNvPr>
            <p:cNvSpPr>
              <a:spLocks noChangeArrowheads="1"/>
            </p:cNvSpPr>
            <p:nvPr/>
          </p:nvSpPr>
          <p:spPr bwMode="auto">
            <a:xfrm>
              <a:off x="1081" y="3187"/>
              <a:ext cx="1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2014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2" name="Rectangle 886">
              <a:extLst>
                <a:ext uri="{FF2B5EF4-FFF2-40B4-BE49-F238E27FC236}">
                  <a16:creationId xmlns:a16="http://schemas.microsoft.com/office/drawing/2014/main" id="{C3126B71-9859-4268-AA8B-781A648BB6EA}"/>
                </a:ext>
              </a:extLst>
            </p:cNvPr>
            <p:cNvSpPr>
              <a:spLocks noChangeArrowheads="1"/>
            </p:cNvSpPr>
            <p:nvPr/>
          </p:nvSpPr>
          <p:spPr bwMode="auto">
            <a:xfrm>
              <a:off x="1774" y="3187"/>
              <a:ext cx="1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2015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3" name="Rectangle 887">
              <a:extLst>
                <a:ext uri="{FF2B5EF4-FFF2-40B4-BE49-F238E27FC236}">
                  <a16:creationId xmlns:a16="http://schemas.microsoft.com/office/drawing/2014/main" id="{D343BC92-87DA-48CE-A9F0-390FBB460A61}"/>
                </a:ext>
              </a:extLst>
            </p:cNvPr>
            <p:cNvSpPr>
              <a:spLocks noChangeArrowheads="1"/>
            </p:cNvSpPr>
            <p:nvPr/>
          </p:nvSpPr>
          <p:spPr bwMode="auto">
            <a:xfrm>
              <a:off x="2455" y="3187"/>
              <a:ext cx="1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2016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4" name="Rectangle 888">
              <a:extLst>
                <a:ext uri="{FF2B5EF4-FFF2-40B4-BE49-F238E27FC236}">
                  <a16:creationId xmlns:a16="http://schemas.microsoft.com/office/drawing/2014/main" id="{D193A512-0DA2-4DBB-B9B2-E0CC52EE793B}"/>
                </a:ext>
              </a:extLst>
            </p:cNvPr>
            <p:cNvSpPr>
              <a:spLocks noChangeArrowheads="1"/>
            </p:cNvSpPr>
            <p:nvPr/>
          </p:nvSpPr>
          <p:spPr bwMode="auto">
            <a:xfrm>
              <a:off x="3160" y="3187"/>
              <a:ext cx="14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2017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5" name="Rectangle 889">
              <a:extLst>
                <a:ext uri="{FF2B5EF4-FFF2-40B4-BE49-F238E27FC236}">
                  <a16:creationId xmlns:a16="http://schemas.microsoft.com/office/drawing/2014/main" id="{F0517243-2785-4E80-AB6A-7443DFE93F0B}"/>
                </a:ext>
              </a:extLst>
            </p:cNvPr>
            <p:cNvSpPr>
              <a:spLocks noChangeArrowheads="1"/>
            </p:cNvSpPr>
            <p:nvPr/>
          </p:nvSpPr>
          <p:spPr bwMode="auto">
            <a:xfrm>
              <a:off x="1940" y="3063"/>
              <a:ext cx="16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Other</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6" name="Rectangle 890">
              <a:extLst>
                <a:ext uri="{FF2B5EF4-FFF2-40B4-BE49-F238E27FC236}">
                  <a16:creationId xmlns:a16="http://schemas.microsoft.com/office/drawing/2014/main" id="{AE1F178E-C9A8-4132-B1AD-E24E7FA88CDB}"/>
                </a:ext>
              </a:extLst>
            </p:cNvPr>
            <p:cNvSpPr>
              <a:spLocks noChangeArrowheads="1"/>
            </p:cNvSpPr>
            <p:nvPr/>
          </p:nvSpPr>
          <p:spPr bwMode="auto">
            <a:xfrm>
              <a:off x="2635" y="3063"/>
              <a:ext cx="16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Other</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7" name="Rectangle 891">
              <a:extLst>
                <a:ext uri="{FF2B5EF4-FFF2-40B4-BE49-F238E27FC236}">
                  <a16:creationId xmlns:a16="http://schemas.microsoft.com/office/drawing/2014/main" id="{571E9DD0-7AA5-41FF-8DD6-E150B2C71955}"/>
                </a:ext>
              </a:extLst>
            </p:cNvPr>
            <p:cNvSpPr>
              <a:spLocks noChangeArrowheads="1"/>
            </p:cNvSpPr>
            <p:nvPr/>
          </p:nvSpPr>
          <p:spPr bwMode="auto">
            <a:xfrm>
              <a:off x="3328" y="3063"/>
              <a:ext cx="16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A9A6AA"/>
                  </a:solidFill>
                  <a:effectLst/>
                  <a:uLnTx/>
                  <a:uFillTx/>
                  <a:latin typeface="Arial"/>
                  <a:ea typeface="MS PGothic" panose="020B0600070205080204" pitchFamily="34" charset="-128"/>
                  <a:cs typeface="+mn-cs"/>
                </a:rPr>
                <a:t>Other</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8" name="Rectangle 892">
              <a:extLst>
                <a:ext uri="{FF2B5EF4-FFF2-40B4-BE49-F238E27FC236}">
                  <a16:creationId xmlns:a16="http://schemas.microsoft.com/office/drawing/2014/main" id="{9A0E5087-2E92-4CEA-82BC-C04BD2B081B2}"/>
                </a:ext>
              </a:extLst>
            </p:cNvPr>
            <p:cNvSpPr>
              <a:spLocks noChangeArrowheads="1"/>
            </p:cNvSpPr>
            <p:nvPr/>
          </p:nvSpPr>
          <p:spPr bwMode="auto">
            <a:xfrm>
              <a:off x="1069" y="2293"/>
              <a:ext cx="76"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9" name="Freeform 893">
              <a:extLst>
                <a:ext uri="{FF2B5EF4-FFF2-40B4-BE49-F238E27FC236}">
                  <a16:creationId xmlns:a16="http://schemas.microsoft.com/office/drawing/2014/main" id="{E89BDBC0-9A2A-41BF-A526-3DC2633D5232}"/>
                </a:ext>
              </a:extLst>
            </p:cNvPr>
            <p:cNvSpPr>
              <a:spLocks/>
            </p:cNvSpPr>
            <p:nvPr/>
          </p:nvSpPr>
          <p:spPr bwMode="auto">
            <a:xfrm>
              <a:off x="1069" y="2293"/>
              <a:ext cx="76" cy="2"/>
            </a:xfrm>
            <a:custGeom>
              <a:avLst/>
              <a:gdLst>
                <a:gd name="T0" fmla="*/ 0 w 76"/>
                <a:gd name="T1" fmla="*/ 2 h 2"/>
                <a:gd name="T2" fmla="*/ 76 w 76"/>
                <a:gd name="T3" fmla="*/ 2 h 2"/>
                <a:gd name="T4" fmla="*/ 76 w 76"/>
                <a:gd name="T5" fmla="*/ 0 h 2"/>
                <a:gd name="T6" fmla="*/ 0 w 76"/>
                <a:gd name="T7" fmla="*/ 0 h 2"/>
              </a:gdLst>
              <a:ahLst/>
              <a:cxnLst>
                <a:cxn ang="0">
                  <a:pos x="T0" y="T1"/>
                </a:cxn>
                <a:cxn ang="0">
                  <a:pos x="T2" y="T3"/>
                </a:cxn>
                <a:cxn ang="0">
                  <a:pos x="T4" y="T5"/>
                </a:cxn>
                <a:cxn ang="0">
                  <a:pos x="T6" y="T7"/>
                </a:cxn>
              </a:cxnLst>
              <a:rect l="0" t="0" r="r" b="b"/>
              <a:pathLst>
                <a:path w="76" h="2">
                  <a:moveTo>
                    <a:pt x="0" y="2"/>
                  </a:moveTo>
                  <a:lnTo>
                    <a:pt x="76" y="2"/>
                  </a:lnTo>
                  <a:lnTo>
                    <a:pt x="7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0" name="Oval 894">
              <a:extLst>
                <a:ext uri="{FF2B5EF4-FFF2-40B4-BE49-F238E27FC236}">
                  <a16:creationId xmlns:a16="http://schemas.microsoft.com/office/drawing/2014/main" id="{8B0E045A-8E37-4113-8278-D5AB4E62303A}"/>
                </a:ext>
              </a:extLst>
            </p:cNvPr>
            <p:cNvSpPr>
              <a:spLocks noChangeArrowheads="1"/>
            </p:cNvSpPr>
            <p:nvPr/>
          </p:nvSpPr>
          <p:spPr bwMode="auto">
            <a:xfrm>
              <a:off x="1136" y="2283"/>
              <a:ext cx="21" cy="22"/>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1" name="Rectangle 895">
              <a:extLst>
                <a:ext uri="{FF2B5EF4-FFF2-40B4-BE49-F238E27FC236}">
                  <a16:creationId xmlns:a16="http://schemas.microsoft.com/office/drawing/2014/main" id="{5B1992EF-C9EE-45A3-9607-80A8361379EA}"/>
                </a:ext>
              </a:extLst>
            </p:cNvPr>
            <p:cNvSpPr>
              <a:spLocks noChangeArrowheads="1"/>
            </p:cNvSpPr>
            <p:nvPr/>
          </p:nvSpPr>
          <p:spPr bwMode="auto">
            <a:xfrm>
              <a:off x="2328" y="1985"/>
              <a:ext cx="78"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2" name="Freeform 896">
              <a:extLst>
                <a:ext uri="{FF2B5EF4-FFF2-40B4-BE49-F238E27FC236}">
                  <a16:creationId xmlns:a16="http://schemas.microsoft.com/office/drawing/2014/main" id="{439B6B2B-89E7-45CB-9844-DC4A91B9A370}"/>
                </a:ext>
              </a:extLst>
            </p:cNvPr>
            <p:cNvSpPr>
              <a:spLocks/>
            </p:cNvSpPr>
            <p:nvPr/>
          </p:nvSpPr>
          <p:spPr bwMode="auto">
            <a:xfrm>
              <a:off x="2328" y="1985"/>
              <a:ext cx="78" cy="2"/>
            </a:xfrm>
            <a:custGeom>
              <a:avLst/>
              <a:gdLst>
                <a:gd name="T0" fmla="*/ 0 w 78"/>
                <a:gd name="T1" fmla="*/ 2 h 2"/>
                <a:gd name="T2" fmla="*/ 78 w 78"/>
                <a:gd name="T3" fmla="*/ 2 h 2"/>
                <a:gd name="T4" fmla="*/ 78 w 78"/>
                <a:gd name="T5" fmla="*/ 0 h 2"/>
                <a:gd name="T6" fmla="*/ 0 w 78"/>
                <a:gd name="T7" fmla="*/ 0 h 2"/>
              </a:gdLst>
              <a:ahLst/>
              <a:cxnLst>
                <a:cxn ang="0">
                  <a:pos x="T0" y="T1"/>
                </a:cxn>
                <a:cxn ang="0">
                  <a:pos x="T2" y="T3"/>
                </a:cxn>
                <a:cxn ang="0">
                  <a:pos x="T4" y="T5"/>
                </a:cxn>
                <a:cxn ang="0">
                  <a:pos x="T6" y="T7"/>
                </a:cxn>
              </a:cxnLst>
              <a:rect l="0" t="0" r="r" b="b"/>
              <a:pathLst>
                <a:path w="78" h="2">
                  <a:moveTo>
                    <a:pt x="0" y="2"/>
                  </a:moveTo>
                  <a:lnTo>
                    <a:pt x="78" y="2"/>
                  </a:lnTo>
                  <a:lnTo>
                    <a:pt x="7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3" name="Oval 897">
              <a:extLst>
                <a:ext uri="{FF2B5EF4-FFF2-40B4-BE49-F238E27FC236}">
                  <a16:creationId xmlns:a16="http://schemas.microsoft.com/office/drawing/2014/main" id="{4A4B783F-8C64-49B3-BF2E-F7815269C384}"/>
                </a:ext>
              </a:extLst>
            </p:cNvPr>
            <p:cNvSpPr>
              <a:spLocks noChangeArrowheads="1"/>
            </p:cNvSpPr>
            <p:nvPr/>
          </p:nvSpPr>
          <p:spPr bwMode="auto">
            <a:xfrm>
              <a:off x="2394" y="1975"/>
              <a:ext cx="21"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4" name="Rectangle 898">
              <a:extLst>
                <a:ext uri="{FF2B5EF4-FFF2-40B4-BE49-F238E27FC236}">
                  <a16:creationId xmlns:a16="http://schemas.microsoft.com/office/drawing/2014/main" id="{20B3D088-E3BB-42C0-A650-D52A45C43208}"/>
                </a:ext>
              </a:extLst>
            </p:cNvPr>
            <p:cNvSpPr>
              <a:spLocks noChangeArrowheads="1"/>
            </p:cNvSpPr>
            <p:nvPr/>
          </p:nvSpPr>
          <p:spPr bwMode="auto">
            <a:xfrm>
              <a:off x="1765" y="2113"/>
              <a:ext cx="75"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5" name="Freeform 899">
              <a:extLst>
                <a:ext uri="{FF2B5EF4-FFF2-40B4-BE49-F238E27FC236}">
                  <a16:creationId xmlns:a16="http://schemas.microsoft.com/office/drawing/2014/main" id="{07E909E8-89C4-484F-A18D-0551ECAB1166}"/>
                </a:ext>
              </a:extLst>
            </p:cNvPr>
            <p:cNvSpPr>
              <a:spLocks/>
            </p:cNvSpPr>
            <p:nvPr/>
          </p:nvSpPr>
          <p:spPr bwMode="auto">
            <a:xfrm>
              <a:off x="1765" y="2113"/>
              <a:ext cx="75" cy="2"/>
            </a:xfrm>
            <a:custGeom>
              <a:avLst/>
              <a:gdLst>
                <a:gd name="T0" fmla="*/ 0 w 75"/>
                <a:gd name="T1" fmla="*/ 2 h 2"/>
                <a:gd name="T2" fmla="*/ 75 w 75"/>
                <a:gd name="T3" fmla="*/ 2 h 2"/>
                <a:gd name="T4" fmla="*/ 75 w 75"/>
                <a:gd name="T5" fmla="*/ 0 h 2"/>
                <a:gd name="T6" fmla="*/ 0 w 75"/>
                <a:gd name="T7" fmla="*/ 0 h 2"/>
              </a:gdLst>
              <a:ahLst/>
              <a:cxnLst>
                <a:cxn ang="0">
                  <a:pos x="T0" y="T1"/>
                </a:cxn>
                <a:cxn ang="0">
                  <a:pos x="T2" y="T3"/>
                </a:cxn>
                <a:cxn ang="0">
                  <a:pos x="T4" y="T5"/>
                </a:cxn>
                <a:cxn ang="0">
                  <a:pos x="T6" y="T7"/>
                </a:cxn>
              </a:cxnLst>
              <a:rect l="0" t="0" r="r" b="b"/>
              <a:pathLst>
                <a:path w="75" h="2">
                  <a:moveTo>
                    <a:pt x="0" y="2"/>
                  </a:moveTo>
                  <a:lnTo>
                    <a:pt x="75" y="2"/>
                  </a:lnTo>
                  <a:lnTo>
                    <a:pt x="7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6" name="Oval 900">
              <a:extLst>
                <a:ext uri="{FF2B5EF4-FFF2-40B4-BE49-F238E27FC236}">
                  <a16:creationId xmlns:a16="http://schemas.microsoft.com/office/drawing/2014/main" id="{118DFB87-F49A-43F9-8276-A527B26B9E03}"/>
                </a:ext>
              </a:extLst>
            </p:cNvPr>
            <p:cNvSpPr>
              <a:spLocks noChangeArrowheads="1"/>
            </p:cNvSpPr>
            <p:nvPr/>
          </p:nvSpPr>
          <p:spPr bwMode="auto">
            <a:xfrm>
              <a:off x="1831" y="2103"/>
              <a:ext cx="19" cy="19"/>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7" name="Rectangle 901">
              <a:extLst>
                <a:ext uri="{FF2B5EF4-FFF2-40B4-BE49-F238E27FC236}">
                  <a16:creationId xmlns:a16="http://schemas.microsoft.com/office/drawing/2014/main" id="{470B4F34-F4A5-4CB2-81F3-C2FD4F32112D}"/>
                </a:ext>
              </a:extLst>
            </p:cNvPr>
            <p:cNvSpPr>
              <a:spLocks noChangeArrowheads="1"/>
            </p:cNvSpPr>
            <p:nvPr/>
          </p:nvSpPr>
          <p:spPr bwMode="auto">
            <a:xfrm>
              <a:off x="1166" y="2015"/>
              <a:ext cx="78" cy="3"/>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8" name="Freeform 902">
              <a:extLst>
                <a:ext uri="{FF2B5EF4-FFF2-40B4-BE49-F238E27FC236}">
                  <a16:creationId xmlns:a16="http://schemas.microsoft.com/office/drawing/2014/main" id="{796AA783-0E32-4C82-AB4B-D8AD996F955B}"/>
                </a:ext>
              </a:extLst>
            </p:cNvPr>
            <p:cNvSpPr>
              <a:spLocks/>
            </p:cNvSpPr>
            <p:nvPr/>
          </p:nvSpPr>
          <p:spPr bwMode="auto">
            <a:xfrm>
              <a:off x="1166" y="2015"/>
              <a:ext cx="78" cy="3"/>
            </a:xfrm>
            <a:custGeom>
              <a:avLst/>
              <a:gdLst>
                <a:gd name="T0" fmla="*/ 78 w 78"/>
                <a:gd name="T1" fmla="*/ 0 h 3"/>
                <a:gd name="T2" fmla="*/ 0 w 78"/>
                <a:gd name="T3" fmla="*/ 0 h 3"/>
                <a:gd name="T4" fmla="*/ 0 w 78"/>
                <a:gd name="T5" fmla="*/ 3 h 3"/>
                <a:gd name="T6" fmla="*/ 78 w 78"/>
                <a:gd name="T7" fmla="*/ 3 h 3"/>
              </a:gdLst>
              <a:ahLst/>
              <a:cxnLst>
                <a:cxn ang="0">
                  <a:pos x="T0" y="T1"/>
                </a:cxn>
                <a:cxn ang="0">
                  <a:pos x="T2" y="T3"/>
                </a:cxn>
                <a:cxn ang="0">
                  <a:pos x="T4" y="T5"/>
                </a:cxn>
                <a:cxn ang="0">
                  <a:pos x="T6" y="T7"/>
                </a:cxn>
              </a:cxnLst>
              <a:rect l="0" t="0" r="r" b="b"/>
              <a:pathLst>
                <a:path w="78" h="3">
                  <a:moveTo>
                    <a:pt x="78" y="0"/>
                  </a:moveTo>
                  <a:lnTo>
                    <a:pt x="0" y="0"/>
                  </a:lnTo>
                  <a:lnTo>
                    <a:pt x="0" y="3"/>
                  </a:lnTo>
                  <a:lnTo>
                    <a:pt x="7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9" name="Oval 903">
              <a:extLst>
                <a:ext uri="{FF2B5EF4-FFF2-40B4-BE49-F238E27FC236}">
                  <a16:creationId xmlns:a16="http://schemas.microsoft.com/office/drawing/2014/main" id="{FCE038FA-B362-458D-9DC9-9872B8B7F932}"/>
                </a:ext>
              </a:extLst>
            </p:cNvPr>
            <p:cNvSpPr>
              <a:spLocks noChangeArrowheads="1"/>
            </p:cNvSpPr>
            <p:nvPr/>
          </p:nvSpPr>
          <p:spPr bwMode="auto">
            <a:xfrm>
              <a:off x="1157" y="2006"/>
              <a:ext cx="21"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0" name="Rectangle 904">
              <a:extLst>
                <a:ext uri="{FF2B5EF4-FFF2-40B4-BE49-F238E27FC236}">
                  <a16:creationId xmlns:a16="http://schemas.microsoft.com/office/drawing/2014/main" id="{22F1B404-86FB-46C8-8F69-46430987C659}"/>
                </a:ext>
              </a:extLst>
            </p:cNvPr>
            <p:cNvSpPr>
              <a:spLocks noChangeArrowheads="1"/>
            </p:cNvSpPr>
            <p:nvPr/>
          </p:nvSpPr>
          <p:spPr bwMode="auto">
            <a:xfrm>
              <a:off x="2458" y="1925"/>
              <a:ext cx="75" cy="3"/>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1" name="Freeform 905">
              <a:extLst>
                <a:ext uri="{FF2B5EF4-FFF2-40B4-BE49-F238E27FC236}">
                  <a16:creationId xmlns:a16="http://schemas.microsoft.com/office/drawing/2014/main" id="{40DCFD46-6F38-464D-A769-EA3CB0F8D255}"/>
                </a:ext>
              </a:extLst>
            </p:cNvPr>
            <p:cNvSpPr>
              <a:spLocks/>
            </p:cNvSpPr>
            <p:nvPr/>
          </p:nvSpPr>
          <p:spPr bwMode="auto">
            <a:xfrm>
              <a:off x="2458" y="1925"/>
              <a:ext cx="75" cy="3"/>
            </a:xfrm>
            <a:custGeom>
              <a:avLst/>
              <a:gdLst>
                <a:gd name="T0" fmla="*/ 0 w 75"/>
                <a:gd name="T1" fmla="*/ 3 h 3"/>
                <a:gd name="T2" fmla="*/ 75 w 75"/>
                <a:gd name="T3" fmla="*/ 3 h 3"/>
                <a:gd name="T4" fmla="*/ 75 w 75"/>
                <a:gd name="T5" fmla="*/ 0 h 3"/>
                <a:gd name="T6" fmla="*/ 0 w 75"/>
                <a:gd name="T7" fmla="*/ 0 h 3"/>
              </a:gdLst>
              <a:ahLst/>
              <a:cxnLst>
                <a:cxn ang="0">
                  <a:pos x="T0" y="T1"/>
                </a:cxn>
                <a:cxn ang="0">
                  <a:pos x="T2" y="T3"/>
                </a:cxn>
                <a:cxn ang="0">
                  <a:pos x="T4" y="T5"/>
                </a:cxn>
                <a:cxn ang="0">
                  <a:pos x="T6" y="T7"/>
                </a:cxn>
              </a:cxnLst>
              <a:rect l="0" t="0" r="r" b="b"/>
              <a:pathLst>
                <a:path w="75" h="3">
                  <a:moveTo>
                    <a:pt x="0" y="3"/>
                  </a:moveTo>
                  <a:lnTo>
                    <a:pt x="75" y="3"/>
                  </a:lnTo>
                  <a:lnTo>
                    <a:pt x="7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2" name="Oval 906">
              <a:extLst>
                <a:ext uri="{FF2B5EF4-FFF2-40B4-BE49-F238E27FC236}">
                  <a16:creationId xmlns:a16="http://schemas.microsoft.com/office/drawing/2014/main" id="{7F70FF17-AB03-4B38-B2F9-B00F9FC7CD3B}"/>
                </a:ext>
              </a:extLst>
            </p:cNvPr>
            <p:cNvSpPr>
              <a:spLocks noChangeArrowheads="1"/>
            </p:cNvSpPr>
            <p:nvPr/>
          </p:nvSpPr>
          <p:spPr bwMode="auto">
            <a:xfrm>
              <a:off x="2524" y="1916"/>
              <a:ext cx="21"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3" name="Rectangle 907">
              <a:extLst>
                <a:ext uri="{FF2B5EF4-FFF2-40B4-BE49-F238E27FC236}">
                  <a16:creationId xmlns:a16="http://schemas.microsoft.com/office/drawing/2014/main" id="{C4E34D12-EF37-40E5-B454-E7B3B54C0544}"/>
                </a:ext>
              </a:extLst>
            </p:cNvPr>
            <p:cNvSpPr>
              <a:spLocks noChangeArrowheads="1"/>
            </p:cNvSpPr>
            <p:nvPr/>
          </p:nvSpPr>
          <p:spPr bwMode="auto">
            <a:xfrm>
              <a:off x="3151" y="1840"/>
              <a:ext cx="78"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4" name="Freeform 908">
              <a:extLst>
                <a:ext uri="{FF2B5EF4-FFF2-40B4-BE49-F238E27FC236}">
                  <a16:creationId xmlns:a16="http://schemas.microsoft.com/office/drawing/2014/main" id="{73207868-D8A2-4CDC-963A-8455E195EEB8}"/>
                </a:ext>
              </a:extLst>
            </p:cNvPr>
            <p:cNvSpPr>
              <a:spLocks/>
            </p:cNvSpPr>
            <p:nvPr/>
          </p:nvSpPr>
          <p:spPr bwMode="auto">
            <a:xfrm>
              <a:off x="3151" y="1840"/>
              <a:ext cx="78" cy="2"/>
            </a:xfrm>
            <a:custGeom>
              <a:avLst/>
              <a:gdLst>
                <a:gd name="T0" fmla="*/ 0 w 78"/>
                <a:gd name="T1" fmla="*/ 2 h 2"/>
                <a:gd name="T2" fmla="*/ 78 w 78"/>
                <a:gd name="T3" fmla="*/ 2 h 2"/>
                <a:gd name="T4" fmla="*/ 78 w 78"/>
                <a:gd name="T5" fmla="*/ 0 h 2"/>
                <a:gd name="T6" fmla="*/ 0 w 78"/>
                <a:gd name="T7" fmla="*/ 0 h 2"/>
              </a:gdLst>
              <a:ahLst/>
              <a:cxnLst>
                <a:cxn ang="0">
                  <a:pos x="T0" y="T1"/>
                </a:cxn>
                <a:cxn ang="0">
                  <a:pos x="T2" y="T3"/>
                </a:cxn>
                <a:cxn ang="0">
                  <a:pos x="T4" y="T5"/>
                </a:cxn>
                <a:cxn ang="0">
                  <a:pos x="T6" y="T7"/>
                </a:cxn>
              </a:cxnLst>
              <a:rect l="0" t="0" r="r" b="b"/>
              <a:pathLst>
                <a:path w="78" h="2">
                  <a:moveTo>
                    <a:pt x="0" y="2"/>
                  </a:moveTo>
                  <a:lnTo>
                    <a:pt x="78" y="2"/>
                  </a:lnTo>
                  <a:lnTo>
                    <a:pt x="7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5" name="Oval 909">
              <a:extLst>
                <a:ext uri="{FF2B5EF4-FFF2-40B4-BE49-F238E27FC236}">
                  <a16:creationId xmlns:a16="http://schemas.microsoft.com/office/drawing/2014/main" id="{5FA2E7DC-FA5E-4EAD-B887-D42CE59F171E}"/>
                </a:ext>
              </a:extLst>
            </p:cNvPr>
            <p:cNvSpPr>
              <a:spLocks noChangeArrowheads="1"/>
            </p:cNvSpPr>
            <p:nvPr/>
          </p:nvSpPr>
          <p:spPr bwMode="auto">
            <a:xfrm>
              <a:off x="3217" y="1831"/>
              <a:ext cx="21"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6" name="Rectangle 910">
              <a:extLst>
                <a:ext uri="{FF2B5EF4-FFF2-40B4-BE49-F238E27FC236}">
                  <a16:creationId xmlns:a16="http://schemas.microsoft.com/office/drawing/2014/main" id="{2A9C3744-D573-446B-B306-F24E2451809F}"/>
                </a:ext>
              </a:extLst>
            </p:cNvPr>
            <p:cNvSpPr>
              <a:spLocks noChangeArrowheads="1"/>
            </p:cNvSpPr>
            <p:nvPr/>
          </p:nvSpPr>
          <p:spPr bwMode="auto">
            <a:xfrm>
              <a:off x="2555" y="2122"/>
              <a:ext cx="78"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7" name="Freeform 911">
              <a:extLst>
                <a:ext uri="{FF2B5EF4-FFF2-40B4-BE49-F238E27FC236}">
                  <a16:creationId xmlns:a16="http://schemas.microsoft.com/office/drawing/2014/main" id="{1C561E25-C79D-4180-A037-7BF45C14B20D}"/>
                </a:ext>
              </a:extLst>
            </p:cNvPr>
            <p:cNvSpPr>
              <a:spLocks/>
            </p:cNvSpPr>
            <p:nvPr/>
          </p:nvSpPr>
          <p:spPr bwMode="auto">
            <a:xfrm>
              <a:off x="2555" y="2122"/>
              <a:ext cx="78" cy="2"/>
            </a:xfrm>
            <a:custGeom>
              <a:avLst/>
              <a:gdLst>
                <a:gd name="T0" fmla="*/ 78 w 78"/>
                <a:gd name="T1" fmla="*/ 0 h 2"/>
                <a:gd name="T2" fmla="*/ 0 w 78"/>
                <a:gd name="T3" fmla="*/ 0 h 2"/>
                <a:gd name="T4" fmla="*/ 0 w 78"/>
                <a:gd name="T5" fmla="*/ 2 h 2"/>
                <a:gd name="T6" fmla="*/ 78 w 78"/>
                <a:gd name="T7" fmla="*/ 2 h 2"/>
              </a:gdLst>
              <a:ahLst/>
              <a:cxnLst>
                <a:cxn ang="0">
                  <a:pos x="T0" y="T1"/>
                </a:cxn>
                <a:cxn ang="0">
                  <a:pos x="T2" y="T3"/>
                </a:cxn>
                <a:cxn ang="0">
                  <a:pos x="T4" y="T5"/>
                </a:cxn>
                <a:cxn ang="0">
                  <a:pos x="T6" y="T7"/>
                </a:cxn>
              </a:cxnLst>
              <a:rect l="0" t="0" r="r" b="b"/>
              <a:pathLst>
                <a:path w="78" h="2">
                  <a:moveTo>
                    <a:pt x="78" y="0"/>
                  </a:moveTo>
                  <a:lnTo>
                    <a:pt x="0" y="0"/>
                  </a:lnTo>
                  <a:lnTo>
                    <a:pt x="0" y="2"/>
                  </a:lnTo>
                  <a:lnTo>
                    <a:pt x="78"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8" name="Oval 912">
              <a:extLst>
                <a:ext uri="{FF2B5EF4-FFF2-40B4-BE49-F238E27FC236}">
                  <a16:creationId xmlns:a16="http://schemas.microsoft.com/office/drawing/2014/main" id="{D2DC60F2-9639-4039-A77F-02D31D6E816F}"/>
                </a:ext>
              </a:extLst>
            </p:cNvPr>
            <p:cNvSpPr>
              <a:spLocks noChangeArrowheads="1"/>
            </p:cNvSpPr>
            <p:nvPr/>
          </p:nvSpPr>
          <p:spPr bwMode="auto">
            <a:xfrm>
              <a:off x="2545" y="2113"/>
              <a:ext cx="22"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9" name="Rectangle 913">
              <a:extLst>
                <a:ext uri="{FF2B5EF4-FFF2-40B4-BE49-F238E27FC236}">
                  <a16:creationId xmlns:a16="http://schemas.microsoft.com/office/drawing/2014/main" id="{B4998AFF-7C28-4DD4-8B16-1060E94C9C23}"/>
                </a:ext>
              </a:extLst>
            </p:cNvPr>
            <p:cNvSpPr>
              <a:spLocks noChangeArrowheads="1"/>
            </p:cNvSpPr>
            <p:nvPr/>
          </p:nvSpPr>
          <p:spPr bwMode="auto">
            <a:xfrm>
              <a:off x="3250" y="2042"/>
              <a:ext cx="76"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0" name="Freeform 914">
              <a:extLst>
                <a:ext uri="{FF2B5EF4-FFF2-40B4-BE49-F238E27FC236}">
                  <a16:creationId xmlns:a16="http://schemas.microsoft.com/office/drawing/2014/main" id="{CDFCC730-F3AB-4DE7-81E0-BE5379DA2338}"/>
                </a:ext>
              </a:extLst>
            </p:cNvPr>
            <p:cNvSpPr>
              <a:spLocks/>
            </p:cNvSpPr>
            <p:nvPr/>
          </p:nvSpPr>
          <p:spPr bwMode="auto">
            <a:xfrm>
              <a:off x="3250" y="2042"/>
              <a:ext cx="76" cy="2"/>
            </a:xfrm>
            <a:custGeom>
              <a:avLst/>
              <a:gdLst>
                <a:gd name="T0" fmla="*/ 76 w 76"/>
                <a:gd name="T1" fmla="*/ 0 h 2"/>
                <a:gd name="T2" fmla="*/ 0 w 76"/>
                <a:gd name="T3" fmla="*/ 0 h 2"/>
                <a:gd name="T4" fmla="*/ 0 w 76"/>
                <a:gd name="T5" fmla="*/ 2 h 2"/>
                <a:gd name="T6" fmla="*/ 76 w 76"/>
                <a:gd name="T7" fmla="*/ 2 h 2"/>
              </a:gdLst>
              <a:ahLst/>
              <a:cxnLst>
                <a:cxn ang="0">
                  <a:pos x="T0" y="T1"/>
                </a:cxn>
                <a:cxn ang="0">
                  <a:pos x="T2" y="T3"/>
                </a:cxn>
                <a:cxn ang="0">
                  <a:pos x="T4" y="T5"/>
                </a:cxn>
                <a:cxn ang="0">
                  <a:pos x="T6" y="T7"/>
                </a:cxn>
              </a:cxnLst>
              <a:rect l="0" t="0" r="r" b="b"/>
              <a:pathLst>
                <a:path w="76" h="2">
                  <a:moveTo>
                    <a:pt x="76" y="0"/>
                  </a:moveTo>
                  <a:lnTo>
                    <a:pt x="0" y="0"/>
                  </a:lnTo>
                  <a:lnTo>
                    <a:pt x="0" y="2"/>
                  </a:lnTo>
                  <a:lnTo>
                    <a:pt x="76"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1" name="Oval 915">
              <a:extLst>
                <a:ext uri="{FF2B5EF4-FFF2-40B4-BE49-F238E27FC236}">
                  <a16:creationId xmlns:a16="http://schemas.microsoft.com/office/drawing/2014/main" id="{24DD9BB9-209B-4FC0-A3AC-882F272C8274}"/>
                </a:ext>
              </a:extLst>
            </p:cNvPr>
            <p:cNvSpPr>
              <a:spLocks noChangeArrowheads="1"/>
            </p:cNvSpPr>
            <p:nvPr/>
          </p:nvSpPr>
          <p:spPr bwMode="auto">
            <a:xfrm>
              <a:off x="3238" y="2032"/>
              <a:ext cx="22" cy="21"/>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2" name="Rectangle 916">
              <a:extLst>
                <a:ext uri="{FF2B5EF4-FFF2-40B4-BE49-F238E27FC236}">
                  <a16:creationId xmlns:a16="http://schemas.microsoft.com/office/drawing/2014/main" id="{534D0B04-FA16-420D-A0EA-4AA2800EA72B}"/>
                </a:ext>
              </a:extLst>
            </p:cNvPr>
            <p:cNvSpPr>
              <a:spLocks noChangeArrowheads="1"/>
            </p:cNvSpPr>
            <p:nvPr/>
          </p:nvSpPr>
          <p:spPr bwMode="auto">
            <a:xfrm>
              <a:off x="1862" y="2210"/>
              <a:ext cx="75" cy="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3" name="Freeform 917">
              <a:extLst>
                <a:ext uri="{FF2B5EF4-FFF2-40B4-BE49-F238E27FC236}">
                  <a16:creationId xmlns:a16="http://schemas.microsoft.com/office/drawing/2014/main" id="{BCCBF764-C464-4118-8515-3FDDF31EB615}"/>
                </a:ext>
              </a:extLst>
            </p:cNvPr>
            <p:cNvSpPr>
              <a:spLocks/>
            </p:cNvSpPr>
            <p:nvPr/>
          </p:nvSpPr>
          <p:spPr bwMode="auto">
            <a:xfrm>
              <a:off x="1862" y="2210"/>
              <a:ext cx="75" cy="2"/>
            </a:xfrm>
            <a:custGeom>
              <a:avLst/>
              <a:gdLst>
                <a:gd name="T0" fmla="*/ 75 w 75"/>
                <a:gd name="T1" fmla="*/ 0 h 2"/>
                <a:gd name="T2" fmla="*/ 0 w 75"/>
                <a:gd name="T3" fmla="*/ 0 h 2"/>
                <a:gd name="T4" fmla="*/ 0 w 75"/>
                <a:gd name="T5" fmla="*/ 2 h 2"/>
                <a:gd name="T6" fmla="*/ 75 w 75"/>
                <a:gd name="T7" fmla="*/ 2 h 2"/>
              </a:gdLst>
              <a:ahLst/>
              <a:cxnLst>
                <a:cxn ang="0">
                  <a:pos x="T0" y="T1"/>
                </a:cxn>
                <a:cxn ang="0">
                  <a:pos x="T2" y="T3"/>
                </a:cxn>
                <a:cxn ang="0">
                  <a:pos x="T4" y="T5"/>
                </a:cxn>
                <a:cxn ang="0">
                  <a:pos x="T6" y="T7"/>
                </a:cxn>
              </a:cxnLst>
              <a:rect l="0" t="0" r="r" b="b"/>
              <a:pathLst>
                <a:path w="75" h="2">
                  <a:moveTo>
                    <a:pt x="75" y="0"/>
                  </a:moveTo>
                  <a:lnTo>
                    <a:pt x="0" y="0"/>
                  </a:lnTo>
                  <a:lnTo>
                    <a:pt x="0" y="2"/>
                  </a:lnTo>
                  <a:lnTo>
                    <a:pt x="75"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4" name="Oval 918">
              <a:extLst>
                <a:ext uri="{FF2B5EF4-FFF2-40B4-BE49-F238E27FC236}">
                  <a16:creationId xmlns:a16="http://schemas.microsoft.com/office/drawing/2014/main" id="{00E04AF4-D2FD-4153-A146-69E65A388DC5}"/>
                </a:ext>
              </a:extLst>
            </p:cNvPr>
            <p:cNvSpPr>
              <a:spLocks noChangeArrowheads="1"/>
            </p:cNvSpPr>
            <p:nvPr/>
          </p:nvSpPr>
          <p:spPr bwMode="auto">
            <a:xfrm>
              <a:off x="1850" y="2200"/>
              <a:ext cx="21" cy="19"/>
            </a:xfrm>
            <a:prstGeom prst="ellipse">
              <a:avLst/>
            </a:pr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5" name="Freeform 919">
              <a:extLst>
                <a:ext uri="{FF2B5EF4-FFF2-40B4-BE49-F238E27FC236}">
                  <a16:creationId xmlns:a16="http://schemas.microsoft.com/office/drawing/2014/main" id="{A0C88552-1CC8-4EFC-A960-FEA67D97DF67}"/>
                </a:ext>
              </a:extLst>
            </p:cNvPr>
            <p:cNvSpPr>
              <a:spLocks/>
            </p:cNvSpPr>
            <p:nvPr/>
          </p:nvSpPr>
          <p:spPr bwMode="auto">
            <a:xfrm>
              <a:off x="1145" y="1224"/>
              <a:ext cx="213" cy="256"/>
            </a:xfrm>
            <a:custGeom>
              <a:avLst/>
              <a:gdLst>
                <a:gd name="T0" fmla="*/ 0 w 90"/>
                <a:gd name="T1" fmla="*/ 0 h 108"/>
                <a:gd name="T2" fmla="*/ 90 w 90"/>
                <a:gd name="T3" fmla="*/ 90 h 108"/>
                <a:gd name="T4" fmla="*/ 88 w 90"/>
                <a:gd name="T5" fmla="*/ 108 h 108"/>
                <a:gd name="T6" fmla="*/ 0 w 90"/>
                <a:gd name="T7" fmla="*/ 90 h 108"/>
                <a:gd name="T8" fmla="*/ 0 w 90"/>
                <a:gd name="T9" fmla="*/ 0 h 108"/>
              </a:gdLst>
              <a:ahLst/>
              <a:cxnLst>
                <a:cxn ang="0">
                  <a:pos x="T0" y="T1"/>
                </a:cxn>
                <a:cxn ang="0">
                  <a:pos x="T2" y="T3"/>
                </a:cxn>
                <a:cxn ang="0">
                  <a:pos x="T4" y="T5"/>
                </a:cxn>
                <a:cxn ang="0">
                  <a:pos x="T6" y="T7"/>
                </a:cxn>
                <a:cxn ang="0">
                  <a:pos x="T8" y="T9"/>
                </a:cxn>
              </a:cxnLst>
              <a:rect l="0" t="0" r="r" b="b"/>
              <a:pathLst>
                <a:path w="90" h="108">
                  <a:moveTo>
                    <a:pt x="0" y="0"/>
                  </a:moveTo>
                  <a:cubicBezTo>
                    <a:pt x="50" y="0"/>
                    <a:pt x="90" y="40"/>
                    <a:pt x="90" y="90"/>
                  </a:cubicBezTo>
                  <a:cubicBezTo>
                    <a:pt x="90" y="96"/>
                    <a:pt x="89" y="102"/>
                    <a:pt x="88" y="108"/>
                  </a:cubicBezTo>
                  <a:cubicBezTo>
                    <a:pt x="0" y="90"/>
                    <a:pt x="0" y="90"/>
                    <a:pt x="0" y="90"/>
                  </a:cubicBezTo>
                  <a:lnTo>
                    <a:pt x="0" y="0"/>
                  </a:lnTo>
                  <a:close/>
                </a:path>
              </a:pathLst>
            </a:custGeom>
            <a:solidFill>
              <a:srgbClr val="79B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6" name="Freeform 920">
              <a:extLst>
                <a:ext uri="{FF2B5EF4-FFF2-40B4-BE49-F238E27FC236}">
                  <a16:creationId xmlns:a16="http://schemas.microsoft.com/office/drawing/2014/main" id="{60019F68-A1D2-4DE0-BF87-703DD9764484}"/>
                </a:ext>
              </a:extLst>
            </p:cNvPr>
            <p:cNvSpPr>
              <a:spLocks/>
            </p:cNvSpPr>
            <p:nvPr/>
          </p:nvSpPr>
          <p:spPr bwMode="auto">
            <a:xfrm>
              <a:off x="913" y="1224"/>
              <a:ext cx="440" cy="445"/>
            </a:xfrm>
            <a:custGeom>
              <a:avLst/>
              <a:gdLst>
                <a:gd name="T0" fmla="*/ 186 w 186"/>
                <a:gd name="T1" fmla="*/ 108 h 188"/>
                <a:gd name="T2" fmla="*/ 80 w 186"/>
                <a:gd name="T3" fmla="*/ 178 h 188"/>
                <a:gd name="T4" fmla="*/ 10 w 186"/>
                <a:gd name="T5" fmla="*/ 71 h 188"/>
                <a:gd name="T6" fmla="*/ 98 w 186"/>
                <a:gd name="T7" fmla="*/ 0 h 188"/>
                <a:gd name="T8" fmla="*/ 98 w 186"/>
                <a:gd name="T9" fmla="*/ 90 h 188"/>
                <a:gd name="T10" fmla="*/ 186 w 186"/>
                <a:gd name="T11" fmla="*/ 108 h 188"/>
              </a:gdLst>
              <a:ahLst/>
              <a:cxnLst>
                <a:cxn ang="0">
                  <a:pos x="T0" y="T1"/>
                </a:cxn>
                <a:cxn ang="0">
                  <a:pos x="T2" y="T3"/>
                </a:cxn>
                <a:cxn ang="0">
                  <a:pos x="T4" y="T5"/>
                </a:cxn>
                <a:cxn ang="0">
                  <a:pos x="T6" y="T7"/>
                </a:cxn>
                <a:cxn ang="0">
                  <a:pos x="T8" y="T9"/>
                </a:cxn>
                <a:cxn ang="0">
                  <a:pos x="T10" y="T11"/>
                </a:cxn>
              </a:cxnLst>
              <a:rect l="0" t="0" r="r" b="b"/>
              <a:pathLst>
                <a:path w="186" h="188">
                  <a:moveTo>
                    <a:pt x="186" y="108"/>
                  </a:moveTo>
                  <a:cubicBezTo>
                    <a:pt x="176" y="157"/>
                    <a:pt x="128" y="188"/>
                    <a:pt x="80" y="178"/>
                  </a:cubicBezTo>
                  <a:cubicBezTo>
                    <a:pt x="31" y="168"/>
                    <a:pt x="0" y="120"/>
                    <a:pt x="10" y="71"/>
                  </a:cubicBezTo>
                  <a:cubicBezTo>
                    <a:pt x="19" y="30"/>
                    <a:pt x="55" y="0"/>
                    <a:pt x="98" y="0"/>
                  </a:cubicBezTo>
                  <a:cubicBezTo>
                    <a:pt x="98" y="90"/>
                    <a:pt x="98" y="90"/>
                    <a:pt x="98" y="90"/>
                  </a:cubicBezTo>
                  <a:lnTo>
                    <a:pt x="186" y="108"/>
                  </a:lnTo>
                  <a:close/>
                </a:path>
              </a:pathLst>
            </a:custGeom>
            <a:solidFill>
              <a:srgbClr val="008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7" name="Rectangle 921">
              <a:extLst>
                <a:ext uri="{FF2B5EF4-FFF2-40B4-BE49-F238E27FC236}">
                  <a16:creationId xmlns:a16="http://schemas.microsoft.com/office/drawing/2014/main" id="{4B872C3F-DC0C-4F37-81CB-CA61272AF4AA}"/>
                </a:ext>
              </a:extLst>
            </p:cNvPr>
            <p:cNvSpPr>
              <a:spLocks noChangeArrowheads="1"/>
            </p:cNvSpPr>
            <p:nvPr/>
          </p:nvSpPr>
          <p:spPr bwMode="auto">
            <a:xfrm>
              <a:off x="1202" y="1324"/>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41</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8" name="Rectangle 922">
              <a:extLst>
                <a:ext uri="{FF2B5EF4-FFF2-40B4-BE49-F238E27FC236}">
                  <a16:creationId xmlns:a16="http://schemas.microsoft.com/office/drawing/2014/main" id="{9CA03379-07D5-4809-9533-A806350D08F8}"/>
                </a:ext>
              </a:extLst>
            </p:cNvPr>
            <p:cNvSpPr>
              <a:spLocks noChangeArrowheads="1"/>
            </p:cNvSpPr>
            <p:nvPr/>
          </p:nvSpPr>
          <p:spPr bwMode="auto">
            <a:xfrm>
              <a:off x="1005" y="1456"/>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104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9" name="Freeform 923">
              <a:extLst>
                <a:ext uri="{FF2B5EF4-FFF2-40B4-BE49-F238E27FC236}">
                  <a16:creationId xmlns:a16="http://schemas.microsoft.com/office/drawing/2014/main" id="{8AB7EC78-3FDF-47FF-8FD5-7B644C969383}"/>
                </a:ext>
              </a:extLst>
            </p:cNvPr>
            <p:cNvSpPr>
              <a:spLocks/>
            </p:cNvSpPr>
            <p:nvPr/>
          </p:nvSpPr>
          <p:spPr bwMode="auto">
            <a:xfrm>
              <a:off x="2533" y="1224"/>
              <a:ext cx="213" cy="315"/>
            </a:xfrm>
            <a:custGeom>
              <a:avLst/>
              <a:gdLst>
                <a:gd name="T0" fmla="*/ 0 w 90"/>
                <a:gd name="T1" fmla="*/ 0 h 133"/>
                <a:gd name="T2" fmla="*/ 90 w 90"/>
                <a:gd name="T3" fmla="*/ 90 h 133"/>
                <a:gd name="T4" fmla="*/ 78 w 90"/>
                <a:gd name="T5" fmla="*/ 133 h 133"/>
                <a:gd name="T6" fmla="*/ 0 w 90"/>
                <a:gd name="T7" fmla="*/ 90 h 133"/>
                <a:gd name="T8" fmla="*/ 0 w 90"/>
                <a:gd name="T9" fmla="*/ 0 h 133"/>
              </a:gdLst>
              <a:ahLst/>
              <a:cxnLst>
                <a:cxn ang="0">
                  <a:pos x="T0" y="T1"/>
                </a:cxn>
                <a:cxn ang="0">
                  <a:pos x="T2" y="T3"/>
                </a:cxn>
                <a:cxn ang="0">
                  <a:pos x="T4" y="T5"/>
                </a:cxn>
                <a:cxn ang="0">
                  <a:pos x="T6" y="T7"/>
                </a:cxn>
                <a:cxn ang="0">
                  <a:pos x="T8" y="T9"/>
                </a:cxn>
              </a:cxnLst>
              <a:rect l="0" t="0" r="r" b="b"/>
              <a:pathLst>
                <a:path w="90" h="133">
                  <a:moveTo>
                    <a:pt x="0" y="0"/>
                  </a:moveTo>
                  <a:cubicBezTo>
                    <a:pt x="50" y="0"/>
                    <a:pt x="90" y="40"/>
                    <a:pt x="90" y="90"/>
                  </a:cubicBezTo>
                  <a:cubicBezTo>
                    <a:pt x="90" y="105"/>
                    <a:pt x="86" y="120"/>
                    <a:pt x="78" y="133"/>
                  </a:cubicBezTo>
                  <a:cubicBezTo>
                    <a:pt x="0" y="90"/>
                    <a:pt x="0" y="90"/>
                    <a:pt x="0" y="90"/>
                  </a:cubicBezTo>
                  <a:lnTo>
                    <a:pt x="0" y="0"/>
                  </a:lnTo>
                  <a:close/>
                </a:path>
              </a:pathLst>
            </a:custGeom>
            <a:solidFill>
              <a:srgbClr val="79B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0" name="Freeform 924">
              <a:extLst>
                <a:ext uri="{FF2B5EF4-FFF2-40B4-BE49-F238E27FC236}">
                  <a16:creationId xmlns:a16="http://schemas.microsoft.com/office/drawing/2014/main" id="{81FE3E4D-A13C-4385-B0CE-AB104A3989EE}"/>
                </a:ext>
              </a:extLst>
            </p:cNvPr>
            <p:cNvSpPr>
              <a:spLocks/>
            </p:cNvSpPr>
            <p:nvPr/>
          </p:nvSpPr>
          <p:spPr bwMode="auto">
            <a:xfrm>
              <a:off x="2290" y="1224"/>
              <a:ext cx="428" cy="455"/>
            </a:xfrm>
            <a:custGeom>
              <a:avLst/>
              <a:gdLst>
                <a:gd name="T0" fmla="*/ 181 w 181"/>
                <a:gd name="T1" fmla="*/ 133 h 192"/>
                <a:gd name="T2" fmla="*/ 59 w 181"/>
                <a:gd name="T3" fmla="*/ 168 h 192"/>
                <a:gd name="T4" fmla="*/ 24 w 181"/>
                <a:gd name="T5" fmla="*/ 46 h 192"/>
                <a:gd name="T6" fmla="*/ 103 w 181"/>
                <a:gd name="T7" fmla="*/ 0 h 192"/>
                <a:gd name="T8" fmla="*/ 103 w 181"/>
                <a:gd name="T9" fmla="*/ 90 h 192"/>
                <a:gd name="T10" fmla="*/ 181 w 181"/>
                <a:gd name="T11" fmla="*/ 133 h 192"/>
              </a:gdLst>
              <a:ahLst/>
              <a:cxnLst>
                <a:cxn ang="0">
                  <a:pos x="T0" y="T1"/>
                </a:cxn>
                <a:cxn ang="0">
                  <a:pos x="T2" y="T3"/>
                </a:cxn>
                <a:cxn ang="0">
                  <a:pos x="T4" y="T5"/>
                </a:cxn>
                <a:cxn ang="0">
                  <a:pos x="T6" y="T7"/>
                </a:cxn>
                <a:cxn ang="0">
                  <a:pos x="T8" y="T9"/>
                </a:cxn>
                <a:cxn ang="0">
                  <a:pos x="T10" y="T11"/>
                </a:cxn>
              </a:cxnLst>
              <a:rect l="0" t="0" r="r" b="b"/>
              <a:pathLst>
                <a:path w="181" h="192">
                  <a:moveTo>
                    <a:pt x="181" y="133"/>
                  </a:moveTo>
                  <a:cubicBezTo>
                    <a:pt x="157" y="177"/>
                    <a:pt x="102" y="192"/>
                    <a:pt x="59" y="168"/>
                  </a:cubicBezTo>
                  <a:cubicBezTo>
                    <a:pt x="16" y="144"/>
                    <a:pt x="0" y="89"/>
                    <a:pt x="24" y="46"/>
                  </a:cubicBezTo>
                  <a:cubicBezTo>
                    <a:pt x="40" y="17"/>
                    <a:pt x="70" y="0"/>
                    <a:pt x="103" y="0"/>
                  </a:cubicBezTo>
                  <a:cubicBezTo>
                    <a:pt x="103" y="90"/>
                    <a:pt x="103" y="90"/>
                    <a:pt x="103" y="90"/>
                  </a:cubicBezTo>
                  <a:lnTo>
                    <a:pt x="181" y="133"/>
                  </a:lnTo>
                  <a:close/>
                </a:path>
              </a:pathLst>
            </a:custGeom>
            <a:solidFill>
              <a:srgbClr val="008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1" name="Rectangle 925">
              <a:extLst>
                <a:ext uri="{FF2B5EF4-FFF2-40B4-BE49-F238E27FC236}">
                  <a16:creationId xmlns:a16="http://schemas.microsoft.com/office/drawing/2014/main" id="{5B4CE55B-D63F-4CC2-BD5D-0F1CAFCEB101}"/>
                </a:ext>
              </a:extLst>
            </p:cNvPr>
            <p:cNvSpPr>
              <a:spLocks noChangeArrowheads="1"/>
            </p:cNvSpPr>
            <p:nvPr/>
          </p:nvSpPr>
          <p:spPr bwMode="auto">
            <a:xfrm>
              <a:off x="2590" y="1336"/>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2" name="Rectangle 926">
              <a:extLst>
                <a:ext uri="{FF2B5EF4-FFF2-40B4-BE49-F238E27FC236}">
                  <a16:creationId xmlns:a16="http://schemas.microsoft.com/office/drawing/2014/main" id="{B458FB3D-8654-4283-98EA-BBC35A933396}"/>
                </a:ext>
              </a:extLst>
            </p:cNvPr>
            <p:cNvSpPr>
              <a:spLocks noChangeArrowheads="1"/>
            </p:cNvSpPr>
            <p:nvPr/>
          </p:nvSpPr>
          <p:spPr bwMode="auto">
            <a:xfrm>
              <a:off x="2410" y="1445"/>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97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3" name="Freeform 927">
              <a:extLst>
                <a:ext uri="{FF2B5EF4-FFF2-40B4-BE49-F238E27FC236}">
                  <a16:creationId xmlns:a16="http://schemas.microsoft.com/office/drawing/2014/main" id="{5A8CDC28-E4A7-4ECA-A65A-8ABC27906A7F}"/>
                </a:ext>
              </a:extLst>
            </p:cNvPr>
            <p:cNvSpPr>
              <a:spLocks/>
            </p:cNvSpPr>
            <p:nvPr/>
          </p:nvSpPr>
          <p:spPr bwMode="auto">
            <a:xfrm>
              <a:off x="1838" y="1224"/>
              <a:ext cx="213" cy="277"/>
            </a:xfrm>
            <a:custGeom>
              <a:avLst/>
              <a:gdLst>
                <a:gd name="T0" fmla="*/ 0 w 90"/>
                <a:gd name="T1" fmla="*/ 0 h 117"/>
                <a:gd name="T2" fmla="*/ 90 w 90"/>
                <a:gd name="T3" fmla="*/ 90 h 117"/>
                <a:gd name="T4" fmla="*/ 86 w 90"/>
                <a:gd name="T5" fmla="*/ 117 h 117"/>
                <a:gd name="T6" fmla="*/ 0 w 90"/>
                <a:gd name="T7" fmla="*/ 90 h 117"/>
                <a:gd name="T8" fmla="*/ 0 w 90"/>
                <a:gd name="T9" fmla="*/ 0 h 117"/>
              </a:gdLst>
              <a:ahLst/>
              <a:cxnLst>
                <a:cxn ang="0">
                  <a:pos x="T0" y="T1"/>
                </a:cxn>
                <a:cxn ang="0">
                  <a:pos x="T2" y="T3"/>
                </a:cxn>
                <a:cxn ang="0">
                  <a:pos x="T4" y="T5"/>
                </a:cxn>
                <a:cxn ang="0">
                  <a:pos x="T6" y="T7"/>
                </a:cxn>
                <a:cxn ang="0">
                  <a:pos x="T8" y="T9"/>
                </a:cxn>
              </a:cxnLst>
              <a:rect l="0" t="0" r="r" b="b"/>
              <a:pathLst>
                <a:path w="90" h="117">
                  <a:moveTo>
                    <a:pt x="0" y="0"/>
                  </a:moveTo>
                  <a:cubicBezTo>
                    <a:pt x="50" y="0"/>
                    <a:pt x="90" y="40"/>
                    <a:pt x="90" y="90"/>
                  </a:cubicBezTo>
                  <a:cubicBezTo>
                    <a:pt x="90" y="99"/>
                    <a:pt x="89" y="108"/>
                    <a:pt x="86" y="117"/>
                  </a:cubicBezTo>
                  <a:cubicBezTo>
                    <a:pt x="0" y="90"/>
                    <a:pt x="0" y="90"/>
                    <a:pt x="0" y="90"/>
                  </a:cubicBezTo>
                  <a:lnTo>
                    <a:pt x="0" y="0"/>
                  </a:lnTo>
                  <a:close/>
                </a:path>
              </a:pathLst>
            </a:custGeom>
            <a:solidFill>
              <a:srgbClr val="79B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4" name="Freeform 928">
              <a:extLst>
                <a:ext uri="{FF2B5EF4-FFF2-40B4-BE49-F238E27FC236}">
                  <a16:creationId xmlns:a16="http://schemas.microsoft.com/office/drawing/2014/main" id="{9D310CC4-5415-4F1B-B322-4A03FD407178}"/>
                </a:ext>
              </a:extLst>
            </p:cNvPr>
            <p:cNvSpPr>
              <a:spLocks/>
            </p:cNvSpPr>
            <p:nvPr/>
          </p:nvSpPr>
          <p:spPr bwMode="auto">
            <a:xfrm>
              <a:off x="1602" y="1224"/>
              <a:ext cx="439" cy="450"/>
            </a:xfrm>
            <a:custGeom>
              <a:avLst/>
              <a:gdLst>
                <a:gd name="T0" fmla="*/ 186 w 186"/>
                <a:gd name="T1" fmla="*/ 117 h 190"/>
                <a:gd name="T2" fmla="*/ 73 w 186"/>
                <a:gd name="T3" fmla="*/ 175 h 190"/>
                <a:gd name="T4" fmla="*/ 15 w 186"/>
                <a:gd name="T5" fmla="*/ 63 h 190"/>
                <a:gd name="T6" fmla="*/ 100 w 186"/>
                <a:gd name="T7" fmla="*/ 0 h 190"/>
                <a:gd name="T8" fmla="*/ 100 w 186"/>
                <a:gd name="T9" fmla="*/ 90 h 190"/>
                <a:gd name="T10" fmla="*/ 186 w 186"/>
                <a:gd name="T11" fmla="*/ 117 h 190"/>
              </a:gdLst>
              <a:ahLst/>
              <a:cxnLst>
                <a:cxn ang="0">
                  <a:pos x="T0" y="T1"/>
                </a:cxn>
                <a:cxn ang="0">
                  <a:pos x="T2" y="T3"/>
                </a:cxn>
                <a:cxn ang="0">
                  <a:pos x="T4" y="T5"/>
                </a:cxn>
                <a:cxn ang="0">
                  <a:pos x="T6" y="T7"/>
                </a:cxn>
                <a:cxn ang="0">
                  <a:pos x="T8" y="T9"/>
                </a:cxn>
                <a:cxn ang="0">
                  <a:pos x="T10" y="T11"/>
                </a:cxn>
              </a:cxnLst>
              <a:rect l="0" t="0" r="r" b="b"/>
              <a:pathLst>
                <a:path w="186" h="190">
                  <a:moveTo>
                    <a:pt x="186" y="117"/>
                  </a:moveTo>
                  <a:cubicBezTo>
                    <a:pt x="171" y="164"/>
                    <a:pt x="121" y="190"/>
                    <a:pt x="73" y="175"/>
                  </a:cubicBezTo>
                  <a:cubicBezTo>
                    <a:pt x="26" y="160"/>
                    <a:pt x="0" y="110"/>
                    <a:pt x="15" y="63"/>
                  </a:cubicBezTo>
                  <a:cubicBezTo>
                    <a:pt x="26" y="25"/>
                    <a:pt x="61" y="0"/>
                    <a:pt x="100" y="0"/>
                  </a:cubicBezTo>
                  <a:cubicBezTo>
                    <a:pt x="100" y="90"/>
                    <a:pt x="100" y="90"/>
                    <a:pt x="100" y="90"/>
                  </a:cubicBezTo>
                  <a:lnTo>
                    <a:pt x="186" y="117"/>
                  </a:lnTo>
                  <a:close/>
                </a:path>
              </a:pathLst>
            </a:custGeom>
            <a:solidFill>
              <a:srgbClr val="008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5" name="Rectangle 929">
              <a:extLst>
                <a:ext uri="{FF2B5EF4-FFF2-40B4-BE49-F238E27FC236}">
                  <a16:creationId xmlns:a16="http://schemas.microsoft.com/office/drawing/2014/main" id="{E06C8A1A-2C8C-4F34-95DC-EB4AB7D4940D}"/>
                </a:ext>
              </a:extLst>
            </p:cNvPr>
            <p:cNvSpPr>
              <a:spLocks noChangeArrowheads="1"/>
            </p:cNvSpPr>
            <p:nvPr/>
          </p:nvSpPr>
          <p:spPr bwMode="auto">
            <a:xfrm>
              <a:off x="1892" y="1324"/>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6" name="Rectangle 930">
              <a:extLst>
                <a:ext uri="{FF2B5EF4-FFF2-40B4-BE49-F238E27FC236}">
                  <a16:creationId xmlns:a16="http://schemas.microsoft.com/office/drawing/2014/main" id="{03D86093-8123-403D-92AA-3B9DED0458D6}"/>
                </a:ext>
              </a:extLst>
            </p:cNvPr>
            <p:cNvSpPr>
              <a:spLocks noChangeArrowheads="1"/>
            </p:cNvSpPr>
            <p:nvPr/>
          </p:nvSpPr>
          <p:spPr bwMode="auto">
            <a:xfrm>
              <a:off x="1706" y="144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101</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7" name="Freeform 931">
              <a:extLst>
                <a:ext uri="{FF2B5EF4-FFF2-40B4-BE49-F238E27FC236}">
                  <a16:creationId xmlns:a16="http://schemas.microsoft.com/office/drawing/2014/main" id="{5D3A646E-C9A8-4EBB-819B-6439D348B34E}"/>
                </a:ext>
              </a:extLst>
            </p:cNvPr>
            <p:cNvSpPr>
              <a:spLocks/>
            </p:cNvSpPr>
            <p:nvPr/>
          </p:nvSpPr>
          <p:spPr bwMode="auto">
            <a:xfrm>
              <a:off x="3227" y="1193"/>
              <a:ext cx="243" cy="339"/>
            </a:xfrm>
            <a:custGeom>
              <a:avLst/>
              <a:gdLst>
                <a:gd name="T0" fmla="*/ 0 w 103"/>
                <a:gd name="T1" fmla="*/ 0 h 143"/>
                <a:gd name="T2" fmla="*/ 103 w 103"/>
                <a:gd name="T3" fmla="*/ 103 h 143"/>
                <a:gd name="T4" fmla="*/ 94 w 103"/>
                <a:gd name="T5" fmla="*/ 143 h 143"/>
                <a:gd name="T6" fmla="*/ 0 w 103"/>
                <a:gd name="T7" fmla="*/ 103 h 143"/>
                <a:gd name="T8" fmla="*/ 0 w 103"/>
                <a:gd name="T9" fmla="*/ 0 h 143"/>
              </a:gdLst>
              <a:ahLst/>
              <a:cxnLst>
                <a:cxn ang="0">
                  <a:pos x="T0" y="T1"/>
                </a:cxn>
                <a:cxn ang="0">
                  <a:pos x="T2" y="T3"/>
                </a:cxn>
                <a:cxn ang="0">
                  <a:pos x="T4" y="T5"/>
                </a:cxn>
                <a:cxn ang="0">
                  <a:pos x="T6" y="T7"/>
                </a:cxn>
                <a:cxn ang="0">
                  <a:pos x="T8" y="T9"/>
                </a:cxn>
              </a:cxnLst>
              <a:rect l="0" t="0" r="r" b="b"/>
              <a:pathLst>
                <a:path w="103" h="143">
                  <a:moveTo>
                    <a:pt x="0" y="0"/>
                  </a:moveTo>
                  <a:cubicBezTo>
                    <a:pt x="57" y="0"/>
                    <a:pt x="103" y="46"/>
                    <a:pt x="103" y="103"/>
                  </a:cubicBezTo>
                  <a:cubicBezTo>
                    <a:pt x="103" y="117"/>
                    <a:pt x="100" y="131"/>
                    <a:pt x="94" y="143"/>
                  </a:cubicBezTo>
                  <a:cubicBezTo>
                    <a:pt x="0" y="103"/>
                    <a:pt x="0" y="103"/>
                    <a:pt x="0" y="103"/>
                  </a:cubicBezTo>
                  <a:lnTo>
                    <a:pt x="0" y="0"/>
                  </a:lnTo>
                  <a:close/>
                </a:path>
              </a:pathLst>
            </a:custGeom>
            <a:solidFill>
              <a:srgbClr val="79B5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8" name="Freeform 932">
              <a:extLst>
                <a:ext uri="{FF2B5EF4-FFF2-40B4-BE49-F238E27FC236}">
                  <a16:creationId xmlns:a16="http://schemas.microsoft.com/office/drawing/2014/main" id="{E437EFA8-14E3-42E9-B8C9-1D5C1635B748}"/>
                </a:ext>
              </a:extLst>
            </p:cNvPr>
            <p:cNvSpPr>
              <a:spLocks/>
            </p:cNvSpPr>
            <p:nvPr/>
          </p:nvSpPr>
          <p:spPr bwMode="auto">
            <a:xfrm>
              <a:off x="2952" y="1193"/>
              <a:ext cx="497" cy="519"/>
            </a:xfrm>
            <a:custGeom>
              <a:avLst/>
              <a:gdLst>
                <a:gd name="T0" fmla="*/ 210 w 210"/>
                <a:gd name="T1" fmla="*/ 143 h 219"/>
                <a:gd name="T2" fmla="*/ 76 w 210"/>
                <a:gd name="T3" fmla="*/ 197 h 219"/>
                <a:gd name="T4" fmla="*/ 22 w 210"/>
                <a:gd name="T5" fmla="*/ 62 h 219"/>
                <a:gd name="T6" fmla="*/ 116 w 210"/>
                <a:gd name="T7" fmla="*/ 0 h 219"/>
                <a:gd name="T8" fmla="*/ 116 w 210"/>
                <a:gd name="T9" fmla="*/ 103 h 219"/>
                <a:gd name="T10" fmla="*/ 210 w 210"/>
                <a:gd name="T11" fmla="*/ 143 h 219"/>
              </a:gdLst>
              <a:ahLst/>
              <a:cxnLst>
                <a:cxn ang="0">
                  <a:pos x="T0" y="T1"/>
                </a:cxn>
                <a:cxn ang="0">
                  <a:pos x="T2" y="T3"/>
                </a:cxn>
                <a:cxn ang="0">
                  <a:pos x="T4" y="T5"/>
                </a:cxn>
                <a:cxn ang="0">
                  <a:pos x="T6" y="T7"/>
                </a:cxn>
                <a:cxn ang="0">
                  <a:pos x="T8" y="T9"/>
                </a:cxn>
                <a:cxn ang="0">
                  <a:pos x="T10" y="T11"/>
                </a:cxn>
              </a:cxnLst>
              <a:rect l="0" t="0" r="r" b="b"/>
              <a:pathLst>
                <a:path w="210" h="219">
                  <a:moveTo>
                    <a:pt x="210" y="143"/>
                  </a:moveTo>
                  <a:cubicBezTo>
                    <a:pt x="188" y="195"/>
                    <a:pt x="128" y="219"/>
                    <a:pt x="76" y="197"/>
                  </a:cubicBezTo>
                  <a:cubicBezTo>
                    <a:pt x="24" y="174"/>
                    <a:pt x="0" y="114"/>
                    <a:pt x="22" y="62"/>
                  </a:cubicBezTo>
                  <a:cubicBezTo>
                    <a:pt x="39" y="24"/>
                    <a:pt x="76" y="0"/>
                    <a:pt x="116" y="0"/>
                  </a:cubicBezTo>
                  <a:cubicBezTo>
                    <a:pt x="116" y="103"/>
                    <a:pt x="116" y="103"/>
                    <a:pt x="116" y="103"/>
                  </a:cubicBezTo>
                  <a:lnTo>
                    <a:pt x="210" y="143"/>
                  </a:lnTo>
                  <a:close/>
                </a:path>
              </a:pathLst>
            </a:custGeom>
            <a:solidFill>
              <a:srgbClr val="008D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9" name="Rectangle 933">
              <a:extLst>
                <a:ext uri="{FF2B5EF4-FFF2-40B4-BE49-F238E27FC236}">
                  <a16:creationId xmlns:a16="http://schemas.microsoft.com/office/drawing/2014/main" id="{3555C9C3-9C53-4681-99CA-3E151278B2E5}"/>
                </a:ext>
              </a:extLst>
            </p:cNvPr>
            <p:cNvSpPr>
              <a:spLocks noChangeArrowheads="1"/>
            </p:cNvSpPr>
            <p:nvPr/>
          </p:nvSpPr>
          <p:spPr bwMode="auto">
            <a:xfrm>
              <a:off x="3295" y="1319"/>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0" name="Rectangle 934">
              <a:extLst>
                <a:ext uri="{FF2B5EF4-FFF2-40B4-BE49-F238E27FC236}">
                  <a16:creationId xmlns:a16="http://schemas.microsoft.com/office/drawing/2014/main" id="{E59A6E27-A1D7-42BE-8E15-A7FCFB329830}"/>
                </a:ext>
              </a:extLst>
            </p:cNvPr>
            <p:cNvSpPr>
              <a:spLocks noChangeArrowheads="1"/>
            </p:cNvSpPr>
            <p:nvPr/>
          </p:nvSpPr>
          <p:spPr bwMode="auto">
            <a:xfrm>
              <a:off x="3070" y="145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100</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1" name="Rectangle 935">
              <a:extLst>
                <a:ext uri="{FF2B5EF4-FFF2-40B4-BE49-F238E27FC236}">
                  <a16:creationId xmlns:a16="http://schemas.microsoft.com/office/drawing/2014/main" id="{5F8BCAFA-A6F0-4346-9EFA-E4AFCD1A09FD}"/>
                </a:ext>
              </a:extLst>
            </p:cNvPr>
            <p:cNvSpPr>
              <a:spLocks noChangeArrowheads="1"/>
            </p:cNvSpPr>
            <p:nvPr/>
          </p:nvSpPr>
          <p:spPr bwMode="auto">
            <a:xfrm>
              <a:off x="3326" y="2117"/>
              <a:ext cx="173" cy="915"/>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2" name="Rectangle 936">
              <a:extLst>
                <a:ext uri="{FF2B5EF4-FFF2-40B4-BE49-F238E27FC236}">
                  <a16:creationId xmlns:a16="http://schemas.microsoft.com/office/drawing/2014/main" id="{92079E5F-D4F0-4263-92E4-CD329427FBCA}"/>
                </a:ext>
              </a:extLst>
            </p:cNvPr>
            <p:cNvSpPr>
              <a:spLocks noChangeArrowheads="1"/>
            </p:cNvSpPr>
            <p:nvPr/>
          </p:nvSpPr>
          <p:spPr bwMode="auto">
            <a:xfrm>
              <a:off x="2978" y="2037"/>
              <a:ext cx="173" cy="995"/>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3" name="Rectangle 937">
              <a:extLst>
                <a:ext uri="{FF2B5EF4-FFF2-40B4-BE49-F238E27FC236}">
                  <a16:creationId xmlns:a16="http://schemas.microsoft.com/office/drawing/2014/main" id="{A566EB69-91A5-4841-ADB7-635ECC75D0B3}"/>
                </a:ext>
              </a:extLst>
            </p:cNvPr>
            <p:cNvSpPr>
              <a:spLocks noChangeArrowheads="1"/>
            </p:cNvSpPr>
            <p:nvPr/>
          </p:nvSpPr>
          <p:spPr bwMode="auto">
            <a:xfrm>
              <a:off x="2633" y="2207"/>
              <a:ext cx="173" cy="825"/>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4" name="Rectangle 938">
              <a:extLst>
                <a:ext uri="{FF2B5EF4-FFF2-40B4-BE49-F238E27FC236}">
                  <a16:creationId xmlns:a16="http://schemas.microsoft.com/office/drawing/2014/main" id="{1250D027-C134-41D1-BFA2-0B33B2FCC064}"/>
                </a:ext>
              </a:extLst>
            </p:cNvPr>
            <p:cNvSpPr>
              <a:spLocks noChangeArrowheads="1"/>
            </p:cNvSpPr>
            <p:nvPr/>
          </p:nvSpPr>
          <p:spPr bwMode="auto">
            <a:xfrm>
              <a:off x="2285" y="2117"/>
              <a:ext cx="173" cy="915"/>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5" name="Rectangle 939">
              <a:extLst>
                <a:ext uri="{FF2B5EF4-FFF2-40B4-BE49-F238E27FC236}">
                  <a16:creationId xmlns:a16="http://schemas.microsoft.com/office/drawing/2014/main" id="{6EBA01C5-CAB6-43E3-8CDD-41DB80FE1645}"/>
                </a:ext>
              </a:extLst>
            </p:cNvPr>
            <p:cNvSpPr>
              <a:spLocks noChangeArrowheads="1"/>
            </p:cNvSpPr>
            <p:nvPr/>
          </p:nvSpPr>
          <p:spPr bwMode="auto">
            <a:xfrm>
              <a:off x="1937" y="2316"/>
              <a:ext cx="173" cy="716"/>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6" name="Rectangle 940">
              <a:extLst>
                <a:ext uri="{FF2B5EF4-FFF2-40B4-BE49-F238E27FC236}">
                  <a16:creationId xmlns:a16="http://schemas.microsoft.com/office/drawing/2014/main" id="{AF2CD647-5FFE-4921-8958-D644077EEE28}"/>
                </a:ext>
              </a:extLst>
            </p:cNvPr>
            <p:cNvSpPr>
              <a:spLocks noChangeArrowheads="1"/>
            </p:cNvSpPr>
            <p:nvPr/>
          </p:nvSpPr>
          <p:spPr bwMode="auto">
            <a:xfrm>
              <a:off x="1592" y="2245"/>
              <a:ext cx="173" cy="787"/>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7" name="Rectangle 941">
              <a:extLst>
                <a:ext uri="{FF2B5EF4-FFF2-40B4-BE49-F238E27FC236}">
                  <a16:creationId xmlns:a16="http://schemas.microsoft.com/office/drawing/2014/main" id="{00787AFB-3124-408B-BFCF-933D0B0E79D5}"/>
                </a:ext>
              </a:extLst>
            </p:cNvPr>
            <p:cNvSpPr>
              <a:spLocks noChangeArrowheads="1"/>
            </p:cNvSpPr>
            <p:nvPr/>
          </p:nvSpPr>
          <p:spPr bwMode="auto">
            <a:xfrm>
              <a:off x="1244" y="2091"/>
              <a:ext cx="173" cy="941"/>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8" name="Rectangle 942">
              <a:extLst>
                <a:ext uri="{FF2B5EF4-FFF2-40B4-BE49-F238E27FC236}">
                  <a16:creationId xmlns:a16="http://schemas.microsoft.com/office/drawing/2014/main" id="{4C55737D-40E1-487A-B778-202D340F29FC}"/>
                </a:ext>
              </a:extLst>
            </p:cNvPr>
            <p:cNvSpPr>
              <a:spLocks noChangeArrowheads="1"/>
            </p:cNvSpPr>
            <p:nvPr/>
          </p:nvSpPr>
          <p:spPr bwMode="auto">
            <a:xfrm>
              <a:off x="897" y="2411"/>
              <a:ext cx="172" cy="621"/>
            </a:xfrm>
            <a:prstGeom prst="rect">
              <a:avLst/>
            </a:prstGeom>
            <a:solidFill>
              <a:srgbClr val="963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9" name="Rectangle 943">
              <a:extLst>
                <a:ext uri="{FF2B5EF4-FFF2-40B4-BE49-F238E27FC236}">
                  <a16:creationId xmlns:a16="http://schemas.microsoft.com/office/drawing/2014/main" id="{486EA529-131E-4A92-8ADD-45F557DA7D36}"/>
                </a:ext>
              </a:extLst>
            </p:cNvPr>
            <p:cNvSpPr>
              <a:spLocks noChangeArrowheads="1"/>
            </p:cNvSpPr>
            <p:nvPr/>
          </p:nvSpPr>
          <p:spPr bwMode="auto">
            <a:xfrm>
              <a:off x="3326" y="2058"/>
              <a:ext cx="173" cy="59"/>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0" name="Rectangle 944">
              <a:extLst>
                <a:ext uri="{FF2B5EF4-FFF2-40B4-BE49-F238E27FC236}">
                  <a16:creationId xmlns:a16="http://schemas.microsoft.com/office/drawing/2014/main" id="{6700FC74-E0DD-4D1F-AC1D-B577F657E01D}"/>
                </a:ext>
              </a:extLst>
            </p:cNvPr>
            <p:cNvSpPr>
              <a:spLocks noChangeArrowheads="1"/>
            </p:cNvSpPr>
            <p:nvPr/>
          </p:nvSpPr>
          <p:spPr bwMode="auto">
            <a:xfrm>
              <a:off x="2978" y="1873"/>
              <a:ext cx="173" cy="164"/>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1" name="Rectangle 945">
              <a:extLst>
                <a:ext uri="{FF2B5EF4-FFF2-40B4-BE49-F238E27FC236}">
                  <a16:creationId xmlns:a16="http://schemas.microsoft.com/office/drawing/2014/main" id="{80F6820D-412E-4F99-9A51-D6E2D3A9F12D}"/>
                </a:ext>
              </a:extLst>
            </p:cNvPr>
            <p:cNvSpPr>
              <a:spLocks noChangeArrowheads="1"/>
            </p:cNvSpPr>
            <p:nvPr/>
          </p:nvSpPr>
          <p:spPr bwMode="auto">
            <a:xfrm>
              <a:off x="2633" y="2139"/>
              <a:ext cx="173" cy="68"/>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2" name="Rectangle 946">
              <a:extLst>
                <a:ext uri="{FF2B5EF4-FFF2-40B4-BE49-F238E27FC236}">
                  <a16:creationId xmlns:a16="http://schemas.microsoft.com/office/drawing/2014/main" id="{0E696DD1-D29E-4E73-ACC6-14AB535B1C7F}"/>
                </a:ext>
              </a:extLst>
            </p:cNvPr>
            <p:cNvSpPr>
              <a:spLocks noChangeArrowheads="1"/>
            </p:cNvSpPr>
            <p:nvPr/>
          </p:nvSpPr>
          <p:spPr bwMode="auto">
            <a:xfrm>
              <a:off x="2285" y="1954"/>
              <a:ext cx="173" cy="163"/>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3" name="Rectangle 947">
              <a:extLst>
                <a:ext uri="{FF2B5EF4-FFF2-40B4-BE49-F238E27FC236}">
                  <a16:creationId xmlns:a16="http://schemas.microsoft.com/office/drawing/2014/main" id="{36E2029C-5E0F-4937-BC69-CB2FDD0FD0BC}"/>
                </a:ext>
              </a:extLst>
            </p:cNvPr>
            <p:cNvSpPr>
              <a:spLocks noChangeArrowheads="1"/>
            </p:cNvSpPr>
            <p:nvPr/>
          </p:nvSpPr>
          <p:spPr bwMode="auto">
            <a:xfrm>
              <a:off x="1937" y="2219"/>
              <a:ext cx="173" cy="97"/>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4" name="Rectangle 948">
              <a:extLst>
                <a:ext uri="{FF2B5EF4-FFF2-40B4-BE49-F238E27FC236}">
                  <a16:creationId xmlns:a16="http://schemas.microsoft.com/office/drawing/2014/main" id="{4E39CCE0-9075-48E8-8E51-6AEAF84B9029}"/>
                </a:ext>
              </a:extLst>
            </p:cNvPr>
            <p:cNvSpPr>
              <a:spLocks noChangeArrowheads="1"/>
            </p:cNvSpPr>
            <p:nvPr/>
          </p:nvSpPr>
          <p:spPr bwMode="auto">
            <a:xfrm>
              <a:off x="1592" y="2134"/>
              <a:ext cx="173" cy="111"/>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5" name="Rectangle 949">
              <a:extLst>
                <a:ext uri="{FF2B5EF4-FFF2-40B4-BE49-F238E27FC236}">
                  <a16:creationId xmlns:a16="http://schemas.microsoft.com/office/drawing/2014/main" id="{996F6F2F-DBFF-4BF5-99F8-B55CF4FB2CD0}"/>
                </a:ext>
              </a:extLst>
            </p:cNvPr>
            <p:cNvSpPr>
              <a:spLocks noChangeArrowheads="1"/>
            </p:cNvSpPr>
            <p:nvPr/>
          </p:nvSpPr>
          <p:spPr bwMode="auto">
            <a:xfrm>
              <a:off x="1244" y="2023"/>
              <a:ext cx="173" cy="68"/>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6" name="Rectangle 950">
              <a:extLst>
                <a:ext uri="{FF2B5EF4-FFF2-40B4-BE49-F238E27FC236}">
                  <a16:creationId xmlns:a16="http://schemas.microsoft.com/office/drawing/2014/main" id="{9B264CD4-EE89-4206-A9E6-3BB548FA6E63}"/>
                </a:ext>
              </a:extLst>
            </p:cNvPr>
            <p:cNvSpPr>
              <a:spLocks noChangeArrowheads="1"/>
            </p:cNvSpPr>
            <p:nvPr/>
          </p:nvSpPr>
          <p:spPr bwMode="auto">
            <a:xfrm>
              <a:off x="897" y="2314"/>
              <a:ext cx="172" cy="97"/>
            </a:xfrm>
            <a:prstGeom prst="rect">
              <a:avLst/>
            </a:prstGeom>
            <a:solidFill>
              <a:srgbClr val="F36E3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7" name="Rectangle 951">
              <a:extLst>
                <a:ext uri="{FF2B5EF4-FFF2-40B4-BE49-F238E27FC236}">
                  <a16:creationId xmlns:a16="http://schemas.microsoft.com/office/drawing/2014/main" id="{81C9D2E6-F83A-4FFD-8426-FA5252D90F7E}"/>
                </a:ext>
              </a:extLst>
            </p:cNvPr>
            <p:cNvSpPr>
              <a:spLocks noChangeArrowheads="1"/>
            </p:cNvSpPr>
            <p:nvPr/>
          </p:nvSpPr>
          <p:spPr bwMode="auto">
            <a:xfrm>
              <a:off x="3326" y="2027"/>
              <a:ext cx="173" cy="31"/>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8" name="Rectangle 952">
              <a:extLst>
                <a:ext uri="{FF2B5EF4-FFF2-40B4-BE49-F238E27FC236}">
                  <a16:creationId xmlns:a16="http://schemas.microsoft.com/office/drawing/2014/main" id="{BB7247F1-8FC5-46D0-92F7-B9FF28E9722E}"/>
                </a:ext>
              </a:extLst>
            </p:cNvPr>
            <p:cNvSpPr>
              <a:spLocks noChangeArrowheads="1"/>
            </p:cNvSpPr>
            <p:nvPr/>
          </p:nvSpPr>
          <p:spPr bwMode="auto">
            <a:xfrm>
              <a:off x="2978" y="1809"/>
              <a:ext cx="173" cy="64"/>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9" name="Rectangle 953">
              <a:extLst>
                <a:ext uri="{FF2B5EF4-FFF2-40B4-BE49-F238E27FC236}">
                  <a16:creationId xmlns:a16="http://schemas.microsoft.com/office/drawing/2014/main" id="{5CD5E65E-97F1-4B5D-93DD-C574C4329094}"/>
                </a:ext>
              </a:extLst>
            </p:cNvPr>
            <p:cNvSpPr>
              <a:spLocks noChangeArrowheads="1"/>
            </p:cNvSpPr>
            <p:nvPr/>
          </p:nvSpPr>
          <p:spPr bwMode="auto">
            <a:xfrm>
              <a:off x="2633" y="2108"/>
              <a:ext cx="173" cy="31"/>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0" name="Rectangle 954">
              <a:extLst>
                <a:ext uri="{FF2B5EF4-FFF2-40B4-BE49-F238E27FC236}">
                  <a16:creationId xmlns:a16="http://schemas.microsoft.com/office/drawing/2014/main" id="{816C79A1-B014-49F0-AA18-7B374FCAF912}"/>
                </a:ext>
              </a:extLst>
            </p:cNvPr>
            <p:cNvSpPr>
              <a:spLocks noChangeArrowheads="1"/>
            </p:cNvSpPr>
            <p:nvPr/>
          </p:nvSpPr>
          <p:spPr bwMode="auto">
            <a:xfrm>
              <a:off x="2285" y="1899"/>
              <a:ext cx="173" cy="55"/>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1" name="Rectangle 955">
              <a:extLst>
                <a:ext uri="{FF2B5EF4-FFF2-40B4-BE49-F238E27FC236}">
                  <a16:creationId xmlns:a16="http://schemas.microsoft.com/office/drawing/2014/main" id="{2C52EAC9-ECB8-4D2C-B4EE-DE0EA531BDF2}"/>
                </a:ext>
              </a:extLst>
            </p:cNvPr>
            <p:cNvSpPr>
              <a:spLocks noChangeArrowheads="1"/>
            </p:cNvSpPr>
            <p:nvPr/>
          </p:nvSpPr>
          <p:spPr bwMode="auto">
            <a:xfrm>
              <a:off x="1937" y="2200"/>
              <a:ext cx="173" cy="19"/>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2" name="Rectangle 956">
              <a:extLst>
                <a:ext uri="{FF2B5EF4-FFF2-40B4-BE49-F238E27FC236}">
                  <a16:creationId xmlns:a16="http://schemas.microsoft.com/office/drawing/2014/main" id="{48663000-90EA-4FB0-BDC4-68F82454815F}"/>
                </a:ext>
              </a:extLst>
            </p:cNvPr>
            <p:cNvSpPr>
              <a:spLocks noChangeArrowheads="1"/>
            </p:cNvSpPr>
            <p:nvPr/>
          </p:nvSpPr>
          <p:spPr bwMode="auto">
            <a:xfrm>
              <a:off x="1592" y="2091"/>
              <a:ext cx="173" cy="43"/>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3" name="Rectangle 957">
              <a:extLst>
                <a:ext uri="{FF2B5EF4-FFF2-40B4-BE49-F238E27FC236}">
                  <a16:creationId xmlns:a16="http://schemas.microsoft.com/office/drawing/2014/main" id="{B7B0B095-BBF1-4289-BF96-813FE2CF1C99}"/>
                </a:ext>
              </a:extLst>
            </p:cNvPr>
            <p:cNvSpPr>
              <a:spLocks noChangeArrowheads="1"/>
            </p:cNvSpPr>
            <p:nvPr/>
          </p:nvSpPr>
          <p:spPr bwMode="auto">
            <a:xfrm>
              <a:off x="1244" y="2011"/>
              <a:ext cx="173" cy="12"/>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4" name="Rectangle 958">
              <a:extLst>
                <a:ext uri="{FF2B5EF4-FFF2-40B4-BE49-F238E27FC236}">
                  <a16:creationId xmlns:a16="http://schemas.microsoft.com/office/drawing/2014/main" id="{DF965E22-BD5D-4064-AD51-1CA1F3F6811C}"/>
                </a:ext>
              </a:extLst>
            </p:cNvPr>
            <p:cNvSpPr>
              <a:spLocks noChangeArrowheads="1"/>
            </p:cNvSpPr>
            <p:nvPr/>
          </p:nvSpPr>
          <p:spPr bwMode="auto">
            <a:xfrm>
              <a:off x="897" y="2276"/>
              <a:ext cx="172" cy="38"/>
            </a:xfrm>
            <a:prstGeom prst="rect">
              <a:avLst/>
            </a:prstGeom>
            <a:solidFill>
              <a:srgbClr val="F6B49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5" name="Rectangle 959">
              <a:extLst>
                <a:ext uri="{FF2B5EF4-FFF2-40B4-BE49-F238E27FC236}">
                  <a16:creationId xmlns:a16="http://schemas.microsoft.com/office/drawing/2014/main" id="{AC5E142F-143F-4A89-9D4E-17EFB5B2894D}"/>
                </a:ext>
              </a:extLst>
            </p:cNvPr>
            <p:cNvSpPr>
              <a:spLocks noChangeArrowheads="1"/>
            </p:cNvSpPr>
            <p:nvPr/>
          </p:nvSpPr>
          <p:spPr bwMode="auto">
            <a:xfrm>
              <a:off x="904" y="2665"/>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2,883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6" name="Rectangle 960">
              <a:extLst>
                <a:ext uri="{FF2B5EF4-FFF2-40B4-BE49-F238E27FC236}">
                  <a16:creationId xmlns:a16="http://schemas.microsoft.com/office/drawing/2014/main" id="{61E7E9BD-344B-4725-B688-CDDE6251B050}"/>
                </a:ext>
              </a:extLst>
            </p:cNvPr>
            <p:cNvSpPr>
              <a:spLocks noChangeArrowheads="1"/>
            </p:cNvSpPr>
            <p:nvPr/>
          </p:nvSpPr>
          <p:spPr bwMode="auto">
            <a:xfrm>
              <a:off x="1251" y="2504"/>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4,385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7" name="Rectangle 961">
              <a:extLst>
                <a:ext uri="{FF2B5EF4-FFF2-40B4-BE49-F238E27FC236}">
                  <a16:creationId xmlns:a16="http://schemas.microsoft.com/office/drawing/2014/main" id="{3899D91C-350C-44AB-B2D5-E1C78A54C792}"/>
                </a:ext>
              </a:extLst>
            </p:cNvPr>
            <p:cNvSpPr>
              <a:spLocks noChangeArrowheads="1"/>
            </p:cNvSpPr>
            <p:nvPr/>
          </p:nvSpPr>
          <p:spPr bwMode="auto">
            <a:xfrm>
              <a:off x="1599" y="2580"/>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3,669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8" name="Rectangle 962">
              <a:extLst>
                <a:ext uri="{FF2B5EF4-FFF2-40B4-BE49-F238E27FC236}">
                  <a16:creationId xmlns:a16="http://schemas.microsoft.com/office/drawing/2014/main" id="{F7C0C6E9-ADA0-4304-9C05-940D1DD3B287}"/>
                </a:ext>
              </a:extLst>
            </p:cNvPr>
            <p:cNvSpPr>
              <a:spLocks noChangeArrowheads="1"/>
            </p:cNvSpPr>
            <p:nvPr/>
          </p:nvSpPr>
          <p:spPr bwMode="auto">
            <a:xfrm>
              <a:off x="1947" y="2608"/>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3,329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9" name="Rectangle 963">
              <a:extLst>
                <a:ext uri="{FF2B5EF4-FFF2-40B4-BE49-F238E27FC236}">
                  <a16:creationId xmlns:a16="http://schemas.microsoft.com/office/drawing/2014/main" id="{623E8498-3F96-4CB6-862A-DB4DFE3B57C7}"/>
                </a:ext>
              </a:extLst>
            </p:cNvPr>
            <p:cNvSpPr>
              <a:spLocks noChangeArrowheads="1"/>
            </p:cNvSpPr>
            <p:nvPr/>
          </p:nvSpPr>
          <p:spPr bwMode="auto">
            <a:xfrm>
              <a:off x="2292" y="2521"/>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4,254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0" name="Rectangle 964">
              <a:extLst>
                <a:ext uri="{FF2B5EF4-FFF2-40B4-BE49-F238E27FC236}">
                  <a16:creationId xmlns:a16="http://schemas.microsoft.com/office/drawing/2014/main" id="{BF07F0DA-015D-480D-8DD4-DBD63AF462DE}"/>
                </a:ext>
              </a:extLst>
            </p:cNvPr>
            <p:cNvSpPr>
              <a:spLocks noChangeArrowheads="1"/>
            </p:cNvSpPr>
            <p:nvPr/>
          </p:nvSpPr>
          <p:spPr bwMode="auto">
            <a:xfrm>
              <a:off x="2638" y="2563"/>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3,849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1" name="Rectangle 965">
              <a:extLst>
                <a:ext uri="{FF2B5EF4-FFF2-40B4-BE49-F238E27FC236}">
                  <a16:creationId xmlns:a16="http://schemas.microsoft.com/office/drawing/2014/main" id="{B1DE4364-6670-477A-9727-AC1CA0CCCD27}"/>
                </a:ext>
              </a:extLst>
            </p:cNvPr>
            <p:cNvSpPr>
              <a:spLocks noChangeArrowheads="1"/>
            </p:cNvSpPr>
            <p:nvPr/>
          </p:nvSpPr>
          <p:spPr bwMode="auto">
            <a:xfrm>
              <a:off x="2985" y="2478"/>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4,632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2" name="Rectangle 966">
              <a:extLst>
                <a:ext uri="{FF2B5EF4-FFF2-40B4-BE49-F238E27FC236}">
                  <a16:creationId xmlns:a16="http://schemas.microsoft.com/office/drawing/2014/main" id="{5E24F9C6-4BAF-4718-9C69-4B00E68BE085}"/>
                </a:ext>
              </a:extLst>
            </p:cNvPr>
            <p:cNvSpPr>
              <a:spLocks noChangeArrowheads="1"/>
            </p:cNvSpPr>
            <p:nvPr/>
          </p:nvSpPr>
          <p:spPr bwMode="auto">
            <a:xfrm>
              <a:off x="3333" y="2521"/>
              <a:ext cx="164"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4,254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3" name="Rectangle 967">
              <a:extLst>
                <a:ext uri="{FF2B5EF4-FFF2-40B4-BE49-F238E27FC236}">
                  <a16:creationId xmlns:a16="http://schemas.microsoft.com/office/drawing/2014/main" id="{5DF9CD12-C93A-4B69-A8CE-7B6201B0EA0B}"/>
                </a:ext>
              </a:extLst>
            </p:cNvPr>
            <p:cNvSpPr>
              <a:spLocks noChangeArrowheads="1"/>
            </p:cNvSpPr>
            <p:nvPr/>
          </p:nvSpPr>
          <p:spPr bwMode="auto">
            <a:xfrm>
              <a:off x="930" y="2322"/>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467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4" name="Rectangle 968">
              <a:extLst>
                <a:ext uri="{FF2B5EF4-FFF2-40B4-BE49-F238E27FC236}">
                  <a16:creationId xmlns:a16="http://schemas.microsoft.com/office/drawing/2014/main" id="{1DBB74A2-9CEB-42A7-9C10-B8AAFA423B58}"/>
                </a:ext>
              </a:extLst>
            </p:cNvPr>
            <p:cNvSpPr>
              <a:spLocks noChangeArrowheads="1"/>
            </p:cNvSpPr>
            <p:nvPr/>
          </p:nvSpPr>
          <p:spPr bwMode="auto">
            <a:xfrm>
              <a:off x="1292" y="2016"/>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311</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5" name="Rectangle 969">
              <a:extLst>
                <a:ext uri="{FF2B5EF4-FFF2-40B4-BE49-F238E27FC236}">
                  <a16:creationId xmlns:a16="http://schemas.microsoft.com/office/drawing/2014/main" id="{B0F8889E-395F-4305-AB07-69AE714E5106}"/>
                </a:ext>
              </a:extLst>
            </p:cNvPr>
            <p:cNvSpPr>
              <a:spLocks noChangeArrowheads="1"/>
            </p:cNvSpPr>
            <p:nvPr/>
          </p:nvSpPr>
          <p:spPr bwMode="auto">
            <a:xfrm>
              <a:off x="1623" y="2153"/>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508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6" name="Rectangle 970">
              <a:extLst>
                <a:ext uri="{FF2B5EF4-FFF2-40B4-BE49-F238E27FC236}">
                  <a16:creationId xmlns:a16="http://schemas.microsoft.com/office/drawing/2014/main" id="{C8FCD2B2-86D5-4DAA-8DEF-56F59311DC68}"/>
                </a:ext>
              </a:extLst>
            </p:cNvPr>
            <p:cNvSpPr>
              <a:spLocks noChangeArrowheads="1"/>
            </p:cNvSpPr>
            <p:nvPr/>
          </p:nvSpPr>
          <p:spPr bwMode="auto">
            <a:xfrm>
              <a:off x="1968" y="222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465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7" name="Rectangle 971">
              <a:extLst>
                <a:ext uri="{FF2B5EF4-FFF2-40B4-BE49-F238E27FC236}">
                  <a16:creationId xmlns:a16="http://schemas.microsoft.com/office/drawing/2014/main" id="{B57E523A-06B6-44A6-BAB1-6328EBAE5EA3}"/>
                </a:ext>
              </a:extLst>
            </p:cNvPr>
            <p:cNvSpPr>
              <a:spLocks noChangeArrowheads="1"/>
            </p:cNvSpPr>
            <p:nvPr/>
          </p:nvSpPr>
          <p:spPr bwMode="auto">
            <a:xfrm>
              <a:off x="2318" y="199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763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8" name="Rectangle 972">
              <a:extLst>
                <a:ext uri="{FF2B5EF4-FFF2-40B4-BE49-F238E27FC236}">
                  <a16:creationId xmlns:a16="http://schemas.microsoft.com/office/drawing/2014/main" id="{6AA88739-A7FE-494D-96AC-DC309C409CFA}"/>
                </a:ext>
              </a:extLst>
            </p:cNvPr>
            <p:cNvSpPr>
              <a:spLocks noChangeArrowheads="1"/>
            </p:cNvSpPr>
            <p:nvPr/>
          </p:nvSpPr>
          <p:spPr bwMode="auto">
            <a:xfrm>
              <a:off x="2671" y="2132"/>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318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9" name="Rectangle 973">
              <a:extLst>
                <a:ext uri="{FF2B5EF4-FFF2-40B4-BE49-F238E27FC236}">
                  <a16:creationId xmlns:a16="http://schemas.microsoft.com/office/drawing/2014/main" id="{86E8F9AB-72E1-451B-A66D-6C899BF4E4B4}"/>
                </a:ext>
              </a:extLst>
            </p:cNvPr>
            <p:cNvSpPr>
              <a:spLocks noChangeArrowheads="1"/>
            </p:cNvSpPr>
            <p:nvPr/>
          </p:nvSpPr>
          <p:spPr bwMode="auto">
            <a:xfrm>
              <a:off x="3014" y="191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757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0" name="Rectangle 974">
              <a:extLst>
                <a:ext uri="{FF2B5EF4-FFF2-40B4-BE49-F238E27FC236}">
                  <a16:creationId xmlns:a16="http://schemas.microsoft.com/office/drawing/2014/main" id="{4A9F844A-8D4F-4FFE-9532-3678806A20E1}"/>
                </a:ext>
              </a:extLst>
            </p:cNvPr>
            <p:cNvSpPr>
              <a:spLocks noChangeArrowheads="1"/>
            </p:cNvSpPr>
            <p:nvPr/>
          </p:nvSpPr>
          <p:spPr bwMode="auto">
            <a:xfrm>
              <a:off x="3359" y="204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289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1" name="Rectangle 975">
              <a:extLst>
                <a:ext uri="{FF2B5EF4-FFF2-40B4-BE49-F238E27FC236}">
                  <a16:creationId xmlns:a16="http://schemas.microsoft.com/office/drawing/2014/main" id="{FE975763-D757-412C-B7A6-2E50BA654493}"/>
                </a:ext>
              </a:extLst>
            </p:cNvPr>
            <p:cNvSpPr>
              <a:spLocks noChangeArrowheads="1"/>
            </p:cNvSpPr>
            <p:nvPr/>
          </p:nvSpPr>
          <p:spPr bwMode="auto">
            <a:xfrm>
              <a:off x="1100" y="2198"/>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162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2" name="Rectangle 976">
              <a:extLst>
                <a:ext uri="{FF2B5EF4-FFF2-40B4-BE49-F238E27FC236}">
                  <a16:creationId xmlns:a16="http://schemas.microsoft.com/office/drawing/2014/main" id="{D36FED42-BEDC-4B28-9F00-47C88914061A}"/>
                </a:ext>
              </a:extLst>
            </p:cNvPr>
            <p:cNvSpPr>
              <a:spLocks noChangeArrowheads="1"/>
            </p:cNvSpPr>
            <p:nvPr/>
          </p:nvSpPr>
          <p:spPr bwMode="auto">
            <a:xfrm>
              <a:off x="1131" y="2021"/>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67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3" name="Rectangle 977">
              <a:extLst>
                <a:ext uri="{FF2B5EF4-FFF2-40B4-BE49-F238E27FC236}">
                  <a16:creationId xmlns:a16="http://schemas.microsoft.com/office/drawing/2014/main" id="{D278B7D2-1107-4F33-9692-B4EC56D56844}"/>
                </a:ext>
              </a:extLst>
            </p:cNvPr>
            <p:cNvSpPr>
              <a:spLocks noChangeArrowheads="1"/>
            </p:cNvSpPr>
            <p:nvPr/>
          </p:nvSpPr>
          <p:spPr bwMode="auto">
            <a:xfrm>
              <a:off x="1798" y="199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205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4" name="Rectangle 978">
              <a:extLst>
                <a:ext uri="{FF2B5EF4-FFF2-40B4-BE49-F238E27FC236}">
                  <a16:creationId xmlns:a16="http://schemas.microsoft.com/office/drawing/2014/main" id="{3651D8C8-2164-4576-8EA6-FF9157A427C8}"/>
                </a:ext>
              </a:extLst>
            </p:cNvPr>
            <p:cNvSpPr>
              <a:spLocks noChangeArrowheads="1"/>
            </p:cNvSpPr>
            <p:nvPr/>
          </p:nvSpPr>
          <p:spPr bwMode="auto">
            <a:xfrm>
              <a:off x="1814" y="2227"/>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83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5" name="Rectangle 979">
              <a:extLst>
                <a:ext uri="{FF2B5EF4-FFF2-40B4-BE49-F238E27FC236}">
                  <a16:creationId xmlns:a16="http://schemas.microsoft.com/office/drawing/2014/main" id="{5BAE4534-4F94-4FEF-B22B-6321056B6AE9}"/>
                </a:ext>
              </a:extLst>
            </p:cNvPr>
            <p:cNvSpPr>
              <a:spLocks noChangeArrowheads="1"/>
            </p:cNvSpPr>
            <p:nvPr/>
          </p:nvSpPr>
          <p:spPr bwMode="auto">
            <a:xfrm>
              <a:off x="2484" y="181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257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6" name="Rectangle 980">
              <a:extLst>
                <a:ext uri="{FF2B5EF4-FFF2-40B4-BE49-F238E27FC236}">
                  <a16:creationId xmlns:a16="http://schemas.microsoft.com/office/drawing/2014/main" id="{B3B83271-49D6-4BE1-9DF3-FF8362AC4481}"/>
                </a:ext>
              </a:extLst>
            </p:cNvPr>
            <p:cNvSpPr>
              <a:spLocks noChangeArrowheads="1"/>
            </p:cNvSpPr>
            <p:nvPr/>
          </p:nvSpPr>
          <p:spPr bwMode="auto">
            <a:xfrm>
              <a:off x="2510" y="2030"/>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128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7" name="Rectangle 981">
              <a:extLst>
                <a:ext uri="{FF2B5EF4-FFF2-40B4-BE49-F238E27FC236}">
                  <a16:creationId xmlns:a16="http://schemas.microsoft.com/office/drawing/2014/main" id="{1B65F032-9CEB-47D5-B3AA-BAF621B18D84}"/>
                </a:ext>
              </a:extLst>
            </p:cNvPr>
            <p:cNvSpPr>
              <a:spLocks noChangeArrowheads="1"/>
            </p:cNvSpPr>
            <p:nvPr/>
          </p:nvSpPr>
          <p:spPr bwMode="auto">
            <a:xfrm>
              <a:off x="3172" y="1859"/>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306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8" name="Rectangle 982">
              <a:extLst>
                <a:ext uri="{FF2B5EF4-FFF2-40B4-BE49-F238E27FC236}">
                  <a16:creationId xmlns:a16="http://schemas.microsoft.com/office/drawing/2014/main" id="{F4C25C2A-9263-4E94-A0A5-0E769E91EC80}"/>
                </a:ext>
              </a:extLst>
            </p:cNvPr>
            <p:cNvSpPr>
              <a:spLocks noChangeArrowheads="1"/>
            </p:cNvSpPr>
            <p:nvPr/>
          </p:nvSpPr>
          <p:spPr bwMode="auto">
            <a:xfrm>
              <a:off x="3203" y="2042"/>
              <a:ext cx="109"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128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9" name="Rectangle 983">
              <a:extLst>
                <a:ext uri="{FF2B5EF4-FFF2-40B4-BE49-F238E27FC236}">
                  <a16:creationId xmlns:a16="http://schemas.microsoft.com/office/drawing/2014/main" id="{27F336EE-2923-4172-BCCE-FC0DE3A9C292}"/>
                </a:ext>
              </a:extLst>
            </p:cNvPr>
            <p:cNvSpPr>
              <a:spLocks noChangeArrowheads="1"/>
            </p:cNvSpPr>
            <p:nvPr/>
          </p:nvSpPr>
          <p:spPr bwMode="auto">
            <a:xfrm>
              <a:off x="906" y="2160"/>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0" name="Rectangle 984">
              <a:extLst>
                <a:ext uri="{FF2B5EF4-FFF2-40B4-BE49-F238E27FC236}">
                  <a16:creationId xmlns:a16="http://schemas.microsoft.com/office/drawing/2014/main" id="{0FAF4087-F676-403D-90F0-02BB2882FE47}"/>
                </a:ext>
              </a:extLst>
            </p:cNvPr>
            <p:cNvSpPr>
              <a:spLocks noChangeArrowheads="1"/>
            </p:cNvSpPr>
            <p:nvPr/>
          </p:nvSpPr>
          <p:spPr bwMode="auto">
            <a:xfrm>
              <a:off x="961" y="2160"/>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1" name="Rectangle 985">
              <a:extLst>
                <a:ext uri="{FF2B5EF4-FFF2-40B4-BE49-F238E27FC236}">
                  <a16:creationId xmlns:a16="http://schemas.microsoft.com/office/drawing/2014/main" id="{21F2AEE1-EC94-48F3-B04C-6AFD4F039902}"/>
                </a:ext>
              </a:extLst>
            </p:cNvPr>
            <p:cNvSpPr>
              <a:spLocks noChangeArrowheads="1"/>
            </p:cNvSpPr>
            <p:nvPr/>
          </p:nvSpPr>
          <p:spPr bwMode="auto">
            <a:xfrm>
              <a:off x="998" y="2160"/>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1</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2" name="Rectangle 986">
              <a:extLst>
                <a:ext uri="{FF2B5EF4-FFF2-40B4-BE49-F238E27FC236}">
                  <a16:creationId xmlns:a16="http://schemas.microsoft.com/office/drawing/2014/main" id="{EF967674-85BB-415B-BA49-8BEFD53A6051}"/>
                </a:ext>
              </a:extLst>
            </p:cNvPr>
            <p:cNvSpPr>
              <a:spLocks noChangeArrowheads="1"/>
            </p:cNvSpPr>
            <p:nvPr/>
          </p:nvSpPr>
          <p:spPr bwMode="auto">
            <a:xfrm>
              <a:off x="1022" y="2160"/>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3" name="Rectangle 987">
              <a:extLst>
                <a:ext uri="{FF2B5EF4-FFF2-40B4-BE49-F238E27FC236}">
                  <a16:creationId xmlns:a16="http://schemas.microsoft.com/office/drawing/2014/main" id="{0026D600-6219-4CAD-9D2B-E433B952BD2A}"/>
                </a:ext>
              </a:extLst>
            </p:cNvPr>
            <p:cNvSpPr>
              <a:spLocks noChangeArrowheads="1"/>
            </p:cNvSpPr>
            <p:nvPr/>
          </p:nvSpPr>
          <p:spPr bwMode="auto">
            <a:xfrm>
              <a:off x="1244" y="1888"/>
              <a:ext cx="91"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4" name="Rectangle 988">
              <a:extLst>
                <a:ext uri="{FF2B5EF4-FFF2-40B4-BE49-F238E27FC236}">
                  <a16:creationId xmlns:a16="http://schemas.microsoft.com/office/drawing/2014/main" id="{0161ACF1-866E-41FB-9608-623BE2A59690}"/>
                </a:ext>
              </a:extLst>
            </p:cNvPr>
            <p:cNvSpPr>
              <a:spLocks noChangeArrowheads="1"/>
            </p:cNvSpPr>
            <p:nvPr/>
          </p:nvSpPr>
          <p:spPr bwMode="auto">
            <a:xfrm>
              <a:off x="1339" y="188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5" name="Rectangle 989">
              <a:extLst>
                <a:ext uri="{FF2B5EF4-FFF2-40B4-BE49-F238E27FC236}">
                  <a16:creationId xmlns:a16="http://schemas.microsoft.com/office/drawing/2014/main" id="{EC78FC92-A963-46D3-92D5-CF2B25CE5CBA}"/>
                </a:ext>
              </a:extLst>
            </p:cNvPr>
            <p:cNvSpPr>
              <a:spLocks noChangeArrowheads="1"/>
            </p:cNvSpPr>
            <p:nvPr/>
          </p:nvSpPr>
          <p:spPr bwMode="auto">
            <a:xfrm>
              <a:off x="1377" y="1888"/>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6" name="Rectangle 990">
              <a:extLst>
                <a:ext uri="{FF2B5EF4-FFF2-40B4-BE49-F238E27FC236}">
                  <a16:creationId xmlns:a16="http://schemas.microsoft.com/office/drawing/2014/main" id="{8AAA36AC-987D-44F0-AD9C-C3BA033EF32D}"/>
                </a:ext>
              </a:extLst>
            </p:cNvPr>
            <p:cNvSpPr>
              <a:spLocks noChangeArrowheads="1"/>
            </p:cNvSpPr>
            <p:nvPr/>
          </p:nvSpPr>
          <p:spPr bwMode="auto">
            <a:xfrm>
              <a:off x="1592" y="1985"/>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7" name="Rectangle 991">
              <a:extLst>
                <a:ext uri="{FF2B5EF4-FFF2-40B4-BE49-F238E27FC236}">
                  <a16:creationId xmlns:a16="http://schemas.microsoft.com/office/drawing/2014/main" id="{8C8B6028-D48A-4207-AAD5-B515C7EF9E9C}"/>
                </a:ext>
              </a:extLst>
            </p:cNvPr>
            <p:cNvSpPr>
              <a:spLocks noChangeArrowheads="1"/>
            </p:cNvSpPr>
            <p:nvPr/>
          </p:nvSpPr>
          <p:spPr bwMode="auto">
            <a:xfrm>
              <a:off x="1649" y="1985"/>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8" name="Rectangle 992">
              <a:extLst>
                <a:ext uri="{FF2B5EF4-FFF2-40B4-BE49-F238E27FC236}">
                  <a16:creationId xmlns:a16="http://schemas.microsoft.com/office/drawing/2014/main" id="{44D5C8BF-0254-45A1-84F8-0DB603CDEE6B}"/>
                </a:ext>
              </a:extLst>
            </p:cNvPr>
            <p:cNvSpPr>
              <a:spLocks noChangeArrowheads="1"/>
            </p:cNvSpPr>
            <p:nvPr/>
          </p:nvSpPr>
          <p:spPr bwMode="auto">
            <a:xfrm>
              <a:off x="1687" y="1985"/>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8</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9" name="Rectangle 993">
              <a:extLst>
                <a:ext uri="{FF2B5EF4-FFF2-40B4-BE49-F238E27FC236}">
                  <a16:creationId xmlns:a16="http://schemas.microsoft.com/office/drawing/2014/main" id="{3A81EFD8-C849-4D43-A664-AFD8E7CBE5B8}"/>
                </a:ext>
              </a:extLst>
            </p:cNvPr>
            <p:cNvSpPr>
              <a:spLocks noChangeArrowheads="1"/>
            </p:cNvSpPr>
            <p:nvPr/>
          </p:nvSpPr>
          <p:spPr bwMode="auto">
            <a:xfrm>
              <a:off x="1725" y="1985"/>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0" name="Rectangle 994">
              <a:extLst>
                <a:ext uri="{FF2B5EF4-FFF2-40B4-BE49-F238E27FC236}">
                  <a16:creationId xmlns:a16="http://schemas.microsoft.com/office/drawing/2014/main" id="{685225A5-556C-468B-BB21-C012B0CFCF1A}"/>
                </a:ext>
              </a:extLst>
            </p:cNvPr>
            <p:cNvSpPr>
              <a:spLocks noChangeArrowheads="1"/>
            </p:cNvSpPr>
            <p:nvPr/>
          </p:nvSpPr>
          <p:spPr bwMode="auto">
            <a:xfrm>
              <a:off x="1942" y="2094"/>
              <a:ext cx="127"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3,87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1" name="Rectangle 995">
              <a:extLst>
                <a:ext uri="{FF2B5EF4-FFF2-40B4-BE49-F238E27FC236}">
                  <a16:creationId xmlns:a16="http://schemas.microsoft.com/office/drawing/2014/main" id="{89BAF327-66E8-4CBE-8D6F-FED99D960C61}"/>
                </a:ext>
              </a:extLst>
            </p:cNvPr>
            <p:cNvSpPr>
              <a:spLocks noChangeArrowheads="1"/>
            </p:cNvSpPr>
            <p:nvPr/>
          </p:nvSpPr>
          <p:spPr bwMode="auto">
            <a:xfrm>
              <a:off x="2070" y="2094"/>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2" name="Rectangle 996">
              <a:extLst>
                <a:ext uri="{FF2B5EF4-FFF2-40B4-BE49-F238E27FC236}">
                  <a16:creationId xmlns:a16="http://schemas.microsoft.com/office/drawing/2014/main" id="{C75CFDCC-1E46-4779-92A9-C5EE10FEE6C6}"/>
                </a:ext>
              </a:extLst>
            </p:cNvPr>
            <p:cNvSpPr>
              <a:spLocks noChangeArrowheads="1"/>
            </p:cNvSpPr>
            <p:nvPr/>
          </p:nvSpPr>
          <p:spPr bwMode="auto">
            <a:xfrm>
              <a:off x="2287" y="1784"/>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3" name="Rectangle 997">
              <a:extLst>
                <a:ext uri="{FF2B5EF4-FFF2-40B4-BE49-F238E27FC236}">
                  <a16:creationId xmlns:a16="http://schemas.microsoft.com/office/drawing/2014/main" id="{84E7CC70-E5C4-4E1A-A9A6-F32D358B2AAD}"/>
                </a:ext>
              </a:extLst>
            </p:cNvPr>
            <p:cNvSpPr>
              <a:spLocks noChangeArrowheads="1"/>
            </p:cNvSpPr>
            <p:nvPr/>
          </p:nvSpPr>
          <p:spPr bwMode="auto">
            <a:xfrm>
              <a:off x="2342" y="1784"/>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4" name="Rectangle 998">
              <a:extLst>
                <a:ext uri="{FF2B5EF4-FFF2-40B4-BE49-F238E27FC236}">
                  <a16:creationId xmlns:a16="http://schemas.microsoft.com/office/drawing/2014/main" id="{6AD018D6-A8DB-4D0F-B62E-A9E2A1612BC1}"/>
                </a:ext>
              </a:extLst>
            </p:cNvPr>
            <p:cNvSpPr>
              <a:spLocks noChangeArrowheads="1"/>
            </p:cNvSpPr>
            <p:nvPr/>
          </p:nvSpPr>
          <p:spPr bwMode="auto">
            <a:xfrm>
              <a:off x="2380" y="1784"/>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7</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5" name="Rectangle 999">
              <a:extLst>
                <a:ext uri="{FF2B5EF4-FFF2-40B4-BE49-F238E27FC236}">
                  <a16:creationId xmlns:a16="http://schemas.microsoft.com/office/drawing/2014/main" id="{899FB54F-5996-4DBD-BD2A-D9558F7686BA}"/>
                </a:ext>
              </a:extLst>
            </p:cNvPr>
            <p:cNvSpPr>
              <a:spLocks noChangeArrowheads="1"/>
            </p:cNvSpPr>
            <p:nvPr/>
          </p:nvSpPr>
          <p:spPr bwMode="auto">
            <a:xfrm>
              <a:off x="2413" y="1784"/>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6" name="Rectangle 1000">
              <a:extLst>
                <a:ext uri="{FF2B5EF4-FFF2-40B4-BE49-F238E27FC236}">
                  <a16:creationId xmlns:a16="http://schemas.microsoft.com/office/drawing/2014/main" id="{C0A0DC8A-175A-408B-93C8-9AFEAE06D184}"/>
                </a:ext>
              </a:extLst>
            </p:cNvPr>
            <p:cNvSpPr>
              <a:spLocks noChangeArrowheads="1"/>
            </p:cNvSpPr>
            <p:nvPr/>
          </p:nvSpPr>
          <p:spPr bwMode="auto">
            <a:xfrm>
              <a:off x="2633" y="1999"/>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7" name="Rectangle 1001">
              <a:extLst>
                <a:ext uri="{FF2B5EF4-FFF2-40B4-BE49-F238E27FC236}">
                  <a16:creationId xmlns:a16="http://schemas.microsoft.com/office/drawing/2014/main" id="{A42745E9-C42E-4E5D-BFDB-7AF76D487FDF}"/>
                </a:ext>
              </a:extLst>
            </p:cNvPr>
            <p:cNvSpPr>
              <a:spLocks noChangeArrowheads="1"/>
            </p:cNvSpPr>
            <p:nvPr/>
          </p:nvSpPr>
          <p:spPr bwMode="auto">
            <a:xfrm>
              <a:off x="2690" y="1999"/>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2</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8" name="Rectangle 1002">
              <a:extLst>
                <a:ext uri="{FF2B5EF4-FFF2-40B4-BE49-F238E27FC236}">
                  <a16:creationId xmlns:a16="http://schemas.microsoft.com/office/drawing/2014/main" id="{89849804-BEAF-43A2-8466-BC11F811F046}"/>
                </a:ext>
              </a:extLst>
            </p:cNvPr>
            <p:cNvSpPr>
              <a:spLocks noChangeArrowheads="1"/>
            </p:cNvSpPr>
            <p:nvPr/>
          </p:nvSpPr>
          <p:spPr bwMode="auto">
            <a:xfrm>
              <a:off x="2727" y="1999"/>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9" name="Rectangle 1003">
              <a:extLst>
                <a:ext uri="{FF2B5EF4-FFF2-40B4-BE49-F238E27FC236}">
                  <a16:creationId xmlns:a16="http://schemas.microsoft.com/office/drawing/2014/main" id="{77C4A4E6-1554-4F7F-8B37-1A7E34CA0E8A}"/>
                </a:ext>
              </a:extLst>
            </p:cNvPr>
            <p:cNvSpPr>
              <a:spLocks noChangeArrowheads="1"/>
            </p:cNvSpPr>
            <p:nvPr/>
          </p:nvSpPr>
          <p:spPr bwMode="auto">
            <a:xfrm>
              <a:off x="2765" y="1999"/>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0" name="Rectangle 1004">
              <a:extLst>
                <a:ext uri="{FF2B5EF4-FFF2-40B4-BE49-F238E27FC236}">
                  <a16:creationId xmlns:a16="http://schemas.microsoft.com/office/drawing/2014/main" id="{749F0A1D-EBA9-4D54-A3D4-0E8297A33563}"/>
                </a:ext>
              </a:extLst>
            </p:cNvPr>
            <p:cNvSpPr>
              <a:spLocks noChangeArrowheads="1"/>
            </p:cNvSpPr>
            <p:nvPr/>
          </p:nvSpPr>
          <p:spPr bwMode="auto">
            <a:xfrm>
              <a:off x="2978" y="1715"/>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5,</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1" name="Rectangle 1005">
              <a:extLst>
                <a:ext uri="{FF2B5EF4-FFF2-40B4-BE49-F238E27FC236}">
                  <a16:creationId xmlns:a16="http://schemas.microsoft.com/office/drawing/2014/main" id="{BBB15C7E-68C0-4533-9857-68A198ED98B9}"/>
                </a:ext>
              </a:extLst>
            </p:cNvPr>
            <p:cNvSpPr>
              <a:spLocks noChangeArrowheads="1"/>
            </p:cNvSpPr>
            <p:nvPr/>
          </p:nvSpPr>
          <p:spPr bwMode="auto">
            <a:xfrm>
              <a:off x="3033" y="1715"/>
              <a:ext cx="73"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69</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2" name="Rectangle 1006">
              <a:extLst>
                <a:ext uri="{FF2B5EF4-FFF2-40B4-BE49-F238E27FC236}">
                  <a16:creationId xmlns:a16="http://schemas.microsoft.com/office/drawing/2014/main" id="{626B0C4C-400F-4D34-8C6B-5389207346FC}"/>
                </a:ext>
              </a:extLst>
            </p:cNvPr>
            <p:cNvSpPr>
              <a:spLocks noChangeArrowheads="1"/>
            </p:cNvSpPr>
            <p:nvPr/>
          </p:nvSpPr>
          <p:spPr bwMode="auto">
            <a:xfrm>
              <a:off x="3111" y="1715"/>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3" name="Rectangle 1007">
              <a:extLst>
                <a:ext uri="{FF2B5EF4-FFF2-40B4-BE49-F238E27FC236}">
                  <a16:creationId xmlns:a16="http://schemas.microsoft.com/office/drawing/2014/main" id="{0F694B7D-B90B-4BAB-9E78-167322D16945}"/>
                </a:ext>
              </a:extLst>
            </p:cNvPr>
            <p:cNvSpPr>
              <a:spLocks noChangeArrowheads="1"/>
            </p:cNvSpPr>
            <p:nvPr/>
          </p:nvSpPr>
          <p:spPr bwMode="auto">
            <a:xfrm>
              <a:off x="3335" y="1926"/>
              <a:ext cx="55"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4,</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4" name="Rectangle 1008">
              <a:extLst>
                <a:ext uri="{FF2B5EF4-FFF2-40B4-BE49-F238E27FC236}">
                  <a16:creationId xmlns:a16="http://schemas.microsoft.com/office/drawing/2014/main" id="{9E0FC3F1-BB83-4194-884C-D1BAEF00B526}"/>
                </a:ext>
              </a:extLst>
            </p:cNvPr>
            <p:cNvSpPr>
              <a:spLocks noChangeArrowheads="1"/>
            </p:cNvSpPr>
            <p:nvPr/>
          </p:nvSpPr>
          <p:spPr bwMode="auto">
            <a:xfrm>
              <a:off x="3392" y="1926"/>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6</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5" name="Rectangle 1009">
              <a:extLst>
                <a:ext uri="{FF2B5EF4-FFF2-40B4-BE49-F238E27FC236}">
                  <a16:creationId xmlns:a16="http://schemas.microsoft.com/office/drawing/2014/main" id="{EC0370D5-89EC-4BFF-9D4D-07B8C08FA41E}"/>
                </a:ext>
              </a:extLst>
            </p:cNvPr>
            <p:cNvSpPr>
              <a:spLocks noChangeArrowheads="1"/>
            </p:cNvSpPr>
            <p:nvPr/>
          </p:nvSpPr>
          <p:spPr bwMode="auto">
            <a:xfrm>
              <a:off x="3430" y="1926"/>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dirty="0">
                  <a:ln>
                    <a:noFill/>
                  </a:ln>
                  <a:solidFill>
                    <a:srgbClr val="423A42"/>
                  </a:solidFill>
                  <a:effectLst/>
                  <a:uLnTx/>
                  <a:uFillTx/>
                  <a:latin typeface="Arial"/>
                  <a:ea typeface="MS PGothic" panose="020B0600070205080204" pitchFamily="34" charset="-128"/>
                  <a:cs typeface="+mn-cs"/>
                </a:rPr>
                <a:t>7</a:t>
              </a:r>
              <a:endParaRPr kumimoji="0" lang="en-US" altLang="en-US" sz="18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816" name="Rectangle 1010">
              <a:extLst>
                <a:ext uri="{FF2B5EF4-FFF2-40B4-BE49-F238E27FC236}">
                  <a16:creationId xmlns:a16="http://schemas.microsoft.com/office/drawing/2014/main" id="{175D9A76-735E-4B9A-9D0E-5D2F07247047}"/>
                </a:ext>
              </a:extLst>
            </p:cNvPr>
            <p:cNvSpPr>
              <a:spLocks noChangeArrowheads="1"/>
            </p:cNvSpPr>
            <p:nvPr/>
          </p:nvSpPr>
          <p:spPr bwMode="auto">
            <a:xfrm>
              <a:off x="3465" y="1926"/>
              <a:ext cx="36" cy="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1</a:t>
              </a:r>
              <a:endParaRPr kumimoji="0" lang="en-US" altLang="en-US"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7" name="Rectangle 1011">
              <a:extLst>
                <a:ext uri="{FF2B5EF4-FFF2-40B4-BE49-F238E27FC236}">
                  <a16:creationId xmlns:a16="http://schemas.microsoft.com/office/drawing/2014/main" id="{9162BC0F-6A5B-4AAF-B5D7-AB9C247B7FA8}"/>
                </a:ext>
              </a:extLst>
            </p:cNvPr>
            <p:cNvSpPr>
              <a:spLocks noChangeArrowheads="1"/>
            </p:cNvSpPr>
            <p:nvPr/>
          </p:nvSpPr>
          <p:spPr bwMode="auto">
            <a:xfrm>
              <a:off x="797" y="3030"/>
              <a:ext cx="2773" cy="5"/>
            </a:xfrm>
            <a:prstGeom prst="rect">
              <a:avLst/>
            </a:prstGeom>
            <a:solidFill>
              <a:srgbClr val="443E4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8" name="Freeform 1012">
              <a:extLst>
                <a:ext uri="{FF2B5EF4-FFF2-40B4-BE49-F238E27FC236}">
                  <a16:creationId xmlns:a16="http://schemas.microsoft.com/office/drawing/2014/main" id="{D8C72A36-877E-416A-8A7E-9F809B8F1C71}"/>
                </a:ext>
              </a:extLst>
            </p:cNvPr>
            <p:cNvSpPr>
              <a:spLocks/>
            </p:cNvSpPr>
            <p:nvPr/>
          </p:nvSpPr>
          <p:spPr bwMode="auto">
            <a:xfrm>
              <a:off x="797" y="3030"/>
              <a:ext cx="2773" cy="5"/>
            </a:xfrm>
            <a:custGeom>
              <a:avLst/>
              <a:gdLst>
                <a:gd name="T0" fmla="*/ 0 w 2773"/>
                <a:gd name="T1" fmla="*/ 5 h 5"/>
                <a:gd name="T2" fmla="*/ 2773 w 2773"/>
                <a:gd name="T3" fmla="*/ 5 h 5"/>
                <a:gd name="T4" fmla="*/ 2773 w 2773"/>
                <a:gd name="T5" fmla="*/ 0 h 5"/>
                <a:gd name="T6" fmla="*/ 0 w 2773"/>
                <a:gd name="T7" fmla="*/ 0 h 5"/>
              </a:gdLst>
              <a:ahLst/>
              <a:cxnLst>
                <a:cxn ang="0">
                  <a:pos x="T0" y="T1"/>
                </a:cxn>
                <a:cxn ang="0">
                  <a:pos x="T2" y="T3"/>
                </a:cxn>
                <a:cxn ang="0">
                  <a:pos x="T4" y="T5"/>
                </a:cxn>
                <a:cxn ang="0">
                  <a:pos x="T6" y="T7"/>
                </a:cxn>
              </a:cxnLst>
              <a:rect l="0" t="0" r="r" b="b"/>
              <a:pathLst>
                <a:path w="2773" h="5">
                  <a:moveTo>
                    <a:pt x="0" y="5"/>
                  </a:moveTo>
                  <a:lnTo>
                    <a:pt x="2773" y="5"/>
                  </a:lnTo>
                  <a:lnTo>
                    <a:pt x="277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
        <p:nvSpPr>
          <p:cNvPr id="340" name="Footer Placeholder 3">
            <a:extLst>
              <a:ext uri="{FF2B5EF4-FFF2-40B4-BE49-F238E27FC236}">
                <a16:creationId xmlns:a16="http://schemas.microsoft.com/office/drawing/2014/main" id="{0B58151F-8EFE-40A7-BC6C-A622EA6E8E64}"/>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256795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6FBC-641C-410C-9736-F23DD01ED145}"/>
              </a:ext>
            </a:extLst>
          </p:cNvPr>
          <p:cNvSpPr>
            <a:spLocks noGrp="1"/>
          </p:cNvSpPr>
          <p:nvPr>
            <p:ph type="title"/>
          </p:nvPr>
        </p:nvSpPr>
        <p:spPr/>
        <p:txBody>
          <a:bodyPr/>
          <a:lstStyle/>
          <a:p>
            <a:r>
              <a:rPr lang="en-GB" dirty="0"/>
              <a:t>Conclusion</a:t>
            </a:r>
          </a:p>
        </p:txBody>
      </p:sp>
      <p:sp>
        <p:nvSpPr>
          <p:cNvPr id="4" name="Content Placeholder 3">
            <a:extLst>
              <a:ext uri="{FF2B5EF4-FFF2-40B4-BE49-F238E27FC236}">
                <a16:creationId xmlns:a16="http://schemas.microsoft.com/office/drawing/2014/main" id="{0F40A365-DBAD-4D0B-9DBF-4DA15C793972}"/>
              </a:ext>
            </a:extLst>
          </p:cNvPr>
          <p:cNvSpPr>
            <a:spLocks noGrp="1"/>
          </p:cNvSpPr>
          <p:nvPr>
            <p:ph idx="13"/>
          </p:nvPr>
        </p:nvSpPr>
        <p:spPr/>
        <p:txBody>
          <a:bodyPr/>
          <a:lstStyle/>
          <a:p>
            <a:pPr marL="342900" indent="-342900">
              <a:buFont typeface="Arial" panose="020B0604020202020204" pitchFamily="34" charset="0"/>
              <a:buChar char="•"/>
            </a:pPr>
            <a:r>
              <a:rPr lang="en-GB" dirty="0"/>
              <a:t>Growth in international humanitarian assistance but slowing and still inadequate to meet need</a:t>
            </a:r>
          </a:p>
          <a:p>
            <a:pPr marL="342900" indent="-342900">
              <a:buFont typeface="Arial" panose="020B0604020202020204" pitchFamily="34" charset="0"/>
              <a:buChar char="•"/>
            </a:pPr>
            <a:r>
              <a:rPr lang="en-GB" dirty="0"/>
              <a:t>Mixed progress in adapting to more efficient and effective programming – significant gaps in reporting and evidence of impact.</a:t>
            </a:r>
          </a:p>
          <a:p>
            <a:pPr marL="342900" indent="-342900">
              <a:buFont typeface="Arial" panose="020B0604020202020204" pitchFamily="34" charset="0"/>
              <a:buChar char="•"/>
            </a:pPr>
            <a:r>
              <a:rPr lang="en-GB" dirty="0"/>
              <a:t>New financing mechanisms are being developed and new sources of funding accessed – more evidence needed on targeting, impact and coordination</a:t>
            </a:r>
          </a:p>
          <a:p>
            <a:endParaRPr lang="en-GB" dirty="0"/>
          </a:p>
        </p:txBody>
      </p:sp>
      <p:sp>
        <p:nvSpPr>
          <p:cNvPr id="5" name="Footer Placeholder 3">
            <a:extLst>
              <a:ext uri="{FF2B5EF4-FFF2-40B4-BE49-F238E27FC236}">
                <a16:creationId xmlns:a16="http://schemas.microsoft.com/office/drawing/2014/main" id="{3E4E342C-D8F8-42C1-934C-560B22186640}"/>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61484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DC95-9BE5-49DD-B1D2-704F207218D1}"/>
              </a:ext>
            </a:extLst>
          </p:cNvPr>
          <p:cNvSpPr>
            <a:spLocks noGrp="1"/>
          </p:cNvSpPr>
          <p:nvPr>
            <p:ph type="title"/>
          </p:nvPr>
        </p:nvSpPr>
        <p:spPr/>
        <p:txBody>
          <a:bodyPr/>
          <a:lstStyle/>
          <a:p>
            <a:pPr>
              <a:lnSpc>
                <a:spcPct val="100000"/>
              </a:lnSpc>
            </a:pPr>
            <a:r>
              <a:rPr lang="en-GB" sz="2400" dirty="0"/>
              <a:t>Countries with recurrent crises are home to less than a tenth of the global population, but more than a third of people in extreme poverty</a:t>
            </a:r>
          </a:p>
        </p:txBody>
      </p:sp>
      <p:pic>
        <p:nvPicPr>
          <p:cNvPr id="5" name="Picture 4">
            <a:extLst>
              <a:ext uri="{FF2B5EF4-FFF2-40B4-BE49-F238E27FC236}">
                <a16:creationId xmlns:a16="http://schemas.microsoft.com/office/drawing/2014/main" id="{BAAE71F9-B45F-4BA3-9F44-EF5E1B7635E7}"/>
              </a:ext>
            </a:extLst>
          </p:cNvPr>
          <p:cNvPicPr>
            <a:picLocks noChangeAspect="1"/>
          </p:cNvPicPr>
          <p:nvPr/>
        </p:nvPicPr>
        <p:blipFill>
          <a:blip r:embed="rId3"/>
          <a:stretch>
            <a:fillRect/>
          </a:stretch>
        </p:blipFill>
        <p:spPr>
          <a:xfrm>
            <a:off x="1373616" y="4014698"/>
            <a:ext cx="6694488" cy="2724430"/>
          </a:xfrm>
          <a:prstGeom prst="rect">
            <a:avLst/>
          </a:prstGeom>
        </p:spPr>
      </p:pic>
      <p:pic>
        <p:nvPicPr>
          <p:cNvPr id="3" name="Picture 2">
            <a:extLst>
              <a:ext uri="{FF2B5EF4-FFF2-40B4-BE49-F238E27FC236}">
                <a16:creationId xmlns:a16="http://schemas.microsoft.com/office/drawing/2014/main" id="{C9BA691F-09DB-4138-B5DF-E2F9E384A0F3}"/>
              </a:ext>
            </a:extLst>
          </p:cNvPr>
          <p:cNvPicPr>
            <a:picLocks noChangeAspect="1"/>
          </p:cNvPicPr>
          <p:nvPr/>
        </p:nvPicPr>
        <p:blipFill>
          <a:blip r:embed="rId4"/>
          <a:stretch>
            <a:fillRect/>
          </a:stretch>
        </p:blipFill>
        <p:spPr>
          <a:xfrm>
            <a:off x="1224755" y="1465691"/>
            <a:ext cx="6694488" cy="2622772"/>
          </a:xfrm>
          <a:prstGeom prst="rect">
            <a:avLst/>
          </a:prstGeom>
        </p:spPr>
      </p:pic>
    </p:spTree>
    <p:extLst>
      <p:ext uri="{BB962C8B-B14F-4D97-AF65-F5344CB8AC3E}">
        <p14:creationId xmlns:p14="http://schemas.microsoft.com/office/powerpoint/2010/main" val="198884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4F00C0B-D5E1-407B-9AF6-57E03B6A7304}"/>
              </a:ext>
            </a:extLst>
          </p:cNvPr>
          <p:cNvGraphicFramePr/>
          <p:nvPr/>
        </p:nvGraphicFramePr>
        <p:xfrm>
          <a:off x="903824" y="1779217"/>
          <a:ext cx="6069173" cy="3551066"/>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B9E029C3-D6BC-4018-A82C-D4955ADD2856}"/>
              </a:ext>
            </a:extLst>
          </p:cNvPr>
          <p:cNvSpPr>
            <a:spLocks noGrp="1"/>
          </p:cNvSpPr>
          <p:nvPr>
            <p:ph type="title"/>
          </p:nvPr>
        </p:nvSpPr>
        <p:spPr/>
        <p:txBody>
          <a:bodyPr/>
          <a:lstStyle/>
          <a:p>
            <a:r>
              <a:rPr lang="en-GB" sz="2400" dirty="0"/>
              <a:t>International humanitarian assistance increases but pace of growth slows</a:t>
            </a:r>
          </a:p>
        </p:txBody>
      </p:sp>
      <p:sp>
        <p:nvSpPr>
          <p:cNvPr id="14" name="TextBox 13">
            <a:extLst>
              <a:ext uri="{FF2B5EF4-FFF2-40B4-BE49-F238E27FC236}">
                <a16:creationId xmlns:a16="http://schemas.microsoft.com/office/drawing/2014/main" id="{2CB5E5FC-5A2B-4117-B89D-09B35F2C3611}"/>
              </a:ext>
            </a:extLst>
          </p:cNvPr>
          <p:cNvSpPr txBox="1"/>
          <p:nvPr/>
        </p:nvSpPr>
        <p:spPr>
          <a:xfrm rot="16200000">
            <a:off x="-220991" y="3301516"/>
            <a:ext cx="1589314"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US$ billions</a:t>
            </a:r>
          </a:p>
        </p:txBody>
      </p:sp>
      <p:graphicFrame>
        <p:nvGraphicFramePr>
          <p:cNvPr id="15" name="Chart 14">
            <a:extLst>
              <a:ext uri="{FF2B5EF4-FFF2-40B4-BE49-F238E27FC236}">
                <a16:creationId xmlns:a16="http://schemas.microsoft.com/office/drawing/2014/main" id="{25034EE6-B2DB-4C14-BF96-88F2FCB32810}"/>
              </a:ext>
            </a:extLst>
          </p:cNvPr>
          <p:cNvGraphicFramePr/>
          <p:nvPr/>
        </p:nvGraphicFramePr>
        <p:xfrm>
          <a:off x="1082508" y="1918009"/>
          <a:ext cx="5874292" cy="3297688"/>
        </p:xfrm>
        <a:graphic>
          <a:graphicData uri="http://schemas.openxmlformats.org/drawingml/2006/chart">
            <c:chart xmlns:c="http://schemas.openxmlformats.org/drawingml/2006/chart" xmlns:r="http://schemas.openxmlformats.org/officeDocument/2006/relationships" r:id="rId4"/>
          </a:graphicData>
        </a:graphic>
      </p:graphicFrame>
      <p:grpSp>
        <p:nvGrpSpPr>
          <p:cNvPr id="3" name="Group 2">
            <a:extLst>
              <a:ext uri="{FF2B5EF4-FFF2-40B4-BE49-F238E27FC236}">
                <a16:creationId xmlns:a16="http://schemas.microsoft.com/office/drawing/2014/main" id="{D78EAE9E-8B0E-4474-A35B-E7A21B2E7762}"/>
              </a:ext>
            </a:extLst>
          </p:cNvPr>
          <p:cNvGrpSpPr/>
          <p:nvPr/>
        </p:nvGrpSpPr>
        <p:grpSpPr>
          <a:xfrm>
            <a:off x="7158547" y="1960568"/>
            <a:ext cx="1706053" cy="1537795"/>
            <a:chOff x="7158547" y="1960568"/>
            <a:chExt cx="1706053" cy="1537795"/>
          </a:xfrm>
        </p:grpSpPr>
        <p:sp>
          <p:nvSpPr>
            <p:cNvPr id="10" name="Freeform: Shape 9">
              <a:extLst>
                <a:ext uri="{FF2B5EF4-FFF2-40B4-BE49-F238E27FC236}">
                  <a16:creationId xmlns:a16="http://schemas.microsoft.com/office/drawing/2014/main" id="{DC5C14DB-BF83-489A-B219-F67D789C0074}"/>
                </a:ext>
              </a:extLst>
            </p:cNvPr>
            <p:cNvSpPr/>
            <p:nvPr/>
          </p:nvSpPr>
          <p:spPr>
            <a:xfrm>
              <a:off x="7158547" y="1960568"/>
              <a:ext cx="1658862" cy="1425914"/>
            </a:xfrm>
            <a:custGeom>
              <a:avLst/>
              <a:gdLst>
                <a:gd name="connsiteX0" fmla="*/ 1651685 w 1658861"/>
                <a:gd name="connsiteY0" fmla="*/ 1637488 h 1626960"/>
                <a:gd name="connsiteX1" fmla="*/ 22650 w 1658861"/>
                <a:gd name="connsiteY1" fmla="*/ 1637488 h 1626960"/>
                <a:gd name="connsiteX2" fmla="*/ 0 w 1658861"/>
                <a:gd name="connsiteY2" fmla="*/ 1614838 h 1626960"/>
                <a:gd name="connsiteX3" fmla="*/ 0 w 1658861"/>
                <a:gd name="connsiteY3" fmla="*/ 22650 h 1626960"/>
                <a:gd name="connsiteX4" fmla="*/ 22650 w 1658861"/>
                <a:gd name="connsiteY4" fmla="*/ 0 h 1626960"/>
                <a:gd name="connsiteX5" fmla="*/ 1651685 w 1658861"/>
                <a:gd name="connsiteY5" fmla="*/ 0 h 1626960"/>
                <a:gd name="connsiteX6" fmla="*/ 1674334 w 1658861"/>
                <a:gd name="connsiteY6" fmla="*/ 22650 h 1626960"/>
                <a:gd name="connsiteX7" fmla="*/ 1674334 w 1658861"/>
                <a:gd name="connsiteY7" fmla="*/ 1614838 h 1626960"/>
                <a:gd name="connsiteX8" fmla="*/ 1651685 w 1658861"/>
                <a:gd name="connsiteY8" fmla="*/ 1637488 h 162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861" h="1626960">
                  <a:moveTo>
                    <a:pt x="1651685" y="1637488"/>
                  </a:moveTo>
                  <a:lnTo>
                    <a:pt x="22650" y="1637488"/>
                  </a:lnTo>
                  <a:cubicBezTo>
                    <a:pt x="10209" y="1637488"/>
                    <a:pt x="0" y="1627439"/>
                    <a:pt x="0" y="1614838"/>
                  </a:cubicBezTo>
                  <a:lnTo>
                    <a:pt x="0" y="22650"/>
                  </a:lnTo>
                  <a:cubicBezTo>
                    <a:pt x="0" y="10208"/>
                    <a:pt x="10049" y="0"/>
                    <a:pt x="22650" y="0"/>
                  </a:cubicBezTo>
                  <a:lnTo>
                    <a:pt x="1651685" y="0"/>
                  </a:lnTo>
                  <a:cubicBezTo>
                    <a:pt x="1664126" y="0"/>
                    <a:pt x="1674334" y="10049"/>
                    <a:pt x="1674334" y="22650"/>
                  </a:cubicBezTo>
                  <a:lnTo>
                    <a:pt x="1674334" y="1614838"/>
                  </a:lnTo>
                  <a:cubicBezTo>
                    <a:pt x="1674334" y="1627280"/>
                    <a:pt x="1664126" y="1637488"/>
                    <a:pt x="1651685" y="1637488"/>
                  </a:cubicBezTo>
                  <a:close/>
                </a:path>
              </a:pathLst>
            </a:custGeom>
            <a:solidFill>
              <a:srgbClr val="F1EFF1"/>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1" name="TextBox 10">
              <a:extLst>
                <a:ext uri="{FF2B5EF4-FFF2-40B4-BE49-F238E27FC236}">
                  <a16:creationId xmlns:a16="http://schemas.microsoft.com/office/drawing/2014/main" id="{D51D3EAF-CFE9-496B-9C0B-1B2B37067031}"/>
                </a:ext>
              </a:extLst>
            </p:cNvPr>
            <p:cNvSpPr txBox="1"/>
            <p:nvPr/>
          </p:nvSpPr>
          <p:spPr>
            <a:xfrm>
              <a:off x="7528889" y="2046367"/>
              <a:ext cx="1335711" cy="246221"/>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Total</a:t>
              </a:r>
              <a:endPar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endParaRPr>
            </a:p>
          </p:txBody>
        </p:sp>
        <p:sp>
          <p:nvSpPr>
            <p:cNvPr id="12" name="Freeform: Shape 11">
              <a:extLst>
                <a:ext uri="{FF2B5EF4-FFF2-40B4-BE49-F238E27FC236}">
                  <a16:creationId xmlns:a16="http://schemas.microsoft.com/office/drawing/2014/main" id="{1CF20029-62E6-46EE-BE16-04219CF112FC}"/>
                </a:ext>
              </a:extLst>
            </p:cNvPr>
            <p:cNvSpPr/>
            <p:nvPr/>
          </p:nvSpPr>
          <p:spPr>
            <a:xfrm>
              <a:off x="7529646" y="2844389"/>
              <a:ext cx="1052739" cy="653974"/>
            </a:xfrm>
            <a:custGeom>
              <a:avLst/>
              <a:gdLst>
                <a:gd name="connsiteX0" fmla="*/ 0 w 1052739"/>
                <a:gd name="connsiteY0" fmla="*/ 0 h 653974"/>
                <a:gd name="connsiteX1" fmla="*/ 1061831 w 1052739"/>
                <a:gd name="connsiteY1" fmla="*/ 0 h 653974"/>
                <a:gd name="connsiteX2" fmla="*/ 1061831 w 1052739"/>
                <a:gd name="connsiteY2" fmla="*/ 654613 h 653974"/>
                <a:gd name="connsiteX3" fmla="*/ 0 w 1052739"/>
                <a:gd name="connsiteY3" fmla="*/ 654613 h 653974"/>
              </a:gdLst>
              <a:ahLst/>
              <a:cxnLst>
                <a:cxn ang="0">
                  <a:pos x="connsiteX0" y="connsiteY0"/>
                </a:cxn>
                <a:cxn ang="0">
                  <a:pos x="connsiteX1" y="connsiteY1"/>
                </a:cxn>
                <a:cxn ang="0">
                  <a:pos x="connsiteX2" y="connsiteY2"/>
                </a:cxn>
                <a:cxn ang="0">
                  <a:pos x="connsiteX3" y="connsiteY3"/>
                </a:cxn>
              </a:cxnLst>
              <a:rect l="l" t="t" r="r" b="b"/>
              <a:pathLst>
                <a:path w="1052739" h="653974">
                  <a:moveTo>
                    <a:pt x="0" y="0"/>
                  </a:moveTo>
                  <a:lnTo>
                    <a:pt x="1061831" y="0"/>
                  </a:lnTo>
                  <a:lnTo>
                    <a:pt x="1061831" y="654613"/>
                  </a:lnTo>
                  <a:lnTo>
                    <a:pt x="0" y="654613"/>
                  </a:lnTo>
                  <a:close/>
                </a:path>
              </a:pathLst>
            </a:custGeom>
            <a:no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9" name="TextBox 18">
              <a:extLst>
                <a:ext uri="{FF2B5EF4-FFF2-40B4-BE49-F238E27FC236}">
                  <a16:creationId xmlns:a16="http://schemas.microsoft.com/office/drawing/2014/main" id="{69838B92-2BE1-4A03-ADC3-EE1B0676ED4F}"/>
                </a:ext>
              </a:extLst>
            </p:cNvPr>
            <p:cNvSpPr txBox="1"/>
            <p:nvPr/>
          </p:nvSpPr>
          <p:spPr>
            <a:xfrm>
              <a:off x="7528889" y="2401678"/>
              <a:ext cx="1335711"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Governments and EU institutions</a:t>
              </a:r>
            </a:p>
          </p:txBody>
        </p:sp>
        <p:sp>
          <p:nvSpPr>
            <p:cNvPr id="20" name="Freeform: Shape 19">
              <a:extLst>
                <a:ext uri="{FF2B5EF4-FFF2-40B4-BE49-F238E27FC236}">
                  <a16:creationId xmlns:a16="http://schemas.microsoft.com/office/drawing/2014/main" id="{C338F0E8-C98A-44EC-A0DC-BEEECE28B312}"/>
                </a:ext>
              </a:extLst>
            </p:cNvPr>
            <p:cNvSpPr/>
            <p:nvPr/>
          </p:nvSpPr>
          <p:spPr>
            <a:xfrm>
              <a:off x="7330016" y="2168075"/>
              <a:ext cx="143555" cy="15951"/>
            </a:xfrm>
            <a:custGeom>
              <a:avLst/>
              <a:gdLst>
                <a:gd name="connsiteX0" fmla="*/ 0 w 143555"/>
                <a:gd name="connsiteY0" fmla="*/ 0 h 0"/>
                <a:gd name="connsiteX1" fmla="*/ 159027 w 143555"/>
                <a:gd name="connsiteY1" fmla="*/ 0 h 0"/>
              </a:gdLst>
              <a:ahLst/>
              <a:cxnLst>
                <a:cxn ang="0">
                  <a:pos x="connsiteX0" y="connsiteY0"/>
                </a:cxn>
                <a:cxn ang="0">
                  <a:pos x="connsiteX1" y="connsiteY1"/>
                </a:cxn>
              </a:cxnLst>
              <a:rect l="l" t="t" r="r" b="b"/>
              <a:pathLst>
                <a:path w="143555">
                  <a:moveTo>
                    <a:pt x="0" y="0"/>
                  </a:moveTo>
                  <a:lnTo>
                    <a:pt x="159027" y="0"/>
                  </a:lnTo>
                </a:path>
              </a:pathLst>
            </a:custGeom>
            <a:ln w="31866" cap="rnd">
              <a:solidFill>
                <a:srgbClr val="EA7043"/>
              </a:solidFill>
              <a:prstDash val="solid"/>
              <a:round/>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2" name="TextBox 21">
              <a:extLst>
                <a:ext uri="{FF2B5EF4-FFF2-40B4-BE49-F238E27FC236}">
                  <a16:creationId xmlns:a16="http://schemas.microsoft.com/office/drawing/2014/main" id="{14C4E3BD-BF08-4737-960B-4A711C572B53}"/>
                </a:ext>
              </a:extLst>
            </p:cNvPr>
            <p:cNvSpPr txBox="1"/>
            <p:nvPr/>
          </p:nvSpPr>
          <p:spPr>
            <a:xfrm>
              <a:off x="7528889" y="2877990"/>
              <a:ext cx="1335711" cy="246221"/>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Private</a:t>
              </a:r>
            </a:p>
          </p:txBody>
        </p:sp>
        <p:sp>
          <p:nvSpPr>
            <p:cNvPr id="23" name="Freeform: Shape 22">
              <a:extLst>
                <a:ext uri="{FF2B5EF4-FFF2-40B4-BE49-F238E27FC236}">
                  <a16:creationId xmlns:a16="http://schemas.microsoft.com/office/drawing/2014/main" id="{1B8DDB28-9D0B-40ED-881D-BE13597C35C0}"/>
                </a:ext>
              </a:extLst>
            </p:cNvPr>
            <p:cNvSpPr/>
            <p:nvPr/>
          </p:nvSpPr>
          <p:spPr>
            <a:xfrm>
              <a:off x="7311194" y="2491592"/>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C3105A"/>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4" name="Freeform: Shape 23">
              <a:extLst>
                <a:ext uri="{FF2B5EF4-FFF2-40B4-BE49-F238E27FC236}">
                  <a16:creationId xmlns:a16="http://schemas.microsoft.com/office/drawing/2014/main" id="{003C9A05-08FA-42E7-8D72-5A452C5CD184}"/>
                </a:ext>
              </a:extLst>
            </p:cNvPr>
            <p:cNvSpPr/>
            <p:nvPr/>
          </p:nvSpPr>
          <p:spPr>
            <a:xfrm>
              <a:off x="7311194" y="2902485"/>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DF85A1"/>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grpSp>
      <p:sp>
        <p:nvSpPr>
          <p:cNvPr id="16" name="Footer Placeholder 3">
            <a:extLst>
              <a:ext uri="{FF2B5EF4-FFF2-40B4-BE49-F238E27FC236}">
                <a16:creationId xmlns:a16="http://schemas.microsoft.com/office/drawing/2014/main" id="{5F30EB0B-2272-430B-8A31-8A577B73476F}"/>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13691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graphicEl>
                                              <a:chart seriesIdx="-4" categoryIdx="4" bldStep="category"/>
                                            </p:graphicEl>
                                          </p:spTgt>
                                        </p:tgtEl>
                                        <p:attrNameLst>
                                          <p:attrName>style.visibility</p:attrName>
                                        </p:attrNameLst>
                                      </p:cBhvr>
                                      <p:to>
                                        <p:strVal val="visible"/>
                                      </p:to>
                                    </p:set>
                                    <p:animEffect transition="in" filter="wipe(down)">
                                      <p:cBhvr>
                                        <p:cTn id="7" dur="500"/>
                                        <p:tgtEl>
                                          <p:spTgt spid="8">
                                            <p:graphicEl>
                                              <a:chart seriesIdx="-4" categoryIdx="4" bldStep="category"/>
                                            </p:graphic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graphicEl>
                                              <a:chart seriesIdx="-4" categoryIdx="4" bldStep="category"/>
                                            </p:graphicEl>
                                          </p:spTgt>
                                        </p:tgtEl>
                                        <p:attrNameLst>
                                          <p:attrName>style.visibility</p:attrName>
                                        </p:attrNameLst>
                                      </p:cBhvr>
                                      <p:to>
                                        <p:strVal val="visible"/>
                                      </p:to>
                                    </p:set>
                                    <p:animEffect transition="in" filter="wipe(left)">
                                      <p:cBhvr>
                                        <p:cTn id="10" dur="750"/>
                                        <p:tgtEl>
                                          <p:spTgt spid="15">
                                            <p:graphicEl>
                                              <a:chart seriesIdx="-4" categoryIdx="4"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category" animBg="0"/>
        </p:bldSub>
      </p:bldGraphic>
      <p:bldGraphic spid="15" grpId="0" uiExpand="1">
        <p:bldSub>
          <a:bldChart bld="category" animBg="0"/>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DC95-9BE5-49DD-B1D2-704F207218D1}"/>
              </a:ext>
            </a:extLst>
          </p:cNvPr>
          <p:cNvSpPr>
            <a:spLocks noGrp="1"/>
          </p:cNvSpPr>
          <p:nvPr>
            <p:ph type="title"/>
          </p:nvPr>
        </p:nvSpPr>
        <p:spPr/>
        <p:txBody>
          <a:bodyPr/>
          <a:lstStyle/>
          <a:p>
            <a:pPr>
              <a:lnSpc>
                <a:spcPct val="100000"/>
              </a:lnSpc>
            </a:pPr>
            <a:r>
              <a:rPr lang="en-GB" sz="2400" dirty="0"/>
              <a:t>Multi-year funding grows markedly by volume but more slowly as a proportion of total funding</a:t>
            </a:r>
          </a:p>
        </p:txBody>
      </p:sp>
      <p:sp>
        <p:nvSpPr>
          <p:cNvPr id="4" name="Footer Placeholder 3">
            <a:extLst>
              <a:ext uri="{FF2B5EF4-FFF2-40B4-BE49-F238E27FC236}">
                <a16:creationId xmlns:a16="http://schemas.microsoft.com/office/drawing/2014/main" id="{850D92A3-0DDF-4B00-BCE5-F7A269109E2B}"/>
              </a:ext>
            </a:extLst>
          </p:cNvPr>
          <p:cNvSpPr>
            <a:spLocks noGrp="1"/>
          </p:cNvSpPr>
          <p:nvPr>
            <p:ph type="ftr" sz="quarter" idx="1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grpSp>
        <p:nvGrpSpPr>
          <p:cNvPr id="9" name="Group 4">
            <a:extLst>
              <a:ext uri="{FF2B5EF4-FFF2-40B4-BE49-F238E27FC236}">
                <a16:creationId xmlns:a16="http://schemas.microsoft.com/office/drawing/2014/main" id="{22CE1BF0-EBCC-4E94-8EC5-587EDA2BC7D0}"/>
              </a:ext>
            </a:extLst>
          </p:cNvPr>
          <p:cNvGrpSpPr>
            <a:grpSpLocks noChangeAspect="1"/>
          </p:cNvGrpSpPr>
          <p:nvPr/>
        </p:nvGrpSpPr>
        <p:grpSpPr bwMode="auto">
          <a:xfrm>
            <a:off x="431047" y="2215519"/>
            <a:ext cx="8459219" cy="3151439"/>
            <a:chOff x="461" y="1219"/>
            <a:chExt cx="4837" cy="1802"/>
          </a:xfrm>
        </p:grpSpPr>
        <p:sp>
          <p:nvSpPr>
            <p:cNvPr id="12" name="AutoShape 3">
              <a:extLst>
                <a:ext uri="{FF2B5EF4-FFF2-40B4-BE49-F238E27FC236}">
                  <a16:creationId xmlns:a16="http://schemas.microsoft.com/office/drawing/2014/main" id="{14D808F7-167B-4554-B8DD-352E99E862E2}"/>
                </a:ext>
              </a:extLst>
            </p:cNvPr>
            <p:cNvSpPr>
              <a:spLocks noChangeAspect="1" noChangeArrowheads="1" noTextEdit="1"/>
            </p:cNvSpPr>
            <p:nvPr/>
          </p:nvSpPr>
          <p:spPr bwMode="auto">
            <a:xfrm>
              <a:off x="522" y="1320"/>
              <a:ext cx="4776"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4" name="Rectangle 5">
              <a:extLst>
                <a:ext uri="{FF2B5EF4-FFF2-40B4-BE49-F238E27FC236}">
                  <a16:creationId xmlns:a16="http://schemas.microsoft.com/office/drawing/2014/main" id="{E95BE0E9-BA4D-48B6-BAB5-E172D3C4F6F8}"/>
                </a:ext>
              </a:extLst>
            </p:cNvPr>
            <p:cNvSpPr>
              <a:spLocks noChangeArrowheads="1"/>
            </p:cNvSpPr>
            <p:nvPr/>
          </p:nvSpPr>
          <p:spPr bwMode="auto">
            <a:xfrm>
              <a:off x="3799" y="1360"/>
              <a:ext cx="1391" cy="681"/>
            </a:xfrm>
            <a:prstGeom prst="rect">
              <a:avLst/>
            </a:prstGeom>
            <a:solidFill>
              <a:srgbClr val="F8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1" name="Line 6">
              <a:extLst>
                <a:ext uri="{FF2B5EF4-FFF2-40B4-BE49-F238E27FC236}">
                  <a16:creationId xmlns:a16="http://schemas.microsoft.com/office/drawing/2014/main" id="{1B2B3B18-FB71-45A2-B44A-0942D5C3E7ED}"/>
                </a:ext>
              </a:extLst>
            </p:cNvPr>
            <p:cNvSpPr>
              <a:spLocks noChangeShapeType="1"/>
            </p:cNvSpPr>
            <p:nvPr/>
          </p:nvSpPr>
          <p:spPr bwMode="auto">
            <a:xfrm>
              <a:off x="717" y="1363"/>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1" name="Line 7">
              <a:extLst>
                <a:ext uri="{FF2B5EF4-FFF2-40B4-BE49-F238E27FC236}">
                  <a16:creationId xmlns:a16="http://schemas.microsoft.com/office/drawing/2014/main" id="{A26CA849-E1FB-4A26-808C-550D3AC6EFD1}"/>
                </a:ext>
              </a:extLst>
            </p:cNvPr>
            <p:cNvSpPr>
              <a:spLocks noChangeShapeType="1"/>
            </p:cNvSpPr>
            <p:nvPr/>
          </p:nvSpPr>
          <p:spPr bwMode="auto">
            <a:xfrm>
              <a:off x="717" y="1579"/>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2" name="Line 8">
              <a:extLst>
                <a:ext uri="{FF2B5EF4-FFF2-40B4-BE49-F238E27FC236}">
                  <a16:creationId xmlns:a16="http://schemas.microsoft.com/office/drawing/2014/main" id="{C32E6F75-6587-4E42-9880-5772C61CDF08}"/>
                </a:ext>
              </a:extLst>
            </p:cNvPr>
            <p:cNvSpPr>
              <a:spLocks noChangeShapeType="1"/>
            </p:cNvSpPr>
            <p:nvPr/>
          </p:nvSpPr>
          <p:spPr bwMode="auto">
            <a:xfrm>
              <a:off x="717" y="1795"/>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3" name="Line 9">
              <a:extLst>
                <a:ext uri="{FF2B5EF4-FFF2-40B4-BE49-F238E27FC236}">
                  <a16:creationId xmlns:a16="http://schemas.microsoft.com/office/drawing/2014/main" id="{11C15B5D-BCF0-4A09-AB0D-A5263B550E62}"/>
                </a:ext>
              </a:extLst>
            </p:cNvPr>
            <p:cNvSpPr>
              <a:spLocks noChangeShapeType="1"/>
            </p:cNvSpPr>
            <p:nvPr/>
          </p:nvSpPr>
          <p:spPr bwMode="auto">
            <a:xfrm>
              <a:off x="717" y="2013"/>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4" name="Line 10">
              <a:extLst>
                <a:ext uri="{FF2B5EF4-FFF2-40B4-BE49-F238E27FC236}">
                  <a16:creationId xmlns:a16="http://schemas.microsoft.com/office/drawing/2014/main" id="{98811D94-4C86-489F-9388-82A2DFC96F86}"/>
                </a:ext>
              </a:extLst>
            </p:cNvPr>
            <p:cNvSpPr>
              <a:spLocks noChangeShapeType="1"/>
            </p:cNvSpPr>
            <p:nvPr/>
          </p:nvSpPr>
          <p:spPr bwMode="auto">
            <a:xfrm>
              <a:off x="717" y="2229"/>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5" name="Line 11">
              <a:extLst>
                <a:ext uri="{FF2B5EF4-FFF2-40B4-BE49-F238E27FC236}">
                  <a16:creationId xmlns:a16="http://schemas.microsoft.com/office/drawing/2014/main" id="{A0783D02-82BA-45F5-A960-983332BC74EC}"/>
                </a:ext>
              </a:extLst>
            </p:cNvPr>
            <p:cNvSpPr>
              <a:spLocks noChangeShapeType="1"/>
            </p:cNvSpPr>
            <p:nvPr/>
          </p:nvSpPr>
          <p:spPr bwMode="auto">
            <a:xfrm>
              <a:off x="717" y="2445"/>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6" name="Line 12">
              <a:extLst>
                <a:ext uri="{FF2B5EF4-FFF2-40B4-BE49-F238E27FC236}">
                  <a16:creationId xmlns:a16="http://schemas.microsoft.com/office/drawing/2014/main" id="{A57C5E3D-146E-46C9-A078-8C69ABA2D3CC}"/>
                </a:ext>
              </a:extLst>
            </p:cNvPr>
            <p:cNvSpPr>
              <a:spLocks noChangeShapeType="1"/>
            </p:cNvSpPr>
            <p:nvPr/>
          </p:nvSpPr>
          <p:spPr bwMode="auto">
            <a:xfrm>
              <a:off x="717" y="2661"/>
              <a:ext cx="2569" cy="0"/>
            </a:xfrm>
            <a:prstGeom prst="line">
              <a:avLst/>
            </a:prstGeom>
            <a:noFill/>
            <a:ln w="3175"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7" name="Rectangle 13">
              <a:extLst>
                <a:ext uri="{FF2B5EF4-FFF2-40B4-BE49-F238E27FC236}">
                  <a16:creationId xmlns:a16="http://schemas.microsoft.com/office/drawing/2014/main" id="{AF7EA7E4-AE80-4EBE-B82D-91E3126598C7}"/>
                </a:ext>
              </a:extLst>
            </p:cNvPr>
            <p:cNvSpPr>
              <a:spLocks noChangeArrowheads="1"/>
            </p:cNvSpPr>
            <p:nvPr/>
          </p:nvSpPr>
          <p:spPr bwMode="auto">
            <a:xfrm>
              <a:off x="641" y="2839"/>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8" name="Rectangle 14">
              <a:extLst>
                <a:ext uri="{FF2B5EF4-FFF2-40B4-BE49-F238E27FC236}">
                  <a16:creationId xmlns:a16="http://schemas.microsoft.com/office/drawing/2014/main" id="{2878F2BE-9396-452A-8827-DB1C7FCDFB84}"/>
                </a:ext>
              </a:extLst>
            </p:cNvPr>
            <p:cNvSpPr>
              <a:spLocks noChangeArrowheads="1"/>
            </p:cNvSpPr>
            <p:nvPr/>
          </p:nvSpPr>
          <p:spPr bwMode="auto">
            <a:xfrm>
              <a:off x="643" y="2623"/>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9" name="Rectangle 15">
              <a:extLst>
                <a:ext uri="{FF2B5EF4-FFF2-40B4-BE49-F238E27FC236}">
                  <a16:creationId xmlns:a16="http://schemas.microsoft.com/office/drawing/2014/main" id="{800E8F9C-69E0-415A-A3F9-B87F629B840F}"/>
                </a:ext>
              </a:extLst>
            </p:cNvPr>
            <p:cNvSpPr>
              <a:spLocks noChangeArrowheads="1"/>
            </p:cNvSpPr>
            <p:nvPr/>
          </p:nvSpPr>
          <p:spPr bwMode="auto">
            <a:xfrm>
              <a:off x="639" y="2407"/>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0" name="Rectangle 16">
              <a:extLst>
                <a:ext uri="{FF2B5EF4-FFF2-40B4-BE49-F238E27FC236}">
                  <a16:creationId xmlns:a16="http://schemas.microsoft.com/office/drawing/2014/main" id="{F80C2811-0496-4325-AEA8-B25FA195374D}"/>
                </a:ext>
              </a:extLst>
            </p:cNvPr>
            <p:cNvSpPr>
              <a:spLocks noChangeArrowheads="1"/>
            </p:cNvSpPr>
            <p:nvPr/>
          </p:nvSpPr>
          <p:spPr bwMode="auto">
            <a:xfrm>
              <a:off x="641" y="2191"/>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6</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1" name="Rectangle 17">
              <a:extLst>
                <a:ext uri="{FF2B5EF4-FFF2-40B4-BE49-F238E27FC236}">
                  <a16:creationId xmlns:a16="http://schemas.microsoft.com/office/drawing/2014/main" id="{3972942B-C012-4A36-A677-FB9D1AFDD824}"/>
                </a:ext>
              </a:extLst>
            </p:cNvPr>
            <p:cNvSpPr>
              <a:spLocks noChangeArrowheads="1"/>
            </p:cNvSpPr>
            <p:nvPr/>
          </p:nvSpPr>
          <p:spPr bwMode="auto">
            <a:xfrm>
              <a:off x="641" y="1975"/>
              <a:ext cx="49"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2" name="Rectangle 18">
              <a:extLst>
                <a:ext uri="{FF2B5EF4-FFF2-40B4-BE49-F238E27FC236}">
                  <a16:creationId xmlns:a16="http://schemas.microsoft.com/office/drawing/2014/main" id="{CB0F6AAE-9DCE-43A0-869B-45A72245FB77}"/>
                </a:ext>
              </a:extLst>
            </p:cNvPr>
            <p:cNvSpPr>
              <a:spLocks noChangeArrowheads="1"/>
            </p:cNvSpPr>
            <p:nvPr/>
          </p:nvSpPr>
          <p:spPr bwMode="auto">
            <a:xfrm>
              <a:off x="620" y="1757"/>
              <a:ext cx="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3" name="Rectangle 19">
              <a:extLst>
                <a:ext uri="{FF2B5EF4-FFF2-40B4-BE49-F238E27FC236}">
                  <a16:creationId xmlns:a16="http://schemas.microsoft.com/office/drawing/2014/main" id="{951BBC87-F7D2-4998-A478-7CB15FB65EFB}"/>
                </a:ext>
              </a:extLst>
            </p:cNvPr>
            <p:cNvSpPr>
              <a:spLocks noChangeArrowheads="1"/>
            </p:cNvSpPr>
            <p:nvPr/>
          </p:nvSpPr>
          <p:spPr bwMode="auto">
            <a:xfrm>
              <a:off x="622" y="1541"/>
              <a:ext cx="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12</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4" name="Rectangle 20">
              <a:extLst>
                <a:ext uri="{FF2B5EF4-FFF2-40B4-BE49-F238E27FC236}">
                  <a16:creationId xmlns:a16="http://schemas.microsoft.com/office/drawing/2014/main" id="{8D078F60-DB65-420A-9289-74EBE4618C2E}"/>
                </a:ext>
              </a:extLst>
            </p:cNvPr>
            <p:cNvSpPr>
              <a:spLocks noChangeArrowheads="1"/>
            </p:cNvSpPr>
            <p:nvPr/>
          </p:nvSpPr>
          <p:spPr bwMode="auto">
            <a:xfrm>
              <a:off x="620" y="1325"/>
              <a:ext cx="9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5" name="Rectangle 21">
              <a:extLst>
                <a:ext uri="{FF2B5EF4-FFF2-40B4-BE49-F238E27FC236}">
                  <a16:creationId xmlns:a16="http://schemas.microsoft.com/office/drawing/2014/main" id="{99A51098-7E3A-45F3-8773-BF29B0513D4C}"/>
                </a:ext>
              </a:extLst>
            </p:cNvPr>
            <p:cNvSpPr>
              <a:spLocks noChangeArrowheads="1"/>
            </p:cNvSpPr>
            <p:nvPr/>
          </p:nvSpPr>
          <p:spPr bwMode="auto">
            <a:xfrm>
              <a:off x="3309" y="2830"/>
              <a:ext cx="12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6" name="Rectangle 22">
              <a:extLst>
                <a:ext uri="{FF2B5EF4-FFF2-40B4-BE49-F238E27FC236}">
                  <a16:creationId xmlns:a16="http://schemas.microsoft.com/office/drawing/2014/main" id="{00DB2C0B-FF9D-4D04-B3F9-157FD8F90374}"/>
                </a:ext>
              </a:extLst>
            </p:cNvPr>
            <p:cNvSpPr>
              <a:spLocks noChangeArrowheads="1"/>
            </p:cNvSpPr>
            <p:nvPr/>
          </p:nvSpPr>
          <p:spPr bwMode="auto">
            <a:xfrm>
              <a:off x="3309" y="2578"/>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7" name="Rectangle 23">
              <a:extLst>
                <a:ext uri="{FF2B5EF4-FFF2-40B4-BE49-F238E27FC236}">
                  <a16:creationId xmlns:a16="http://schemas.microsoft.com/office/drawing/2014/main" id="{41967800-3B67-4810-AF52-5C09A7FD2515}"/>
                </a:ext>
              </a:extLst>
            </p:cNvPr>
            <p:cNvSpPr>
              <a:spLocks noChangeArrowheads="1"/>
            </p:cNvSpPr>
            <p:nvPr/>
          </p:nvSpPr>
          <p:spPr bwMode="auto">
            <a:xfrm>
              <a:off x="3309" y="2324"/>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A8A5A9"/>
                  </a:solidFill>
                  <a:effectLst/>
                  <a:uLnTx/>
                  <a:uFillTx/>
                  <a:latin typeface="Arial"/>
                  <a:ea typeface="MS PGothic" panose="020B0600070205080204" pitchFamily="34" charset="-128"/>
                  <a:cs typeface="+mn-cs"/>
                </a:rPr>
                <a:t>20%</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48" name="Rectangle 24">
              <a:extLst>
                <a:ext uri="{FF2B5EF4-FFF2-40B4-BE49-F238E27FC236}">
                  <a16:creationId xmlns:a16="http://schemas.microsoft.com/office/drawing/2014/main" id="{550D364A-2CDA-4E1B-84C6-52D9D7B74524}"/>
                </a:ext>
              </a:extLst>
            </p:cNvPr>
            <p:cNvSpPr>
              <a:spLocks noChangeArrowheads="1"/>
            </p:cNvSpPr>
            <p:nvPr/>
          </p:nvSpPr>
          <p:spPr bwMode="auto">
            <a:xfrm>
              <a:off x="3309" y="2073"/>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30%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9" name="Rectangle 25">
              <a:extLst>
                <a:ext uri="{FF2B5EF4-FFF2-40B4-BE49-F238E27FC236}">
                  <a16:creationId xmlns:a16="http://schemas.microsoft.com/office/drawing/2014/main" id="{A0CDE3C4-9A7F-4E5A-81AC-C1E4B54BB92B}"/>
                </a:ext>
              </a:extLst>
            </p:cNvPr>
            <p:cNvSpPr>
              <a:spLocks noChangeArrowheads="1"/>
            </p:cNvSpPr>
            <p:nvPr/>
          </p:nvSpPr>
          <p:spPr bwMode="auto">
            <a:xfrm>
              <a:off x="3309" y="1821"/>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40%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0" name="Rectangle 26">
              <a:extLst>
                <a:ext uri="{FF2B5EF4-FFF2-40B4-BE49-F238E27FC236}">
                  <a16:creationId xmlns:a16="http://schemas.microsoft.com/office/drawing/2014/main" id="{A7D4A7ED-2520-463A-B338-1BB1BFF91E20}"/>
                </a:ext>
              </a:extLst>
            </p:cNvPr>
            <p:cNvSpPr>
              <a:spLocks noChangeArrowheads="1"/>
            </p:cNvSpPr>
            <p:nvPr/>
          </p:nvSpPr>
          <p:spPr bwMode="auto">
            <a:xfrm>
              <a:off x="3309" y="1570"/>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50%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1" name="Rectangle 27">
              <a:extLst>
                <a:ext uri="{FF2B5EF4-FFF2-40B4-BE49-F238E27FC236}">
                  <a16:creationId xmlns:a16="http://schemas.microsoft.com/office/drawing/2014/main" id="{7FB5410C-A6AA-45AB-9213-556D49918BE5}"/>
                </a:ext>
              </a:extLst>
            </p:cNvPr>
            <p:cNvSpPr>
              <a:spLocks noChangeArrowheads="1"/>
            </p:cNvSpPr>
            <p:nvPr/>
          </p:nvSpPr>
          <p:spPr bwMode="auto">
            <a:xfrm>
              <a:off x="3309" y="1316"/>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60%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2" name="Rectangle 28">
              <a:extLst>
                <a:ext uri="{FF2B5EF4-FFF2-40B4-BE49-F238E27FC236}">
                  <a16:creationId xmlns:a16="http://schemas.microsoft.com/office/drawing/2014/main" id="{6DFA59F0-5C5D-46EF-BB68-E2584F45C356}"/>
                </a:ext>
              </a:extLst>
            </p:cNvPr>
            <p:cNvSpPr>
              <a:spLocks noChangeArrowheads="1"/>
            </p:cNvSpPr>
            <p:nvPr/>
          </p:nvSpPr>
          <p:spPr bwMode="auto">
            <a:xfrm rot="16200000">
              <a:off x="283" y="2054"/>
              <a:ext cx="46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US$ billions</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3" name="Rectangle 29">
              <a:extLst>
                <a:ext uri="{FF2B5EF4-FFF2-40B4-BE49-F238E27FC236}">
                  <a16:creationId xmlns:a16="http://schemas.microsoft.com/office/drawing/2014/main" id="{D93D8E49-F55B-4062-909B-96DE05A2CAE9}"/>
                </a:ext>
              </a:extLst>
            </p:cNvPr>
            <p:cNvSpPr>
              <a:spLocks noChangeArrowheads="1"/>
            </p:cNvSpPr>
            <p:nvPr/>
          </p:nvSpPr>
          <p:spPr bwMode="auto">
            <a:xfrm rot="16200000">
              <a:off x="2744" y="2030"/>
              <a:ext cx="172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Multi-year contributions as % of total funding</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4" name="Rectangle 30">
              <a:extLst>
                <a:ext uri="{FF2B5EF4-FFF2-40B4-BE49-F238E27FC236}">
                  <a16:creationId xmlns:a16="http://schemas.microsoft.com/office/drawing/2014/main" id="{1D7D3509-331F-4F95-BDCB-E2312996117C}"/>
                </a:ext>
              </a:extLst>
            </p:cNvPr>
            <p:cNvSpPr>
              <a:spLocks noChangeArrowheads="1"/>
            </p:cNvSpPr>
            <p:nvPr/>
          </p:nvSpPr>
          <p:spPr bwMode="auto">
            <a:xfrm>
              <a:off x="4097" y="1413"/>
              <a:ext cx="93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Multi-year contributions </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5" name="Rectangle 31">
              <a:extLst>
                <a:ext uri="{FF2B5EF4-FFF2-40B4-BE49-F238E27FC236}">
                  <a16:creationId xmlns:a16="http://schemas.microsoft.com/office/drawing/2014/main" id="{8F4EA6E2-C034-4D6F-BD33-CD80BC40396A}"/>
                </a:ext>
              </a:extLst>
            </p:cNvPr>
            <p:cNvSpPr>
              <a:spLocks noChangeArrowheads="1"/>
            </p:cNvSpPr>
            <p:nvPr/>
          </p:nvSpPr>
          <p:spPr bwMode="auto">
            <a:xfrm>
              <a:off x="4097" y="1491"/>
              <a:ext cx="7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as % of total funding</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 name="Line 32">
              <a:extLst>
                <a:ext uri="{FF2B5EF4-FFF2-40B4-BE49-F238E27FC236}">
                  <a16:creationId xmlns:a16="http://schemas.microsoft.com/office/drawing/2014/main" id="{78B4297B-C5F4-49F8-B74E-0F002108C38E}"/>
                </a:ext>
              </a:extLst>
            </p:cNvPr>
            <p:cNvSpPr>
              <a:spLocks noChangeShapeType="1"/>
            </p:cNvSpPr>
            <p:nvPr/>
          </p:nvSpPr>
          <p:spPr bwMode="auto">
            <a:xfrm>
              <a:off x="3877" y="1486"/>
              <a:ext cx="107" cy="0"/>
            </a:xfrm>
            <a:prstGeom prst="line">
              <a:avLst/>
            </a:prstGeom>
            <a:noFill/>
            <a:ln w="30163" cap="rnd">
              <a:solidFill>
                <a:srgbClr val="85499C"/>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 name="Rectangle 33">
              <a:extLst>
                <a:ext uri="{FF2B5EF4-FFF2-40B4-BE49-F238E27FC236}">
                  <a16:creationId xmlns:a16="http://schemas.microsoft.com/office/drawing/2014/main" id="{1EEC4C18-B2D3-4253-B125-62FA145E0AB9}"/>
                </a:ext>
              </a:extLst>
            </p:cNvPr>
            <p:cNvSpPr>
              <a:spLocks noChangeArrowheads="1"/>
            </p:cNvSpPr>
            <p:nvPr/>
          </p:nvSpPr>
          <p:spPr bwMode="auto">
            <a:xfrm>
              <a:off x="4097" y="1871"/>
              <a:ext cx="90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Multi-year contributions</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 name="Rectangle 34">
              <a:extLst>
                <a:ext uri="{FF2B5EF4-FFF2-40B4-BE49-F238E27FC236}">
                  <a16:creationId xmlns:a16="http://schemas.microsoft.com/office/drawing/2014/main" id="{C7B82672-649B-4AB6-A451-581B007CED71}"/>
                </a:ext>
              </a:extLst>
            </p:cNvPr>
            <p:cNvSpPr>
              <a:spLocks noChangeArrowheads="1"/>
            </p:cNvSpPr>
            <p:nvPr/>
          </p:nvSpPr>
          <p:spPr bwMode="auto">
            <a:xfrm>
              <a:off x="3877" y="1863"/>
              <a:ext cx="107" cy="107"/>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 name="Rectangle 35">
              <a:extLst>
                <a:ext uri="{FF2B5EF4-FFF2-40B4-BE49-F238E27FC236}">
                  <a16:creationId xmlns:a16="http://schemas.microsoft.com/office/drawing/2014/main" id="{D831A13B-2A9C-4667-A943-92F674A3C724}"/>
                </a:ext>
              </a:extLst>
            </p:cNvPr>
            <p:cNvSpPr>
              <a:spLocks noChangeArrowheads="1"/>
            </p:cNvSpPr>
            <p:nvPr/>
          </p:nvSpPr>
          <p:spPr bwMode="auto">
            <a:xfrm>
              <a:off x="4097" y="1660"/>
              <a:ext cx="96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Single-year contributions</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 name="Rectangle 36">
              <a:extLst>
                <a:ext uri="{FF2B5EF4-FFF2-40B4-BE49-F238E27FC236}">
                  <a16:creationId xmlns:a16="http://schemas.microsoft.com/office/drawing/2014/main" id="{2A19BB5C-DFE8-412C-BBDC-13F92930F685}"/>
                </a:ext>
              </a:extLst>
            </p:cNvPr>
            <p:cNvSpPr>
              <a:spLocks noChangeArrowheads="1"/>
            </p:cNvSpPr>
            <p:nvPr/>
          </p:nvSpPr>
          <p:spPr bwMode="auto">
            <a:xfrm>
              <a:off x="3877" y="1652"/>
              <a:ext cx="107" cy="107"/>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 name="Rectangle 37">
              <a:extLst>
                <a:ext uri="{FF2B5EF4-FFF2-40B4-BE49-F238E27FC236}">
                  <a16:creationId xmlns:a16="http://schemas.microsoft.com/office/drawing/2014/main" id="{046479B2-C481-400B-80AA-4E6DE51C9883}"/>
                </a:ext>
              </a:extLst>
            </p:cNvPr>
            <p:cNvSpPr>
              <a:spLocks noChangeArrowheads="1"/>
            </p:cNvSpPr>
            <p:nvPr/>
          </p:nvSpPr>
          <p:spPr bwMode="auto">
            <a:xfrm>
              <a:off x="2813" y="2915"/>
              <a:ext cx="1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 name="Rectangle 38">
              <a:extLst>
                <a:ext uri="{FF2B5EF4-FFF2-40B4-BE49-F238E27FC236}">
                  <a16:creationId xmlns:a16="http://schemas.microsoft.com/office/drawing/2014/main" id="{296E67BD-34C6-4BE4-BCD0-7C70750E8477}"/>
                </a:ext>
              </a:extLst>
            </p:cNvPr>
            <p:cNvSpPr>
              <a:spLocks noChangeArrowheads="1"/>
            </p:cNvSpPr>
            <p:nvPr/>
          </p:nvSpPr>
          <p:spPr bwMode="auto">
            <a:xfrm>
              <a:off x="1060" y="2915"/>
              <a:ext cx="1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2016</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 name="Rectangle 39">
              <a:extLst>
                <a:ext uri="{FF2B5EF4-FFF2-40B4-BE49-F238E27FC236}">
                  <a16:creationId xmlns:a16="http://schemas.microsoft.com/office/drawing/2014/main" id="{BBF239D1-2ACE-4EEA-B096-4CF8633784F1}"/>
                </a:ext>
              </a:extLst>
            </p:cNvPr>
            <p:cNvSpPr>
              <a:spLocks noChangeArrowheads="1"/>
            </p:cNvSpPr>
            <p:nvPr/>
          </p:nvSpPr>
          <p:spPr bwMode="auto">
            <a:xfrm>
              <a:off x="1937" y="2915"/>
              <a:ext cx="19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 name="Rectangle 40">
              <a:extLst>
                <a:ext uri="{FF2B5EF4-FFF2-40B4-BE49-F238E27FC236}">
                  <a16:creationId xmlns:a16="http://schemas.microsoft.com/office/drawing/2014/main" id="{CAE51D7D-16A1-4508-8E1C-23B1122E8F34}"/>
                </a:ext>
              </a:extLst>
            </p:cNvPr>
            <p:cNvSpPr>
              <a:spLocks noChangeArrowheads="1"/>
            </p:cNvSpPr>
            <p:nvPr/>
          </p:nvSpPr>
          <p:spPr bwMode="auto">
            <a:xfrm>
              <a:off x="1824" y="1519"/>
              <a:ext cx="352" cy="900"/>
            </a:xfrm>
            <a:prstGeom prst="rect">
              <a:avLst/>
            </a:prstGeom>
            <a:solidFill>
              <a:srgbClr val="79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 name="Rectangle 41">
              <a:extLst>
                <a:ext uri="{FF2B5EF4-FFF2-40B4-BE49-F238E27FC236}">
                  <a16:creationId xmlns:a16="http://schemas.microsoft.com/office/drawing/2014/main" id="{837FE83F-1430-453A-B677-4DB74FCF853A}"/>
                </a:ext>
              </a:extLst>
            </p:cNvPr>
            <p:cNvSpPr>
              <a:spLocks noChangeArrowheads="1"/>
            </p:cNvSpPr>
            <p:nvPr/>
          </p:nvSpPr>
          <p:spPr bwMode="auto">
            <a:xfrm>
              <a:off x="949" y="1970"/>
              <a:ext cx="352" cy="608"/>
            </a:xfrm>
            <a:prstGeom prst="rect">
              <a:avLst/>
            </a:prstGeom>
            <a:solidFill>
              <a:srgbClr val="79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 name="Rectangle 42">
              <a:extLst>
                <a:ext uri="{FF2B5EF4-FFF2-40B4-BE49-F238E27FC236}">
                  <a16:creationId xmlns:a16="http://schemas.microsoft.com/office/drawing/2014/main" id="{ADFC9BD7-9E75-44BC-9FEE-E4015E0C8568}"/>
                </a:ext>
              </a:extLst>
            </p:cNvPr>
            <p:cNvSpPr>
              <a:spLocks noChangeArrowheads="1"/>
            </p:cNvSpPr>
            <p:nvPr/>
          </p:nvSpPr>
          <p:spPr bwMode="auto">
            <a:xfrm>
              <a:off x="2701" y="1488"/>
              <a:ext cx="353" cy="867"/>
            </a:xfrm>
            <a:prstGeom prst="rect">
              <a:avLst/>
            </a:prstGeom>
            <a:solidFill>
              <a:srgbClr val="79B5E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7" name="Rectangle 43">
              <a:extLst>
                <a:ext uri="{FF2B5EF4-FFF2-40B4-BE49-F238E27FC236}">
                  <a16:creationId xmlns:a16="http://schemas.microsoft.com/office/drawing/2014/main" id="{E2E10E65-C176-4527-83BA-CB950F33AFB7}"/>
                </a:ext>
              </a:extLst>
            </p:cNvPr>
            <p:cNvSpPr>
              <a:spLocks noChangeArrowheads="1"/>
            </p:cNvSpPr>
            <p:nvPr/>
          </p:nvSpPr>
          <p:spPr bwMode="auto">
            <a:xfrm>
              <a:off x="2701" y="2355"/>
              <a:ext cx="353" cy="519"/>
            </a:xfrm>
            <a:prstGeom prst="rect">
              <a:avLst/>
            </a:prstGeom>
            <a:solidFill>
              <a:srgbClr val="008D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8" name="Rectangle 44">
              <a:extLst>
                <a:ext uri="{FF2B5EF4-FFF2-40B4-BE49-F238E27FC236}">
                  <a16:creationId xmlns:a16="http://schemas.microsoft.com/office/drawing/2014/main" id="{7B970CF8-4227-43FB-9011-1D83D1845FAE}"/>
                </a:ext>
              </a:extLst>
            </p:cNvPr>
            <p:cNvSpPr>
              <a:spLocks noChangeArrowheads="1"/>
            </p:cNvSpPr>
            <p:nvPr/>
          </p:nvSpPr>
          <p:spPr bwMode="auto">
            <a:xfrm>
              <a:off x="1824" y="2419"/>
              <a:ext cx="352" cy="455"/>
            </a:xfrm>
            <a:prstGeom prst="rect">
              <a:avLst/>
            </a:prstGeom>
            <a:solidFill>
              <a:srgbClr val="008D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 name="Rectangle 45">
              <a:extLst>
                <a:ext uri="{FF2B5EF4-FFF2-40B4-BE49-F238E27FC236}">
                  <a16:creationId xmlns:a16="http://schemas.microsoft.com/office/drawing/2014/main" id="{D5E5F5FC-E18F-42D8-9115-33C4773C3337}"/>
                </a:ext>
              </a:extLst>
            </p:cNvPr>
            <p:cNvSpPr>
              <a:spLocks noChangeArrowheads="1"/>
            </p:cNvSpPr>
            <p:nvPr/>
          </p:nvSpPr>
          <p:spPr bwMode="auto">
            <a:xfrm>
              <a:off x="949" y="2578"/>
              <a:ext cx="352" cy="299"/>
            </a:xfrm>
            <a:prstGeom prst="rect">
              <a:avLst/>
            </a:prstGeom>
            <a:solidFill>
              <a:srgbClr val="008D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0" name="Freeform 46">
              <a:extLst>
                <a:ext uri="{FF2B5EF4-FFF2-40B4-BE49-F238E27FC236}">
                  <a16:creationId xmlns:a16="http://schemas.microsoft.com/office/drawing/2014/main" id="{C12285DC-60D1-4F0F-8CED-ADCF5AFCD413}"/>
                </a:ext>
              </a:extLst>
            </p:cNvPr>
            <p:cNvSpPr>
              <a:spLocks/>
            </p:cNvSpPr>
            <p:nvPr/>
          </p:nvSpPr>
          <p:spPr bwMode="auto">
            <a:xfrm>
              <a:off x="1128" y="1937"/>
              <a:ext cx="1746" cy="119"/>
            </a:xfrm>
            <a:custGeom>
              <a:avLst/>
              <a:gdLst>
                <a:gd name="T0" fmla="*/ 0 w 1746"/>
                <a:gd name="T1" fmla="*/ 119 h 119"/>
                <a:gd name="T2" fmla="*/ 873 w 1746"/>
                <a:gd name="T3" fmla="*/ 95 h 119"/>
                <a:gd name="T4" fmla="*/ 1746 w 1746"/>
                <a:gd name="T5" fmla="*/ 0 h 119"/>
              </a:gdLst>
              <a:ahLst/>
              <a:cxnLst>
                <a:cxn ang="0">
                  <a:pos x="T0" y="T1"/>
                </a:cxn>
                <a:cxn ang="0">
                  <a:pos x="T2" y="T3"/>
                </a:cxn>
                <a:cxn ang="0">
                  <a:pos x="T4" y="T5"/>
                </a:cxn>
              </a:cxnLst>
              <a:rect l="0" t="0" r="r" b="b"/>
              <a:pathLst>
                <a:path w="1746" h="119">
                  <a:moveTo>
                    <a:pt x="0" y="119"/>
                  </a:moveTo>
                  <a:lnTo>
                    <a:pt x="873" y="95"/>
                  </a:lnTo>
                  <a:lnTo>
                    <a:pt x="1746" y="0"/>
                  </a:lnTo>
                </a:path>
              </a:pathLst>
            </a:custGeom>
            <a:noFill/>
            <a:ln w="30163" cap="rnd">
              <a:solidFill>
                <a:srgbClr val="8549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 name="Rectangle 47">
              <a:extLst>
                <a:ext uri="{FF2B5EF4-FFF2-40B4-BE49-F238E27FC236}">
                  <a16:creationId xmlns:a16="http://schemas.microsoft.com/office/drawing/2014/main" id="{A2ED8121-E119-4557-80F1-5A36DCB7885E}"/>
                </a:ext>
              </a:extLst>
            </p:cNvPr>
            <p:cNvSpPr>
              <a:spLocks noChangeArrowheads="1"/>
            </p:cNvSpPr>
            <p:nvPr/>
          </p:nvSpPr>
          <p:spPr bwMode="auto">
            <a:xfrm>
              <a:off x="1083" y="2229"/>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5.7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 name="Rectangle 48">
              <a:extLst>
                <a:ext uri="{FF2B5EF4-FFF2-40B4-BE49-F238E27FC236}">
                  <a16:creationId xmlns:a16="http://schemas.microsoft.com/office/drawing/2014/main" id="{39243894-A6CE-4038-880C-E1D75476CE68}"/>
                </a:ext>
              </a:extLst>
            </p:cNvPr>
            <p:cNvSpPr>
              <a:spLocks noChangeArrowheads="1"/>
            </p:cNvSpPr>
            <p:nvPr/>
          </p:nvSpPr>
          <p:spPr bwMode="auto">
            <a:xfrm>
              <a:off x="1956" y="2170"/>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8.4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 name="Rectangle 49">
              <a:extLst>
                <a:ext uri="{FF2B5EF4-FFF2-40B4-BE49-F238E27FC236}">
                  <a16:creationId xmlns:a16="http://schemas.microsoft.com/office/drawing/2014/main" id="{1CC11954-3602-4070-8AC5-EA2ADEFC6197}"/>
                </a:ext>
              </a:extLst>
            </p:cNvPr>
            <p:cNvSpPr>
              <a:spLocks noChangeArrowheads="1"/>
            </p:cNvSpPr>
            <p:nvPr/>
          </p:nvSpPr>
          <p:spPr bwMode="auto">
            <a:xfrm>
              <a:off x="2841" y="2094"/>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8.1</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 name="Rectangle 50">
              <a:extLst>
                <a:ext uri="{FF2B5EF4-FFF2-40B4-BE49-F238E27FC236}">
                  <a16:creationId xmlns:a16="http://schemas.microsoft.com/office/drawing/2014/main" id="{CCD467A5-9C7D-408E-A7C3-E773E5C742C6}"/>
                </a:ext>
              </a:extLst>
            </p:cNvPr>
            <p:cNvSpPr>
              <a:spLocks noChangeArrowheads="1"/>
            </p:cNvSpPr>
            <p:nvPr/>
          </p:nvSpPr>
          <p:spPr bwMode="auto">
            <a:xfrm>
              <a:off x="1083" y="2680"/>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 name="Rectangle 51">
              <a:extLst>
                <a:ext uri="{FF2B5EF4-FFF2-40B4-BE49-F238E27FC236}">
                  <a16:creationId xmlns:a16="http://schemas.microsoft.com/office/drawing/2014/main" id="{0F22324F-DE99-48FD-8E49-6C3A98D6674C}"/>
                </a:ext>
              </a:extLst>
            </p:cNvPr>
            <p:cNvSpPr>
              <a:spLocks noChangeArrowheads="1"/>
            </p:cNvSpPr>
            <p:nvPr/>
          </p:nvSpPr>
          <p:spPr bwMode="auto">
            <a:xfrm>
              <a:off x="1956" y="2599"/>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4.2</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 name="Rectangle 52">
              <a:extLst>
                <a:ext uri="{FF2B5EF4-FFF2-40B4-BE49-F238E27FC236}">
                  <a16:creationId xmlns:a16="http://schemas.microsoft.com/office/drawing/2014/main" id="{F50F98C2-9A74-465E-9C52-22DBBA5823EA}"/>
                </a:ext>
              </a:extLst>
            </p:cNvPr>
            <p:cNvSpPr>
              <a:spLocks noChangeArrowheads="1"/>
            </p:cNvSpPr>
            <p:nvPr/>
          </p:nvSpPr>
          <p:spPr bwMode="auto">
            <a:xfrm>
              <a:off x="2832" y="2566"/>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 name="Rectangle 53">
              <a:extLst>
                <a:ext uri="{FF2B5EF4-FFF2-40B4-BE49-F238E27FC236}">
                  <a16:creationId xmlns:a16="http://schemas.microsoft.com/office/drawing/2014/main" id="{7CDFF0BD-3D66-46CA-8724-B6927554A03E}"/>
                </a:ext>
              </a:extLst>
            </p:cNvPr>
            <p:cNvSpPr>
              <a:spLocks noChangeArrowheads="1"/>
            </p:cNvSpPr>
            <p:nvPr/>
          </p:nvSpPr>
          <p:spPr bwMode="auto">
            <a:xfrm>
              <a:off x="1076" y="1850"/>
              <a:ext cx="12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8.4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 name="Rectangle 54">
              <a:extLst>
                <a:ext uri="{FF2B5EF4-FFF2-40B4-BE49-F238E27FC236}">
                  <a16:creationId xmlns:a16="http://schemas.microsoft.com/office/drawing/2014/main" id="{5DDBFD21-BB4F-4596-8A8E-649EA33D0B5B}"/>
                </a:ext>
              </a:extLst>
            </p:cNvPr>
            <p:cNvSpPr>
              <a:spLocks noChangeArrowheads="1"/>
            </p:cNvSpPr>
            <p:nvPr/>
          </p:nvSpPr>
          <p:spPr bwMode="auto">
            <a:xfrm>
              <a:off x="1942" y="1392"/>
              <a:ext cx="1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12.6</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 name="Rectangle 55">
              <a:extLst>
                <a:ext uri="{FF2B5EF4-FFF2-40B4-BE49-F238E27FC236}">
                  <a16:creationId xmlns:a16="http://schemas.microsoft.com/office/drawing/2014/main" id="{39618114-C0B1-4F21-91B7-DA6AF7E0933E}"/>
                </a:ext>
              </a:extLst>
            </p:cNvPr>
            <p:cNvSpPr>
              <a:spLocks noChangeArrowheads="1"/>
            </p:cNvSpPr>
            <p:nvPr/>
          </p:nvSpPr>
          <p:spPr bwMode="auto">
            <a:xfrm>
              <a:off x="2817" y="1363"/>
              <a:ext cx="170"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12.9</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 name="Rectangle 56">
              <a:extLst>
                <a:ext uri="{FF2B5EF4-FFF2-40B4-BE49-F238E27FC236}">
                  <a16:creationId xmlns:a16="http://schemas.microsoft.com/office/drawing/2014/main" id="{ED7F9171-D9A3-43AA-ABD8-AD708C7E169C}"/>
                </a:ext>
              </a:extLst>
            </p:cNvPr>
            <p:cNvSpPr>
              <a:spLocks noChangeArrowheads="1"/>
            </p:cNvSpPr>
            <p:nvPr/>
          </p:nvSpPr>
          <p:spPr bwMode="auto">
            <a:xfrm>
              <a:off x="1067" y="2073"/>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32%</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1" name="Rectangle 57">
              <a:extLst>
                <a:ext uri="{FF2B5EF4-FFF2-40B4-BE49-F238E27FC236}">
                  <a16:creationId xmlns:a16="http://schemas.microsoft.com/office/drawing/2014/main" id="{8A68C948-78AC-4355-90D5-8120A388E566}"/>
                </a:ext>
              </a:extLst>
            </p:cNvPr>
            <p:cNvSpPr>
              <a:spLocks noChangeArrowheads="1"/>
            </p:cNvSpPr>
            <p:nvPr/>
          </p:nvSpPr>
          <p:spPr bwMode="auto">
            <a:xfrm>
              <a:off x="1940" y="1907"/>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33%</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 name="Rectangle 58">
              <a:extLst>
                <a:ext uri="{FF2B5EF4-FFF2-40B4-BE49-F238E27FC236}">
                  <a16:creationId xmlns:a16="http://schemas.microsoft.com/office/drawing/2014/main" id="{13843591-89F7-4B65-96AD-012F7331B69D}"/>
                </a:ext>
              </a:extLst>
            </p:cNvPr>
            <p:cNvSpPr>
              <a:spLocks noChangeArrowheads="1"/>
            </p:cNvSpPr>
            <p:nvPr/>
          </p:nvSpPr>
          <p:spPr bwMode="auto">
            <a:xfrm>
              <a:off x="2817" y="1805"/>
              <a:ext cx="175"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37%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3" name="Line 59">
              <a:extLst>
                <a:ext uri="{FF2B5EF4-FFF2-40B4-BE49-F238E27FC236}">
                  <a16:creationId xmlns:a16="http://schemas.microsoft.com/office/drawing/2014/main" id="{E1AE22DD-CE63-41C4-94E8-C70FEB1014EF}"/>
                </a:ext>
              </a:extLst>
            </p:cNvPr>
            <p:cNvSpPr>
              <a:spLocks noChangeShapeType="1"/>
            </p:cNvSpPr>
            <p:nvPr/>
          </p:nvSpPr>
          <p:spPr bwMode="auto">
            <a:xfrm>
              <a:off x="717" y="2874"/>
              <a:ext cx="2569" cy="0"/>
            </a:xfrm>
            <a:prstGeom prst="line">
              <a:avLst/>
            </a:prstGeom>
            <a:noFill/>
            <a:ln w="6350" cap="flat">
              <a:solidFill>
                <a:srgbClr val="443E4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Tree>
    <p:extLst>
      <p:ext uri="{BB962C8B-B14F-4D97-AF65-F5344CB8AC3E}">
        <p14:creationId xmlns:p14="http://schemas.microsoft.com/office/powerpoint/2010/main" val="13102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5DC95-9BE5-49DD-B1D2-704F207218D1}"/>
              </a:ext>
            </a:extLst>
          </p:cNvPr>
          <p:cNvSpPr>
            <a:spLocks noGrp="1"/>
          </p:cNvSpPr>
          <p:nvPr>
            <p:ph type="title"/>
          </p:nvPr>
        </p:nvSpPr>
        <p:spPr/>
        <p:txBody>
          <a:bodyPr anchor="t"/>
          <a:lstStyle/>
          <a:p>
            <a:pPr>
              <a:lnSpc>
                <a:spcPct val="100000"/>
              </a:lnSpc>
            </a:pPr>
            <a:r>
              <a:rPr lang="en-GB" sz="2400" dirty="0">
                <a:latin typeface="+mn-lt"/>
              </a:rPr>
              <a:t>Unearmarked funding to UN increases in total </a:t>
            </a:r>
            <a:br>
              <a:rPr lang="en-GB" sz="2400" dirty="0">
                <a:latin typeface="+mn-lt"/>
              </a:rPr>
            </a:br>
            <a:r>
              <a:rPr lang="en-GB" sz="2400" dirty="0">
                <a:latin typeface="+mn-lt"/>
              </a:rPr>
              <a:t>but continues to fall in relative terms</a:t>
            </a:r>
          </a:p>
        </p:txBody>
      </p:sp>
      <p:sp>
        <p:nvSpPr>
          <p:cNvPr id="4" name="Footer Placeholder 3">
            <a:extLst>
              <a:ext uri="{FF2B5EF4-FFF2-40B4-BE49-F238E27FC236}">
                <a16:creationId xmlns:a16="http://schemas.microsoft.com/office/drawing/2014/main" id="{850D92A3-0DDF-4B00-BCE5-F7A269109E2B}"/>
              </a:ext>
            </a:extLst>
          </p:cNvPr>
          <p:cNvSpPr>
            <a:spLocks noGrp="1"/>
          </p:cNvSpPr>
          <p:nvPr>
            <p:ph type="ftr" sz="quarter" idx="14"/>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graphicFrame>
        <p:nvGraphicFramePr>
          <p:cNvPr id="62" name="Chart 61">
            <a:extLst>
              <a:ext uri="{FF2B5EF4-FFF2-40B4-BE49-F238E27FC236}">
                <a16:creationId xmlns:a16="http://schemas.microsoft.com/office/drawing/2014/main" id="{D8D700A7-D191-4415-8952-21EB6E657D48}"/>
              </a:ext>
            </a:extLst>
          </p:cNvPr>
          <p:cNvGraphicFramePr/>
          <p:nvPr/>
        </p:nvGraphicFramePr>
        <p:xfrm>
          <a:off x="634379" y="1899470"/>
          <a:ext cx="6096000" cy="3328138"/>
        </p:xfrm>
        <a:graphic>
          <a:graphicData uri="http://schemas.openxmlformats.org/drawingml/2006/chart">
            <c:chart xmlns:c="http://schemas.openxmlformats.org/drawingml/2006/chart" xmlns:r="http://schemas.openxmlformats.org/officeDocument/2006/relationships" r:id="rId3"/>
          </a:graphicData>
        </a:graphic>
      </p:graphicFrame>
      <p:grpSp>
        <p:nvGrpSpPr>
          <p:cNvPr id="75" name="Group 74">
            <a:extLst>
              <a:ext uri="{FF2B5EF4-FFF2-40B4-BE49-F238E27FC236}">
                <a16:creationId xmlns:a16="http://schemas.microsoft.com/office/drawing/2014/main" id="{FF6E7FF3-F95E-4A04-AA27-8F677318E779}"/>
              </a:ext>
            </a:extLst>
          </p:cNvPr>
          <p:cNvGrpSpPr/>
          <p:nvPr/>
        </p:nvGrpSpPr>
        <p:grpSpPr>
          <a:xfrm>
            <a:off x="7158547" y="1987613"/>
            <a:ext cx="1706053" cy="1804011"/>
            <a:chOff x="7158547" y="1987613"/>
            <a:chExt cx="1706053" cy="1804011"/>
          </a:xfrm>
        </p:grpSpPr>
        <p:sp>
          <p:nvSpPr>
            <p:cNvPr id="64" name="Freeform: Shape 63">
              <a:extLst>
                <a:ext uri="{FF2B5EF4-FFF2-40B4-BE49-F238E27FC236}">
                  <a16:creationId xmlns:a16="http://schemas.microsoft.com/office/drawing/2014/main" id="{3879500C-6918-4BD3-B58A-DBADC51367BC}"/>
                </a:ext>
              </a:extLst>
            </p:cNvPr>
            <p:cNvSpPr/>
            <p:nvPr/>
          </p:nvSpPr>
          <p:spPr>
            <a:xfrm>
              <a:off x="7158547" y="1987613"/>
              <a:ext cx="1658862" cy="1804011"/>
            </a:xfrm>
            <a:custGeom>
              <a:avLst/>
              <a:gdLst>
                <a:gd name="connsiteX0" fmla="*/ 1651685 w 1658861"/>
                <a:gd name="connsiteY0" fmla="*/ 1637488 h 1626960"/>
                <a:gd name="connsiteX1" fmla="*/ 22650 w 1658861"/>
                <a:gd name="connsiteY1" fmla="*/ 1637488 h 1626960"/>
                <a:gd name="connsiteX2" fmla="*/ 0 w 1658861"/>
                <a:gd name="connsiteY2" fmla="*/ 1614838 h 1626960"/>
                <a:gd name="connsiteX3" fmla="*/ 0 w 1658861"/>
                <a:gd name="connsiteY3" fmla="*/ 22650 h 1626960"/>
                <a:gd name="connsiteX4" fmla="*/ 22650 w 1658861"/>
                <a:gd name="connsiteY4" fmla="*/ 0 h 1626960"/>
                <a:gd name="connsiteX5" fmla="*/ 1651685 w 1658861"/>
                <a:gd name="connsiteY5" fmla="*/ 0 h 1626960"/>
                <a:gd name="connsiteX6" fmla="*/ 1674334 w 1658861"/>
                <a:gd name="connsiteY6" fmla="*/ 22650 h 1626960"/>
                <a:gd name="connsiteX7" fmla="*/ 1674334 w 1658861"/>
                <a:gd name="connsiteY7" fmla="*/ 1614838 h 1626960"/>
                <a:gd name="connsiteX8" fmla="*/ 1651685 w 1658861"/>
                <a:gd name="connsiteY8" fmla="*/ 1637488 h 1626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861" h="1626960">
                  <a:moveTo>
                    <a:pt x="1651685" y="1637488"/>
                  </a:moveTo>
                  <a:lnTo>
                    <a:pt x="22650" y="1637488"/>
                  </a:lnTo>
                  <a:cubicBezTo>
                    <a:pt x="10209" y="1637488"/>
                    <a:pt x="0" y="1627439"/>
                    <a:pt x="0" y="1614838"/>
                  </a:cubicBezTo>
                  <a:lnTo>
                    <a:pt x="0" y="22650"/>
                  </a:lnTo>
                  <a:cubicBezTo>
                    <a:pt x="0" y="10208"/>
                    <a:pt x="10049" y="0"/>
                    <a:pt x="22650" y="0"/>
                  </a:cubicBezTo>
                  <a:lnTo>
                    <a:pt x="1651685" y="0"/>
                  </a:lnTo>
                  <a:cubicBezTo>
                    <a:pt x="1664126" y="0"/>
                    <a:pt x="1674334" y="10049"/>
                    <a:pt x="1674334" y="22650"/>
                  </a:cubicBezTo>
                  <a:lnTo>
                    <a:pt x="1674334" y="1614838"/>
                  </a:lnTo>
                  <a:cubicBezTo>
                    <a:pt x="1674334" y="1627280"/>
                    <a:pt x="1664126" y="1637488"/>
                    <a:pt x="1651685" y="1637488"/>
                  </a:cubicBezTo>
                  <a:close/>
                </a:path>
              </a:pathLst>
            </a:custGeom>
            <a:solidFill>
              <a:srgbClr val="F1EFF1"/>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5" name="Freeform: Shape 64">
              <a:extLst>
                <a:ext uri="{FF2B5EF4-FFF2-40B4-BE49-F238E27FC236}">
                  <a16:creationId xmlns:a16="http://schemas.microsoft.com/office/drawing/2014/main" id="{2444FE49-0D1A-4D2C-8858-9C16777DF801}"/>
                </a:ext>
              </a:extLst>
            </p:cNvPr>
            <p:cNvSpPr/>
            <p:nvPr/>
          </p:nvSpPr>
          <p:spPr>
            <a:xfrm>
              <a:off x="7529646" y="2871435"/>
              <a:ext cx="1052739" cy="653974"/>
            </a:xfrm>
            <a:custGeom>
              <a:avLst/>
              <a:gdLst>
                <a:gd name="connsiteX0" fmla="*/ 0 w 1052739"/>
                <a:gd name="connsiteY0" fmla="*/ 0 h 653974"/>
                <a:gd name="connsiteX1" fmla="*/ 1061831 w 1052739"/>
                <a:gd name="connsiteY1" fmla="*/ 0 h 653974"/>
                <a:gd name="connsiteX2" fmla="*/ 1061831 w 1052739"/>
                <a:gd name="connsiteY2" fmla="*/ 654613 h 653974"/>
                <a:gd name="connsiteX3" fmla="*/ 0 w 1052739"/>
                <a:gd name="connsiteY3" fmla="*/ 654613 h 653974"/>
              </a:gdLst>
              <a:ahLst/>
              <a:cxnLst>
                <a:cxn ang="0">
                  <a:pos x="connsiteX0" y="connsiteY0"/>
                </a:cxn>
                <a:cxn ang="0">
                  <a:pos x="connsiteX1" y="connsiteY1"/>
                </a:cxn>
                <a:cxn ang="0">
                  <a:pos x="connsiteX2" y="connsiteY2"/>
                </a:cxn>
                <a:cxn ang="0">
                  <a:pos x="connsiteX3" y="connsiteY3"/>
                </a:cxn>
              </a:cxnLst>
              <a:rect l="l" t="t" r="r" b="b"/>
              <a:pathLst>
                <a:path w="1052739" h="653974">
                  <a:moveTo>
                    <a:pt x="0" y="0"/>
                  </a:moveTo>
                  <a:lnTo>
                    <a:pt x="1061831" y="0"/>
                  </a:lnTo>
                  <a:lnTo>
                    <a:pt x="1061831" y="654613"/>
                  </a:lnTo>
                  <a:lnTo>
                    <a:pt x="0" y="654613"/>
                  </a:lnTo>
                  <a:close/>
                </a:path>
              </a:pathLst>
            </a:custGeom>
            <a:no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7" name="Freeform: Shape 66">
              <a:extLst>
                <a:ext uri="{FF2B5EF4-FFF2-40B4-BE49-F238E27FC236}">
                  <a16:creationId xmlns:a16="http://schemas.microsoft.com/office/drawing/2014/main" id="{1A8346B5-8855-4362-98D4-F6EE9FBA3FE0}"/>
                </a:ext>
              </a:extLst>
            </p:cNvPr>
            <p:cNvSpPr/>
            <p:nvPr/>
          </p:nvSpPr>
          <p:spPr>
            <a:xfrm>
              <a:off x="7311194" y="2608952"/>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ADCDEC"/>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68" name="TextBox 67">
              <a:extLst>
                <a:ext uri="{FF2B5EF4-FFF2-40B4-BE49-F238E27FC236}">
                  <a16:creationId xmlns:a16="http://schemas.microsoft.com/office/drawing/2014/main" id="{F450DFE0-6AF2-4130-80FC-040A33051D14}"/>
                </a:ext>
              </a:extLst>
            </p:cNvPr>
            <p:cNvSpPr txBox="1"/>
            <p:nvPr/>
          </p:nvSpPr>
          <p:spPr>
            <a:xfrm>
              <a:off x="7528889" y="2971215"/>
              <a:ext cx="1335711" cy="246221"/>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Unearmarked</a:t>
              </a:r>
            </a:p>
          </p:txBody>
        </p:sp>
        <p:sp>
          <p:nvSpPr>
            <p:cNvPr id="69" name="TextBox 68">
              <a:extLst>
                <a:ext uri="{FF2B5EF4-FFF2-40B4-BE49-F238E27FC236}">
                  <a16:creationId xmlns:a16="http://schemas.microsoft.com/office/drawing/2014/main" id="{AB61277D-FAC4-46BB-ABE8-014626101663}"/>
                </a:ext>
              </a:extLst>
            </p:cNvPr>
            <p:cNvSpPr txBox="1"/>
            <p:nvPr/>
          </p:nvSpPr>
          <p:spPr>
            <a:xfrm>
              <a:off x="7528889" y="2599259"/>
              <a:ext cx="1335711" cy="246221"/>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Earmarked funding</a:t>
              </a:r>
            </a:p>
          </p:txBody>
        </p:sp>
        <p:sp>
          <p:nvSpPr>
            <p:cNvPr id="70" name="TextBox 69">
              <a:extLst>
                <a:ext uri="{FF2B5EF4-FFF2-40B4-BE49-F238E27FC236}">
                  <a16:creationId xmlns:a16="http://schemas.microsoft.com/office/drawing/2014/main" id="{B4671AE5-FABF-4F35-9546-1AFE2EE99C61}"/>
                </a:ext>
              </a:extLst>
            </p:cNvPr>
            <p:cNvSpPr txBox="1"/>
            <p:nvPr/>
          </p:nvSpPr>
          <p:spPr>
            <a:xfrm>
              <a:off x="7528889" y="2073413"/>
              <a:ext cx="1335711"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0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Unearmarked funding as % of total</a:t>
              </a:r>
            </a:p>
          </p:txBody>
        </p:sp>
        <p:sp>
          <p:nvSpPr>
            <p:cNvPr id="71" name="Freeform: Shape 70">
              <a:extLst>
                <a:ext uri="{FF2B5EF4-FFF2-40B4-BE49-F238E27FC236}">
                  <a16:creationId xmlns:a16="http://schemas.microsoft.com/office/drawing/2014/main" id="{24810277-A280-466C-9F0D-F36FB014A056}"/>
                </a:ext>
              </a:extLst>
            </p:cNvPr>
            <p:cNvSpPr/>
            <p:nvPr/>
          </p:nvSpPr>
          <p:spPr>
            <a:xfrm>
              <a:off x="7311194" y="2997693"/>
              <a:ext cx="175457" cy="175457"/>
            </a:xfrm>
            <a:custGeom>
              <a:avLst/>
              <a:gdLst>
                <a:gd name="connsiteX0" fmla="*/ 0 w 175456"/>
                <a:gd name="connsiteY0" fmla="*/ 0 h 175456"/>
                <a:gd name="connsiteX1" fmla="*/ 180880 w 175456"/>
                <a:gd name="connsiteY1" fmla="*/ 0 h 175456"/>
                <a:gd name="connsiteX2" fmla="*/ 180880 w 175456"/>
                <a:gd name="connsiteY2" fmla="*/ 180880 h 175456"/>
                <a:gd name="connsiteX3" fmla="*/ 0 w 175456"/>
                <a:gd name="connsiteY3" fmla="*/ 180880 h 175456"/>
              </a:gdLst>
              <a:ahLst/>
              <a:cxnLst>
                <a:cxn ang="0">
                  <a:pos x="connsiteX0" y="connsiteY0"/>
                </a:cxn>
                <a:cxn ang="0">
                  <a:pos x="connsiteX1" y="connsiteY1"/>
                </a:cxn>
                <a:cxn ang="0">
                  <a:pos x="connsiteX2" y="connsiteY2"/>
                </a:cxn>
                <a:cxn ang="0">
                  <a:pos x="connsiteX3" y="connsiteY3"/>
                </a:cxn>
              </a:cxnLst>
              <a:rect l="l" t="t" r="r" b="b"/>
              <a:pathLst>
                <a:path w="175456" h="175456">
                  <a:moveTo>
                    <a:pt x="0" y="0"/>
                  </a:moveTo>
                  <a:lnTo>
                    <a:pt x="180880" y="0"/>
                  </a:lnTo>
                  <a:lnTo>
                    <a:pt x="180880" y="180880"/>
                  </a:lnTo>
                  <a:lnTo>
                    <a:pt x="0" y="180880"/>
                  </a:lnTo>
                  <a:close/>
                </a:path>
              </a:pathLst>
            </a:custGeom>
            <a:solidFill>
              <a:srgbClr val="0074B3"/>
            </a:solidFill>
            <a:ln w="15933" cap="flat">
              <a:noFill/>
              <a:prstDash val="solid"/>
              <a:miter/>
            </a:ln>
          </p:spPr>
          <p:txBody>
            <a:bodyPr rtlCol="0"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cxnSp>
          <p:nvCxnSpPr>
            <p:cNvPr id="6" name="Straight Connector 5">
              <a:extLst>
                <a:ext uri="{FF2B5EF4-FFF2-40B4-BE49-F238E27FC236}">
                  <a16:creationId xmlns:a16="http://schemas.microsoft.com/office/drawing/2014/main" id="{7696CF6E-7F6B-4E03-A95F-F35035FCC389}"/>
                </a:ext>
              </a:extLst>
            </p:cNvPr>
            <p:cNvCxnSpPr/>
            <p:nvPr/>
          </p:nvCxnSpPr>
          <p:spPr>
            <a:xfrm>
              <a:off x="7315957" y="2241395"/>
              <a:ext cx="180000" cy="0"/>
            </a:xfrm>
            <a:prstGeom prst="line">
              <a:avLst/>
            </a:prstGeom>
            <a:ln w="28575" cap="rnd">
              <a:solidFill>
                <a:srgbClr val="84398D"/>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76" name="TextBox 75">
            <a:extLst>
              <a:ext uri="{FF2B5EF4-FFF2-40B4-BE49-F238E27FC236}">
                <a16:creationId xmlns:a16="http://schemas.microsoft.com/office/drawing/2014/main" id="{1844FC54-0BBB-49F7-B146-09F7F2BF968B}"/>
              </a:ext>
            </a:extLst>
          </p:cNvPr>
          <p:cNvSpPr txBox="1"/>
          <p:nvPr/>
        </p:nvSpPr>
        <p:spPr>
          <a:xfrm rot="16200000">
            <a:off x="-211007" y="3235415"/>
            <a:ext cx="1589314" cy="276999"/>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US$ billions</a:t>
            </a:r>
          </a:p>
        </p:txBody>
      </p:sp>
    </p:spTree>
    <p:extLst>
      <p:ext uri="{BB962C8B-B14F-4D97-AF65-F5344CB8AC3E}">
        <p14:creationId xmlns:p14="http://schemas.microsoft.com/office/powerpoint/2010/main" val="47119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653E-0DE5-4BB9-9274-6170F0B3AF16}"/>
              </a:ext>
            </a:extLst>
          </p:cNvPr>
          <p:cNvSpPr>
            <a:spLocks noGrp="1"/>
          </p:cNvSpPr>
          <p:nvPr>
            <p:ph type="title"/>
          </p:nvPr>
        </p:nvSpPr>
        <p:spPr/>
        <p:txBody>
          <a:bodyPr/>
          <a:lstStyle/>
          <a:p>
            <a:r>
              <a:rPr lang="en-GB" sz="2400" dirty="0"/>
              <a:t>Volume of cash and voucher programmes reaches new high</a:t>
            </a:r>
          </a:p>
        </p:txBody>
      </p:sp>
      <p:grpSp>
        <p:nvGrpSpPr>
          <p:cNvPr id="6" name="Group 4">
            <a:extLst>
              <a:ext uri="{FF2B5EF4-FFF2-40B4-BE49-F238E27FC236}">
                <a16:creationId xmlns:a16="http://schemas.microsoft.com/office/drawing/2014/main" id="{EE56C1C5-B168-45AB-82C0-0E116A587A06}"/>
              </a:ext>
            </a:extLst>
          </p:cNvPr>
          <p:cNvGrpSpPr>
            <a:grpSpLocks noChangeAspect="1"/>
          </p:cNvGrpSpPr>
          <p:nvPr/>
        </p:nvGrpSpPr>
        <p:grpSpPr bwMode="auto">
          <a:xfrm>
            <a:off x="306380" y="2293619"/>
            <a:ext cx="8515138" cy="3047206"/>
            <a:chOff x="474" y="1317"/>
            <a:chExt cx="4798" cy="1717"/>
          </a:xfrm>
        </p:grpSpPr>
        <p:sp>
          <p:nvSpPr>
            <p:cNvPr id="7" name="AutoShape 3">
              <a:extLst>
                <a:ext uri="{FF2B5EF4-FFF2-40B4-BE49-F238E27FC236}">
                  <a16:creationId xmlns:a16="http://schemas.microsoft.com/office/drawing/2014/main" id="{2D9F7992-7524-43C4-B6A2-B07A47981149}"/>
                </a:ext>
              </a:extLst>
            </p:cNvPr>
            <p:cNvSpPr>
              <a:spLocks noChangeAspect="1" noChangeArrowheads="1" noTextEdit="1"/>
            </p:cNvSpPr>
            <p:nvPr/>
          </p:nvSpPr>
          <p:spPr bwMode="auto">
            <a:xfrm>
              <a:off x="488" y="1317"/>
              <a:ext cx="4784" cy="1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 name="Freeform 5">
              <a:extLst>
                <a:ext uri="{FF2B5EF4-FFF2-40B4-BE49-F238E27FC236}">
                  <a16:creationId xmlns:a16="http://schemas.microsoft.com/office/drawing/2014/main" id="{F192DFF2-D722-45E4-A94C-F3D3EBB37D27}"/>
                </a:ext>
              </a:extLst>
            </p:cNvPr>
            <p:cNvSpPr>
              <a:spLocks noEditPoints="1"/>
            </p:cNvSpPr>
            <p:nvPr/>
          </p:nvSpPr>
          <p:spPr bwMode="auto">
            <a:xfrm>
              <a:off x="741" y="1367"/>
              <a:ext cx="2828" cy="1359"/>
            </a:xfrm>
            <a:custGeom>
              <a:avLst/>
              <a:gdLst>
                <a:gd name="T0" fmla="*/ 0 w 2828"/>
                <a:gd name="T1" fmla="*/ 0 h 1359"/>
                <a:gd name="T2" fmla="*/ 2828 w 2828"/>
                <a:gd name="T3" fmla="*/ 0 h 1359"/>
                <a:gd name="T4" fmla="*/ 0 w 2828"/>
                <a:gd name="T5" fmla="*/ 144 h 1359"/>
                <a:gd name="T6" fmla="*/ 2828 w 2828"/>
                <a:gd name="T7" fmla="*/ 144 h 1359"/>
                <a:gd name="T8" fmla="*/ 0 w 2828"/>
                <a:gd name="T9" fmla="*/ 299 h 1359"/>
                <a:gd name="T10" fmla="*/ 2828 w 2828"/>
                <a:gd name="T11" fmla="*/ 299 h 1359"/>
                <a:gd name="T12" fmla="*/ 0 w 2828"/>
                <a:gd name="T13" fmla="*/ 450 h 1359"/>
                <a:gd name="T14" fmla="*/ 2828 w 2828"/>
                <a:gd name="T15" fmla="*/ 450 h 1359"/>
                <a:gd name="T16" fmla="*/ 0 w 2828"/>
                <a:gd name="T17" fmla="*/ 605 h 1359"/>
                <a:gd name="T18" fmla="*/ 2828 w 2828"/>
                <a:gd name="T19" fmla="*/ 605 h 1359"/>
                <a:gd name="T20" fmla="*/ 0 w 2828"/>
                <a:gd name="T21" fmla="*/ 756 h 1359"/>
                <a:gd name="T22" fmla="*/ 2828 w 2828"/>
                <a:gd name="T23" fmla="*/ 756 h 1359"/>
                <a:gd name="T24" fmla="*/ 0 w 2828"/>
                <a:gd name="T25" fmla="*/ 901 h 1359"/>
                <a:gd name="T26" fmla="*/ 2828 w 2828"/>
                <a:gd name="T27" fmla="*/ 901 h 1359"/>
                <a:gd name="T28" fmla="*/ 0 w 2828"/>
                <a:gd name="T29" fmla="*/ 1055 h 1359"/>
                <a:gd name="T30" fmla="*/ 2828 w 2828"/>
                <a:gd name="T31" fmla="*/ 1055 h 1359"/>
                <a:gd name="T32" fmla="*/ 0 w 2828"/>
                <a:gd name="T33" fmla="*/ 1207 h 1359"/>
                <a:gd name="T34" fmla="*/ 2828 w 2828"/>
                <a:gd name="T35" fmla="*/ 1207 h 1359"/>
                <a:gd name="T36" fmla="*/ 0 w 2828"/>
                <a:gd name="T37" fmla="*/ 1359 h 1359"/>
                <a:gd name="T38" fmla="*/ 2828 w 2828"/>
                <a:gd name="T39" fmla="*/ 1359 h 1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28" h="1359">
                  <a:moveTo>
                    <a:pt x="0" y="0"/>
                  </a:moveTo>
                  <a:lnTo>
                    <a:pt x="2828" y="0"/>
                  </a:lnTo>
                  <a:moveTo>
                    <a:pt x="0" y="144"/>
                  </a:moveTo>
                  <a:lnTo>
                    <a:pt x="2828" y="144"/>
                  </a:lnTo>
                  <a:moveTo>
                    <a:pt x="0" y="299"/>
                  </a:moveTo>
                  <a:lnTo>
                    <a:pt x="2828" y="299"/>
                  </a:lnTo>
                  <a:moveTo>
                    <a:pt x="0" y="450"/>
                  </a:moveTo>
                  <a:lnTo>
                    <a:pt x="2828" y="450"/>
                  </a:lnTo>
                  <a:moveTo>
                    <a:pt x="0" y="605"/>
                  </a:moveTo>
                  <a:lnTo>
                    <a:pt x="2828" y="605"/>
                  </a:lnTo>
                  <a:moveTo>
                    <a:pt x="0" y="756"/>
                  </a:moveTo>
                  <a:lnTo>
                    <a:pt x="2828" y="756"/>
                  </a:lnTo>
                  <a:moveTo>
                    <a:pt x="0" y="901"/>
                  </a:moveTo>
                  <a:lnTo>
                    <a:pt x="2828" y="901"/>
                  </a:lnTo>
                  <a:moveTo>
                    <a:pt x="0" y="1055"/>
                  </a:moveTo>
                  <a:lnTo>
                    <a:pt x="2828" y="1055"/>
                  </a:lnTo>
                  <a:moveTo>
                    <a:pt x="0" y="1207"/>
                  </a:moveTo>
                  <a:lnTo>
                    <a:pt x="2828" y="1207"/>
                  </a:lnTo>
                  <a:moveTo>
                    <a:pt x="0" y="1359"/>
                  </a:moveTo>
                  <a:lnTo>
                    <a:pt x="2828" y="1359"/>
                  </a:lnTo>
                </a:path>
              </a:pathLst>
            </a:custGeom>
            <a:noFill/>
            <a:ln w="3175"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9" name="Rectangle 6">
              <a:extLst>
                <a:ext uri="{FF2B5EF4-FFF2-40B4-BE49-F238E27FC236}">
                  <a16:creationId xmlns:a16="http://schemas.microsoft.com/office/drawing/2014/main" id="{7FAEE022-561C-4EB4-8730-287041E37E57}"/>
                </a:ext>
              </a:extLst>
            </p:cNvPr>
            <p:cNvSpPr>
              <a:spLocks noChangeArrowheads="1"/>
            </p:cNvSpPr>
            <p:nvPr/>
          </p:nvSpPr>
          <p:spPr bwMode="auto">
            <a:xfrm>
              <a:off x="3796" y="1364"/>
              <a:ext cx="1393" cy="856"/>
            </a:xfrm>
            <a:prstGeom prst="rect">
              <a:avLst/>
            </a:prstGeom>
            <a:solidFill>
              <a:srgbClr val="F8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 name="Rectangle 7">
              <a:extLst>
                <a:ext uri="{FF2B5EF4-FFF2-40B4-BE49-F238E27FC236}">
                  <a16:creationId xmlns:a16="http://schemas.microsoft.com/office/drawing/2014/main" id="{71496896-7260-4C1C-A294-C933CC39A531}"/>
                </a:ext>
              </a:extLst>
            </p:cNvPr>
            <p:cNvSpPr>
              <a:spLocks noChangeArrowheads="1"/>
            </p:cNvSpPr>
            <p:nvPr/>
          </p:nvSpPr>
          <p:spPr bwMode="auto">
            <a:xfrm>
              <a:off x="673" y="2833"/>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1" name="Rectangle 8">
              <a:extLst>
                <a:ext uri="{FF2B5EF4-FFF2-40B4-BE49-F238E27FC236}">
                  <a16:creationId xmlns:a16="http://schemas.microsoft.com/office/drawing/2014/main" id="{93E26330-D524-4A54-A983-6B17AF5CDE7E}"/>
                </a:ext>
              </a:extLst>
            </p:cNvPr>
            <p:cNvSpPr>
              <a:spLocks noChangeArrowheads="1"/>
            </p:cNvSpPr>
            <p:nvPr/>
          </p:nvSpPr>
          <p:spPr bwMode="auto">
            <a:xfrm>
              <a:off x="625" y="2681"/>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0.5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2" name="Rectangle 9">
              <a:extLst>
                <a:ext uri="{FF2B5EF4-FFF2-40B4-BE49-F238E27FC236}">
                  <a16:creationId xmlns:a16="http://schemas.microsoft.com/office/drawing/2014/main" id="{B9117B0A-597C-4982-B1EE-FD45EC3B76A1}"/>
                </a:ext>
              </a:extLst>
            </p:cNvPr>
            <p:cNvSpPr>
              <a:spLocks noChangeArrowheads="1"/>
            </p:cNvSpPr>
            <p:nvPr/>
          </p:nvSpPr>
          <p:spPr bwMode="auto">
            <a:xfrm>
              <a:off x="637" y="252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3" name="Rectangle 10">
              <a:extLst>
                <a:ext uri="{FF2B5EF4-FFF2-40B4-BE49-F238E27FC236}">
                  <a16:creationId xmlns:a16="http://schemas.microsoft.com/office/drawing/2014/main" id="{5CAAF5A6-9EB5-43C0-B561-97FBFC1602E8}"/>
                </a:ext>
              </a:extLst>
            </p:cNvPr>
            <p:cNvSpPr>
              <a:spLocks noChangeArrowheads="1"/>
            </p:cNvSpPr>
            <p:nvPr/>
          </p:nvSpPr>
          <p:spPr bwMode="auto">
            <a:xfrm>
              <a:off x="640" y="238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1.5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4" name="Rectangle 11">
              <a:extLst>
                <a:ext uri="{FF2B5EF4-FFF2-40B4-BE49-F238E27FC236}">
                  <a16:creationId xmlns:a16="http://schemas.microsoft.com/office/drawing/2014/main" id="{7228CDC9-EF75-41DD-B836-6076FED4DE4D}"/>
                </a:ext>
              </a:extLst>
            </p:cNvPr>
            <p:cNvSpPr>
              <a:spLocks noChangeArrowheads="1"/>
            </p:cNvSpPr>
            <p:nvPr/>
          </p:nvSpPr>
          <p:spPr bwMode="auto">
            <a:xfrm>
              <a:off x="625" y="2228"/>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5" name="Rectangle 12">
              <a:extLst>
                <a:ext uri="{FF2B5EF4-FFF2-40B4-BE49-F238E27FC236}">
                  <a16:creationId xmlns:a16="http://schemas.microsoft.com/office/drawing/2014/main" id="{E535EF79-DAED-4F85-A3B2-BF11D41CF62F}"/>
                </a:ext>
              </a:extLst>
            </p:cNvPr>
            <p:cNvSpPr>
              <a:spLocks noChangeArrowheads="1"/>
            </p:cNvSpPr>
            <p:nvPr/>
          </p:nvSpPr>
          <p:spPr bwMode="auto">
            <a:xfrm>
              <a:off x="628" y="207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6" name="Rectangle 13">
              <a:extLst>
                <a:ext uri="{FF2B5EF4-FFF2-40B4-BE49-F238E27FC236}">
                  <a16:creationId xmlns:a16="http://schemas.microsoft.com/office/drawing/2014/main" id="{228FDB87-07E5-4D21-A382-B6C0DE89648C}"/>
                </a:ext>
              </a:extLst>
            </p:cNvPr>
            <p:cNvSpPr>
              <a:spLocks noChangeArrowheads="1"/>
            </p:cNvSpPr>
            <p:nvPr/>
          </p:nvSpPr>
          <p:spPr bwMode="auto">
            <a:xfrm>
              <a:off x="625" y="1924"/>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3.0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7" name="Rectangle 14">
              <a:extLst>
                <a:ext uri="{FF2B5EF4-FFF2-40B4-BE49-F238E27FC236}">
                  <a16:creationId xmlns:a16="http://schemas.microsoft.com/office/drawing/2014/main" id="{4D26D24A-14CC-4EA3-91F6-8B78E7CAA47A}"/>
                </a:ext>
              </a:extLst>
            </p:cNvPr>
            <p:cNvSpPr>
              <a:spLocks noChangeArrowheads="1"/>
            </p:cNvSpPr>
            <p:nvPr/>
          </p:nvSpPr>
          <p:spPr bwMode="auto">
            <a:xfrm>
              <a:off x="625" y="1775"/>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3.5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8" name="Rectangle 15">
              <a:extLst>
                <a:ext uri="{FF2B5EF4-FFF2-40B4-BE49-F238E27FC236}">
                  <a16:creationId xmlns:a16="http://schemas.microsoft.com/office/drawing/2014/main" id="{625E68B3-4CFF-4C58-A09B-81E6FE7BD868}"/>
                </a:ext>
              </a:extLst>
            </p:cNvPr>
            <p:cNvSpPr>
              <a:spLocks noChangeArrowheads="1"/>
            </p:cNvSpPr>
            <p:nvPr/>
          </p:nvSpPr>
          <p:spPr bwMode="auto">
            <a:xfrm>
              <a:off x="623" y="1623"/>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4.0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9" name="Rectangle 16">
              <a:extLst>
                <a:ext uri="{FF2B5EF4-FFF2-40B4-BE49-F238E27FC236}">
                  <a16:creationId xmlns:a16="http://schemas.microsoft.com/office/drawing/2014/main" id="{D5EDE084-5694-4DCF-A2AE-BC7471F556ED}"/>
                </a:ext>
              </a:extLst>
            </p:cNvPr>
            <p:cNvSpPr>
              <a:spLocks noChangeArrowheads="1"/>
            </p:cNvSpPr>
            <p:nvPr/>
          </p:nvSpPr>
          <p:spPr bwMode="auto">
            <a:xfrm>
              <a:off x="623" y="1472"/>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4.5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0" name="Rectangle 17">
              <a:extLst>
                <a:ext uri="{FF2B5EF4-FFF2-40B4-BE49-F238E27FC236}">
                  <a16:creationId xmlns:a16="http://schemas.microsoft.com/office/drawing/2014/main" id="{77BD2512-CD8C-4540-A55F-B0959279E77F}"/>
                </a:ext>
              </a:extLst>
            </p:cNvPr>
            <p:cNvSpPr>
              <a:spLocks noChangeArrowheads="1"/>
            </p:cNvSpPr>
            <p:nvPr/>
          </p:nvSpPr>
          <p:spPr bwMode="auto">
            <a:xfrm>
              <a:off x="625" y="132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5.0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1" name="Rectangle 18">
              <a:extLst>
                <a:ext uri="{FF2B5EF4-FFF2-40B4-BE49-F238E27FC236}">
                  <a16:creationId xmlns:a16="http://schemas.microsoft.com/office/drawing/2014/main" id="{CE426B52-0C1B-4D1C-86DB-433404277344}"/>
                </a:ext>
              </a:extLst>
            </p:cNvPr>
            <p:cNvSpPr>
              <a:spLocks noChangeArrowheads="1"/>
            </p:cNvSpPr>
            <p:nvPr/>
          </p:nvSpPr>
          <p:spPr bwMode="auto">
            <a:xfrm rot="16200000">
              <a:off x="277" y="2043"/>
              <a:ext cx="50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US$ billions</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2" name="Rectangle 19">
              <a:extLst>
                <a:ext uri="{FF2B5EF4-FFF2-40B4-BE49-F238E27FC236}">
                  <a16:creationId xmlns:a16="http://schemas.microsoft.com/office/drawing/2014/main" id="{439B275C-BC66-487D-A31C-BAE7DDEAB32D}"/>
                </a:ext>
              </a:extLst>
            </p:cNvPr>
            <p:cNvSpPr>
              <a:spLocks noChangeArrowheads="1"/>
            </p:cNvSpPr>
            <p:nvPr/>
          </p:nvSpPr>
          <p:spPr bwMode="auto">
            <a:xfrm>
              <a:off x="4094" y="1426"/>
              <a:ext cx="24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Other</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3" name="Rectangle 20">
              <a:extLst>
                <a:ext uri="{FF2B5EF4-FFF2-40B4-BE49-F238E27FC236}">
                  <a16:creationId xmlns:a16="http://schemas.microsoft.com/office/drawing/2014/main" id="{768BBC36-C9F4-468F-A8D3-98FE1B982B7B}"/>
                </a:ext>
              </a:extLst>
            </p:cNvPr>
            <p:cNvSpPr>
              <a:spLocks noChangeArrowheads="1"/>
            </p:cNvSpPr>
            <p:nvPr/>
          </p:nvSpPr>
          <p:spPr bwMode="auto">
            <a:xfrm>
              <a:off x="3874" y="1417"/>
              <a:ext cx="106" cy="109"/>
            </a:xfrm>
            <a:prstGeom prst="rect">
              <a:avLst/>
            </a:prstGeom>
            <a:solidFill>
              <a:srgbClr val="7974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4" name="Rectangle 21">
              <a:extLst>
                <a:ext uri="{FF2B5EF4-FFF2-40B4-BE49-F238E27FC236}">
                  <a16:creationId xmlns:a16="http://schemas.microsoft.com/office/drawing/2014/main" id="{4A2DDB60-BAB4-4F30-A01E-AEA737BD20EA}"/>
                </a:ext>
              </a:extLst>
            </p:cNvPr>
            <p:cNvSpPr>
              <a:spLocks noChangeArrowheads="1"/>
            </p:cNvSpPr>
            <p:nvPr/>
          </p:nvSpPr>
          <p:spPr bwMode="auto">
            <a:xfrm>
              <a:off x="4094" y="1846"/>
              <a:ext cx="27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RCRC</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5" name="Rectangle 22">
              <a:extLst>
                <a:ext uri="{FF2B5EF4-FFF2-40B4-BE49-F238E27FC236}">
                  <a16:creationId xmlns:a16="http://schemas.microsoft.com/office/drawing/2014/main" id="{9C511D85-FBF8-4982-A8E2-314D4A40B9F8}"/>
                </a:ext>
              </a:extLst>
            </p:cNvPr>
            <p:cNvSpPr>
              <a:spLocks noChangeArrowheads="1"/>
            </p:cNvSpPr>
            <p:nvPr/>
          </p:nvSpPr>
          <p:spPr bwMode="auto">
            <a:xfrm>
              <a:off x="3874" y="1839"/>
              <a:ext cx="106" cy="106"/>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6" name="Rectangle 23">
              <a:extLst>
                <a:ext uri="{FF2B5EF4-FFF2-40B4-BE49-F238E27FC236}">
                  <a16:creationId xmlns:a16="http://schemas.microsoft.com/office/drawing/2014/main" id="{51C59633-E998-40AB-8C13-04ECA5EECCEF}"/>
                </a:ext>
              </a:extLst>
            </p:cNvPr>
            <p:cNvSpPr>
              <a:spLocks noChangeArrowheads="1"/>
            </p:cNvSpPr>
            <p:nvPr/>
          </p:nvSpPr>
          <p:spPr bwMode="auto">
            <a:xfrm>
              <a:off x="4094" y="1635"/>
              <a:ext cx="2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NGOs</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7" name="Rectangle 24">
              <a:extLst>
                <a:ext uri="{FF2B5EF4-FFF2-40B4-BE49-F238E27FC236}">
                  <a16:creationId xmlns:a16="http://schemas.microsoft.com/office/drawing/2014/main" id="{2CAB4345-E5FE-435A-A1F1-845A59557B3E}"/>
                </a:ext>
              </a:extLst>
            </p:cNvPr>
            <p:cNvSpPr>
              <a:spLocks noChangeArrowheads="1"/>
            </p:cNvSpPr>
            <p:nvPr/>
          </p:nvSpPr>
          <p:spPr bwMode="auto">
            <a:xfrm>
              <a:off x="3874" y="1628"/>
              <a:ext cx="106" cy="106"/>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8" name="Rectangle 25">
              <a:extLst>
                <a:ext uri="{FF2B5EF4-FFF2-40B4-BE49-F238E27FC236}">
                  <a16:creationId xmlns:a16="http://schemas.microsoft.com/office/drawing/2014/main" id="{B9931721-7922-4CD3-BEA7-2989DA4609D6}"/>
                </a:ext>
              </a:extLst>
            </p:cNvPr>
            <p:cNvSpPr>
              <a:spLocks noChangeArrowheads="1"/>
            </p:cNvSpPr>
            <p:nvPr/>
          </p:nvSpPr>
          <p:spPr bwMode="auto">
            <a:xfrm>
              <a:off x="4094" y="2057"/>
              <a:ext cx="5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UN agencies</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9" name="Rectangle 26">
              <a:extLst>
                <a:ext uri="{FF2B5EF4-FFF2-40B4-BE49-F238E27FC236}">
                  <a16:creationId xmlns:a16="http://schemas.microsoft.com/office/drawing/2014/main" id="{19920578-836C-4B24-8244-760F2581153C}"/>
                </a:ext>
              </a:extLst>
            </p:cNvPr>
            <p:cNvSpPr>
              <a:spLocks noChangeArrowheads="1"/>
            </p:cNvSpPr>
            <p:nvPr/>
          </p:nvSpPr>
          <p:spPr bwMode="auto">
            <a:xfrm>
              <a:off x="3874" y="2047"/>
              <a:ext cx="106" cy="109"/>
            </a:xfrm>
            <a:prstGeom prst="rect">
              <a:avLst/>
            </a:prstGeom>
            <a:solidFill>
              <a:srgbClr val="0074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0" name="Rectangle 27">
              <a:extLst>
                <a:ext uri="{FF2B5EF4-FFF2-40B4-BE49-F238E27FC236}">
                  <a16:creationId xmlns:a16="http://schemas.microsoft.com/office/drawing/2014/main" id="{092EE3CF-AF17-4E89-B344-6E4A6D8811C8}"/>
                </a:ext>
              </a:extLst>
            </p:cNvPr>
            <p:cNvSpPr>
              <a:spLocks noChangeArrowheads="1"/>
            </p:cNvSpPr>
            <p:nvPr/>
          </p:nvSpPr>
          <p:spPr bwMode="auto">
            <a:xfrm>
              <a:off x="751" y="244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23A42"/>
                  </a:solidFill>
                  <a:effectLst/>
                  <a:uLnTx/>
                  <a:uFillTx/>
                  <a:latin typeface="Arial"/>
                  <a:ea typeface="MS PGothic" panose="020B0600070205080204" pitchFamily="34" charset="-128"/>
                  <a:cs typeface="+mn-cs"/>
                </a:rPr>
                <a:t>0.1</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31" name="Rectangle 28">
              <a:extLst>
                <a:ext uri="{FF2B5EF4-FFF2-40B4-BE49-F238E27FC236}">
                  <a16:creationId xmlns:a16="http://schemas.microsoft.com/office/drawing/2014/main" id="{12832B8F-D37C-4F6E-818C-11E9C108B166}"/>
                </a:ext>
              </a:extLst>
            </p:cNvPr>
            <p:cNvSpPr>
              <a:spLocks noChangeArrowheads="1"/>
            </p:cNvSpPr>
            <p:nvPr/>
          </p:nvSpPr>
          <p:spPr bwMode="auto">
            <a:xfrm>
              <a:off x="1458" y="2157"/>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23A42"/>
                  </a:solidFill>
                  <a:effectLst/>
                  <a:uLnTx/>
                  <a:uFillTx/>
                  <a:latin typeface="Arial"/>
                  <a:ea typeface="MS PGothic" panose="020B0600070205080204" pitchFamily="34" charset="-128"/>
                  <a:cs typeface="+mn-cs"/>
                </a:rPr>
                <a:t>0.1</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32" name="Rectangle 29">
              <a:extLst>
                <a:ext uri="{FF2B5EF4-FFF2-40B4-BE49-F238E27FC236}">
                  <a16:creationId xmlns:a16="http://schemas.microsoft.com/office/drawing/2014/main" id="{38C9838D-C4FA-494E-8324-B85D8885F4EA}"/>
                </a:ext>
              </a:extLst>
            </p:cNvPr>
            <p:cNvSpPr>
              <a:spLocks noChangeArrowheads="1"/>
            </p:cNvSpPr>
            <p:nvPr/>
          </p:nvSpPr>
          <p:spPr bwMode="auto">
            <a:xfrm>
              <a:off x="1183" y="2114"/>
              <a:ext cx="2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23A42"/>
                  </a:solidFill>
                  <a:effectLst/>
                  <a:uLnTx/>
                  <a:uFillTx/>
                  <a:latin typeface="Arial"/>
                  <a:ea typeface="MS PGothic" panose="020B0600070205080204" pitchFamily="34" charset="-128"/>
                  <a:cs typeface="+mn-cs"/>
                </a:rPr>
                <a:t>0.004</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33" name="Rectangle 30">
              <a:extLst>
                <a:ext uri="{FF2B5EF4-FFF2-40B4-BE49-F238E27FC236}">
                  <a16:creationId xmlns:a16="http://schemas.microsoft.com/office/drawing/2014/main" id="{9C93A7EC-5657-40CB-B007-C0BCAC1CD59E}"/>
                </a:ext>
              </a:extLst>
            </p:cNvPr>
            <p:cNvSpPr>
              <a:spLocks noChangeArrowheads="1"/>
            </p:cNvSpPr>
            <p:nvPr/>
          </p:nvSpPr>
          <p:spPr bwMode="auto">
            <a:xfrm>
              <a:off x="1990" y="1989"/>
              <a:ext cx="24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0.004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4" name="Rectangle 31">
              <a:extLst>
                <a:ext uri="{FF2B5EF4-FFF2-40B4-BE49-F238E27FC236}">
                  <a16:creationId xmlns:a16="http://schemas.microsoft.com/office/drawing/2014/main" id="{AE4C2C0B-FB81-4119-87B6-D2D8525A4D8B}"/>
                </a:ext>
              </a:extLst>
            </p:cNvPr>
            <p:cNvSpPr>
              <a:spLocks noChangeArrowheads="1"/>
            </p:cNvSpPr>
            <p:nvPr/>
          </p:nvSpPr>
          <p:spPr bwMode="auto">
            <a:xfrm>
              <a:off x="2722" y="155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0.1</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5" name="Rectangle 32">
              <a:extLst>
                <a:ext uri="{FF2B5EF4-FFF2-40B4-BE49-F238E27FC236}">
                  <a16:creationId xmlns:a16="http://schemas.microsoft.com/office/drawing/2014/main" id="{182B4225-92AC-4CB8-80D8-337A1E428502}"/>
                </a:ext>
              </a:extLst>
            </p:cNvPr>
            <p:cNvSpPr>
              <a:spLocks noChangeArrowheads="1"/>
            </p:cNvSpPr>
            <p:nvPr/>
          </p:nvSpPr>
          <p:spPr bwMode="auto">
            <a:xfrm>
              <a:off x="3448" y="1405"/>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423A42"/>
                  </a:solidFill>
                  <a:effectLst/>
                  <a:uLnTx/>
                  <a:uFillTx/>
                  <a:latin typeface="Arial"/>
                  <a:ea typeface="MS PGothic" panose="020B0600070205080204" pitchFamily="34" charset="-128"/>
                  <a:cs typeface="+mn-cs"/>
                </a:rPr>
                <a:t>0.01</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6" name="Rectangle 33">
              <a:extLst>
                <a:ext uri="{FF2B5EF4-FFF2-40B4-BE49-F238E27FC236}">
                  <a16:creationId xmlns:a16="http://schemas.microsoft.com/office/drawing/2014/main" id="{73C84BDC-481B-4AA0-851C-DA48A7E118EA}"/>
                </a:ext>
              </a:extLst>
            </p:cNvPr>
            <p:cNvSpPr>
              <a:spLocks noChangeArrowheads="1"/>
            </p:cNvSpPr>
            <p:nvPr/>
          </p:nvSpPr>
          <p:spPr bwMode="auto">
            <a:xfrm>
              <a:off x="3136" y="1350"/>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4.7</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37" name="Rectangle 34">
              <a:extLst>
                <a:ext uri="{FF2B5EF4-FFF2-40B4-BE49-F238E27FC236}">
                  <a16:creationId xmlns:a16="http://schemas.microsoft.com/office/drawing/2014/main" id="{E090BB26-7819-4140-914A-242541A080B8}"/>
                </a:ext>
              </a:extLst>
            </p:cNvPr>
            <p:cNvSpPr>
              <a:spLocks noChangeArrowheads="1"/>
            </p:cNvSpPr>
            <p:nvPr/>
          </p:nvSpPr>
          <p:spPr bwMode="auto">
            <a:xfrm>
              <a:off x="3119" y="2918"/>
              <a:ext cx="2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8" name="Rectangle 35">
              <a:extLst>
                <a:ext uri="{FF2B5EF4-FFF2-40B4-BE49-F238E27FC236}">
                  <a16:creationId xmlns:a16="http://schemas.microsoft.com/office/drawing/2014/main" id="{976284CE-59F4-4A15-B26E-79E1B9A9C12E}"/>
                </a:ext>
              </a:extLst>
            </p:cNvPr>
            <p:cNvSpPr>
              <a:spLocks noChangeArrowheads="1"/>
            </p:cNvSpPr>
            <p:nvPr/>
          </p:nvSpPr>
          <p:spPr bwMode="auto">
            <a:xfrm>
              <a:off x="3031" y="2026"/>
              <a:ext cx="306" cy="854"/>
            </a:xfrm>
            <a:prstGeom prst="rect">
              <a:avLst/>
            </a:prstGeom>
            <a:solidFill>
              <a:srgbClr val="0074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9" name="Rectangle 36">
              <a:extLst>
                <a:ext uri="{FF2B5EF4-FFF2-40B4-BE49-F238E27FC236}">
                  <a16:creationId xmlns:a16="http://schemas.microsoft.com/office/drawing/2014/main" id="{97B35B81-5F0A-4674-825A-C9F25F9AA9C3}"/>
                </a:ext>
              </a:extLst>
            </p:cNvPr>
            <p:cNvSpPr>
              <a:spLocks noChangeArrowheads="1"/>
            </p:cNvSpPr>
            <p:nvPr/>
          </p:nvSpPr>
          <p:spPr bwMode="auto">
            <a:xfrm>
              <a:off x="3031" y="1447"/>
              <a:ext cx="306" cy="10"/>
            </a:xfrm>
            <a:prstGeom prst="rect">
              <a:avLst/>
            </a:prstGeom>
            <a:solidFill>
              <a:srgbClr val="7974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0" name="Rectangle 37">
              <a:extLst>
                <a:ext uri="{FF2B5EF4-FFF2-40B4-BE49-F238E27FC236}">
                  <a16:creationId xmlns:a16="http://schemas.microsoft.com/office/drawing/2014/main" id="{253F203F-817D-4C3E-8F64-F2E32B06DC98}"/>
                </a:ext>
              </a:extLst>
            </p:cNvPr>
            <p:cNvSpPr>
              <a:spLocks noChangeArrowheads="1"/>
            </p:cNvSpPr>
            <p:nvPr/>
          </p:nvSpPr>
          <p:spPr bwMode="auto">
            <a:xfrm>
              <a:off x="3140" y="2403"/>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1" name="Rectangle 38">
              <a:extLst>
                <a:ext uri="{FF2B5EF4-FFF2-40B4-BE49-F238E27FC236}">
                  <a16:creationId xmlns:a16="http://schemas.microsoft.com/office/drawing/2014/main" id="{6D27BB22-6E0C-4DC7-A882-281238D0B0B4}"/>
                </a:ext>
              </a:extLst>
            </p:cNvPr>
            <p:cNvSpPr>
              <a:spLocks noChangeArrowheads="1"/>
            </p:cNvSpPr>
            <p:nvPr/>
          </p:nvSpPr>
          <p:spPr bwMode="auto">
            <a:xfrm>
              <a:off x="3031" y="1457"/>
              <a:ext cx="306" cy="261"/>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2" name="Rectangle 39">
              <a:extLst>
                <a:ext uri="{FF2B5EF4-FFF2-40B4-BE49-F238E27FC236}">
                  <a16:creationId xmlns:a16="http://schemas.microsoft.com/office/drawing/2014/main" id="{AAF52647-0355-409B-BBB2-0A493820FC7D}"/>
                </a:ext>
              </a:extLst>
            </p:cNvPr>
            <p:cNvSpPr>
              <a:spLocks noChangeArrowheads="1"/>
            </p:cNvSpPr>
            <p:nvPr/>
          </p:nvSpPr>
          <p:spPr bwMode="auto">
            <a:xfrm>
              <a:off x="3140" y="1543"/>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0.9</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3" name="Rectangle 40">
              <a:extLst>
                <a:ext uri="{FF2B5EF4-FFF2-40B4-BE49-F238E27FC236}">
                  <a16:creationId xmlns:a16="http://schemas.microsoft.com/office/drawing/2014/main" id="{5FD2B00C-C490-4F4C-87E1-FF67C8C8D4D6}"/>
                </a:ext>
              </a:extLst>
            </p:cNvPr>
            <p:cNvSpPr>
              <a:spLocks noChangeArrowheads="1"/>
            </p:cNvSpPr>
            <p:nvPr/>
          </p:nvSpPr>
          <p:spPr bwMode="auto">
            <a:xfrm>
              <a:off x="3031" y="1718"/>
              <a:ext cx="306" cy="308"/>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4" name="Rectangle 41">
              <a:extLst>
                <a:ext uri="{FF2B5EF4-FFF2-40B4-BE49-F238E27FC236}">
                  <a16:creationId xmlns:a16="http://schemas.microsoft.com/office/drawing/2014/main" id="{1103ABF0-AB1F-4E31-9A0E-DCD453ADC133}"/>
                </a:ext>
              </a:extLst>
            </p:cNvPr>
            <p:cNvSpPr>
              <a:spLocks noChangeArrowheads="1"/>
            </p:cNvSpPr>
            <p:nvPr/>
          </p:nvSpPr>
          <p:spPr bwMode="auto">
            <a:xfrm>
              <a:off x="3147" y="1827"/>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5" name="Rectangle 42">
              <a:extLst>
                <a:ext uri="{FF2B5EF4-FFF2-40B4-BE49-F238E27FC236}">
                  <a16:creationId xmlns:a16="http://schemas.microsoft.com/office/drawing/2014/main" id="{B079EDDE-F1B9-40C7-B2AB-3C22DAC40C7E}"/>
                </a:ext>
              </a:extLst>
            </p:cNvPr>
            <p:cNvSpPr>
              <a:spLocks noChangeArrowheads="1"/>
            </p:cNvSpPr>
            <p:nvPr/>
          </p:nvSpPr>
          <p:spPr bwMode="auto">
            <a:xfrm>
              <a:off x="949" y="2918"/>
              <a:ext cx="2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6" name="Rectangle 43">
              <a:extLst>
                <a:ext uri="{FF2B5EF4-FFF2-40B4-BE49-F238E27FC236}">
                  <a16:creationId xmlns:a16="http://schemas.microsoft.com/office/drawing/2014/main" id="{7654D19F-81CF-48BE-A375-F955D9DAAFF5}"/>
                </a:ext>
              </a:extLst>
            </p:cNvPr>
            <p:cNvSpPr>
              <a:spLocks noChangeArrowheads="1"/>
            </p:cNvSpPr>
            <p:nvPr/>
          </p:nvSpPr>
          <p:spPr bwMode="auto">
            <a:xfrm>
              <a:off x="862" y="2455"/>
              <a:ext cx="305" cy="425"/>
            </a:xfrm>
            <a:prstGeom prst="rect">
              <a:avLst/>
            </a:prstGeom>
            <a:solidFill>
              <a:srgbClr val="0074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7" name="Rectangle 44">
              <a:extLst>
                <a:ext uri="{FF2B5EF4-FFF2-40B4-BE49-F238E27FC236}">
                  <a16:creationId xmlns:a16="http://schemas.microsoft.com/office/drawing/2014/main" id="{A10E7D91-90DC-44AF-BB2C-E53FB4C0E178}"/>
                </a:ext>
              </a:extLst>
            </p:cNvPr>
            <p:cNvSpPr>
              <a:spLocks noChangeArrowheads="1"/>
            </p:cNvSpPr>
            <p:nvPr/>
          </p:nvSpPr>
          <p:spPr bwMode="auto">
            <a:xfrm>
              <a:off x="862" y="2424"/>
              <a:ext cx="305" cy="31"/>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8" name="Rectangle 45">
              <a:extLst>
                <a:ext uri="{FF2B5EF4-FFF2-40B4-BE49-F238E27FC236}">
                  <a16:creationId xmlns:a16="http://schemas.microsoft.com/office/drawing/2014/main" id="{6E738A2C-9325-4C1A-ADDB-0EA3B14C15FA}"/>
                </a:ext>
              </a:extLst>
            </p:cNvPr>
            <p:cNvSpPr>
              <a:spLocks noChangeArrowheads="1"/>
            </p:cNvSpPr>
            <p:nvPr/>
          </p:nvSpPr>
          <p:spPr bwMode="auto">
            <a:xfrm>
              <a:off x="862" y="2256"/>
              <a:ext cx="305" cy="7"/>
            </a:xfrm>
            <a:prstGeom prst="rect">
              <a:avLst/>
            </a:prstGeom>
            <a:solidFill>
              <a:srgbClr val="7974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9" name="Rectangle 46">
              <a:extLst>
                <a:ext uri="{FF2B5EF4-FFF2-40B4-BE49-F238E27FC236}">
                  <a16:creationId xmlns:a16="http://schemas.microsoft.com/office/drawing/2014/main" id="{44ED6D1A-6769-4E08-A701-0A67BF50060F}"/>
                </a:ext>
              </a:extLst>
            </p:cNvPr>
            <p:cNvSpPr>
              <a:spLocks noChangeArrowheads="1"/>
            </p:cNvSpPr>
            <p:nvPr/>
          </p:nvSpPr>
          <p:spPr bwMode="auto">
            <a:xfrm>
              <a:off x="978" y="261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1.4</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0" name="Rectangle 47">
              <a:extLst>
                <a:ext uri="{FF2B5EF4-FFF2-40B4-BE49-F238E27FC236}">
                  <a16:creationId xmlns:a16="http://schemas.microsoft.com/office/drawing/2014/main" id="{AE1694CA-6525-4B12-8904-B98896A3DEED}"/>
                </a:ext>
              </a:extLst>
            </p:cNvPr>
            <p:cNvSpPr>
              <a:spLocks noChangeArrowheads="1"/>
            </p:cNvSpPr>
            <p:nvPr/>
          </p:nvSpPr>
          <p:spPr bwMode="auto">
            <a:xfrm>
              <a:off x="862" y="2263"/>
              <a:ext cx="305" cy="161"/>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1" name="Rectangle 48">
              <a:extLst>
                <a:ext uri="{FF2B5EF4-FFF2-40B4-BE49-F238E27FC236}">
                  <a16:creationId xmlns:a16="http://schemas.microsoft.com/office/drawing/2014/main" id="{948D5223-5DA6-4D5E-B19B-22C40E66039A}"/>
                </a:ext>
              </a:extLst>
            </p:cNvPr>
            <p:cNvSpPr>
              <a:spLocks noChangeArrowheads="1"/>
            </p:cNvSpPr>
            <p:nvPr/>
          </p:nvSpPr>
          <p:spPr bwMode="auto">
            <a:xfrm>
              <a:off x="971" y="2297"/>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0.5</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2" name="Rectangle 49">
              <a:extLst>
                <a:ext uri="{FF2B5EF4-FFF2-40B4-BE49-F238E27FC236}">
                  <a16:creationId xmlns:a16="http://schemas.microsoft.com/office/drawing/2014/main" id="{9B9FAB57-52BE-4401-BF02-11E6CF2FD8A7}"/>
                </a:ext>
              </a:extLst>
            </p:cNvPr>
            <p:cNvSpPr>
              <a:spLocks noChangeArrowheads="1"/>
            </p:cNvSpPr>
            <p:nvPr/>
          </p:nvSpPr>
          <p:spPr bwMode="auto">
            <a:xfrm>
              <a:off x="966" y="2143"/>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2.0</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3" name="Rectangle 50">
              <a:extLst>
                <a:ext uri="{FF2B5EF4-FFF2-40B4-BE49-F238E27FC236}">
                  <a16:creationId xmlns:a16="http://schemas.microsoft.com/office/drawing/2014/main" id="{AAE1B155-B615-4D99-A7CF-F884B7159291}"/>
                </a:ext>
              </a:extLst>
            </p:cNvPr>
            <p:cNvSpPr>
              <a:spLocks noChangeArrowheads="1"/>
            </p:cNvSpPr>
            <p:nvPr/>
          </p:nvSpPr>
          <p:spPr bwMode="auto">
            <a:xfrm>
              <a:off x="1673" y="2918"/>
              <a:ext cx="2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2016</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 name="Rectangle 51">
              <a:extLst>
                <a:ext uri="{FF2B5EF4-FFF2-40B4-BE49-F238E27FC236}">
                  <a16:creationId xmlns:a16="http://schemas.microsoft.com/office/drawing/2014/main" id="{C8FAA196-31B1-42A7-806E-99082222B594}"/>
                </a:ext>
              </a:extLst>
            </p:cNvPr>
            <p:cNvSpPr>
              <a:spLocks noChangeArrowheads="1"/>
            </p:cNvSpPr>
            <p:nvPr/>
          </p:nvSpPr>
          <p:spPr bwMode="auto">
            <a:xfrm>
              <a:off x="1586" y="2280"/>
              <a:ext cx="305" cy="600"/>
            </a:xfrm>
            <a:prstGeom prst="rect">
              <a:avLst/>
            </a:prstGeom>
            <a:solidFill>
              <a:srgbClr val="0074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 name="Rectangle 52">
              <a:extLst>
                <a:ext uri="{FF2B5EF4-FFF2-40B4-BE49-F238E27FC236}">
                  <a16:creationId xmlns:a16="http://schemas.microsoft.com/office/drawing/2014/main" id="{2367C5C0-9FB2-4832-9648-F7EBB75204AA}"/>
                </a:ext>
              </a:extLst>
            </p:cNvPr>
            <p:cNvSpPr>
              <a:spLocks noChangeArrowheads="1"/>
            </p:cNvSpPr>
            <p:nvPr/>
          </p:nvSpPr>
          <p:spPr bwMode="auto">
            <a:xfrm>
              <a:off x="1586" y="2256"/>
              <a:ext cx="305" cy="24"/>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 name="Rectangle 53">
              <a:extLst>
                <a:ext uri="{FF2B5EF4-FFF2-40B4-BE49-F238E27FC236}">
                  <a16:creationId xmlns:a16="http://schemas.microsoft.com/office/drawing/2014/main" id="{ACE053BF-2AEC-49E5-A2B0-DB262474D360}"/>
                </a:ext>
              </a:extLst>
            </p:cNvPr>
            <p:cNvSpPr>
              <a:spLocks noChangeArrowheads="1"/>
            </p:cNvSpPr>
            <p:nvPr/>
          </p:nvSpPr>
          <p:spPr bwMode="auto">
            <a:xfrm>
              <a:off x="1586" y="2026"/>
              <a:ext cx="305" cy="7"/>
            </a:xfrm>
            <a:prstGeom prst="rect">
              <a:avLst/>
            </a:prstGeom>
            <a:solidFill>
              <a:srgbClr val="7974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 name="Rectangle 54">
              <a:extLst>
                <a:ext uri="{FF2B5EF4-FFF2-40B4-BE49-F238E27FC236}">
                  <a16:creationId xmlns:a16="http://schemas.microsoft.com/office/drawing/2014/main" id="{38C82AAF-3A53-4D05-B970-A1B5D06129AD}"/>
                </a:ext>
              </a:extLst>
            </p:cNvPr>
            <p:cNvSpPr>
              <a:spLocks noChangeArrowheads="1"/>
            </p:cNvSpPr>
            <p:nvPr/>
          </p:nvSpPr>
          <p:spPr bwMode="auto">
            <a:xfrm>
              <a:off x="1695" y="253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 name="Rectangle 55">
              <a:extLst>
                <a:ext uri="{FF2B5EF4-FFF2-40B4-BE49-F238E27FC236}">
                  <a16:creationId xmlns:a16="http://schemas.microsoft.com/office/drawing/2014/main" id="{D0C19800-F226-44D9-891C-27906C5B60B4}"/>
                </a:ext>
              </a:extLst>
            </p:cNvPr>
            <p:cNvSpPr>
              <a:spLocks noChangeArrowheads="1"/>
            </p:cNvSpPr>
            <p:nvPr/>
          </p:nvSpPr>
          <p:spPr bwMode="auto">
            <a:xfrm>
              <a:off x="1586" y="2033"/>
              <a:ext cx="305" cy="223"/>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 name="Rectangle 56">
              <a:extLst>
                <a:ext uri="{FF2B5EF4-FFF2-40B4-BE49-F238E27FC236}">
                  <a16:creationId xmlns:a16="http://schemas.microsoft.com/office/drawing/2014/main" id="{26E33F08-E251-4E1D-B4C9-CF98DA32B98C}"/>
                </a:ext>
              </a:extLst>
            </p:cNvPr>
            <p:cNvSpPr>
              <a:spLocks noChangeArrowheads="1"/>
            </p:cNvSpPr>
            <p:nvPr/>
          </p:nvSpPr>
          <p:spPr bwMode="auto">
            <a:xfrm>
              <a:off x="1695" y="2098"/>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0.7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 name="Rectangle 57">
              <a:extLst>
                <a:ext uri="{FF2B5EF4-FFF2-40B4-BE49-F238E27FC236}">
                  <a16:creationId xmlns:a16="http://schemas.microsoft.com/office/drawing/2014/main" id="{B097432B-A29C-4F3B-A6A6-6F74747D0B75}"/>
                </a:ext>
              </a:extLst>
            </p:cNvPr>
            <p:cNvSpPr>
              <a:spLocks noChangeArrowheads="1"/>
            </p:cNvSpPr>
            <p:nvPr/>
          </p:nvSpPr>
          <p:spPr bwMode="auto">
            <a:xfrm>
              <a:off x="1690" y="188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443E42"/>
                  </a:solidFill>
                  <a:effectLst/>
                  <a:uLnTx/>
                  <a:uFillTx/>
                  <a:latin typeface="Arial"/>
                  <a:ea typeface="MS PGothic" panose="020B0600070205080204" pitchFamily="34" charset="-128"/>
                  <a:cs typeface="+mn-cs"/>
                </a:rPr>
                <a:t>2.8</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 name="Rectangle 58">
              <a:extLst>
                <a:ext uri="{FF2B5EF4-FFF2-40B4-BE49-F238E27FC236}">
                  <a16:creationId xmlns:a16="http://schemas.microsoft.com/office/drawing/2014/main" id="{D7C1769F-6DC4-41D0-B8E7-D72D5BD9D6C7}"/>
                </a:ext>
              </a:extLst>
            </p:cNvPr>
            <p:cNvSpPr>
              <a:spLocks noChangeArrowheads="1"/>
            </p:cNvSpPr>
            <p:nvPr/>
          </p:nvSpPr>
          <p:spPr bwMode="auto">
            <a:xfrm>
              <a:off x="2397" y="2918"/>
              <a:ext cx="21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A8A5A9"/>
                  </a:solidFill>
                  <a:effectLst/>
                  <a:uLnTx/>
                  <a:uFillTx/>
                  <a:latin typeface="Arial"/>
                  <a:ea typeface="MS PGothic" panose="020B0600070205080204" pitchFamily="34" charset="-128"/>
                  <a:cs typeface="+mn-cs"/>
                </a:rPr>
                <a:t>2017</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 name="Rectangle 59">
              <a:extLst>
                <a:ext uri="{FF2B5EF4-FFF2-40B4-BE49-F238E27FC236}">
                  <a16:creationId xmlns:a16="http://schemas.microsoft.com/office/drawing/2014/main" id="{732CB16F-A5A6-4339-9BE7-26DC44468817}"/>
                </a:ext>
              </a:extLst>
            </p:cNvPr>
            <p:cNvSpPr>
              <a:spLocks noChangeArrowheads="1"/>
            </p:cNvSpPr>
            <p:nvPr/>
          </p:nvSpPr>
          <p:spPr bwMode="auto">
            <a:xfrm>
              <a:off x="2307" y="2194"/>
              <a:ext cx="306" cy="686"/>
            </a:xfrm>
            <a:prstGeom prst="rect">
              <a:avLst/>
            </a:prstGeom>
            <a:solidFill>
              <a:srgbClr val="0074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 name="Rectangle 60">
              <a:extLst>
                <a:ext uri="{FF2B5EF4-FFF2-40B4-BE49-F238E27FC236}">
                  <a16:creationId xmlns:a16="http://schemas.microsoft.com/office/drawing/2014/main" id="{954D73A6-47BE-4B49-84A5-699AFDDC0DC6}"/>
                </a:ext>
              </a:extLst>
            </p:cNvPr>
            <p:cNvSpPr>
              <a:spLocks noChangeArrowheads="1"/>
            </p:cNvSpPr>
            <p:nvPr/>
          </p:nvSpPr>
          <p:spPr bwMode="auto">
            <a:xfrm>
              <a:off x="2307" y="1578"/>
              <a:ext cx="306" cy="31"/>
            </a:xfrm>
            <a:prstGeom prst="rect">
              <a:avLst/>
            </a:prstGeom>
            <a:solidFill>
              <a:srgbClr val="7974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 name="Rectangle 61">
              <a:extLst>
                <a:ext uri="{FF2B5EF4-FFF2-40B4-BE49-F238E27FC236}">
                  <a16:creationId xmlns:a16="http://schemas.microsoft.com/office/drawing/2014/main" id="{24AF3D20-33C2-4054-A5AD-2098B0AE1DED}"/>
                </a:ext>
              </a:extLst>
            </p:cNvPr>
            <p:cNvSpPr>
              <a:spLocks noChangeArrowheads="1"/>
            </p:cNvSpPr>
            <p:nvPr/>
          </p:nvSpPr>
          <p:spPr bwMode="auto">
            <a:xfrm>
              <a:off x="2419" y="2489"/>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2.2</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 name="Rectangle 62">
              <a:extLst>
                <a:ext uri="{FF2B5EF4-FFF2-40B4-BE49-F238E27FC236}">
                  <a16:creationId xmlns:a16="http://schemas.microsoft.com/office/drawing/2014/main" id="{0F4BAE9C-247A-4ACD-AD71-F346639A50E6}"/>
                </a:ext>
              </a:extLst>
            </p:cNvPr>
            <p:cNvSpPr>
              <a:spLocks noChangeArrowheads="1"/>
            </p:cNvSpPr>
            <p:nvPr/>
          </p:nvSpPr>
          <p:spPr bwMode="auto">
            <a:xfrm>
              <a:off x="2307" y="1609"/>
              <a:ext cx="306" cy="277"/>
            </a:xfrm>
            <a:prstGeom prst="rect">
              <a:avLst/>
            </a:prstGeom>
            <a:solidFill>
              <a:srgbClr val="ADCD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 name="Rectangle 63">
              <a:extLst>
                <a:ext uri="{FF2B5EF4-FFF2-40B4-BE49-F238E27FC236}">
                  <a16:creationId xmlns:a16="http://schemas.microsoft.com/office/drawing/2014/main" id="{5EE59B6C-2BBE-447D-B18D-016171848538}"/>
                </a:ext>
              </a:extLst>
            </p:cNvPr>
            <p:cNvSpPr>
              <a:spLocks noChangeArrowheads="1"/>
            </p:cNvSpPr>
            <p:nvPr/>
          </p:nvSpPr>
          <p:spPr bwMode="auto">
            <a:xfrm>
              <a:off x="2416" y="1704"/>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0.9</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7" name="Rectangle 64">
              <a:extLst>
                <a:ext uri="{FF2B5EF4-FFF2-40B4-BE49-F238E27FC236}">
                  <a16:creationId xmlns:a16="http://schemas.microsoft.com/office/drawing/2014/main" id="{219CFDE8-1A7D-4591-A048-BD62F2197251}"/>
                </a:ext>
              </a:extLst>
            </p:cNvPr>
            <p:cNvSpPr>
              <a:spLocks noChangeArrowheads="1"/>
            </p:cNvSpPr>
            <p:nvPr/>
          </p:nvSpPr>
          <p:spPr bwMode="auto">
            <a:xfrm>
              <a:off x="2307" y="1886"/>
              <a:ext cx="306" cy="308"/>
            </a:xfrm>
            <a:prstGeom prst="rect">
              <a:avLst/>
            </a:prstGeom>
            <a:solidFill>
              <a:srgbClr val="53A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8" name="Rectangle 65">
              <a:extLst>
                <a:ext uri="{FF2B5EF4-FFF2-40B4-BE49-F238E27FC236}">
                  <a16:creationId xmlns:a16="http://schemas.microsoft.com/office/drawing/2014/main" id="{2F2A8C7A-3D53-4400-8285-CEB987DCF4AD}"/>
                </a:ext>
              </a:extLst>
            </p:cNvPr>
            <p:cNvSpPr>
              <a:spLocks noChangeArrowheads="1"/>
            </p:cNvSpPr>
            <p:nvPr/>
          </p:nvSpPr>
          <p:spPr bwMode="auto">
            <a:xfrm>
              <a:off x="2423" y="1996"/>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1.0</a:t>
              </a:r>
              <a:endParaRPr kumimoji="0" lang="en-US" altLang="en-US"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9" name="Rectangle 66">
              <a:extLst>
                <a:ext uri="{FF2B5EF4-FFF2-40B4-BE49-F238E27FC236}">
                  <a16:creationId xmlns:a16="http://schemas.microsoft.com/office/drawing/2014/main" id="{CA4751B2-AE2C-4B74-8F3C-5E42AE3C4E1A}"/>
                </a:ext>
              </a:extLst>
            </p:cNvPr>
            <p:cNvSpPr>
              <a:spLocks noChangeArrowheads="1"/>
            </p:cNvSpPr>
            <p:nvPr/>
          </p:nvSpPr>
          <p:spPr bwMode="auto">
            <a:xfrm>
              <a:off x="2412" y="1434"/>
              <a:ext cx="1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dirty="0">
                  <a:ln>
                    <a:noFill/>
                  </a:ln>
                  <a:solidFill>
                    <a:srgbClr val="443E42"/>
                  </a:solidFill>
                  <a:effectLst/>
                  <a:uLnTx/>
                  <a:uFillTx/>
                  <a:latin typeface="Arial"/>
                  <a:ea typeface="MS PGothic" panose="020B0600070205080204" pitchFamily="34" charset="-128"/>
                  <a:cs typeface="+mn-cs"/>
                </a:rPr>
                <a:t>4.3</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70" name="Freeform 67">
              <a:extLst>
                <a:ext uri="{FF2B5EF4-FFF2-40B4-BE49-F238E27FC236}">
                  <a16:creationId xmlns:a16="http://schemas.microsoft.com/office/drawing/2014/main" id="{9546E039-797F-4E46-BD53-B96CD24FA1CD}"/>
                </a:ext>
              </a:extLst>
            </p:cNvPr>
            <p:cNvSpPr>
              <a:spLocks/>
            </p:cNvSpPr>
            <p:nvPr/>
          </p:nvSpPr>
          <p:spPr bwMode="auto">
            <a:xfrm>
              <a:off x="1167" y="2230"/>
              <a:ext cx="88" cy="31"/>
            </a:xfrm>
            <a:custGeom>
              <a:avLst/>
              <a:gdLst>
                <a:gd name="T0" fmla="*/ 0 w 88"/>
                <a:gd name="T1" fmla="*/ 31 h 31"/>
                <a:gd name="T2" fmla="*/ 88 w 88"/>
                <a:gd name="T3" fmla="*/ 31 h 31"/>
                <a:gd name="T4" fmla="*/ 88 w 88"/>
                <a:gd name="T5" fmla="*/ 0 h 31"/>
              </a:gdLst>
              <a:ahLst/>
              <a:cxnLst>
                <a:cxn ang="0">
                  <a:pos x="T0" y="T1"/>
                </a:cxn>
                <a:cxn ang="0">
                  <a:pos x="T2" y="T3"/>
                </a:cxn>
                <a:cxn ang="0">
                  <a:pos x="T4" y="T5"/>
                </a:cxn>
              </a:cxnLst>
              <a:rect l="0" t="0" r="r" b="b"/>
              <a:pathLst>
                <a:path w="88" h="31">
                  <a:moveTo>
                    <a:pt x="0" y="31"/>
                  </a:moveTo>
                  <a:lnTo>
                    <a:pt x="88" y="31"/>
                  </a:lnTo>
                  <a:lnTo>
                    <a:pt x="88" y="0"/>
                  </a:lnTo>
                </a:path>
              </a:pathLst>
            </a:custGeom>
            <a:noFill/>
            <a:ln w="3175" cap="flat">
              <a:solidFill>
                <a:srgbClr val="79747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1" name="Oval 68">
              <a:extLst>
                <a:ext uri="{FF2B5EF4-FFF2-40B4-BE49-F238E27FC236}">
                  <a16:creationId xmlns:a16="http://schemas.microsoft.com/office/drawing/2014/main" id="{E8C0E660-CEFE-4C8F-8404-F9E9459A8244}"/>
                </a:ext>
              </a:extLst>
            </p:cNvPr>
            <p:cNvSpPr>
              <a:spLocks noChangeArrowheads="1"/>
            </p:cNvSpPr>
            <p:nvPr/>
          </p:nvSpPr>
          <p:spPr bwMode="auto">
            <a:xfrm>
              <a:off x="1243" y="2220"/>
              <a:ext cx="21" cy="22"/>
            </a:xfrm>
            <a:prstGeom prst="ellipse">
              <a:avLst/>
            </a:prstGeom>
            <a:solidFill>
              <a:srgbClr val="7974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2" name="Line 69">
              <a:extLst>
                <a:ext uri="{FF2B5EF4-FFF2-40B4-BE49-F238E27FC236}">
                  <a16:creationId xmlns:a16="http://schemas.microsoft.com/office/drawing/2014/main" id="{50AEE966-4558-42D9-8670-97F8276E2655}"/>
                </a:ext>
              </a:extLst>
            </p:cNvPr>
            <p:cNvSpPr>
              <a:spLocks noChangeShapeType="1"/>
            </p:cNvSpPr>
            <p:nvPr/>
          </p:nvSpPr>
          <p:spPr bwMode="auto">
            <a:xfrm flipH="1">
              <a:off x="1508" y="2268"/>
              <a:ext cx="78" cy="0"/>
            </a:xfrm>
            <a:prstGeom prst="line">
              <a:avLst/>
            </a:prstGeom>
            <a:noFill/>
            <a:ln w="3175" cap="flat">
              <a:solidFill>
                <a:srgbClr val="53A1D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3" name="Oval 70">
              <a:extLst>
                <a:ext uri="{FF2B5EF4-FFF2-40B4-BE49-F238E27FC236}">
                  <a16:creationId xmlns:a16="http://schemas.microsoft.com/office/drawing/2014/main" id="{A378C534-F7EC-4D01-849F-B1D6E7D70552}"/>
                </a:ext>
              </a:extLst>
            </p:cNvPr>
            <p:cNvSpPr>
              <a:spLocks noChangeArrowheads="1"/>
            </p:cNvSpPr>
            <p:nvPr/>
          </p:nvSpPr>
          <p:spPr bwMode="auto">
            <a:xfrm>
              <a:off x="1498" y="2258"/>
              <a:ext cx="22" cy="19"/>
            </a:xfrm>
            <a:prstGeom prst="ellipse">
              <a:avLst/>
            </a:prstGeom>
            <a:solidFill>
              <a:srgbClr val="53A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4" name="Line 71">
              <a:extLst>
                <a:ext uri="{FF2B5EF4-FFF2-40B4-BE49-F238E27FC236}">
                  <a16:creationId xmlns:a16="http://schemas.microsoft.com/office/drawing/2014/main" id="{3F9357D8-990D-4DDA-B192-81D6E4DDA9D3}"/>
                </a:ext>
              </a:extLst>
            </p:cNvPr>
            <p:cNvSpPr>
              <a:spLocks noChangeShapeType="1"/>
            </p:cNvSpPr>
            <p:nvPr/>
          </p:nvSpPr>
          <p:spPr bwMode="auto">
            <a:xfrm>
              <a:off x="1891" y="2028"/>
              <a:ext cx="76" cy="0"/>
            </a:xfrm>
            <a:prstGeom prst="line">
              <a:avLst/>
            </a:prstGeom>
            <a:noFill/>
            <a:ln w="3175" cap="flat">
              <a:solidFill>
                <a:srgbClr val="79747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5" name="Oval 72">
              <a:extLst>
                <a:ext uri="{FF2B5EF4-FFF2-40B4-BE49-F238E27FC236}">
                  <a16:creationId xmlns:a16="http://schemas.microsoft.com/office/drawing/2014/main" id="{467ADECD-4485-4154-8775-462D70967714}"/>
                </a:ext>
              </a:extLst>
            </p:cNvPr>
            <p:cNvSpPr>
              <a:spLocks noChangeArrowheads="1"/>
            </p:cNvSpPr>
            <p:nvPr/>
          </p:nvSpPr>
          <p:spPr bwMode="auto">
            <a:xfrm>
              <a:off x="1957" y="2019"/>
              <a:ext cx="19" cy="21"/>
            </a:xfrm>
            <a:prstGeom prst="ellipse">
              <a:avLst/>
            </a:prstGeom>
            <a:solidFill>
              <a:srgbClr val="7974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6" name="Line 73">
              <a:extLst>
                <a:ext uri="{FF2B5EF4-FFF2-40B4-BE49-F238E27FC236}">
                  <a16:creationId xmlns:a16="http://schemas.microsoft.com/office/drawing/2014/main" id="{8AFD891B-6909-4FBA-AFB7-F89761ADE551}"/>
                </a:ext>
              </a:extLst>
            </p:cNvPr>
            <p:cNvSpPr>
              <a:spLocks noChangeShapeType="1"/>
            </p:cNvSpPr>
            <p:nvPr/>
          </p:nvSpPr>
          <p:spPr bwMode="auto">
            <a:xfrm>
              <a:off x="2613" y="1594"/>
              <a:ext cx="78" cy="0"/>
            </a:xfrm>
            <a:prstGeom prst="line">
              <a:avLst/>
            </a:prstGeom>
            <a:noFill/>
            <a:ln w="3175" cap="flat">
              <a:solidFill>
                <a:srgbClr val="79747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7" name="Oval 74">
              <a:extLst>
                <a:ext uri="{FF2B5EF4-FFF2-40B4-BE49-F238E27FC236}">
                  <a16:creationId xmlns:a16="http://schemas.microsoft.com/office/drawing/2014/main" id="{CD2BE62F-9EAA-4512-98E7-56EC8376F0C5}"/>
                </a:ext>
              </a:extLst>
            </p:cNvPr>
            <p:cNvSpPr>
              <a:spLocks noChangeArrowheads="1"/>
            </p:cNvSpPr>
            <p:nvPr/>
          </p:nvSpPr>
          <p:spPr bwMode="auto">
            <a:xfrm>
              <a:off x="2679" y="1585"/>
              <a:ext cx="21" cy="19"/>
            </a:xfrm>
            <a:prstGeom prst="ellipse">
              <a:avLst/>
            </a:prstGeom>
            <a:solidFill>
              <a:srgbClr val="7974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8" name="Line 75">
              <a:extLst>
                <a:ext uri="{FF2B5EF4-FFF2-40B4-BE49-F238E27FC236}">
                  <a16:creationId xmlns:a16="http://schemas.microsoft.com/office/drawing/2014/main" id="{D8505714-05DB-4B2B-A254-149871734D40}"/>
                </a:ext>
              </a:extLst>
            </p:cNvPr>
            <p:cNvSpPr>
              <a:spLocks noChangeShapeType="1"/>
            </p:cNvSpPr>
            <p:nvPr/>
          </p:nvSpPr>
          <p:spPr bwMode="auto">
            <a:xfrm>
              <a:off x="3337" y="1452"/>
              <a:ext cx="75" cy="0"/>
            </a:xfrm>
            <a:prstGeom prst="line">
              <a:avLst/>
            </a:prstGeom>
            <a:noFill/>
            <a:ln w="3175" cap="flat">
              <a:solidFill>
                <a:srgbClr val="79747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79" name="Oval 76">
              <a:extLst>
                <a:ext uri="{FF2B5EF4-FFF2-40B4-BE49-F238E27FC236}">
                  <a16:creationId xmlns:a16="http://schemas.microsoft.com/office/drawing/2014/main" id="{A51F2DDB-BBEC-423A-9E90-A3EC5698A9F1}"/>
                </a:ext>
              </a:extLst>
            </p:cNvPr>
            <p:cNvSpPr>
              <a:spLocks noChangeArrowheads="1"/>
            </p:cNvSpPr>
            <p:nvPr/>
          </p:nvSpPr>
          <p:spPr bwMode="auto">
            <a:xfrm>
              <a:off x="3403" y="1443"/>
              <a:ext cx="21" cy="19"/>
            </a:xfrm>
            <a:prstGeom prst="ellipse">
              <a:avLst/>
            </a:prstGeom>
            <a:solidFill>
              <a:srgbClr val="7974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0" name="Line 77">
              <a:extLst>
                <a:ext uri="{FF2B5EF4-FFF2-40B4-BE49-F238E27FC236}">
                  <a16:creationId xmlns:a16="http://schemas.microsoft.com/office/drawing/2014/main" id="{10EE93C1-2141-44CB-8A20-C00EEEBD5F64}"/>
                </a:ext>
              </a:extLst>
            </p:cNvPr>
            <p:cNvSpPr>
              <a:spLocks noChangeShapeType="1"/>
            </p:cNvSpPr>
            <p:nvPr/>
          </p:nvSpPr>
          <p:spPr bwMode="auto">
            <a:xfrm flipH="1">
              <a:off x="786" y="2441"/>
              <a:ext cx="76" cy="0"/>
            </a:xfrm>
            <a:prstGeom prst="line">
              <a:avLst/>
            </a:prstGeom>
            <a:noFill/>
            <a:ln w="3175" cap="flat">
              <a:solidFill>
                <a:srgbClr val="53A1D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81" name="Oval 78">
              <a:extLst>
                <a:ext uri="{FF2B5EF4-FFF2-40B4-BE49-F238E27FC236}">
                  <a16:creationId xmlns:a16="http://schemas.microsoft.com/office/drawing/2014/main" id="{FDFB3300-01DD-4A32-8443-47916E9F2A13}"/>
                </a:ext>
              </a:extLst>
            </p:cNvPr>
            <p:cNvSpPr>
              <a:spLocks noChangeArrowheads="1"/>
            </p:cNvSpPr>
            <p:nvPr/>
          </p:nvSpPr>
          <p:spPr bwMode="auto">
            <a:xfrm>
              <a:off x="774" y="2432"/>
              <a:ext cx="22" cy="21"/>
            </a:xfrm>
            <a:prstGeom prst="ellipse">
              <a:avLst/>
            </a:prstGeom>
            <a:solidFill>
              <a:srgbClr val="53A1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82" name="Line 79">
              <a:extLst>
                <a:ext uri="{FF2B5EF4-FFF2-40B4-BE49-F238E27FC236}">
                  <a16:creationId xmlns:a16="http://schemas.microsoft.com/office/drawing/2014/main" id="{BB42F722-882F-4AE6-AA89-5B38F1CF75A3}"/>
                </a:ext>
              </a:extLst>
            </p:cNvPr>
            <p:cNvSpPr>
              <a:spLocks noChangeShapeType="1"/>
            </p:cNvSpPr>
            <p:nvPr/>
          </p:nvSpPr>
          <p:spPr bwMode="auto">
            <a:xfrm>
              <a:off x="741" y="2880"/>
              <a:ext cx="2828" cy="0"/>
            </a:xfrm>
            <a:prstGeom prst="line">
              <a:avLst/>
            </a:prstGeom>
            <a:noFill/>
            <a:ln w="7938" cap="flat">
              <a:solidFill>
                <a:srgbClr val="443E4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
        <p:nvSpPr>
          <p:cNvPr id="83" name="Footer Placeholder 3">
            <a:extLst>
              <a:ext uri="{FF2B5EF4-FFF2-40B4-BE49-F238E27FC236}">
                <a16:creationId xmlns:a16="http://schemas.microsoft.com/office/drawing/2014/main" id="{8B6E77F6-D23A-451C-9D70-763120F3D16D}"/>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185821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A3122EF5-8384-4946-963E-AA45889AA843}"/>
              </a:ext>
            </a:extLst>
          </p:cNvPr>
          <p:cNvSpPr/>
          <p:nvPr/>
        </p:nvSpPr>
        <p:spPr>
          <a:xfrm>
            <a:off x="5771833" y="5749887"/>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78" name="Rectangle 77">
            <a:extLst>
              <a:ext uri="{FF2B5EF4-FFF2-40B4-BE49-F238E27FC236}">
                <a16:creationId xmlns:a16="http://schemas.microsoft.com/office/drawing/2014/main" id="{15F1B2C7-B6D9-44BC-976A-1C517263E9AC}"/>
              </a:ext>
            </a:extLst>
          </p:cNvPr>
          <p:cNvSpPr/>
          <p:nvPr/>
        </p:nvSpPr>
        <p:spPr>
          <a:xfrm>
            <a:off x="5773565" y="5730835"/>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36" name="Straight Connector 35">
            <a:extLst>
              <a:ext uri="{FF2B5EF4-FFF2-40B4-BE49-F238E27FC236}">
                <a16:creationId xmlns:a16="http://schemas.microsoft.com/office/drawing/2014/main" id="{2302D376-5C7C-4A56-925A-0E0159C7B541}"/>
              </a:ext>
            </a:extLst>
          </p:cNvPr>
          <p:cNvCxnSpPr>
            <a:cxnSpLocks/>
          </p:cNvCxnSpPr>
          <p:nvPr/>
        </p:nvCxnSpPr>
        <p:spPr>
          <a:xfrm>
            <a:off x="2220892" y="2682105"/>
            <a:ext cx="0" cy="401692"/>
          </a:xfrm>
          <a:prstGeom prst="line">
            <a:avLst/>
          </a:prstGeom>
          <a:ln w="6350">
            <a:solidFill>
              <a:srgbClr val="0471B1"/>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DB21CE9-C2BA-45D5-9CBA-CAC50954EDA5}"/>
              </a:ext>
            </a:extLst>
          </p:cNvPr>
          <p:cNvCxnSpPr>
            <a:cxnSpLocks/>
          </p:cNvCxnSpPr>
          <p:nvPr/>
        </p:nvCxnSpPr>
        <p:spPr>
          <a:xfrm flipV="1">
            <a:off x="3750661" y="1828800"/>
            <a:ext cx="1490412" cy="1757410"/>
          </a:xfrm>
          <a:prstGeom prst="line">
            <a:avLst/>
          </a:prstGeom>
          <a:ln w="6350">
            <a:solidFill>
              <a:schemeClr val="bg2">
                <a:lumMod val="60000"/>
                <a:lumOff val="4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D118C2A-B925-4453-BDF5-E81E2BE118CB}"/>
              </a:ext>
            </a:extLst>
          </p:cNvPr>
          <p:cNvCxnSpPr>
            <a:cxnSpLocks/>
          </p:cNvCxnSpPr>
          <p:nvPr/>
        </p:nvCxnSpPr>
        <p:spPr>
          <a:xfrm>
            <a:off x="3750661" y="3885545"/>
            <a:ext cx="1490412" cy="2058055"/>
          </a:xfrm>
          <a:prstGeom prst="line">
            <a:avLst/>
          </a:prstGeom>
          <a:ln w="6350">
            <a:solidFill>
              <a:schemeClr val="bg2">
                <a:lumMod val="60000"/>
                <a:lumOff val="4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8E5DC95-9BE5-49DD-B1D2-704F207218D1}"/>
              </a:ext>
            </a:extLst>
          </p:cNvPr>
          <p:cNvSpPr>
            <a:spLocks noGrp="1"/>
          </p:cNvSpPr>
          <p:nvPr>
            <p:ph type="title"/>
          </p:nvPr>
        </p:nvSpPr>
        <p:spPr/>
        <p:txBody>
          <a:bodyPr/>
          <a:lstStyle/>
          <a:p>
            <a:pPr>
              <a:lnSpc>
                <a:spcPct val="100000"/>
              </a:lnSpc>
            </a:pPr>
            <a:r>
              <a:rPr lang="en-GB" sz="2400" dirty="0"/>
              <a:t>Direct funding to local and national actors grows </a:t>
            </a:r>
            <a:br>
              <a:rPr lang="en-GB" sz="2400" dirty="0"/>
            </a:br>
            <a:r>
              <a:rPr lang="en-GB" sz="2400" dirty="0"/>
              <a:t>in 2018 but remains a small proportion of all funding</a:t>
            </a:r>
          </a:p>
        </p:txBody>
      </p:sp>
      <p:graphicFrame>
        <p:nvGraphicFramePr>
          <p:cNvPr id="12" name="Chart 11">
            <a:extLst>
              <a:ext uri="{FF2B5EF4-FFF2-40B4-BE49-F238E27FC236}">
                <a16:creationId xmlns:a16="http://schemas.microsoft.com/office/drawing/2014/main" id="{D982D41C-6596-4EC1-968E-2D222DEE43A2}"/>
              </a:ext>
            </a:extLst>
          </p:cNvPr>
          <p:cNvGraphicFramePr/>
          <p:nvPr/>
        </p:nvGraphicFramePr>
        <p:xfrm>
          <a:off x="-552449" y="2017891"/>
          <a:ext cx="5495924" cy="3439933"/>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41104CF0-E02E-425E-8C5D-379631F19D9F}"/>
              </a:ext>
            </a:extLst>
          </p:cNvPr>
          <p:cNvSpPr txBox="1"/>
          <p:nvPr/>
        </p:nvSpPr>
        <p:spPr>
          <a:xfrm>
            <a:off x="1506594" y="3109197"/>
            <a:ext cx="1428596" cy="327782"/>
          </a:xfrm>
          <a:prstGeom prst="rect">
            <a:avLst/>
          </a:prstGeom>
          <a:noFill/>
        </p:spPr>
        <p:txBody>
          <a:bodyPr wrap="none" rtlCol="0">
            <a:spAutoFit/>
          </a:bodyPr>
          <a:lstStyle/>
          <a:p>
            <a:pPr marL="0" marR="0" lvl="0" indent="0" algn="ctr"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International responders</a:t>
            </a:r>
          </a:p>
          <a:p>
            <a:pPr marL="0" marR="0" lvl="0" indent="0" algn="ctr"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96%</a:t>
            </a:r>
          </a:p>
        </p:txBody>
      </p:sp>
      <p:sp>
        <p:nvSpPr>
          <p:cNvPr id="14" name="TextBox 13">
            <a:extLst>
              <a:ext uri="{FF2B5EF4-FFF2-40B4-BE49-F238E27FC236}">
                <a16:creationId xmlns:a16="http://schemas.microsoft.com/office/drawing/2014/main" id="{1D5C7A87-40F1-4DE9-A364-0A4531CCF631}"/>
              </a:ext>
            </a:extLst>
          </p:cNvPr>
          <p:cNvSpPr txBox="1"/>
          <p:nvPr/>
        </p:nvSpPr>
        <p:spPr>
          <a:xfrm>
            <a:off x="1362324" y="3874372"/>
            <a:ext cx="1717138" cy="327782"/>
          </a:xfrm>
          <a:prstGeom prst="rect">
            <a:avLst/>
          </a:prstGeom>
          <a:noFill/>
        </p:spPr>
        <p:txBody>
          <a:bodyPr wrap="none" rtlCol="0">
            <a:spAutoFit/>
          </a:bodyPr>
          <a:lstStyle/>
          <a:p>
            <a:pPr marL="0" marR="0" lvl="0" indent="0" algn="ctr"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Internationally affiliated NGOs</a:t>
            </a:r>
          </a:p>
          <a:p>
            <a:pPr marL="0" marR="0" lvl="0" indent="0" algn="ctr"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0.1%</a:t>
            </a:r>
          </a:p>
        </p:txBody>
      </p:sp>
      <p:sp>
        <p:nvSpPr>
          <p:cNvPr id="15" name="TextBox 14">
            <a:extLst>
              <a:ext uri="{FF2B5EF4-FFF2-40B4-BE49-F238E27FC236}">
                <a16:creationId xmlns:a16="http://schemas.microsoft.com/office/drawing/2014/main" id="{AD986336-0AFE-478E-A194-05962F10DFD8}"/>
              </a:ext>
            </a:extLst>
          </p:cNvPr>
          <p:cNvSpPr txBox="1"/>
          <p:nvPr/>
        </p:nvSpPr>
        <p:spPr>
          <a:xfrm>
            <a:off x="2815766" y="1896347"/>
            <a:ext cx="1345240" cy="327782"/>
          </a:xfrm>
          <a:prstGeom prst="rect">
            <a:avLst/>
          </a:prstGeom>
          <a:noFill/>
        </p:spPr>
        <p:txBody>
          <a:bodyPr wrap="non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Southern international </a:t>
            </a:r>
            <a:b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b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NGOs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0.3%</a:t>
            </a:r>
          </a:p>
        </p:txBody>
      </p:sp>
      <p:sp>
        <p:nvSpPr>
          <p:cNvPr id="16" name="TextBox 15">
            <a:extLst>
              <a:ext uri="{FF2B5EF4-FFF2-40B4-BE49-F238E27FC236}">
                <a16:creationId xmlns:a16="http://schemas.microsoft.com/office/drawing/2014/main" id="{7CE0BF33-5F86-423C-89E1-5AAB536EDDE9}"/>
              </a:ext>
            </a:extLst>
          </p:cNvPr>
          <p:cNvSpPr txBox="1"/>
          <p:nvPr/>
        </p:nvSpPr>
        <p:spPr>
          <a:xfrm>
            <a:off x="3831766" y="3531472"/>
            <a:ext cx="1229824" cy="445507"/>
          </a:xfrm>
          <a:prstGeom prst="rect">
            <a:avLst/>
          </a:prstGeom>
          <a:noFill/>
        </p:spPr>
        <p:txBody>
          <a:bodyPr wrap="non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Local and</a:t>
            </a:r>
            <a:b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b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responders </a:t>
            </a:r>
            <a:b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b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3.1%</a:t>
            </a:r>
          </a:p>
        </p:txBody>
      </p:sp>
      <p:sp>
        <p:nvSpPr>
          <p:cNvPr id="17" name="TextBox 16">
            <a:extLst>
              <a:ext uri="{FF2B5EF4-FFF2-40B4-BE49-F238E27FC236}">
                <a16:creationId xmlns:a16="http://schemas.microsoft.com/office/drawing/2014/main" id="{CB3C6C06-5183-419C-AEB3-2B9BA1C4E958}"/>
              </a:ext>
            </a:extLst>
          </p:cNvPr>
          <p:cNvSpPr txBox="1"/>
          <p:nvPr/>
        </p:nvSpPr>
        <p:spPr>
          <a:xfrm>
            <a:off x="6557917" y="1759822"/>
            <a:ext cx="1800684"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RCRC National Societies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0.1%</a:t>
            </a:r>
          </a:p>
        </p:txBody>
      </p:sp>
      <p:sp>
        <p:nvSpPr>
          <p:cNvPr id="18" name="TextBox 17">
            <a:extLst>
              <a:ext uri="{FF2B5EF4-FFF2-40B4-BE49-F238E27FC236}">
                <a16:creationId xmlns:a16="http://schemas.microsoft.com/office/drawing/2014/main" id="{A959BD69-B56E-441E-BDBC-6869CCF608F3}"/>
              </a:ext>
            </a:extLst>
          </p:cNvPr>
          <p:cNvSpPr txBox="1"/>
          <p:nvPr/>
        </p:nvSpPr>
        <p:spPr>
          <a:xfrm>
            <a:off x="6557917" y="2375772"/>
            <a:ext cx="1800684"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Local NGOs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0.1%</a:t>
            </a:r>
          </a:p>
        </p:txBody>
      </p:sp>
      <p:sp>
        <p:nvSpPr>
          <p:cNvPr id="19" name="TextBox 18">
            <a:extLst>
              <a:ext uri="{FF2B5EF4-FFF2-40B4-BE49-F238E27FC236}">
                <a16:creationId xmlns:a16="http://schemas.microsoft.com/office/drawing/2014/main" id="{DF5A4A11-69A7-4F12-93B9-428A3DB8DED0}"/>
              </a:ext>
            </a:extLst>
          </p:cNvPr>
          <p:cNvSpPr txBox="1"/>
          <p:nvPr/>
        </p:nvSpPr>
        <p:spPr>
          <a:xfrm>
            <a:off x="6557917" y="2952844"/>
            <a:ext cx="1800684"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NGOs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0.3%</a:t>
            </a:r>
          </a:p>
        </p:txBody>
      </p:sp>
      <p:sp>
        <p:nvSpPr>
          <p:cNvPr id="20" name="TextBox 19">
            <a:extLst>
              <a:ext uri="{FF2B5EF4-FFF2-40B4-BE49-F238E27FC236}">
                <a16:creationId xmlns:a16="http://schemas.microsoft.com/office/drawing/2014/main" id="{0C1F47E3-187D-4FB9-95A5-1CE4ABD30E57}"/>
              </a:ext>
            </a:extLst>
          </p:cNvPr>
          <p:cNvSpPr txBox="1"/>
          <p:nvPr/>
        </p:nvSpPr>
        <p:spPr>
          <a:xfrm>
            <a:off x="6557917" y="3885545"/>
            <a:ext cx="1800684"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governments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2.6%</a:t>
            </a:r>
          </a:p>
        </p:txBody>
      </p:sp>
      <p:sp>
        <p:nvSpPr>
          <p:cNvPr id="21" name="TextBox 20">
            <a:extLst>
              <a:ext uri="{FF2B5EF4-FFF2-40B4-BE49-F238E27FC236}">
                <a16:creationId xmlns:a16="http://schemas.microsoft.com/office/drawing/2014/main" id="{47CFCAB7-31F8-447A-B490-97304FD5B44B}"/>
              </a:ext>
            </a:extLst>
          </p:cNvPr>
          <p:cNvSpPr txBox="1"/>
          <p:nvPr/>
        </p:nvSpPr>
        <p:spPr>
          <a:xfrm>
            <a:off x="6557917" y="4552295"/>
            <a:ext cx="1800684"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foundations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0.002%</a:t>
            </a:r>
          </a:p>
        </p:txBody>
      </p:sp>
      <p:sp>
        <p:nvSpPr>
          <p:cNvPr id="22" name="TextBox 21">
            <a:extLst>
              <a:ext uri="{FF2B5EF4-FFF2-40B4-BE49-F238E27FC236}">
                <a16:creationId xmlns:a16="http://schemas.microsoft.com/office/drawing/2014/main" id="{8FAFDD80-AE0F-4C33-A1D6-BF64DBAF4569}"/>
              </a:ext>
            </a:extLst>
          </p:cNvPr>
          <p:cNvSpPr txBox="1"/>
          <p:nvPr/>
        </p:nvSpPr>
        <p:spPr>
          <a:xfrm>
            <a:off x="6557916" y="5037816"/>
            <a:ext cx="2128883" cy="327782"/>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academia/think tanks/research institutions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0.003%</a:t>
            </a:r>
          </a:p>
        </p:txBody>
      </p:sp>
      <p:sp>
        <p:nvSpPr>
          <p:cNvPr id="23" name="TextBox 22">
            <a:extLst>
              <a:ext uri="{FF2B5EF4-FFF2-40B4-BE49-F238E27FC236}">
                <a16:creationId xmlns:a16="http://schemas.microsoft.com/office/drawing/2014/main" id="{041D4867-7354-4B10-850A-985424F5FB17}"/>
              </a:ext>
            </a:extLst>
          </p:cNvPr>
          <p:cNvSpPr txBox="1"/>
          <p:nvPr/>
        </p:nvSpPr>
        <p:spPr>
          <a:xfrm>
            <a:off x="6557917" y="5580487"/>
            <a:ext cx="2290808" cy="210058"/>
          </a:xfrm>
          <a:prstGeom prst="rect">
            <a:avLst/>
          </a:prstGeom>
          <a:noFill/>
        </p:spPr>
        <p:txBody>
          <a:bodyPr wrap="square" rtlCol="0">
            <a:spAutoFit/>
          </a:bodyPr>
          <a:lstStyle/>
          <a:p>
            <a:pPr marL="0" marR="0" lvl="0" indent="0" algn="l" defTabSz="457200" rtl="0" eaLnBrk="1" fontAlgn="base" latinLnBrk="0" hangingPunct="1">
              <a:lnSpc>
                <a:spcPct val="85000"/>
              </a:lnSpc>
              <a:spcBef>
                <a:spcPct val="0"/>
              </a:spcBef>
              <a:spcAft>
                <a:spcPct val="0"/>
              </a:spcAft>
              <a:buClrTx/>
              <a:buSzTx/>
              <a:buFontTx/>
              <a:buNone/>
              <a:tabLst/>
              <a:defRPr/>
            </a:pPr>
            <a:r>
              <a:rPr kumimoji="0" lang="en-GB" sz="900" b="0" i="0" u="none" strike="noStrike" kern="1200" cap="none" spc="0" normalizeH="0" baseline="0" noProof="0" dirty="0">
                <a:ln>
                  <a:noFill/>
                </a:ln>
                <a:solidFill>
                  <a:srgbClr val="453F43">
                    <a:lumMod val="60000"/>
                    <a:lumOff val="40000"/>
                  </a:srgbClr>
                </a:solidFill>
                <a:effectLst/>
                <a:uLnTx/>
                <a:uFillTx/>
                <a:latin typeface="Arial" panose="020B0604020202020204" pitchFamily="34" charset="0"/>
                <a:ea typeface="MS PGothic" panose="020B0600070205080204" pitchFamily="34" charset="-128"/>
                <a:cs typeface="+mn-cs"/>
              </a:rPr>
              <a:t>National private sector corporations </a:t>
            </a:r>
            <a:r>
              <a:rPr kumimoji="0" lang="en-GB" sz="9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MS PGothic" panose="020B0600070205080204" pitchFamily="34" charset="-128"/>
                <a:cs typeface="+mn-cs"/>
              </a:rPr>
              <a:t>0.1%</a:t>
            </a:r>
          </a:p>
        </p:txBody>
      </p:sp>
      <p:cxnSp>
        <p:nvCxnSpPr>
          <p:cNvPr id="39" name="Connector: Elbow 38">
            <a:extLst>
              <a:ext uri="{FF2B5EF4-FFF2-40B4-BE49-F238E27FC236}">
                <a16:creationId xmlns:a16="http://schemas.microsoft.com/office/drawing/2014/main" id="{C5228B8E-2E85-4057-A361-3E9AE642377F}"/>
              </a:ext>
            </a:extLst>
          </p:cNvPr>
          <p:cNvCxnSpPr>
            <a:cxnSpLocks/>
            <a:endCxn id="14" idx="0"/>
          </p:cNvCxnSpPr>
          <p:nvPr/>
        </p:nvCxnSpPr>
        <p:spPr>
          <a:xfrm rot="10800000" flipV="1">
            <a:off x="2220893" y="3622730"/>
            <a:ext cx="991046" cy="251642"/>
          </a:xfrm>
          <a:prstGeom prst="bentConnector2">
            <a:avLst/>
          </a:prstGeom>
          <a:ln w="6350">
            <a:solidFill>
              <a:srgbClr val="38A7EC"/>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6D455422-C782-4CB1-894E-719A4ECE4B60}"/>
              </a:ext>
            </a:extLst>
          </p:cNvPr>
          <p:cNvCxnSpPr>
            <a:cxnSpLocks/>
          </p:cNvCxnSpPr>
          <p:nvPr/>
        </p:nvCxnSpPr>
        <p:spPr>
          <a:xfrm flipV="1">
            <a:off x="3608311" y="2121772"/>
            <a:ext cx="0" cy="1473200"/>
          </a:xfrm>
          <a:prstGeom prst="line">
            <a:avLst/>
          </a:prstGeom>
          <a:ln w="6350">
            <a:solidFill>
              <a:srgbClr val="8EBAE5"/>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1994A72B-F074-45E1-9D1B-9D1A18D7CF5F}"/>
              </a:ext>
            </a:extLst>
          </p:cNvPr>
          <p:cNvCxnSpPr>
            <a:cxnSpLocks/>
          </p:cNvCxnSpPr>
          <p:nvPr/>
        </p:nvCxnSpPr>
        <p:spPr>
          <a:xfrm flipV="1">
            <a:off x="6017958" y="1864851"/>
            <a:ext cx="539961" cy="0"/>
          </a:xfrm>
          <a:prstGeom prst="bentConnector3">
            <a:avLst>
              <a:gd name="adj1" fmla="val 50000"/>
            </a:avLst>
          </a:prstGeom>
          <a:ln w="6350">
            <a:solidFill>
              <a:srgbClr val="DF85A1"/>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50" name="Connector: Elbow 49">
            <a:extLst>
              <a:ext uri="{FF2B5EF4-FFF2-40B4-BE49-F238E27FC236}">
                <a16:creationId xmlns:a16="http://schemas.microsoft.com/office/drawing/2014/main" id="{D334CFFB-B4E4-4045-9C57-2BE5F9F96775}"/>
              </a:ext>
            </a:extLst>
          </p:cNvPr>
          <p:cNvCxnSpPr>
            <a:cxnSpLocks/>
          </p:cNvCxnSpPr>
          <p:nvPr/>
        </p:nvCxnSpPr>
        <p:spPr>
          <a:xfrm>
            <a:off x="6017958" y="2014451"/>
            <a:ext cx="539961" cy="451081"/>
          </a:xfrm>
          <a:prstGeom prst="bentConnector3">
            <a:avLst>
              <a:gd name="adj1" fmla="val 50000"/>
            </a:avLst>
          </a:prstGeom>
          <a:ln w="6350">
            <a:solidFill>
              <a:srgbClr val="44194D"/>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B0F89CE8-E64B-4D8D-9671-35E7BB6005CE}"/>
              </a:ext>
            </a:extLst>
          </p:cNvPr>
          <p:cNvCxnSpPr>
            <a:cxnSpLocks/>
            <a:stCxn id="63" idx="3"/>
            <a:endCxn id="64" idx="1"/>
          </p:cNvCxnSpPr>
          <p:nvPr/>
        </p:nvCxnSpPr>
        <p:spPr>
          <a:xfrm>
            <a:off x="5979859" y="2261851"/>
            <a:ext cx="588573" cy="787400"/>
          </a:xfrm>
          <a:prstGeom prst="bentConnector3">
            <a:avLst>
              <a:gd name="adj1" fmla="val 34896"/>
            </a:avLst>
          </a:prstGeom>
          <a:ln w="6350">
            <a:solidFill>
              <a:srgbClr val="AF53B1"/>
            </a:solidFill>
            <a:prstDash val="solid"/>
            <a:tailEnd type="oval"/>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C09CA60-1930-4430-BAE7-2600105C352B}"/>
              </a:ext>
            </a:extLst>
          </p:cNvPr>
          <p:cNvSpPr/>
          <p:nvPr/>
        </p:nvSpPr>
        <p:spPr>
          <a:xfrm>
            <a:off x="5793732" y="2198729"/>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3" name="Rectangle 62">
            <a:extLst>
              <a:ext uri="{FF2B5EF4-FFF2-40B4-BE49-F238E27FC236}">
                <a16:creationId xmlns:a16="http://schemas.microsoft.com/office/drawing/2014/main" id="{3DC96928-7640-498D-92D5-6D9DAA20910B}"/>
              </a:ext>
            </a:extLst>
          </p:cNvPr>
          <p:cNvSpPr/>
          <p:nvPr/>
        </p:nvSpPr>
        <p:spPr>
          <a:xfrm>
            <a:off x="5781032" y="2186029"/>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4" name="Rectangle 63">
            <a:extLst>
              <a:ext uri="{FF2B5EF4-FFF2-40B4-BE49-F238E27FC236}">
                <a16:creationId xmlns:a16="http://schemas.microsoft.com/office/drawing/2014/main" id="{EF0DAE50-9BA8-45B4-94CC-0E1500991A73}"/>
              </a:ext>
            </a:extLst>
          </p:cNvPr>
          <p:cNvSpPr/>
          <p:nvPr/>
        </p:nvSpPr>
        <p:spPr>
          <a:xfrm>
            <a:off x="6568432" y="2973429"/>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cxnSp>
        <p:nvCxnSpPr>
          <p:cNvPr id="71" name="Connector: Elbow 70">
            <a:extLst>
              <a:ext uri="{FF2B5EF4-FFF2-40B4-BE49-F238E27FC236}">
                <a16:creationId xmlns:a16="http://schemas.microsoft.com/office/drawing/2014/main" id="{181BF06B-84AA-42BF-B8A7-89BFC00CF44F}"/>
              </a:ext>
            </a:extLst>
          </p:cNvPr>
          <p:cNvCxnSpPr>
            <a:cxnSpLocks/>
          </p:cNvCxnSpPr>
          <p:nvPr/>
        </p:nvCxnSpPr>
        <p:spPr>
          <a:xfrm flipV="1">
            <a:off x="6017958" y="3960351"/>
            <a:ext cx="539961" cy="0"/>
          </a:xfrm>
          <a:prstGeom prst="bentConnector3">
            <a:avLst>
              <a:gd name="adj1" fmla="val 50000"/>
            </a:avLst>
          </a:prstGeom>
          <a:ln w="6350">
            <a:solidFill>
              <a:srgbClr val="863C8F"/>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EAAEB3E0-8D12-43B8-B62E-DD38587E8A19}"/>
              </a:ext>
            </a:extLst>
          </p:cNvPr>
          <p:cNvCxnSpPr>
            <a:cxnSpLocks/>
            <a:stCxn id="78" idx="3"/>
            <a:endCxn id="84" idx="1"/>
          </p:cNvCxnSpPr>
          <p:nvPr/>
        </p:nvCxnSpPr>
        <p:spPr>
          <a:xfrm flipV="1">
            <a:off x="5972392" y="4643101"/>
            <a:ext cx="596040" cy="1163556"/>
          </a:xfrm>
          <a:prstGeom prst="bentConnector3">
            <a:avLst>
              <a:gd name="adj1" fmla="val 28426"/>
            </a:avLst>
          </a:prstGeom>
          <a:ln w="6350">
            <a:solidFill>
              <a:srgbClr val="DF85A1"/>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DED2BD26-BE8C-42AF-8BC2-BC46DD7ED087}"/>
              </a:ext>
            </a:extLst>
          </p:cNvPr>
          <p:cNvCxnSpPr>
            <a:cxnSpLocks/>
            <a:stCxn id="77" idx="3"/>
            <a:endCxn id="92" idx="1"/>
          </p:cNvCxnSpPr>
          <p:nvPr/>
        </p:nvCxnSpPr>
        <p:spPr>
          <a:xfrm flipV="1">
            <a:off x="5970660" y="5136089"/>
            <a:ext cx="597772" cy="689620"/>
          </a:xfrm>
          <a:prstGeom prst="bentConnector3">
            <a:avLst>
              <a:gd name="adj1" fmla="val 39244"/>
            </a:avLst>
          </a:prstGeom>
          <a:ln w="6350">
            <a:solidFill>
              <a:schemeClr val="accent2"/>
            </a:solidFill>
            <a:prstDash val="solid"/>
            <a:tailEnd type="oval"/>
          </a:ln>
          <a:effectLst/>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B60D00EF-E90B-498E-A87C-1AE69A4792C1}"/>
              </a:ext>
            </a:extLst>
          </p:cNvPr>
          <p:cNvCxnSpPr>
            <a:cxnSpLocks/>
          </p:cNvCxnSpPr>
          <p:nvPr/>
        </p:nvCxnSpPr>
        <p:spPr>
          <a:xfrm flipV="1">
            <a:off x="5979859" y="5677625"/>
            <a:ext cx="578060" cy="221525"/>
          </a:xfrm>
          <a:prstGeom prst="bentConnector3">
            <a:avLst>
              <a:gd name="adj1" fmla="val 50000"/>
            </a:avLst>
          </a:prstGeom>
          <a:ln w="6350">
            <a:solidFill>
              <a:srgbClr val="AF53B1"/>
            </a:solidFill>
            <a:prstDash val="solid"/>
            <a:tailEnd type="oval"/>
          </a:ln>
          <a:effectLst/>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11BE148C-65B4-4B0B-8CB0-FA2518EED658}"/>
              </a:ext>
            </a:extLst>
          </p:cNvPr>
          <p:cNvSpPr/>
          <p:nvPr/>
        </p:nvSpPr>
        <p:spPr>
          <a:xfrm>
            <a:off x="6568432" y="4567279"/>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92" name="Rectangle 91">
            <a:extLst>
              <a:ext uri="{FF2B5EF4-FFF2-40B4-BE49-F238E27FC236}">
                <a16:creationId xmlns:a16="http://schemas.microsoft.com/office/drawing/2014/main" id="{C023B762-FC66-4D01-B2AC-83AC0A9E03EE}"/>
              </a:ext>
            </a:extLst>
          </p:cNvPr>
          <p:cNvSpPr/>
          <p:nvPr/>
        </p:nvSpPr>
        <p:spPr>
          <a:xfrm>
            <a:off x="6568432" y="5060267"/>
            <a:ext cx="198827" cy="151643"/>
          </a:xfrm>
          <a:prstGeom prst="rect">
            <a:avLst/>
          </a:prstGeom>
          <a:solidFill>
            <a:schemeClr val="accent1">
              <a:alpha val="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graphicFrame>
        <p:nvGraphicFramePr>
          <p:cNvPr id="26" name="Chart 25">
            <a:extLst>
              <a:ext uri="{FF2B5EF4-FFF2-40B4-BE49-F238E27FC236}">
                <a16:creationId xmlns:a16="http://schemas.microsoft.com/office/drawing/2014/main" id="{A2C454E4-9CF2-4268-84F3-15CB0DE49A2F}"/>
              </a:ext>
            </a:extLst>
          </p:cNvPr>
          <p:cNvGraphicFramePr/>
          <p:nvPr/>
        </p:nvGraphicFramePr>
        <p:xfrm>
          <a:off x="4548622" y="1443842"/>
          <a:ext cx="2130609" cy="4752851"/>
        </p:xfrm>
        <a:graphic>
          <a:graphicData uri="http://schemas.openxmlformats.org/drawingml/2006/chart">
            <c:chart xmlns:c="http://schemas.openxmlformats.org/drawingml/2006/chart" xmlns:r="http://schemas.openxmlformats.org/officeDocument/2006/relationships" r:id="rId4"/>
          </a:graphicData>
        </a:graphic>
      </p:graphicFrame>
      <p:sp>
        <p:nvSpPr>
          <p:cNvPr id="37" name="Footer Placeholder 3">
            <a:extLst>
              <a:ext uri="{FF2B5EF4-FFF2-40B4-BE49-F238E27FC236}">
                <a16:creationId xmlns:a16="http://schemas.microsoft.com/office/drawing/2014/main" id="{D8F707C1-1BB8-4D8A-B2C5-3D33E096636D}"/>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324046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0E06-1044-43D9-B244-0A3A7664EC14}"/>
              </a:ext>
            </a:extLst>
          </p:cNvPr>
          <p:cNvSpPr>
            <a:spLocks noGrp="1"/>
          </p:cNvSpPr>
          <p:nvPr>
            <p:ph type="title"/>
          </p:nvPr>
        </p:nvSpPr>
        <p:spPr/>
        <p:txBody>
          <a:bodyPr/>
          <a:lstStyle/>
          <a:p>
            <a:pPr>
              <a:lnSpc>
                <a:spcPct val="100000"/>
              </a:lnSpc>
            </a:pPr>
            <a:r>
              <a:rPr lang="en-GB" sz="2400" dirty="0"/>
              <a:t>Both domestic and international resources are lower per person in countries in crisis</a:t>
            </a:r>
          </a:p>
        </p:txBody>
      </p:sp>
      <p:grpSp>
        <p:nvGrpSpPr>
          <p:cNvPr id="532" name="Group 277">
            <a:extLst>
              <a:ext uri="{FF2B5EF4-FFF2-40B4-BE49-F238E27FC236}">
                <a16:creationId xmlns:a16="http://schemas.microsoft.com/office/drawing/2014/main" id="{B034B0D8-5A5A-4631-B6A7-3D98A0EB4AF2}"/>
              </a:ext>
            </a:extLst>
          </p:cNvPr>
          <p:cNvGrpSpPr>
            <a:grpSpLocks noChangeAspect="1"/>
          </p:cNvGrpSpPr>
          <p:nvPr/>
        </p:nvGrpSpPr>
        <p:grpSpPr bwMode="auto">
          <a:xfrm>
            <a:off x="664721" y="1330051"/>
            <a:ext cx="7796817" cy="4706475"/>
            <a:chOff x="719" y="829"/>
            <a:chExt cx="4395" cy="2653"/>
          </a:xfrm>
        </p:grpSpPr>
        <p:sp>
          <p:nvSpPr>
            <p:cNvPr id="533" name="AutoShape 276">
              <a:extLst>
                <a:ext uri="{FF2B5EF4-FFF2-40B4-BE49-F238E27FC236}">
                  <a16:creationId xmlns:a16="http://schemas.microsoft.com/office/drawing/2014/main" id="{31F43CD4-7F79-4B64-9311-38804144DD85}"/>
                </a:ext>
              </a:extLst>
            </p:cNvPr>
            <p:cNvSpPr>
              <a:spLocks noChangeAspect="1" noChangeArrowheads="1" noTextEdit="1"/>
            </p:cNvSpPr>
            <p:nvPr/>
          </p:nvSpPr>
          <p:spPr bwMode="auto">
            <a:xfrm>
              <a:off x="719" y="838"/>
              <a:ext cx="4322" cy="2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4" name="Freeform 278">
              <a:extLst>
                <a:ext uri="{FF2B5EF4-FFF2-40B4-BE49-F238E27FC236}">
                  <a16:creationId xmlns:a16="http://schemas.microsoft.com/office/drawing/2014/main" id="{BAA19327-2BC2-40B7-90F7-11FE362AC8BF}"/>
                </a:ext>
              </a:extLst>
            </p:cNvPr>
            <p:cNvSpPr>
              <a:spLocks/>
            </p:cNvSpPr>
            <p:nvPr/>
          </p:nvSpPr>
          <p:spPr bwMode="auto">
            <a:xfrm>
              <a:off x="1502" y="2139"/>
              <a:ext cx="2735" cy="393"/>
            </a:xfrm>
            <a:custGeom>
              <a:avLst/>
              <a:gdLst>
                <a:gd name="T0" fmla="*/ 0 w 2735"/>
                <a:gd name="T1" fmla="*/ 23 h 393"/>
                <a:gd name="T2" fmla="*/ 1431 w 2735"/>
                <a:gd name="T3" fmla="*/ 393 h 393"/>
                <a:gd name="T4" fmla="*/ 2735 w 2735"/>
                <a:gd name="T5" fmla="*/ 0 h 393"/>
              </a:gdLst>
              <a:ahLst/>
              <a:cxnLst>
                <a:cxn ang="0">
                  <a:pos x="T0" y="T1"/>
                </a:cxn>
                <a:cxn ang="0">
                  <a:pos x="T2" y="T3"/>
                </a:cxn>
                <a:cxn ang="0">
                  <a:pos x="T4" y="T5"/>
                </a:cxn>
              </a:cxnLst>
              <a:rect l="0" t="0" r="r" b="b"/>
              <a:pathLst>
                <a:path w="2735" h="393">
                  <a:moveTo>
                    <a:pt x="0" y="23"/>
                  </a:moveTo>
                  <a:lnTo>
                    <a:pt x="1431" y="393"/>
                  </a:lnTo>
                  <a:lnTo>
                    <a:pt x="2735" y="0"/>
                  </a:lnTo>
                </a:path>
              </a:pathLst>
            </a:custGeom>
            <a:noFill/>
            <a:ln w="4763"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5" name="Freeform 279">
              <a:extLst>
                <a:ext uri="{FF2B5EF4-FFF2-40B4-BE49-F238E27FC236}">
                  <a16:creationId xmlns:a16="http://schemas.microsoft.com/office/drawing/2014/main" id="{BB763BA4-FEDD-49C3-830C-731F146B4BC9}"/>
                </a:ext>
              </a:extLst>
            </p:cNvPr>
            <p:cNvSpPr>
              <a:spLocks/>
            </p:cNvSpPr>
            <p:nvPr/>
          </p:nvSpPr>
          <p:spPr bwMode="auto">
            <a:xfrm>
              <a:off x="1679" y="1760"/>
              <a:ext cx="2300" cy="772"/>
            </a:xfrm>
            <a:custGeom>
              <a:avLst/>
              <a:gdLst>
                <a:gd name="T0" fmla="*/ 0 w 2300"/>
                <a:gd name="T1" fmla="*/ 116 h 772"/>
                <a:gd name="T2" fmla="*/ 1254 w 2300"/>
                <a:gd name="T3" fmla="*/ 772 h 772"/>
                <a:gd name="T4" fmla="*/ 2300 w 2300"/>
                <a:gd name="T5" fmla="*/ 0 h 772"/>
              </a:gdLst>
              <a:ahLst/>
              <a:cxnLst>
                <a:cxn ang="0">
                  <a:pos x="T0" y="T1"/>
                </a:cxn>
                <a:cxn ang="0">
                  <a:pos x="T2" y="T3"/>
                </a:cxn>
                <a:cxn ang="0">
                  <a:pos x="T4" y="T5"/>
                </a:cxn>
              </a:cxnLst>
              <a:rect l="0" t="0" r="r" b="b"/>
              <a:pathLst>
                <a:path w="2300" h="772">
                  <a:moveTo>
                    <a:pt x="0" y="116"/>
                  </a:moveTo>
                  <a:lnTo>
                    <a:pt x="1254" y="772"/>
                  </a:lnTo>
                  <a:lnTo>
                    <a:pt x="2300" y="0"/>
                  </a:lnTo>
                </a:path>
              </a:pathLst>
            </a:custGeom>
            <a:noFill/>
            <a:ln w="4763"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6" name="Freeform 280">
              <a:extLst>
                <a:ext uri="{FF2B5EF4-FFF2-40B4-BE49-F238E27FC236}">
                  <a16:creationId xmlns:a16="http://schemas.microsoft.com/office/drawing/2014/main" id="{C50BB23F-8DD6-482A-BBC8-329F48511D6F}"/>
                </a:ext>
              </a:extLst>
            </p:cNvPr>
            <p:cNvSpPr>
              <a:spLocks/>
            </p:cNvSpPr>
            <p:nvPr/>
          </p:nvSpPr>
          <p:spPr bwMode="auto">
            <a:xfrm>
              <a:off x="1940" y="1383"/>
              <a:ext cx="1559" cy="1149"/>
            </a:xfrm>
            <a:custGeom>
              <a:avLst/>
              <a:gdLst>
                <a:gd name="T0" fmla="*/ 0 w 1559"/>
                <a:gd name="T1" fmla="*/ 201 h 1149"/>
                <a:gd name="T2" fmla="*/ 993 w 1559"/>
                <a:gd name="T3" fmla="*/ 1149 h 1149"/>
                <a:gd name="T4" fmla="*/ 1559 w 1559"/>
                <a:gd name="T5" fmla="*/ 0 h 1149"/>
              </a:gdLst>
              <a:ahLst/>
              <a:cxnLst>
                <a:cxn ang="0">
                  <a:pos x="T0" y="T1"/>
                </a:cxn>
                <a:cxn ang="0">
                  <a:pos x="T2" y="T3"/>
                </a:cxn>
                <a:cxn ang="0">
                  <a:pos x="T4" y="T5"/>
                </a:cxn>
              </a:cxnLst>
              <a:rect l="0" t="0" r="r" b="b"/>
              <a:pathLst>
                <a:path w="1559" h="1149">
                  <a:moveTo>
                    <a:pt x="0" y="201"/>
                  </a:moveTo>
                  <a:lnTo>
                    <a:pt x="993" y="1149"/>
                  </a:lnTo>
                  <a:lnTo>
                    <a:pt x="1559" y="0"/>
                  </a:lnTo>
                </a:path>
              </a:pathLst>
            </a:custGeom>
            <a:noFill/>
            <a:ln w="4763"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7" name="Freeform 281">
              <a:extLst>
                <a:ext uri="{FF2B5EF4-FFF2-40B4-BE49-F238E27FC236}">
                  <a16:creationId xmlns:a16="http://schemas.microsoft.com/office/drawing/2014/main" id="{73FCE146-2841-4C72-BA42-4CF87C7D0FC4}"/>
                </a:ext>
              </a:extLst>
            </p:cNvPr>
            <p:cNvSpPr>
              <a:spLocks/>
            </p:cNvSpPr>
            <p:nvPr/>
          </p:nvSpPr>
          <p:spPr bwMode="auto">
            <a:xfrm>
              <a:off x="2396" y="1262"/>
              <a:ext cx="537" cy="1270"/>
            </a:xfrm>
            <a:custGeom>
              <a:avLst/>
              <a:gdLst>
                <a:gd name="T0" fmla="*/ 0 w 537"/>
                <a:gd name="T1" fmla="*/ 93 h 1270"/>
                <a:gd name="T2" fmla="*/ 537 w 537"/>
                <a:gd name="T3" fmla="*/ 1270 h 1270"/>
                <a:gd name="T4" fmla="*/ 525 w 537"/>
                <a:gd name="T5" fmla="*/ 0 h 1270"/>
              </a:gdLst>
              <a:ahLst/>
              <a:cxnLst>
                <a:cxn ang="0">
                  <a:pos x="T0" y="T1"/>
                </a:cxn>
                <a:cxn ang="0">
                  <a:pos x="T2" y="T3"/>
                </a:cxn>
                <a:cxn ang="0">
                  <a:pos x="T4" y="T5"/>
                </a:cxn>
              </a:cxnLst>
              <a:rect l="0" t="0" r="r" b="b"/>
              <a:pathLst>
                <a:path w="537" h="1270">
                  <a:moveTo>
                    <a:pt x="0" y="93"/>
                  </a:moveTo>
                  <a:lnTo>
                    <a:pt x="537" y="1270"/>
                  </a:lnTo>
                  <a:lnTo>
                    <a:pt x="525" y="0"/>
                  </a:lnTo>
                </a:path>
              </a:pathLst>
            </a:custGeom>
            <a:noFill/>
            <a:ln w="4763"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8" name="Line 282">
              <a:extLst>
                <a:ext uri="{FF2B5EF4-FFF2-40B4-BE49-F238E27FC236}">
                  <a16:creationId xmlns:a16="http://schemas.microsoft.com/office/drawing/2014/main" id="{16B657A2-B135-466E-B816-F8EF13BC9F11}"/>
                </a:ext>
              </a:extLst>
            </p:cNvPr>
            <p:cNvSpPr>
              <a:spLocks noChangeShapeType="1"/>
            </p:cNvSpPr>
            <p:nvPr/>
          </p:nvSpPr>
          <p:spPr bwMode="auto">
            <a:xfrm>
              <a:off x="1412" y="2508"/>
              <a:ext cx="2926" cy="0"/>
            </a:xfrm>
            <a:prstGeom prst="line">
              <a:avLst/>
            </a:prstGeom>
            <a:noFill/>
            <a:ln w="4763" cap="flat">
              <a:solidFill>
                <a:srgbClr val="A8A5A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9" name="Freeform 283">
              <a:extLst>
                <a:ext uri="{FF2B5EF4-FFF2-40B4-BE49-F238E27FC236}">
                  <a16:creationId xmlns:a16="http://schemas.microsoft.com/office/drawing/2014/main" id="{16CA1973-9B1B-410B-835D-10726AD44297}"/>
                </a:ext>
              </a:extLst>
            </p:cNvPr>
            <p:cNvSpPr>
              <a:spLocks/>
            </p:cNvSpPr>
            <p:nvPr/>
          </p:nvSpPr>
          <p:spPr bwMode="auto">
            <a:xfrm>
              <a:off x="3078" y="1914"/>
              <a:ext cx="596" cy="495"/>
            </a:xfrm>
            <a:custGeom>
              <a:avLst/>
              <a:gdLst>
                <a:gd name="T0" fmla="*/ 0 w 252"/>
                <a:gd name="T1" fmla="*/ 0 h 209"/>
                <a:gd name="T2" fmla="*/ 252 w 252"/>
                <a:gd name="T3" fmla="*/ 209 h 209"/>
                <a:gd name="T4" fmla="*/ 251 w 252"/>
                <a:gd name="T5" fmla="*/ 209 h 209"/>
                <a:gd name="T6" fmla="*/ 0 w 252"/>
                <a:gd name="T7" fmla="*/ 0 h 209"/>
              </a:gdLst>
              <a:ahLst/>
              <a:cxnLst>
                <a:cxn ang="0">
                  <a:pos x="T0" y="T1"/>
                </a:cxn>
                <a:cxn ang="0">
                  <a:pos x="T2" y="T3"/>
                </a:cxn>
                <a:cxn ang="0">
                  <a:pos x="T4" y="T5"/>
                </a:cxn>
                <a:cxn ang="0">
                  <a:pos x="T6" y="T7"/>
                </a:cxn>
              </a:cxnLst>
              <a:rect l="0" t="0" r="r" b="b"/>
              <a:pathLst>
                <a:path w="252" h="209">
                  <a:moveTo>
                    <a:pt x="0" y="0"/>
                  </a:moveTo>
                  <a:cubicBezTo>
                    <a:pt x="116" y="21"/>
                    <a:pt x="211" y="102"/>
                    <a:pt x="252" y="209"/>
                  </a:cubicBezTo>
                  <a:cubicBezTo>
                    <a:pt x="251" y="209"/>
                    <a:pt x="251" y="209"/>
                    <a:pt x="251" y="209"/>
                  </a:cubicBezTo>
                  <a:cubicBezTo>
                    <a:pt x="210" y="102"/>
                    <a:pt x="116" y="21"/>
                    <a:pt x="0" y="0"/>
                  </a:cubicBezTo>
                  <a:close/>
                </a:path>
              </a:pathLst>
            </a:cu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0" name="Rectangle 284">
              <a:extLst>
                <a:ext uri="{FF2B5EF4-FFF2-40B4-BE49-F238E27FC236}">
                  <a16:creationId xmlns:a16="http://schemas.microsoft.com/office/drawing/2014/main" id="{BE9841A8-1F44-42D3-AE1E-229FBA648827}"/>
                </a:ext>
              </a:extLst>
            </p:cNvPr>
            <p:cNvSpPr>
              <a:spLocks noChangeArrowheads="1"/>
            </p:cNvSpPr>
            <p:nvPr/>
          </p:nvSpPr>
          <p:spPr bwMode="auto">
            <a:xfrm>
              <a:off x="1786" y="2452"/>
              <a:ext cx="177"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1" name="Freeform 285">
              <a:extLst>
                <a:ext uri="{FF2B5EF4-FFF2-40B4-BE49-F238E27FC236}">
                  <a16:creationId xmlns:a16="http://schemas.microsoft.com/office/drawing/2014/main" id="{BAFC010C-277F-409D-BE93-310C83F7AF9D}"/>
                </a:ext>
              </a:extLst>
            </p:cNvPr>
            <p:cNvSpPr>
              <a:spLocks/>
            </p:cNvSpPr>
            <p:nvPr/>
          </p:nvSpPr>
          <p:spPr bwMode="auto">
            <a:xfrm>
              <a:off x="1412" y="1262"/>
              <a:ext cx="2926" cy="1246"/>
            </a:xfrm>
            <a:custGeom>
              <a:avLst/>
              <a:gdLst>
                <a:gd name="T0" fmla="*/ 0 w 1237"/>
                <a:gd name="T1" fmla="*/ 526 h 526"/>
                <a:gd name="T2" fmla="*/ 619 w 1237"/>
                <a:gd name="T3" fmla="*/ 0 h 526"/>
                <a:gd name="T4" fmla="*/ 1237 w 1237"/>
                <a:gd name="T5" fmla="*/ 523 h 526"/>
              </a:gdLst>
              <a:ahLst/>
              <a:cxnLst>
                <a:cxn ang="0">
                  <a:pos x="T0" y="T1"/>
                </a:cxn>
                <a:cxn ang="0">
                  <a:pos x="T2" y="T3"/>
                </a:cxn>
                <a:cxn ang="0">
                  <a:pos x="T4" y="T5"/>
                </a:cxn>
              </a:cxnLst>
              <a:rect l="0" t="0" r="r" b="b"/>
              <a:pathLst>
                <a:path w="1237" h="526">
                  <a:moveTo>
                    <a:pt x="0" y="526"/>
                  </a:moveTo>
                  <a:cubicBezTo>
                    <a:pt x="48" y="227"/>
                    <a:pt x="307" y="0"/>
                    <a:pt x="619" y="0"/>
                  </a:cubicBezTo>
                  <a:cubicBezTo>
                    <a:pt x="930" y="0"/>
                    <a:pt x="1188" y="226"/>
                    <a:pt x="1237" y="523"/>
                  </a:cubicBezTo>
                </a:path>
              </a:pathLst>
            </a:custGeom>
            <a:noFill/>
            <a:ln w="4763" cap="flat">
              <a:solidFill>
                <a:srgbClr val="A8A5A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2" name="Rectangle 286">
              <a:extLst>
                <a:ext uri="{FF2B5EF4-FFF2-40B4-BE49-F238E27FC236}">
                  <a16:creationId xmlns:a16="http://schemas.microsoft.com/office/drawing/2014/main" id="{C4CE74D1-F6E4-4DF5-AB7C-6789E4540923}"/>
                </a:ext>
              </a:extLst>
            </p:cNvPr>
            <p:cNvSpPr>
              <a:spLocks noChangeArrowheads="1"/>
            </p:cNvSpPr>
            <p:nvPr/>
          </p:nvSpPr>
          <p:spPr bwMode="auto">
            <a:xfrm>
              <a:off x="1876" y="2219"/>
              <a:ext cx="175"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3" name="Rectangle 287">
              <a:extLst>
                <a:ext uri="{FF2B5EF4-FFF2-40B4-BE49-F238E27FC236}">
                  <a16:creationId xmlns:a16="http://schemas.microsoft.com/office/drawing/2014/main" id="{6E3EEAA8-CDE3-4302-A368-5ABEE7A626C3}"/>
                </a:ext>
              </a:extLst>
            </p:cNvPr>
            <p:cNvSpPr>
              <a:spLocks noChangeArrowheads="1"/>
            </p:cNvSpPr>
            <p:nvPr/>
          </p:nvSpPr>
          <p:spPr bwMode="auto">
            <a:xfrm>
              <a:off x="1935" y="1980"/>
              <a:ext cx="175"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4" name="Rectangle 288">
              <a:extLst>
                <a:ext uri="{FF2B5EF4-FFF2-40B4-BE49-F238E27FC236}">
                  <a16:creationId xmlns:a16="http://schemas.microsoft.com/office/drawing/2014/main" id="{39853948-0431-4A44-A75A-3C7803984748}"/>
                </a:ext>
              </a:extLst>
            </p:cNvPr>
            <p:cNvSpPr>
              <a:spLocks noChangeArrowheads="1"/>
            </p:cNvSpPr>
            <p:nvPr/>
          </p:nvSpPr>
          <p:spPr bwMode="auto">
            <a:xfrm>
              <a:off x="2171" y="1807"/>
              <a:ext cx="112"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5" name="Rectangle 289">
              <a:extLst>
                <a:ext uri="{FF2B5EF4-FFF2-40B4-BE49-F238E27FC236}">
                  <a16:creationId xmlns:a16="http://schemas.microsoft.com/office/drawing/2014/main" id="{7D017804-C480-475F-89AD-BAFC7C4E52C4}"/>
                </a:ext>
              </a:extLst>
            </p:cNvPr>
            <p:cNvSpPr>
              <a:spLocks noChangeArrowheads="1"/>
            </p:cNvSpPr>
            <p:nvPr/>
          </p:nvSpPr>
          <p:spPr bwMode="auto">
            <a:xfrm>
              <a:off x="2477" y="1655"/>
              <a:ext cx="175"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6" name="Rectangle 290">
              <a:extLst>
                <a:ext uri="{FF2B5EF4-FFF2-40B4-BE49-F238E27FC236}">
                  <a16:creationId xmlns:a16="http://schemas.microsoft.com/office/drawing/2014/main" id="{CBBDA9BC-BEF6-4821-B4BC-09655EC71A34}"/>
                </a:ext>
              </a:extLst>
            </p:cNvPr>
            <p:cNvSpPr>
              <a:spLocks noChangeArrowheads="1"/>
            </p:cNvSpPr>
            <p:nvPr/>
          </p:nvSpPr>
          <p:spPr bwMode="auto">
            <a:xfrm>
              <a:off x="2829" y="1632"/>
              <a:ext cx="187"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7" name="Freeform 291">
              <a:extLst>
                <a:ext uri="{FF2B5EF4-FFF2-40B4-BE49-F238E27FC236}">
                  <a16:creationId xmlns:a16="http://schemas.microsoft.com/office/drawing/2014/main" id="{0C27077D-AC23-4B23-9AE2-06963A7F25D5}"/>
                </a:ext>
              </a:extLst>
            </p:cNvPr>
            <p:cNvSpPr>
              <a:spLocks/>
            </p:cNvSpPr>
            <p:nvPr/>
          </p:nvSpPr>
          <p:spPr bwMode="auto">
            <a:xfrm>
              <a:off x="3267" y="1731"/>
              <a:ext cx="177" cy="109"/>
            </a:xfrm>
            <a:custGeom>
              <a:avLst/>
              <a:gdLst>
                <a:gd name="T0" fmla="*/ 109 w 177"/>
                <a:gd name="T1" fmla="*/ 93 h 109"/>
                <a:gd name="T2" fmla="*/ 0 w 177"/>
                <a:gd name="T3" fmla="*/ 109 h 109"/>
                <a:gd name="T4" fmla="*/ 0 w 177"/>
                <a:gd name="T5" fmla="*/ 0 h 109"/>
                <a:gd name="T6" fmla="*/ 177 w 177"/>
                <a:gd name="T7" fmla="*/ 0 h 109"/>
                <a:gd name="T8" fmla="*/ 109 w 177"/>
                <a:gd name="T9" fmla="*/ 93 h 109"/>
              </a:gdLst>
              <a:ahLst/>
              <a:cxnLst>
                <a:cxn ang="0">
                  <a:pos x="T0" y="T1"/>
                </a:cxn>
                <a:cxn ang="0">
                  <a:pos x="T2" y="T3"/>
                </a:cxn>
                <a:cxn ang="0">
                  <a:pos x="T4" y="T5"/>
                </a:cxn>
                <a:cxn ang="0">
                  <a:pos x="T6" y="T7"/>
                </a:cxn>
                <a:cxn ang="0">
                  <a:pos x="T8" y="T9"/>
                </a:cxn>
              </a:cxnLst>
              <a:rect l="0" t="0" r="r" b="b"/>
              <a:pathLst>
                <a:path w="177" h="109">
                  <a:moveTo>
                    <a:pt x="109" y="93"/>
                  </a:moveTo>
                  <a:lnTo>
                    <a:pt x="0" y="109"/>
                  </a:lnTo>
                  <a:lnTo>
                    <a:pt x="0" y="0"/>
                  </a:lnTo>
                  <a:lnTo>
                    <a:pt x="177" y="0"/>
                  </a:lnTo>
                  <a:lnTo>
                    <a:pt x="109"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8" name="Rectangle 292">
              <a:extLst>
                <a:ext uri="{FF2B5EF4-FFF2-40B4-BE49-F238E27FC236}">
                  <a16:creationId xmlns:a16="http://schemas.microsoft.com/office/drawing/2014/main" id="{642AA4A2-B867-4F35-9D8A-BEBF5689C6B3}"/>
                </a:ext>
              </a:extLst>
            </p:cNvPr>
            <p:cNvSpPr>
              <a:spLocks noChangeArrowheads="1"/>
            </p:cNvSpPr>
            <p:nvPr/>
          </p:nvSpPr>
          <p:spPr bwMode="auto">
            <a:xfrm>
              <a:off x="3600" y="1952"/>
              <a:ext cx="140" cy="1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9" name="Rectangle 293">
              <a:extLst>
                <a:ext uri="{FF2B5EF4-FFF2-40B4-BE49-F238E27FC236}">
                  <a16:creationId xmlns:a16="http://schemas.microsoft.com/office/drawing/2014/main" id="{4B86C29E-58A1-4F36-B9A3-27A12C8F755F}"/>
                </a:ext>
              </a:extLst>
            </p:cNvPr>
            <p:cNvSpPr>
              <a:spLocks noChangeArrowheads="1"/>
            </p:cNvSpPr>
            <p:nvPr/>
          </p:nvSpPr>
          <p:spPr bwMode="auto">
            <a:xfrm>
              <a:off x="3787" y="2219"/>
              <a:ext cx="152" cy="7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0" name="Rectangle 294">
              <a:extLst>
                <a:ext uri="{FF2B5EF4-FFF2-40B4-BE49-F238E27FC236}">
                  <a16:creationId xmlns:a16="http://schemas.microsoft.com/office/drawing/2014/main" id="{1C542D3E-BC67-469A-947A-127D93F6C15E}"/>
                </a:ext>
              </a:extLst>
            </p:cNvPr>
            <p:cNvSpPr>
              <a:spLocks noChangeArrowheads="1"/>
            </p:cNvSpPr>
            <p:nvPr/>
          </p:nvSpPr>
          <p:spPr bwMode="auto">
            <a:xfrm>
              <a:off x="3861" y="2425"/>
              <a:ext cx="175" cy="1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1" name="Rectangle 295">
              <a:extLst>
                <a:ext uri="{FF2B5EF4-FFF2-40B4-BE49-F238E27FC236}">
                  <a16:creationId xmlns:a16="http://schemas.microsoft.com/office/drawing/2014/main" id="{B40F2580-03A0-41EB-9C2D-A5B1CD033A18}"/>
                </a:ext>
              </a:extLst>
            </p:cNvPr>
            <p:cNvSpPr>
              <a:spLocks noChangeArrowheads="1"/>
            </p:cNvSpPr>
            <p:nvPr/>
          </p:nvSpPr>
          <p:spPr bwMode="auto">
            <a:xfrm>
              <a:off x="1131" y="1341"/>
              <a:ext cx="73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9D999F"/>
                  </a:solidFill>
                  <a:effectLst/>
                  <a:uLnTx/>
                  <a:uFillTx/>
                  <a:latin typeface="Arial"/>
                  <a:ea typeface="MS PGothic" panose="020B0600070205080204" pitchFamily="34" charset="-128"/>
                  <a:cs typeface="+mn-cs"/>
                </a:rPr>
                <a:t>Official humanitarian</a:t>
              </a:r>
              <a:endParaRPr kumimoji="0" lang="en-US" altLang="en-US"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52" name="Rectangle 296">
              <a:extLst>
                <a:ext uri="{FF2B5EF4-FFF2-40B4-BE49-F238E27FC236}">
                  <a16:creationId xmlns:a16="http://schemas.microsoft.com/office/drawing/2014/main" id="{7E787260-B643-4DBE-A348-71B8DE2EB83F}"/>
                </a:ext>
              </a:extLst>
            </p:cNvPr>
            <p:cNvSpPr>
              <a:spLocks noChangeArrowheads="1"/>
            </p:cNvSpPr>
            <p:nvPr/>
          </p:nvSpPr>
          <p:spPr bwMode="auto">
            <a:xfrm>
              <a:off x="1443" y="1421"/>
              <a:ext cx="38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assistance</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3" name="Rectangle 297">
              <a:extLst>
                <a:ext uri="{FF2B5EF4-FFF2-40B4-BE49-F238E27FC236}">
                  <a16:creationId xmlns:a16="http://schemas.microsoft.com/office/drawing/2014/main" id="{22F58F6B-32B4-451B-83C9-53D61284E125}"/>
                </a:ext>
              </a:extLst>
            </p:cNvPr>
            <p:cNvSpPr>
              <a:spLocks noChangeArrowheads="1"/>
            </p:cNvSpPr>
            <p:nvPr/>
          </p:nvSpPr>
          <p:spPr bwMode="auto">
            <a:xfrm>
              <a:off x="1223" y="1499"/>
              <a:ext cx="6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9D999F"/>
                  </a:solidFill>
                  <a:effectLst/>
                  <a:uLnTx/>
                  <a:uFillTx/>
                  <a:latin typeface="Arial"/>
                  <a:ea typeface="MS PGothic" panose="020B0600070205080204" pitchFamily="34" charset="-128"/>
                  <a:cs typeface="+mn-cs"/>
                </a:rPr>
                <a:t>US$16 per person</a:t>
              </a:r>
              <a:endParaRPr kumimoji="0" lang="en-US" altLang="en-US"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54" name="Rectangle 298">
              <a:extLst>
                <a:ext uri="{FF2B5EF4-FFF2-40B4-BE49-F238E27FC236}">
                  <a16:creationId xmlns:a16="http://schemas.microsoft.com/office/drawing/2014/main" id="{24485B20-DEC0-4563-AE35-05B0DC60C29C}"/>
                </a:ext>
              </a:extLst>
            </p:cNvPr>
            <p:cNvSpPr>
              <a:spLocks noChangeArrowheads="1"/>
            </p:cNvSpPr>
            <p:nvPr/>
          </p:nvSpPr>
          <p:spPr bwMode="auto">
            <a:xfrm>
              <a:off x="1571" y="945"/>
              <a:ext cx="95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Developmental ODA gross</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5" name="Rectangle 299">
              <a:extLst>
                <a:ext uri="{FF2B5EF4-FFF2-40B4-BE49-F238E27FC236}">
                  <a16:creationId xmlns:a16="http://schemas.microsoft.com/office/drawing/2014/main" id="{210E5CEE-1031-493E-ADAE-B42074B14561}"/>
                </a:ext>
              </a:extLst>
            </p:cNvPr>
            <p:cNvSpPr>
              <a:spLocks noChangeArrowheads="1"/>
            </p:cNvSpPr>
            <p:nvPr/>
          </p:nvSpPr>
          <p:spPr bwMode="auto">
            <a:xfrm>
              <a:off x="1831" y="1026"/>
              <a:ext cx="6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US$39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6" name="Rectangle 300">
              <a:extLst>
                <a:ext uri="{FF2B5EF4-FFF2-40B4-BE49-F238E27FC236}">
                  <a16:creationId xmlns:a16="http://schemas.microsoft.com/office/drawing/2014/main" id="{1206AD2C-626A-4E90-977E-4A4698EDA4AF}"/>
                </a:ext>
              </a:extLst>
            </p:cNvPr>
            <p:cNvSpPr>
              <a:spLocks noChangeArrowheads="1"/>
            </p:cNvSpPr>
            <p:nvPr/>
          </p:nvSpPr>
          <p:spPr bwMode="auto">
            <a:xfrm>
              <a:off x="1109" y="1691"/>
              <a:ext cx="4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Other official</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7" name="Rectangle 301">
              <a:extLst>
                <a:ext uri="{FF2B5EF4-FFF2-40B4-BE49-F238E27FC236}">
                  <a16:creationId xmlns:a16="http://schemas.microsoft.com/office/drawing/2014/main" id="{D51AD379-81BE-4BC8-ACBE-3CA3A9BC60E9}"/>
                </a:ext>
              </a:extLst>
            </p:cNvPr>
            <p:cNvSpPr>
              <a:spLocks noChangeArrowheads="1"/>
            </p:cNvSpPr>
            <p:nvPr/>
          </p:nvSpPr>
          <p:spPr bwMode="auto">
            <a:xfrm>
              <a:off x="1159" y="1770"/>
              <a:ext cx="40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flows gross</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8" name="Rectangle 302">
              <a:extLst>
                <a:ext uri="{FF2B5EF4-FFF2-40B4-BE49-F238E27FC236}">
                  <a16:creationId xmlns:a16="http://schemas.microsoft.com/office/drawing/2014/main" id="{D94CDA2C-46BD-4195-9117-B7B6D119FA7D}"/>
                </a:ext>
              </a:extLst>
            </p:cNvPr>
            <p:cNvSpPr>
              <a:spLocks noChangeArrowheads="1"/>
            </p:cNvSpPr>
            <p:nvPr/>
          </p:nvSpPr>
          <p:spPr bwMode="auto">
            <a:xfrm>
              <a:off x="944" y="1850"/>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US$4.8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9" name="Rectangle 303">
              <a:extLst>
                <a:ext uri="{FF2B5EF4-FFF2-40B4-BE49-F238E27FC236}">
                  <a16:creationId xmlns:a16="http://schemas.microsoft.com/office/drawing/2014/main" id="{401DD51C-490E-4612-A047-6CAA49F6F43C}"/>
                </a:ext>
              </a:extLst>
            </p:cNvPr>
            <p:cNvSpPr>
              <a:spLocks noChangeArrowheads="1"/>
            </p:cNvSpPr>
            <p:nvPr/>
          </p:nvSpPr>
          <p:spPr bwMode="auto">
            <a:xfrm>
              <a:off x="960" y="2357"/>
              <a:ext cx="36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Long-term</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0" name="Rectangle 304">
              <a:extLst>
                <a:ext uri="{FF2B5EF4-FFF2-40B4-BE49-F238E27FC236}">
                  <a16:creationId xmlns:a16="http://schemas.microsoft.com/office/drawing/2014/main" id="{5DA6BDFE-9835-4931-8649-FEDDFAF31E47}"/>
                </a:ext>
              </a:extLst>
            </p:cNvPr>
            <p:cNvSpPr>
              <a:spLocks noChangeArrowheads="1"/>
            </p:cNvSpPr>
            <p:nvPr/>
          </p:nvSpPr>
          <p:spPr bwMode="auto">
            <a:xfrm>
              <a:off x="873" y="2438"/>
              <a:ext cx="46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debt (official)</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1" name="Rectangle 305">
              <a:extLst>
                <a:ext uri="{FF2B5EF4-FFF2-40B4-BE49-F238E27FC236}">
                  <a16:creationId xmlns:a16="http://schemas.microsoft.com/office/drawing/2014/main" id="{A428D887-5AC7-493B-8395-2100A3AD0802}"/>
                </a:ext>
              </a:extLst>
            </p:cNvPr>
            <p:cNvSpPr>
              <a:spLocks noChangeArrowheads="1"/>
            </p:cNvSpPr>
            <p:nvPr/>
          </p:nvSpPr>
          <p:spPr bwMode="auto">
            <a:xfrm>
              <a:off x="721" y="2518"/>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9D999F"/>
                  </a:solidFill>
                  <a:effectLst/>
                  <a:uLnTx/>
                  <a:uFillTx/>
                  <a:latin typeface="Arial"/>
                  <a:ea typeface="MS PGothic" panose="020B0600070205080204" pitchFamily="34" charset="-128"/>
                  <a:cs typeface="+mn-cs"/>
                </a:rPr>
                <a:t>US$4.2 per person</a:t>
              </a:r>
              <a:endParaRPr kumimoji="0" lang="en-US" altLang="en-US"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62" name="Rectangle 306">
              <a:extLst>
                <a:ext uri="{FF2B5EF4-FFF2-40B4-BE49-F238E27FC236}">
                  <a16:creationId xmlns:a16="http://schemas.microsoft.com/office/drawing/2014/main" id="{B767E3AC-1005-4ED6-810C-19D9614EA186}"/>
                </a:ext>
              </a:extLst>
            </p:cNvPr>
            <p:cNvSpPr>
              <a:spLocks noChangeArrowheads="1"/>
            </p:cNvSpPr>
            <p:nvPr/>
          </p:nvSpPr>
          <p:spPr bwMode="auto">
            <a:xfrm>
              <a:off x="4234" y="1620"/>
              <a:ext cx="492"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Foreign direct</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3" name="Rectangle 307">
              <a:extLst>
                <a:ext uri="{FF2B5EF4-FFF2-40B4-BE49-F238E27FC236}">
                  <a16:creationId xmlns:a16="http://schemas.microsoft.com/office/drawing/2014/main" id="{5B507FFB-A401-4A6C-A94E-5886BA4DAB53}"/>
                </a:ext>
              </a:extLst>
            </p:cNvPr>
            <p:cNvSpPr>
              <a:spLocks noChangeArrowheads="1"/>
            </p:cNvSpPr>
            <p:nvPr/>
          </p:nvSpPr>
          <p:spPr bwMode="auto">
            <a:xfrm>
              <a:off x="4234" y="1698"/>
              <a:ext cx="38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investment</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4" name="Rectangle 308">
              <a:extLst>
                <a:ext uri="{FF2B5EF4-FFF2-40B4-BE49-F238E27FC236}">
                  <a16:creationId xmlns:a16="http://schemas.microsoft.com/office/drawing/2014/main" id="{3CFB9D7D-7B4E-4953-87A1-A07FE6BB94A7}"/>
                </a:ext>
              </a:extLst>
            </p:cNvPr>
            <p:cNvSpPr>
              <a:spLocks noChangeArrowheads="1"/>
            </p:cNvSpPr>
            <p:nvPr/>
          </p:nvSpPr>
          <p:spPr bwMode="auto">
            <a:xfrm>
              <a:off x="4234" y="1779"/>
              <a:ext cx="6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US$23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5" name="Rectangle 309">
              <a:extLst>
                <a:ext uri="{FF2B5EF4-FFF2-40B4-BE49-F238E27FC236}">
                  <a16:creationId xmlns:a16="http://schemas.microsoft.com/office/drawing/2014/main" id="{1750902F-8197-42E9-B31E-07A3B30A8B42}"/>
                </a:ext>
              </a:extLst>
            </p:cNvPr>
            <p:cNvSpPr>
              <a:spLocks noChangeArrowheads="1"/>
            </p:cNvSpPr>
            <p:nvPr/>
          </p:nvSpPr>
          <p:spPr bwMode="auto">
            <a:xfrm>
              <a:off x="2763" y="829"/>
              <a:ext cx="36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Long-term</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6" name="Rectangle 310">
              <a:extLst>
                <a:ext uri="{FF2B5EF4-FFF2-40B4-BE49-F238E27FC236}">
                  <a16:creationId xmlns:a16="http://schemas.microsoft.com/office/drawing/2014/main" id="{183274E1-AFB9-40AB-AC40-5D4E251DE49A}"/>
                </a:ext>
              </a:extLst>
            </p:cNvPr>
            <p:cNvSpPr>
              <a:spLocks noChangeArrowheads="1"/>
            </p:cNvSpPr>
            <p:nvPr/>
          </p:nvSpPr>
          <p:spPr bwMode="auto">
            <a:xfrm>
              <a:off x="2642" y="907"/>
              <a:ext cx="645"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debt (commercial)</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7" name="Rectangle 311">
              <a:extLst>
                <a:ext uri="{FF2B5EF4-FFF2-40B4-BE49-F238E27FC236}">
                  <a16:creationId xmlns:a16="http://schemas.microsoft.com/office/drawing/2014/main" id="{AB615661-898B-422D-A332-382AE475FCC3}"/>
                </a:ext>
              </a:extLst>
            </p:cNvPr>
            <p:cNvSpPr>
              <a:spLocks noChangeArrowheads="1"/>
            </p:cNvSpPr>
            <p:nvPr/>
          </p:nvSpPr>
          <p:spPr bwMode="auto">
            <a:xfrm>
              <a:off x="2654" y="985"/>
              <a:ext cx="6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US$22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8" name="Rectangle 312">
              <a:extLst>
                <a:ext uri="{FF2B5EF4-FFF2-40B4-BE49-F238E27FC236}">
                  <a16:creationId xmlns:a16="http://schemas.microsoft.com/office/drawing/2014/main" id="{F89D9323-FD74-47C2-A152-CF8A11C9886D}"/>
                </a:ext>
              </a:extLst>
            </p:cNvPr>
            <p:cNvSpPr>
              <a:spLocks noChangeArrowheads="1"/>
            </p:cNvSpPr>
            <p:nvPr/>
          </p:nvSpPr>
          <p:spPr bwMode="auto">
            <a:xfrm>
              <a:off x="4338" y="2068"/>
              <a:ext cx="69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Net short-term debt</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9" name="Rectangle 313">
              <a:extLst>
                <a:ext uri="{FF2B5EF4-FFF2-40B4-BE49-F238E27FC236}">
                  <a16:creationId xmlns:a16="http://schemas.microsoft.com/office/drawing/2014/main" id="{99E8E3FB-023C-4A94-85EF-4FBDEEDAEEE2}"/>
                </a:ext>
              </a:extLst>
            </p:cNvPr>
            <p:cNvSpPr>
              <a:spLocks noChangeArrowheads="1"/>
            </p:cNvSpPr>
            <p:nvPr/>
          </p:nvSpPr>
          <p:spPr bwMode="auto">
            <a:xfrm>
              <a:off x="4338" y="2146"/>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US$2.3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0" name="Rectangle 314">
              <a:extLst>
                <a:ext uri="{FF2B5EF4-FFF2-40B4-BE49-F238E27FC236}">
                  <a16:creationId xmlns:a16="http://schemas.microsoft.com/office/drawing/2014/main" id="{4ACA4BD6-67C5-4A69-BBBD-73B57CBAA405}"/>
                </a:ext>
              </a:extLst>
            </p:cNvPr>
            <p:cNvSpPr>
              <a:spLocks noChangeArrowheads="1"/>
            </p:cNvSpPr>
            <p:nvPr/>
          </p:nvSpPr>
          <p:spPr bwMode="auto">
            <a:xfrm>
              <a:off x="4440" y="2390"/>
              <a:ext cx="66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Net portfolio equity</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1" name="Rectangle 315">
              <a:extLst>
                <a:ext uri="{FF2B5EF4-FFF2-40B4-BE49-F238E27FC236}">
                  <a16:creationId xmlns:a16="http://schemas.microsoft.com/office/drawing/2014/main" id="{F8257546-C20B-48C3-B1B3-3979D4830824}"/>
                </a:ext>
              </a:extLst>
            </p:cNvPr>
            <p:cNvSpPr>
              <a:spLocks noChangeArrowheads="1"/>
            </p:cNvSpPr>
            <p:nvPr/>
          </p:nvSpPr>
          <p:spPr bwMode="auto">
            <a:xfrm>
              <a:off x="4440" y="2471"/>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US$4.3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2" name="Rectangle 316">
              <a:extLst>
                <a:ext uri="{FF2B5EF4-FFF2-40B4-BE49-F238E27FC236}">
                  <a16:creationId xmlns:a16="http://schemas.microsoft.com/office/drawing/2014/main" id="{93EE3D49-D6CE-4604-841C-230D54F15FE3}"/>
                </a:ext>
              </a:extLst>
            </p:cNvPr>
            <p:cNvSpPr>
              <a:spLocks noChangeArrowheads="1"/>
            </p:cNvSpPr>
            <p:nvPr/>
          </p:nvSpPr>
          <p:spPr bwMode="auto">
            <a:xfrm>
              <a:off x="3825" y="1170"/>
              <a:ext cx="447"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Remittances</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3" name="Rectangle 317">
              <a:extLst>
                <a:ext uri="{FF2B5EF4-FFF2-40B4-BE49-F238E27FC236}">
                  <a16:creationId xmlns:a16="http://schemas.microsoft.com/office/drawing/2014/main" id="{46B26E20-4C24-4192-AF84-A6B72386C0B2}"/>
                </a:ext>
              </a:extLst>
            </p:cNvPr>
            <p:cNvSpPr>
              <a:spLocks noChangeArrowheads="1"/>
            </p:cNvSpPr>
            <p:nvPr/>
          </p:nvSpPr>
          <p:spPr bwMode="auto">
            <a:xfrm>
              <a:off x="3825" y="1248"/>
              <a:ext cx="65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US$72 per person</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4" name="Rectangle 318">
              <a:extLst>
                <a:ext uri="{FF2B5EF4-FFF2-40B4-BE49-F238E27FC236}">
                  <a16:creationId xmlns:a16="http://schemas.microsoft.com/office/drawing/2014/main" id="{DA0DDFB2-71E1-4143-A8A4-BC69B4C0F31B}"/>
                </a:ext>
              </a:extLst>
            </p:cNvPr>
            <p:cNvSpPr>
              <a:spLocks noChangeArrowheads="1"/>
            </p:cNvSpPr>
            <p:nvPr/>
          </p:nvSpPr>
          <p:spPr bwMode="auto">
            <a:xfrm>
              <a:off x="2193" y="1815"/>
              <a:ext cx="116"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8%</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5" name="Rectangle 319">
              <a:extLst>
                <a:ext uri="{FF2B5EF4-FFF2-40B4-BE49-F238E27FC236}">
                  <a16:creationId xmlns:a16="http://schemas.microsoft.com/office/drawing/2014/main" id="{24AB9426-5B55-4A8B-9287-4C97249D3340}"/>
                </a:ext>
              </a:extLst>
            </p:cNvPr>
            <p:cNvSpPr>
              <a:spLocks noChangeArrowheads="1"/>
            </p:cNvSpPr>
            <p:nvPr/>
          </p:nvSpPr>
          <p:spPr bwMode="auto">
            <a:xfrm>
              <a:off x="1897" y="2229"/>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4.1%</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6" name="Rectangle 320">
              <a:extLst>
                <a:ext uri="{FF2B5EF4-FFF2-40B4-BE49-F238E27FC236}">
                  <a16:creationId xmlns:a16="http://schemas.microsoft.com/office/drawing/2014/main" id="{64734877-4F1D-4E23-939C-E7C028DA5AAF}"/>
                </a:ext>
              </a:extLst>
            </p:cNvPr>
            <p:cNvSpPr>
              <a:spLocks noChangeArrowheads="1"/>
            </p:cNvSpPr>
            <p:nvPr/>
          </p:nvSpPr>
          <p:spPr bwMode="auto">
            <a:xfrm>
              <a:off x="2500" y="1668"/>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20%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7" name="Rectangle 321">
              <a:extLst>
                <a:ext uri="{FF2B5EF4-FFF2-40B4-BE49-F238E27FC236}">
                  <a16:creationId xmlns:a16="http://schemas.microsoft.com/office/drawing/2014/main" id="{6CA9842E-BB1D-4C2D-88D9-B7715AE16857}"/>
                </a:ext>
              </a:extLst>
            </p:cNvPr>
            <p:cNvSpPr>
              <a:spLocks noChangeArrowheads="1"/>
            </p:cNvSpPr>
            <p:nvPr/>
          </p:nvSpPr>
          <p:spPr bwMode="auto">
            <a:xfrm>
              <a:off x="1956" y="1985"/>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2.4%</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8" name="Rectangle 322">
              <a:extLst>
                <a:ext uri="{FF2B5EF4-FFF2-40B4-BE49-F238E27FC236}">
                  <a16:creationId xmlns:a16="http://schemas.microsoft.com/office/drawing/2014/main" id="{99BBD067-9648-40FC-90EC-F7FB0001727D}"/>
                </a:ext>
              </a:extLst>
            </p:cNvPr>
            <p:cNvSpPr>
              <a:spLocks noChangeArrowheads="1"/>
            </p:cNvSpPr>
            <p:nvPr/>
          </p:nvSpPr>
          <p:spPr bwMode="auto">
            <a:xfrm>
              <a:off x="1807" y="2452"/>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2.2%</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79" name="Rectangle 323">
              <a:extLst>
                <a:ext uri="{FF2B5EF4-FFF2-40B4-BE49-F238E27FC236}">
                  <a16:creationId xmlns:a16="http://schemas.microsoft.com/office/drawing/2014/main" id="{BE1AC3CB-6E0C-4955-AAE7-9B50C99E018D}"/>
                </a:ext>
              </a:extLst>
            </p:cNvPr>
            <p:cNvSpPr>
              <a:spLocks noChangeArrowheads="1"/>
            </p:cNvSpPr>
            <p:nvPr/>
          </p:nvSpPr>
          <p:spPr bwMode="auto">
            <a:xfrm>
              <a:off x="3600" y="1959"/>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12%</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0" name="Rectangle 324">
              <a:extLst>
                <a:ext uri="{FF2B5EF4-FFF2-40B4-BE49-F238E27FC236}">
                  <a16:creationId xmlns:a16="http://schemas.microsoft.com/office/drawing/2014/main" id="{A1ECACEE-8EA1-4486-BF7B-0BBBE1A6A40F}"/>
                </a:ext>
              </a:extLst>
            </p:cNvPr>
            <p:cNvSpPr>
              <a:spLocks noChangeArrowheads="1"/>
            </p:cNvSpPr>
            <p:nvPr/>
          </p:nvSpPr>
          <p:spPr bwMode="auto">
            <a:xfrm>
              <a:off x="2879" y="1642"/>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11%</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1" name="Rectangle 325">
              <a:extLst>
                <a:ext uri="{FF2B5EF4-FFF2-40B4-BE49-F238E27FC236}">
                  <a16:creationId xmlns:a16="http://schemas.microsoft.com/office/drawing/2014/main" id="{AC045A26-6827-4DA3-B4F9-161F1A10BAAA}"/>
                </a:ext>
              </a:extLst>
            </p:cNvPr>
            <p:cNvSpPr>
              <a:spLocks noChangeArrowheads="1"/>
            </p:cNvSpPr>
            <p:nvPr/>
          </p:nvSpPr>
          <p:spPr bwMode="auto">
            <a:xfrm>
              <a:off x="3799" y="2210"/>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1.2%</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2" name="Rectangle 326">
              <a:extLst>
                <a:ext uri="{FF2B5EF4-FFF2-40B4-BE49-F238E27FC236}">
                  <a16:creationId xmlns:a16="http://schemas.microsoft.com/office/drawing/2014/main" id="{7A65506A-FBD1-4060-A201-916425D424B8}"/>
                </a:ext>
              </a:extLst>
            </p:cNvPr>
            <p:cNvSpPr>
              <a:spLocks noChangeArrowheads="1"/>
            </p:cNvSpPr>
            <p:nvPr/>
          </p:nvSpPr>
          <p:spPr bwMode="auto">
            <a:xfrm>
              <a:off x="3875" y="2452"/>
              <a:ext cx="1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2.2%</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3" name="Rectangle 327">
              <a:extLst>
                <a:ext uri="{FF2B5EF4-FFF2-40B4-BE49-F238E27FC236}">
                  <a16:creationId xmlns:a16="http://schemas.microsoft.com/office/drawing/2014/main" id="{65D54977-1ADE-4195-A5F4-948FB14D2A98}"/>
                </a:ext>
              </a:extLst>
            </p:cNvPr>
            <p:cNvSpPr>
              <a:spLocks noChangeArrowheads="1"/>
            </p:cNvSpPr>
            <p:nvPr/>
          </p:nvSpPr>
          <p:spPr bwMode="auto">
            <a:xfrm>
              <a:off x="3250" y="1739"/>
              <a:ext cx="161"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37%</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4" name="Rectangle 328">
              <a:extLst>
                <a:ext uri="{FF2B5EF4-FFF2-40B4-BE49-F238E27FC236}">
                  <a16:creationId xmlns:a16="http://schemas.microsoft.com/office/drawing/2014/main" id="{F139B354-3D7B-4DC7-B1DF-13B0521CAE44}"/>
                </a:ext>
              </a:extLst>
            </p:cNvPr>
            <p:cNvSpPr>
              <a:spLocks noChangeArrowheads="1"/>
            </p:cNvSpPr>
            <p:nvPr/>
          </p:nvSpPr>
          <p:spPr bwMode="auto">
            <a:xfrm>
              <a:off x="895" y="2068"/>
              <a:ext cx="50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9D999F"/>
                  </a:solidFill>
                  <a:effectLst/>
                  <a:uLnTx/>
                  <a:uFillTx/>
                  <a:latin typeface="Arial"/>
                  <a:ea typeface="MS PGothic" panose="020B0600070205080204" pitchFamily="34" charset="-128"/>
                  <a:cs typeface="+mn-cs"/>
                </a:rPr>
                <a:t>Peacekeeping</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5" name="Rectangle 329">
              <a:extLst>
                <a:ext uri="{FF2B5EF4-FFF2-40B4-BE49-F238E27FC236}">
                  <a16:creationId xmlns:a16="http://schemas.microsoft.com/office/drawing/2014/main" id="{92E4795D-F3A1-47E5-82CC-2A31B0635F28}"/>
                </a:ext>
              </a:extLst>
            </p:cNvPr>
            <p:cNvSpPr>
              <a:spLocks noChangeArrowheads="1"/>
            </p:cNvSpPr>
            <p:nvPr/>
          </p:nvSpPr>
          <p:spPr bwMode="auto">
            <a:xfrm>
              <a:off x="783" y="2146"/>
              <a:ext cx="67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9D999F"/>
                  </a:solidFill>
                  <a:effectLst/>
                  <a:uLnTx/>
                  <a:uFillTx/>
                  <a:latin typeface="Arial"/>
                  <a:ea typeface="MS PGothic" panose="020B0600070205080204" pitchFamily="34" charset="-128"/>
                  <a:cs typeface="+mn-cs"/>
                </a:rPr>
                <a:t>US$8.1 per person</a:t>
              </a:r>
              <a:endParaRPr kumimoji="0" lang="en-US" altLang="en-US"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86" name="Freeform 330">
              <a:extLst>
                <a:ext uri="{FF2B5EF4-FFF2-40B4-BE49-F238E27FC236}">
                  <a16:creationId xmlns:a16="http://schemas.microsoft.com/office/drawing/2014/main" id="{CC71C7D0-0270-4959-B10C-81234D3E02C3}"/>
                </a:ext>
              </a:extLst>
            </p:cNvPr>
            <p:cNvSpPr>
              <a:spLocks/>
            </p:cNvSpPr>
            <p:nvPr/>
          </p:nvSpPr>
          <p:spPr bwMode="auto">
            <a:xfrm>
              <a:off x="2167" y="1909"/>
              <a:ext cx="648" cy="602"/>
            </a:xfrm>
            <a:custGeom>
              <a:avLst/>
              <a:gdLst>
                <a:gd name="T0" fmla="*/ 274 w 274"/>
                <a:gd name="T1" fmla="*/ 0 h 254"/>
                <a:gd name="T2" fmla="*/ 13 w 274"/>
                <a:gd name="T3" fmla="*/ 211 h 254"/>
                <a:gd name="T4" fmla="*/ 0 w 274"/>
                <a:gd name="T5" fmla="*/ 254 h 254"/>
                <a:gd name="T6" fmla="*/ 0 w 274"/>
                <a:gd name="T7" fmla="*/ 254 h 254"/>
                <a:gd name="T8" fmla="*/ 6 w 274"/>
                <a:gd name="T9" fmla="*/ 231 h 254"/>
                <a:gd name="T10" fmla="*/ 13 w 274"/>
                <a:gd name="T11" fmla="*/ 211 h 254"/>
                <a:gd name="T12" fmla="*/ 274 w 274"/>
                <a:gd name="T13" fmla="*/ 0 h 254"/>
              </a:gdLst>
              <a:ahLst/>
              <a:cxnLst>
                <a:cxn ang="0">
                  <a:pos x="T0" y="T1"/>
                </a:cxn>
                <a:cxn ang="0">
                  <a:pos x="T2" y="T3"/>
                </a:cxn>
                <a:cxn ang="0">
                  <a:pos x="T4" y="T5"/>
                </a:cxn>
                <a:cxn ang="0">
                  <a:pos x="T6" y="T7"/>
                </a:cxn>
                <a:cxn ang="0">
                  <a:pos x="T8" y="T9"/>
                </a:cxn>
                <a:cxn ang="0">
                  <a:pos x="T10" y="T11"/>
                </a:cxn>
                <a:cxn ang="0">
                  <a:pos x="T12" y="T13"/>
                </a:cxn>
              </a:cxnLst>
              <a:rect l="0" t="0" r="r" b="b"/>
              <a:pathLst>
                <a:path w="274" h="254">
                  <a:moveTo>
                    <a:pt x="274" y="0"/>
                  </a:moveTo>
                  <a:cubicBezTo>
                    <a:pt x="154" y="19"/>
                    <a:pt x="55" y="101"/>
                    <a:pt x="13" y="211"/>
                  </a:cubicBezTo>
                  <a:cubicBezTo>
                    <a:pt x="8" y="225"/>
                    <a:pt x="3" y="239"/>
                    <a:pt x="0" y="254"/>
                  </a:cubicBezTo>
                  <a:cubicBezTo>
                    <a:pt x="0" y="254"/>
                    <a:pt x="0" y="254"/>
                    <a:pt x="0" y="254"/>
                  </a:cubicBezTo>
                  <a:cubicBezTo>
                    <a:pt x="1" y="246"/>
                    <a:pt x="3" y="239"/>
                    <a:pt x="6" y="231"/>
                  </a:cubicBezTo>
                  <a:cubicBezTo>
                    <a:pt x="8" y="225"/>
                    <a:pt x="10" y="218"/>
                    <a:pt x="13" y="211"/>
                  </a:cubicBezTo>
                  <a:cubicBezTo>
                    <a:pt x="55" y="101"/>
                    <a:pt x="154" y="18"/>
                    <a:pt x="274" y="0"/>
                  </a:cubicBezTo>
                  <a:close/>
                </a:path>
              </a:pathLst>
            </a:custGeom>
            <a:solidFill>
              <a:srgbClr val="EB65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7" name="Freeform 331">
              <a:extLst>
                <a:ext uri="{FF2B5EF4-FFF2-40B4-BE49-F238E27FC236}">
                  <a16:creationId xmlns:a16="http://schemas.microsoft.com/office/drawing/2014/main" id="{1D068B87-C2B2-4473-9BA8-73B4A0DA26D1}"/>
                </a:ext>
              </a:extLst>
            </p:cNvPr>
            <p:cNvSpPr>
              <a:spLocks/>
            </p:cNvSpPr>
            <p:nvPr/>
          </p:nvSpPr>
          <p:spPr bwMode="auto">
            <a:xfrm>
              <a:off x="2815" y="1904"/>
              <a:ext cx="54" cy="5"/>
            </a:xfrm>
            <a:custGeom>
              <a:avLst/>
              <a:gdLst>
                <a:gd name="T0" fmla="*/ 0 w 23"/>
                <a:gd name="T1" fmla="*/ 2 h 2"/>
                <a:gd name="T2" fmla="*/ 23 w 23"/>
                <a:gd name="T3" fmla="*/ 0 h 2"/>
                <a:gd name="T4" fmla="*/ 0 w 23"/>
                <a:gd name="T5" fmla="*/ 2 h 2"/>
              </a:gdLst>
              <a:ahLst/>
              <a:cxnLst>
                <a:cxn ang="0">
                  <a:pos x="T0" y="T1"/>
                </a:cxn>
                <a:cxn ang="0">
                  <a:pos x="T2" y="T3"/>
                </a:cxn>
                <a:cxn ang="0">
                  <a:pos x="T4" y="T5"/>
                </a:cxn>
              </a:cxnLst>
              <a:rect l="0" t="0" r="r" b="b"/>
              <a:pathLst>
                <a:path w="23" h="2">
                  <a:moveTo>
                    <a:pt x="0" y="2"/>
                  </a:moveTo>
                  <a:cubicBezTo>
                    <a:pt x="7" y="1"/>
                    <a:pt x="15" y="0"/>
                    <a:pt x="23" y="0"/>
                  </a:cubicBezTo>
                  <a:cubicBezTo>
                    <a:pt x="15" y="0"/>
                    <a:pt x="7" y="1"/>
                    <a:pt x="0" y="2"/>
                  </a:cubicBezTo>
                  <a:close/>
                </a:path>
              </a:pathLst>
            </a:custGeom>
            <a:solidFill>
              <a:srgbClr val="EB65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8" name="Freeform 332">
              <a:extLst>
                <a:ext uri="{FF2B5EF4-FFF2-40B4-BE49-F238E27FC236}">
                  <a16:creationId xmlns:a16="http://schemas.microsoft.com/office/drawing/2014/main" id="{2C14BF4B-852D-465F-B587-8CFBF0A35F96}"/>
                </a:ext>
              </a:extLst>
            </p:cNvPr>
            <p:cNvSpPr>
              <a:spLocks/>
            </p:cNvSpPr>
            <p:nvPr/>
          </p:nvSpPr>
          <p:spPr bwMode="auto">
            <a:xfrm>
              <a:off x="2148" y="1900"/>
              <a:ext cx="1575" cy="748"/>
            </a:xfrm>
            <a:custGeom>
              <a:avLst/>
              <a:gdLst>
                <a:gd name="T0" fmla="*/ 666 w 666"/>
                <a:gd name="T1" fmla="*/ 316 h 316"/>
                <a:gd name="T2" fmla="*/ 0 w 666"/>
                <a:gd name="T3" fmla="*/ 316 h 316"/>
                <a:gd name="T4" fmla="*/ 8 w 666"/>
                <a:gd name="T5" fmla="*/ 258 h 316"/>
                <a:gd name="T6" fmla="*/ 21 w 666"/>
                <a:gd name="T7" fmla="*/ 215 h 316"/>
                <a:gd name="T8" fmla="*/ 282 w 666"/>
                <a:gd name="T9" fmla="*/ 4 h 316"/>
                <a:gd name="T10" fmla="*/ 305 w 666"/>
                <a:gd name="T11" fmla="*/ 2 h 316"/>
                <a:gd name="T12" fmla="*/ 308 w 666"/>
                <a:gd name="T13" fmla="*/ 1 h 316"/>
                <a:gd name="T14" fmla="*/ 316 w 666"/>
                <a:gd name="T15" fmla="*/ 1 h 316"/>
                <a:gd name="T16" fmla="*/ 324 w 666"/>
                <a:gd name="T17" fmla="*/ 1 h 316"/>
                <a:gd name="T18" fmla="*/ 332 w 666"/>
                <a:gd name="T19" fmla="*/ 0 h 316"/>
                <a:gd name="T20" fmla="*/ 351 w 666"/>
                <a:gd name="T21" fmla="*/ 1 h 316"/>
                <a:gd name="T22" fmla="*/ 356 w 666"/>
                <a:gd name="T23" fmla="*/ 1 h 316"/>
                <a:gd name="T24" fmla="*/ 360 w 666"/>
                <a:gd name="T25" fmla="*/ 1 h 316"/>
                <a:gd name="T26" fmla="*/ 373 w 666"/>
                <a:gd name="T27" fmla="*/ 3 h 316"/>
                <a:gd name="T28" fmla="*/ 380 w 666"/>
                <a:gd name="T29" fmla="*/ 4 h 316"/>
                <a:gd name="T30" fmla="*/ 386 w 666"/>
                <a:gd name="T31" fmla="*/ 5 h 316"/>
                <a:gd name="T32" fmla="*/ 393 w 666"/>
                <a:gd name="T33" fmla="*/ 6 h 316"/>
                <a:gd name="T34" fmla="*/ 644 w 666"/>
                <a:gd name="T35" fmla="*/ 215 h 316"/>
                <a:gd name="T36" fmla="*/ 645 w 666"/>
                <a:gd name="T37" fmla="*/ 215 h 316"/>
                <a:gd name="T38" fmla="*/ 666 w 666"/>
                <a:gd name="T39"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6" h="316">
                  <a:moveTo>
                    <a:pt x="666" y="316"/>
                  </a:moveTo>
                  <a:cubicBezTo>
                    <a:pt x="0" y="316"/>
                    <a:pt x="0" y="316"/>
                    <a:pt x="0" y="316"/>
                  </a:cubicBezTo>
                  <a:cubicBezTo>
                    <a:pt x="1" y="296"/>
                    <a:pt x="3" y="277"/>
                    <a:pt x="8" y="258"/>
                  </a:cubicBezTo>
                  <a:cubicBezTo>
                    <a:pt x="11" y="243"/>
                    <a:pt x="16" y="229"/>
                    <a:pt x="21" y="215"/>
                  </a:cubicBezTo>
                  <a:cubicBezTo>
                    <a:pt x="63" y="105"/>
                    <a:pt x="162" y="23"/>
                    <a:pt x="282" y="4"/>
                  </a:cubicBezTo>
                  <a:cubicBezTo>
                    <a:pt x="289" y="3"/>
                    <a:pt x="297" y="2"/>
                    <a:pt x="305" y="2"/>
                  </a:cubicBezTo>
                  <a:cubicBezTo>
                    <a:pt x="306" y="1"/>
                    <a:pt x="307" y="1"/>
                    <a:pt x="308" y="1"/>
                  </a:cubicBezTo>
                  <a:cubicBezTo>
                    <a:pt x="311" y="1"/>
                    <a:pt x="313" y="1"/>
                    <a:pt x="316" y="1"/>
                  </a:cubicBezTo>
                  <a:cubicBezTo>
                    <a:pt x="318" y="1"/>
                    <a:pt x="321" y="1"/>
                    <a:pt x="324" y="1"/>
                  </a:cubicBezTo>
                  <a:cubicBezTo>
                    <a:pt x="327" y="0"/>
                    <a:pt x="330" y="0"/>
                    <a:pt x="332" y="0"/>
                  </a:cubicBezTo>
                  <a:cubicBezTo>
                    <a:pt x="339" y="0"/>
                    <a:pt x="345" y="1"/>
                    <a:pt x="351" y="1"/>
                  </a:cubicBezTo>
                  <a:cubicBezTo>
                    <a:pt x="353" y="1"/>
                    <a:pt x="354" y="1"/>
                    <a:pt x="356" y="1"/>
                  </a:cubicBezTo>
                  <a:cubicBezTo>
                    <a:pt x="357" y="1"/>
                    <a:pt x="358" y="1"/>
                    <a:pt x="360" y="1"/>
                  </a:cubicBezTo>
                  <a:cubicBezTo>
                    <a:pt x="364" y="2"/>
                    <a:pt x="369" y="2"/>
                    <a:pt x="373" y="3"/>
                  </a:cubicBezTo>
                  <a:cubicBezTo>
                    <a:pt x="375" y="3"/>
                    <a:pt x="378" y="3"/>
                    <a:pt x="380" y="4"/>
                  </a:cubicBezTo>
                  <a:cubicBezTo>
                    <a:pt x="382" y="4"/>
                    <a:pt x="384" y="4"/>
                    <a:pt x="386" y="5"/>
                  </a:cubicBezTo>
                  <a:cubicBezTo>
                    <a:pt x="389" y="5"/>
                    <a:pt x="391" y="5"/>
                    <a:pt x="393" y="6"/>
                  </a:cubicBezTo>
                  <a:cubicBezTo>
                    <a:pt x="509" y="27"/>
                    <a:pt x="603" y="108"/>
                    <a:pt x="644" y="215"/>
                  </a:cubicBezTo>
                  <a:cubicBezTo>
                    <a:pt x="645" y="215"/>
                    <a:pt x="645" y="215"/>
                    <a:pt x="645" y="215"/>
                  </a:cubicBezTo>
                  <a:cubicBezTo>
                    <a:pt x="657" y="247"/>
                    <a:pt x="664" y="281"/>
                    <a:pt x="666" y="316"/>
                  </a:cubicBezTo>
                  <a:close/>
                </a:path>
              </a:pathLst>
            </a:custGeom>
            <a:solidFill>
              <a:srgbClr val="EB65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89" name="Freeform 333">
              <a:extLst>
                <a:ext uri="{FF2B5EF4-FFF2-40B4-BE49-F238E27FC236}">
                  <a16:creationId xmlns:a16="http://schemas.microsoft.com/office/drawing/2014/main" id="{60131966-B14E-4A46-B27D-A517AD6244EF}"/>
                </a:ext>
              </a:extLst>
            </p:cNvPr>
            <p:cNvSpPr>
              <a:spLocks/>
            </p:cNvSpPr>
            <p:nvPr/>
          </p:nvSpPr>
          <p:spPr bwMode="auto">
            <a:xfrm>
              <a:off x="2145" y="2698"/>
              <a:ext cx="1578" cy="784"/>
            </a:xfrm>
            <a:custGeom>
              <a:avLst/>
              <a:gdLst>
                <a:gd name="T0" fmla="*/ 667 w 667"/>
                <a:gd name="T1" fmla="*/ 0 h 331"/>
                <a:gd name="T2" fmla="*/ 663 w 667"/>
                <a:gd name="T3" fmla="*/ 52 h 331"/>
                <a:gd name="T4" fmla="*/ 334 w 667"/>
                <a:gd name="T5" fmla="*/ 331 h 331"/>
                <a:gd name="T6" fmla="*/ 5 w 667"/>
                <a:gd name="T7" fmla="*/ 52 h 331"/>
                <a:gd name="T8" fmla="*/ 0 w 667"/>
                <a:gd name="T9" fmla="*/ 0 h 331"/>
                <a:gd name="T10" fmla="*/ 667 w 667"/>
                <a:gd name="T11" fmla="*/ 0 h 331"/>
              </a:gdLst>
              <a:ahLst/>
              <a:cxnLst>
                <a:cxn ang="0">
                  <a:pos x="T0" y="T1"/>
                </a:cxn>
                <a:cxn ang="0">
                  <a:pos x="T2" y="T3"/>
                </a:cxn>
                <a:cxn ang="0">
                  <a:pos x="T4" y="T5"/>
                </a:cxn>
                <a:cxn ang="0">
                  <a:pos x="T6" y="T7"/>
                </a:cxn>
                <a:cxn ang="0">
                  <a:pos x="T8" y="T9"/>
                </a:cxn>
                <a:cxn ang="0">
                  <a:pos x="T10" y="T11"/>
                </a:cxn>
              </a:cxnLst>
              <a:rect l="0" t="0" r="r" b="b"/>
              <a:pathLst>
                <a:path w="667" h="331">
                  <a:moveTo>
                    <a:pt x="667" y="0"/>
                  </a:moveTo>
                  <a:cubicBezTo>
                    <a:pt x="667" y="18"/>
                    <a:pt x="666" y="35"/>
                    <a:pt x="663" y="52"/>
                  </a:cubicBezTo>
                  <a:cubicBezTo>
                    <a:pt x="637" y="210"/>
                    <a:pt x="499" y="331"/>
                    <a:pt x="334" y="331"/>
                  </a:cubicBezTo>
                  <a:cubicBezTo>
                    <a:pt x="168" y="331"/>
                    <a:pt x="31" y="210"/>
                    <a:pt x="5" y="52"/>
                  </a:cubicBezTo>
                  <a:cubicBezTo>
                    <a:pt x="2" y="35"/>
                    <a:pt x="0" y="18"/>
                    <a:pt x="0" y="0"/>
                  </a:cubicBezTo>
                  <a:lnTo>
                    <a:pt x="667" y="0"/>
                  </a:lnTo>
                  <a:close/>
                </a:path>
              </a:pathLst>
            </a:custGeom>
            <a:solidFill>
              <a:srgbClr val="F6B4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90" name="Rectangle 334">
              <a:extLst>
                <a:ext uri="{FF2B5EF4-FFF2-40B4-BE49-F238E27FC236}">
                  <a16:creationId xmlns:a16="http://schemas.microsoft.com/office/drawing/2014/main" id="{E2D4AABB-C3C8-4309-89C0-6ECF6F168AED}"/>
                </a:ext>
              </a:extLst>
            </p:cNvPr>
            <p:cNvSpPr>
              <a:spLocks noChangeArrowheads="1"/>
            </p:cNvSpPr>
            <p:nvPr/>
          </p:nvSpPr>
          <p:spPr bwMode="auto">
            <a:xfrm>
              <a:off x="2590" y="2283"/>
              <a:ext cx="5" cy="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1" name="Freeform 335">
              <a:extLst>
                <a:ext uri="{FF2B5EF4-FFF2-40B4-BE49-F238E27FC236}">
                  <a16:creationId xmlns:a16="http://schemas.microsoft.com/office/drawing/2014/main" id="{4DAF8922-5711-4441-9B1B-2825B5CBA3A6}"/>
                </a:ext>
              </a:extLst>
            </p:cNvPr>
            <p:cNvSpPr>
              <a:spLocks/>
            </p:cNvSpPr>
            <p:nvPr/>
          </p:nvSpPr>
          <p:spPr bwMode="auto">
            <a:xfrm>
              <a:off x="2607" y="2295"/>
              <a:ext cx="26" cy="33"/>
            </a:xfrm>
            <a:custGeom>
              <a:avLst/>
              <a:gdLst>
                <a:gd name="T0" fmla="*/ 6 w 11"/>
                <a:gd name="T1" fmla="*/ 0 h 14"/>
                <a:gd name="T2" fmla="*/ 2 w 11"/>
                <a:gd name="T3" fmla="*/ 2 h 14"/>
                <a:gd name="T4" fmla="*/ 2 w 11"/>
                <a:gd name="T5" fmla="*/ 0 h 14"/>
                <a:gd name="T6" fmla="*/ 0 w 11"/>
                <a:gd name="T7" fmla="*/ 0 h 14"/>
                <a:gd name="T8" fmla="*/ 0 w 11"/>
                <a:gd name="T9" fmla="*/ 14 h 14"/>
                <a:gd name="T10" fmla="*/ 2 w 11"/>
                <a:gd name="T11" fmla="*/ 14 h 14"/>
                <a:gd name="T12" fmla="*/ 2 w 11"/>
                <a:gd name="T13" fmla="*/ 6 h 14"/>
                <a:gd name="T14" fmla="*/ 6 w 11"/>
                <a:gd name="T15" fmla="*/ 2 h 14"/>
                <a:gd name="T16" fmla="*/ 9 w 11"/>
                <a:gd name="T17" fmla="*/ 5 h 14"/>
                <a:gd name="T18" fmla="*/ 9 w 11"/>
                <a:gd name="T19" fmla="*/ 14 h 14"/>
                <a:gd name="T20" fmla="*/ 11 w 11"/>
                <a:gd name="T21" fmla="*/ 14 h 14"/>
                <a:gd name="T22" fmla="*/ 11 w 11"/>
                <a:gd name="T23" fmla="*/ 5 h 14"/>
                <a:gd name="T24" fmla="*/ 6 w 11"/>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6" y="0"/>
                  </a:moveTo>
                  <a:cubicBezTo>
                    <a:pt x="4" y="0"/>
                    <a:pt x="3" y="1"/>
                    <a:pt x="2" y="2"/>
                  </a:cubicBezTo>
                  <a:cubicBezTo>
                    <a:pt x="2" y="0"/>
                    <a:pt x="2" y="0"/>
                    <a:pt x="2" y="0"/>
                  </a:cubicBezTo>
                  <a:cubicBezTo>
                    <a:pt x="0" y="0"/>
                    <a:pt x="0" y="0"/>
                    <a:pt x="0" y="0"/>
                  </a:cubicBezTo>
                  <a:cubicBezTo>
                    <a:pt x="0" y="14"/>
                    <a:pt x="0" y="14"/>
                    <a:pt x="0" y="14"/>
                  </a:cubicBezTo>
                  <a:cubicBezTo>
                    <a:pt x="2" y="14"/>
                    <a:pt x="2" y="14"/>
                    <a:pt x="2" y="14"/>
                  </a:cubicBezTo>
                  <a:cubicBezTo>
                    <a:pt x="2" y="6"/>
                    <a:pt x="2" y="6"/>
                    <a:pt x="2" y="6"/>
                  </a:cubicBezTo>
                  <a:cubicBezTo>
                    <a:pt x="2" y="3"/>
                    <a:pt x="4" y="2"/>
                    <a:pt x="6" y="2"/>
                  </a:cubicBezTo>
                  <a:cubicBezTo>
                    <a:pt x="8" y="2"/>
                    <a:pt x="9" y="3"/>
                    <a:pt x="9" y="5"/>
                  </a:cubicBezTo>
                  <a:cubicBezTo>
                    <a:pt x="9" y="14"/>
                    <a:pt x="9" y="14"/>
                    <a:pt x="9" y="14"/>
                  </a:cubicBezTo>
                  <a:cubicBezTo>
                    <a:pt x="11" y="14"/>
                    <a:pt x="11" y="14"/>
                    <a:pt x="11" y="14"/>
                  </a:cubicBezTo>
                  <a:cubicBezTo>
                    <a:pt x="11" y="5"/>
                    <a:pt x="11" y="5"/>
                    <a:pt x="11" y="5"/>
                  </a:cubicBezTo>
                  <a:cubicBezTo>
                    <a:pt x="11" y="2"/>
                    <a:pt x="10"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2" name="Freeform 336">
              <a:extLst>
                <a:ext uri="{FF2B5EF4-FFF2-40B4-BE49-F238E27FC236}">
                  <a16:creationId xmlns:a16="http://schemas.microsoft.com/office/drawing/2014/main" id="{6B4179D8-8AA7-4193-8AD6-04AF30B7BBAD}"/>
                </a:ext>
              </a:extLst>
            </p:cNvPr>
            <p:cNvSpPr>
              <a:spLocks/>
            </p:cNvSpPr>
            <p:nvPr/>
          </p:nvSpPr>
          <p:spPr bwMode="auto">
            <a:xfrm>
              <a:off x="2642" y="2288"/>
              <a:ext cx="14" cy="43"/>
            </a:xfrm>
            <a:custGeom>
              <a:avLst/>
              <a:gdLst>
                <a:gd name="T0" fmla="*/ 1 w 6"/>
                <a:gd name="T1" fmla="*/ 3 h 18"/>
                <a:gd name="T2" fmla="*/ 0 w 6"/>
                <a:gd name="T3" fmla="*/ 3 h 18"/>
                <a:gd name="T4" fmla="*/ 0 w 6"/>
                <a:gd name="T5" fmla="*/ 5 h 18"/>
                <a:gd name="T6" fmla="*/ 1 w 6"/>
                <a:gd name="T7" fmla="*/ 5 h 18"/>
                <a:gd name="T8" fmla="*/ 1 w 6"/>
                <a:gd name="T9" fmla="*/ 12 h 18"/>
                <a:gd name="T10" fmla="*/ 5 w 6"/>
                <a:gd name="T11" fmla="*/ 18 h 18"/>
                <a:gd name="T12" fmla="*/ 6 w 6"/>
                <a:gd name="T13" fmla="*/ 18 h 18"/>
                <a:gd name="T14" fmla="*/ 6 w 6"/>
                <a:gd name="T15" fmla="*/ 16 h 18"/>
                <a:gd name="T16" fmla="*/ 6 w 6"/>
                <a:gd name="T17" fmla="*/ 16 h 18"/>
                <a:gd name="T18" fmla="*/ 3 w 6"/>
                <a:gd name="T19" fmla="*/ 12 h 18"/>
                <a:gd name="T20" fmla="*/ 3 w 6"/>
                <a:gd name="T21" fmla="*/ 5 h 18"/>
                <a:gd name="T22" fmla="*/ 6 w 6"/>
                <a:gd name="T23" fmla="*/ 5 h 18"/>
                <a:gd name="T24" fmla="*/ 6 w 6"/>
                <a:gd name="T25" fmla="*/ 3 h 18"/>
                <a:gd name="T26" fmla="*/ 3 w 6"/>
                <a:gd name="T27" fmla="*/ 3 h 18"/>
                <a:gd name="T28" fmla="*/ 3 w 6"/>
                <a:gd name="T29" fmla="*/ 0 h 18"/>
                <a:gd name="T30" fmla="*/ 1 w 6"/>
                <a:gd name="T31" fmla="*/ 0 h 18"/>
                <a:gd name="T32" fmla="*/ 1 w 6"/>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 h="18">
                  <a:moveTo>
                    <a:pt x="1" y="3"/>
                  </a:moveTo>
                  <a:cubicBezTo>
                    <a:pt x="0" y="3"/>
                    <a:pt x="0" y="3"/>
                    <a:pt x="0" y="3"/>
                  </a:cubicBezTo>
                  <a:cubicBezTo>
                    <a:pt x="0" y="5"/>
                    <a:pt x="0" y="5"/>
                    <a:pt x="0" y="5"/>
                  </a:cubicBezTo>
                  <a:cubicBezTo>
                    <a:pt x="1" y="5"/>
                    <a:pt x="1" y="5"/>
                    <a:pt x="1" y="5"/>
                  </a:cubicBezTo>
                  <a:cubicBezTo>
                    <a:pt x="1" y="12"/>
                    <a:pt x="1" y="12"/>
                    <a:pt x="1" y="12"/>
                  </a:cubicBezTo>
                  <a:cubicBezTo>
                    <a:pt x="1" y="16"/>
                    <a:pt x="2" y="18"/>
                    <a:pt x="5" y="18"/>
                  </a:cubicBezTo>
                  <a:cubicBezTo>
                    <a:pt x="6" y="18"/>
                    <a:pt x="6" y="18"/>
                    <a:pt x="6" y="18"/>
                  </a:cubicBezTo>
                  <a:cubicBezTo>
                    <a:pt x="6" y="16"/>
                    <a:pt x="6" y="16"/>
                    <a:pt x="6" y="16"/>
                  </a:cubicBezTo>
                  <a:cubicBezTo>
                    <a:pt x="6" y="16"/>
                    <a:pt x="6" y="16"/>
                    <a:pt x="6" y="16"/>
                  </a:cubicBezTo>
                  <a:cubicBezTo>
                    <a:pt x="4" y="16"/>
                    <a:pt x="3" y="15"/>
                    <a:pt x="3" y="12"/>
                  </a:cubicBezTo>
                  <a:cubicBezTo>
                    <a:pt x="3" y="5"/>
                    <a:pt x="3" y="5"/>
                    <a:pt x="3" y="5"/>
                  </a:cubicBezTo>
                  <a:cubicBezTo>
                    <a:pt x="6" y="5"/>
                    <a:pt x="6" y="5"/>
                    <a:pt x="6" y="5"/>
                  </a:cubicBezTo>
                  <a:cubicBezTo>
                    <a:pt x="6" y="3"/>
                    <a:pt x="6" y="3"/>
                    <a:pt x="6" y="3"/>
                  </a:cubicBezTo>
                  <a:cubicBezTo>
                    <a:pt x="3" y="3"/>
                    <a:pt x="3" y="3"/>
                    <a:pt x="3" y="3"/>
                  </a:cubicBezTo>
                  <a:cubicBezTo>
                    <a:pt x="3" y="0"/>
                    <a:pt x="3" y="0"/>
                    <a:pt x="3" y="0"/>
                  </a:cubicBezTo>
                  <a:cubicBezTo>
                    <a:pt x="1" y="0"/>
                    <a:pt x="1" y="0"/>
                    <a:pt x="1" y="0"/>
                  </a:cubicBezTo>
                  <a:lnTo>
                    <a:pt x="1"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3" name="Freeform 337">
              <a:extLst>
                <a:ext uri="{FF2B5EF4-FFF2-40B4-BE49-F238E27FC236}">
                  <a16:creationId xmlns:a16="http://schemas.microsoft.com/office/drawing/2014/main" id="{70255438-C3F0-4AC7-8A33-92D249A68AD0}"/>
                </a:ext>
              </a:extLst>
            </p:cNvPr>
            <p:cNvSpPr>
              <a:spLocks noEditPoints="1"/>
            </p:cNvSpPr>
            <p:nvPr/>
          </p:nvSpPr>
          <p:spPr bwMode="auto">
            <a:xfrm>
              <a:off x="2664" y="2295"/>
              <a:ext cx="33" cy="36"/>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3 w 14"/>
                <a:gd name="T21" fmla="*/ 6 h 15"/>
                <a:gd name="T22" fmla="*/ 7 w 14"/>
                <a:gd name="T23" fmla="*/ 1 h 15"/>
                <a:gd name="T24" fmla="*/ 12 w 14"/>
                <a:gd name="T25" fmla="*/ 6 h 15"/>
                <a:gd name="T26" fmla="*/ 3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5" y="13"/>
                    <a:pt x="2" y="11"/>
                    <a:pt x="2" y="8"/>
                  </a:cubicBezTo>
                  <a:cubicBezTo>
                    <a:pt x="14" y="8"/>
                    <a:pt x="14" y="8"/>
                    <a:pt x="14" y="8"/>
                  </a:cubicBezTo>
                  <a:cubicBezTo>
                    <a:pt x="14" y="7"/>
                    <a:pt x="14" y="7"/>
                    <a:pt x="14" y="7"/>
                  </a:cubicBezTo>
                  <a:cubicBezTo>
                    <a:pt x="14" y="3"/>
                    <a:pt x="11" y="0"/>
                    <a:pt x="7" y="0"/>
                  </a:cubicBezTo>
                  <a:cubicBezTo>
                    <a:pt x="3" y="0"/>
                    <a:pt x="0" y="3"/>
                    <a:pt x="0" y="7"/>
                  </a:cubicBezTo>
                  <a:close/>
                  <a:moveTo>
                    <a:pt x="3" y="6"/>
                  </a:moveTo>
                  <a:cubicBezTo>
                    <a:pt x="3" y="3"/>
                    <a:pt x="5" y="1"/>
                    <a:pt x="7" y="1"/>
                  </a:cubicBezTo>
                  <a:cubicBezTo>
                    <a:pt x="9" y="1"/>
                    <a:pt x="11" y="3"/>
                    <a:pt x="12"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4" name="Freeform 338">
              <a:extLst>
                <a:ext uri="{FF2B5EF4-FFF2-40B4-BE49-F238E27FC236}">
                  <a16:creationId xmlns:a16="http://schemas.microsoft.com/office/drawing/2014/main" id="{6DD7874A-7400-4289-8D07-6B58AD13BEF9}"/>
                </a:ext>
              </a:extLst>
            </p:cNvPr>
            <p:cNvSpPr>
              <a:spLocks/>
            </p:cNvSpPr>
            <p:nvPr/>
          </p:nvSpPr>
          <p:spPr bwMode="auto">
            <a:xfrm>
              <a:off x="2706" y="2295"/>
              <a:ext cx="14" cy="33"/>
            </a:xfrm>
            <a:custGeom>
              <a:avLst/>
              <a:gdLst>
                <a:gd name="T0" fmla="*/ 6 w 6"/>
                <a:gd name="T1" fmla="*/ 0 h 14"/>
                <a:gd name="T2" fmla="*/ 2 w 6"/>
                <a:gd name="T3" fmla="*/ 2 h 14"/>
                <a:gd name="T4" fmla="*/ 2 w 6"/>
                <a:gd name="T5" fmla="*/ 0 h 14"/>
                <a:gd name="T6" fmla="*/ 0 w 6"/>
                <a:gd name="T7" fmla="*/ 0 h 14"/>
                <a:gd name="T8" fmla="*/ 0 w 6"/>
                <a:gd name="T9" fmla="*/ 14 h 14"/>
                <a:gd name="T10" fmla="*/ 2 w 6"/>
                <a:gd name="T11" fmla="*/ 14 h 14"/>
                <a:gd name="T12" fmla="*/ 2 w 6"/>
                <a:gd name="T13" fmla="*/ 7 h 14"/>
                <a:gd name="T14" fmla="*/ 6 w 6"/>
                <a:gd name="T15" fmla="*/ 2 h 14"/>
                <a:gd name="T16" fmla="*/ 6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6" y="0"/>
                  </a:moveTo>
                  <a:cubicBezTo>
                    <a:pt x="4" y="0"/>
                    <a:pt x="2" y="1"/>
                    <a:pt x="2" y="2"/>
                  </a:cubicBezTo>
                  <a:cubicBezTo>
                    <a:pt x="2" y="0"/>
                    <a:pt x="2" y="0"/>
                    <a:pt x="2" y="0"/>
                  </a:cubicBezTo>
                  <a:cubicBezTo>
                    <a:pt x="0" y="0"/>
                    <a:pt x="0" y="0"/>
                    <a:pt x="0" y="0"/>
                  </a:cubicBezTo>
                  <a:cubicBezTo>
                    <a:pt x="0" y="14"/>
                    <a:pt x="0" y="14"/>
                    <a:pt x="0" y="14"/>
                  </a:cubicBezTo>
                  <a:cubicBezTo>
                    <a:pt x="2" y="14"/>
                    <a:pt x="2" y="14"/>
                    <a:pt x="2" y="14"/>
                  </a:cubicBezTo>
                  <a:cubicBezTo>
                    <a:pt x="2" y="7"/>
                    <a:pt x="2" y="7"/>
                    <a:pt x="2" y="7"/>
                  </a:cubicBezTo>
                  <a:cubicBezTo>
                    <a:pt x="2" y="4"/>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5" name="Freeform 339">
              <a:extLst>
                <a:ext uri="{FF2B5EF4-FFF2-40B4-BE49-F238E27FC236}">
                  <a16:creationId xmlns:a16="http://schemas.microsoft.com/office/drawing/2014/main" id="{D6784B10-2975-4B28-A695-39CDF880DE5E}"/>
                </a:ext>
              </a:extLst>
            </p:cNvPr>
            <p:cNvSpPr>
              <a:spLocks/>
            </p:cNvSpPr>
            <p:nvPr/>
          </p:nvSpPr>
          <p:spPr bwMode="auto">
            <a:xfrm>
              <a:off x="2727" y="2295"/>
              <a:ext cx="29" cy="33"/>
            </a:xfrm>
            <a:custGeom>
              <a:avLst/>
              <a:gdLst>
                <a:gd name="T0" fmla="*/ 7 w 12"/>
                <a:gd name="T1" fmla="*/ 0 h 14"/>
                <a:gd name="T2" fmla="*/ 3 w 12"/>
                <a:gd name="T3" fmla="*/ 2 h 14"/>
                <a:gd name="T4" fmla="*/ 3 w 12"/>
                <a:gd name="T5" fmla="*/ 0 h 14"/>
                <a:gd name="T6" fmla="*/ 0 w 12"/>
                <a:gd name="T7" fmla="*/ 0 h 14"/>
                <a:gd name="T8" fmla="*/ 0 w 12"/>
                <a:gd name="T9" fmla="*/ 14 h 14"/>
                <a:gd name="T10" fmla="*/ 3 w 12"/>
                <a:gd name="T11" fmla="*/ 14 h 14"/>
                <a:gd name="T12" fmla="*/ 3 w 12"/>
                <a:gd name="T13" fmla="*/ 6 h 14"/>
                <a:gd name="T14" fmla="*/ 6 w 12"/>
                <a:gd name="T15" fmla="*/ 2 h 14"/>
                <a:gd name="T16" fmla="*/ 10 w 12"/>
                <a:gd name="T17" fmla="*/ 5 h 14"/>
                <a:gd name="T18" fmla="*/ 10 w 12"/>
                <a:gd name="T19" fmla="*/ 14 h 14"/>
                <a:gd name="T20" fmla="*/ 12 w 12"/>
                <a:gd name="T21" fmla="*/ 14 h 14"/>
                <a:gd name="T22" fmla="*/ 12 w 12"/>
                <a:gd name="T23" fmla="*/ 5 h 14"/>
                <a:gd name="T24" fmla="*/ 7 w 12"/>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4">
                  <a:moveTo>
                    <a:pt x="7" y="0"/>
                  </a:moveTo>
                  <a:cubicBezTo>
                    <a:pt x="5" y="0"/>
                    <a:pt x="3" y="1"/>
                    <a:pt x="3" y="2"/>
                  </a:cubicBezTo>
                  <a:cubicBezTo>
                    <a:pt x="3" y="0"/>
                    <a:pt x="3" y="0"/>
                    <a:pt x="3" y="0"/>
                  </a:cubicBezTo>
                  <a:cubicBezTo>
                    <a:pt x="0" y="0"/>
                    <a:pt x="0" y="0"/>
                    <a:pt x="0" y="0"/>
                  </a:cubicBezTo>
                  <a:cubicBezTo>
                    <a:pt x="0" y="14"/>
                    <a:pt x="0" y="14"/>
                    <a:pt x="0" y="14"/>
                  </a:cubicBezTo>
                  <a:cubicBezTo>
                    <a:pt x="3" y="14"/>
                    <a:pt x="3" y="14"/>
                    <a:pt x="3" y="14"/>
                  </a:cubicBezTo>
                  <a:cubicBezTo>
                    <a:pt x="3" y="6"/>
                    <a:pt x="3" y="6"/>
                    <a:pt x="3" y="6"/>
                  </a:cubicBezTo>
                  <a:cubicBezTo>
                    <a:pt x="3" y="3"/>
                    <a:pt x="4" y="2"/>
                    <a:pt x="6" y="2"/>
                  </a:cubicBezTo>
                  <a:cubicBezTo>
                    <a:pt x="8" y="2"/>
                    <a:pt x="10" y="3"/>
                    <a:pt x="10" y="5"/>
                  </a:cubicBezTo>
                  <a:cubicBezTo>
                    <a:pt x="10" y="14"/>
                    <a:pt x="10" y="14"/>
                    <a:pt x="10" y="14"/>
                  </a:cubicBezTo>
                  <a:cubicBezTo>
                    <a:pt x="12" y="14"/>
                    <a:pt x="12" y="14"/>
                    <a:pt x="12" y="14"/>
                  </a:cubicBezTo>
                  <a:cubicBezTo>
                    <a:pt x="12" y="5"/>
                    <a:pt x="12" y="5"/>
                    <a:pt x="12" y="5"/>
                  </a:cubicBezTo>
                  <a:cubicBezTo>
                    <a:pt x="12" y="2"/>
                    <a:pt x="10"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6" name="Freeform 340">
              <a:extLst>
                <a:ext uri="{FF2B5EF4-FFF2-40B4-BE49-F238E27FC236}">
                  <a16:creationId xmlns:a16="http://schemas.microsoft.com/office/drawing/2014/main" id="{9D04F896-1563-4A7C-B56A-91B741883B20}"/>
                </a:ext>
              </a:extLst>
            </p:cNvPr>
            <p:cNvSpPr>
              <a:spLocks noEditPoints="1"/>
            </p:cNvSpPr>
            <p:nvPr/>
          </p:nvSpPr>
          <p:spPr bwMode="auto">
            <a:xfrm>
              <a:off x="2765" y="2295"/>
              <a:ext cx="26" cy="36"/>
            </a:xfrm>
            <a:custGeom>
              <a:avLst/>
              <a:gdLst>
                <a:gd name="T0" fmla="*/ 0 w 11"/>
                <a:gd name="T1" fmla="*/ 10 h 15"/>
                <a:gd name="T2" fmla="*/ 5 w 11"/>
                <a:gd name="T3" fmla="*/ 15 h 15"/>
                <a:gd name="T4" fmla="*/ 9 w 11"/>
                <a:gd name="T5" fmla="*/ 13 h 15"/>
                <a:gd name="T6" fmla="*/ 9 w 11"/>
                <a:gd name="T7" fmla="*/ 14 h 15"/>
                <a:gd name="T8" fmla="*/ 11 w 11"/>
                <a:gd name="T9" fmla="*/ 14 h 15"/>
                <a:gd name="T10" fmla="*/ 11 w 11"/>
                <a:gd name="T11" fmla="*/ 5 h 15"/>
                <a:gd name="T12" fmla="*/ 5 w 11"/>
                <a:gd name="T13" fmla="*/ 0 h 15"/>
                <a:gd name="T14" fmla="*/ 0 w 11"/>
                <a:gd name="T15" fmla="*/ 1 h 15"/>
                <a:gd name="T16" fmla="*/ 1 w 11"/>
                <a:gd name="T17" fmla="*/ 3 h 15"/>
                <a:gd name="T18" fmla="*/ 5 w 11"/>
                <a:gd name="T19" fmla="*/ 1 h 15"/>
                <a:gd name="T20" fmla="*/ 9 w 11"/>
                <a:gd name="T21" fmla="*/ 5 h 15"/>
                <a:gd name="T22" fmla="*/ 9 w 11"/>
                <a:gd name="T23" fmla="*/ 6 h 15"/>
                <a:gd name="T24" fmla="*/ 5 w 11"/>
                <a:gd name="T25" fmla="*/ 5 h 15"/>
                <a:gd name="T26" fmla="*/ 0 w 11"/>
                <a:gd name="T27" fmla="*/ 10 h 15"/>
                <a:gd name="T28" fmla="*/ 2 w 11"/>
                <a:gd name="T29" fmla="*/ 10 h 15"/>
                <a:gd name="T30" fmla="*/ 5 w 11"/>
                <a:gd name="T31" fmla="*/ 7 h 15"/>
                <a:gd name="T32" fmla="*/ 9 w 11"/>
                <a:gd name="T33" fmla="*/ 10 h 15"/>
                <a:gd name="T34" fmla="*/ 5 w 11"/>
                <a:gd name="T35" fmla="*/ 13 h 15"/>
                <a:gd name="T36" fmla="*/ 2 w 11"/>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15">
                  <a:moveTo>
                    <a:pt x="0" y="10"/>
                  </a:moveTo>
                  <a:cubicBezTo>
                    <a:pt x="0" y="13"/>
                    <a:pt x="2" y="15"/>
                    <a:pt x="5" y="15"/>
                  </a:cubicBezTo>
                  <a:cubicBezTo>
                    <a:pt x="7" y="15"/>
                    <a:pt x="8" y="14"/>
                    <a:pt x="9" y="13"/>
                  </a:cubicBezTo>
                  <a:cubicBezTo>
                    <a:pt x="9" y="14"/>
                    <a:pt x="9" y="14"/>
                    <a:pt x="9" y="14"/>
                  </a:cubicBezTo>
                  <a:cubicBezTo>
                    <a:pt x="11" y="14"/>
                    <a:pt x="11" y="14"/>
                    <a:pt x="11" y="14"/>
                  </a:cubicBezTo>
                  <a:cubicBezTo>
                    <a:pt x="11" y="5"/>
                    <a:pt x="11" y="5"/>
                    <a:pt x="11" y="5"/>
                  </a:cubicBezTo>
                  <a:cubicBezTo>
                    <a:pt x="11" y="2"/>
                    <a:pt x="9" y="0"/>
                    <a:pt x="5" y="0"/>
                  </a:cubicBezTo>
                  <a:cubicBezTo>
                    <a:pt x="3" y="0"/>
                    <a:pt x="1" y="0"/>
                    <a:pt x="0" y="1"/>
                  </a:cubicBezTo>
                  <a:cubicBezTo>
                    <a:pt x="1" y="3"/>
                    <a:pt x="1" y="3"/>
                    <a:pt x="1" y="3"/>
                  </a:cubicBezTo>
                  <a:cubicBezTo>
                    <a:pt x="2" y="2"/>
                    <a:pt x="4" y="1"/>
                    <a:pt x="5" y="1"/>
                  </a:cubicBezTo>
                  <a:cubicBezTo>
                    <a:pt x="7" y="1"/>
                    <a:pt x="9" y="3"/>
                    <a:pt x="9" y="5"/>
                  </a:cubicBezTo>
                  <a:cubicBezTo>
                    <a:pt x="9" y="6"/>
                    <a:pt x="9" y="6"/>
                    <a:pt x="9" y="6"/>
                  </a:cubicBezTo>
                  <a:cubicBezTo>
                    <a:pt x="8" y="6"/>
                    <a:pt x="7" y="5"/>
                    <a:pt x="5" y="5"/>
                  </a:cubicBezTo>
                  <a:cubicBezTo>
                    <a:pt x="2" y="5"/>
                    <a:pt x="0" y="7"/>
                    <a:pt x="0" y="10"/>
                  </a:cubicBezTo>
                  <a:close/>
                  <a:moveTo>
                    <a:pt x="2" y="10"/>
                  </a:moveTo>
                  <a:cubicBezTo>
                    <a:pt x="2" y="8"/>
                    <a:pt x="3" y="7"/>
                    <a:pt x="5" y="7"/>
                  </a:cubicBezTo>
                  <a:cubicBezTo>
                    <a:pt x="7" y="7"/>
                    <a:pt x="9" y="8"/>
                    <a:pt x="9" y="10"/>
                  </a:cubicBezTo>
                  <a:cubicBezTo>
                    <a:pt x="9" y="12"/>
                    <a:pt x="7" y="13"/>
                    <a:pt x="5" y="13"/>
                  </a:cubicBezTo>
                  <a:cubicBezTo>
                    <a:pt x="3" y="13"/>
                    <a:pt x="2" y="12"/>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7" name="Freeform 341">
              <a:extLst>
                <a:ext uri="{FF2B5EF4-FFF2-40B4-BE49-F238E27FC236}">
                  <a16:creationId xmlns:a16="http://schemas.microsoft.com/office/drawing/2014/main" id="{3DF17B5F-6EA9-43E2-B913-A80F5735E248}"/>
                </a:ext>
              </a:extLst>
            </p:cNvPr>
            <p:cNvSpPr>
              <a:spLocks/>
            </p:cNvSpPr>
            <p:nvPr/>
          </p:nvSpPr>
          <p:spPr bwMode="auto">
            <a:xfrm>
              <a:off x="2798" y="2288"/>
              <a:ext cx="17" cy="43"/>
            </a:xfrm>
            <a:custGeom>
              <a:avLst/>
              <a:gdLst>
                <a:gd name="T0" fmla="*/ 2 w 7"/>
                <a:gd name="T1" fmla="*/ 3 h 18"/>
                <a:gd name="T2" fmla="*/ 0 w 7"/>
                <a:gd name="T3" fmla="*/ 3 h 18"/>
                <a:gd name="T4" fmla="*/ 0 w 7"/>
                <a:gd name="T5" fmla="*/ 5 h 18"/>
                <a:gd name="T6" fmla="*/ 2 w 7"/>
                <a:gd name="T7" fmla="*/ 5 h 18"/>
                <a:gd name="T8" fmla="*/ 2 w 7"/>
                <a:gd name="T9" fmla="*/ 12 h 18"/>
                <a:gd name="T10" fmla="*/ 6 w 7"/>
                <a:gd name="T11" fmla="*/ 18 h 18"/>
                <a:gd name="T12" fmla="*/ 7 w 7"/>
                <a:gd name="T13" fmla="*/ 18 h 18"/>
                <a:gd name="T14" fmla="*/ 7 w 7"/>
                <a:gd name="T15" fmla="*/ 16 h 18"/>
                <a:gd name="T16" fmla="*/ 6 w 7"/>
                <a:gd name="T17" fmla="*/ 16 h 18"/>
                <a:gd name="T18" fmla="*/ 4 w 7"/>
                <a:gd name="T19" fmla="*/ 12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2"/>
                    <a:pt x="2" y="12"/>
                    <a:pt x="2" y="12"/>
                  </a:cubicBezTo>
                  <a:cubicBezTo>
                    <a:pt x="2" y="16"/>
                    <a:pt x="3" y="18"/>
                    <a:pt x="6" y="18"/>
                  </a:cubicBezTo>
                  <a:cubicBezTo>
                    <a:pt x="6" y="18"/>
                    <a:pt x="7" y="18"/>
                    <a:pt x="7" y="18"/>
                  </a:cubicBezTo>
                  <a:cubicBezTo>
                    <a:pt x="7" y="16"/>
                    <a:pt x="7" y="16"/>
                    <a:pt x="7" y="16"/>
                  </a:cubicBezTo>
                  <a:cubicBezTo>
                    <a:pt x="7" y="16"/>
                    <a:pt x="7" y="16"/>
                    <a:pt x="6" y="16"/>
                  </a:cubicBezTo>
                  <a:cubicBezTo>
                    <a:pt x="4" y="16"/>
                    <a:pt x="4" y="15"/>
                    <a:pt x="4" y="12"/>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8" name="Freeform 342">
              <a:extLst>
                <a:ext uri="{FF2B5EF4-FFF2-40B4-BE49-F238E27FC236}">
                  <a16:creationId xmlns:a16="http://schemas.microsoft.com/office/drawing/2014/main" id="{DA8BBBA1-F7F7-4638-AD13-2123B169987D}"/>
                </a:ext>
              </a:extLst>
            </p:cNvPr>
            <p:cNvSpPr>
              <a:spLocks noEditPoints="1"/>
            </p:cNvSpPr>
            <p:nvPr/>
          </p:nvSpPr>
          <p:spPr bwMode="auto">
            <a:xfrm>
              <a:off x="2822" y="2283"/>
              <a:ext cx="7" cy="45"/>
            </a:xfrm>
            <a:custGeom>
              <a:avLst/>
              <a:gdLst>
                <a:gd name="T0" fmla="*/ 1 w 3"/>
                <a:gd name="T1" fmla="*/ 19 h 19"/>
                <a:gd name="T2" fmla="*/ 3 w 3"/>
                <a:gd name="T3" fmla="*/ 19 h 19"/>
                <a:gd name="T4" fmla="*/ 3 w 3"/>
                <a:gd name="T5" fmla="*/ 5 h 19"/>
                <a:gd name="T6" fmla="*/ 1 w 3"/>
                <a:gd name="T7" fmla="*/ 5 h 19"/>
                <a:gd name="T8" fmla="*/ 1 w 3"/>
                <a:gd name="T9" fmla="*/ 19 h 19"/>
                <a:gd name="T10" fmla="*/ 0 w 3"/>
                <a:gd name="T11" fmla="*/ 1 h 19"/>
                <a:gd name="T12" fmla="*/ 2 w 3"/>
                <a:gd name="T13" fmla="*/ 3 h 19"/>
                <a:gd name="T14" fmla="*/ 3 w 3"/>
                <a:gd name="T15" fmla="*/ 1 h 19"/>
                <a:gd name="T16" fmla="*/ 2 w 3"/>
                <a:gd name="T17" fmla="*/ 0 h 19"/>
                <a:gd name="T18" fmla="*/ 0 w 3"/>
                <a:gd name="T19"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9">
                  <a:moveTo>
                    <a:pt x="1" y="19"/>
                  </a:moveTo>
                  <a:cubicBezTo>
                    <a:pt x="3" y="19"/>
                    <a:pt x="3" y="19"/>
                    <a:pt x="3" y="19"/>
                  </a:cubicBezTo>
                  <a:cubicBezTo>
                    <a:pt x="3" y="5"/>
                    <a:pt x="3" y="5"/>
                    <a:pt x="3" y="5"/>
                  </a:cubicBezTo>
                  <a:cubicBezTo>
                    <a:pt x="1" y="5"/>
                    <a:pt x="1" y="5"/>
                    <a:pt x="1" y="5"/>
                  </a:cubicBezTo>
                  <a:lnTo>
                    <a:pt x="1" y="19"/>
                  </a:lnTo>
                  <a:close/>
                  <a:moveTo>
                    <a:pt x="0" y="1"/>
                  </a:moveTo>
                  <a:cubicBezTo>
                    <a:pt x="0" y="2"/>
                    <a:pt x="1" y="3"/>
                    <a:pt x="2" y="3"/>
                  </a:cubicBezTo>
                  <a:cubicBezTo>
                    <a:pt x="2" y="3"/>
                    <a:pt x="3" y="2"/>
                    <a:pt x="3" y="1"/>
                  </a:cubicBezTo>
                  <a:cubicBezTo>
                    <a:pt x="3" y="0"/>
                    <a:pt x="2" y="0"/>
                    <a:pt x="2" y="0"/>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99" name="Freeform 343">
              <a:extLst>
                <a:ext uri="{FF2B5EF4-FFF2-40B4-BE49-F238E27FC236}">
                  <a16:creationId xmlns:a16="http://schemas.microsoft.com/office/drawing/2014/main" id="{6CB1E222-262B-46CE-B0C3-992841FF972A}"/>
                </a:ext>
              </a:extLst>
            </p:cNvPr>
            <p:cNvSpPr>
              <a:spLocks noEditPoints="1"/>
            </p:cNvSpPr>
            <p:nvPr/>
          </p:nvSpPr>
          <p:spPr bwMode="auto">
            <a:xfrm>
              <a:off x="2839" y="2295"/>
              <a:ext cx="33" cy="36"/>
            </a:xfrm>
            <a:custGeom>
              <a:avLst/>
              <a:gdLst>
                <a:gd name="T0" fmla="*/ 2 w 14"/>
                <a:gd name="T1" fmla="*/ 7 h 15"/>
                <a:gd name="T2" fmla="*/ 7 w 14"/>
                <a:gd name="T3" fmla="*/ 2 h 15"/>
                <a:gd name="T4" fmla="*/ 12 w 14"/>
                <a:gd name="T5" fmla="*/ 7 h 15"/>
                <a:gd name="T6" fmla="*/ 7 w 14"/>
                <a:gd name="T7" fmla="*/ 13 h 15"/>
                <a:gd name="T8" fmla="*/ 2 w 14"/>
                <a:gd name="T9" fmla="*/ 7 h 15"/>
                <a:gd name="T10" fmla="*/ 0 w 14"/>
                <a:gd name="T11" fmla="*/ 7 h 15"/>
                <a:gd name="T12" fmla="*/ 7 w 14"/>
                <a:gd name="T13" fmla="*/ 15 h 15"/>
                <a:gd name="T14" fmla="*/ 14 w 14"/>
                <a:gd name="T15" fmla="*/ 7 h 15"/>
                <a:gd name="T16" fmla="*/ 7 w 14"/>
                <a:gd name="T17" fmla="*/ 0 h 15"/>
                <a:gd name="T18" fmla="*/ 0 w 14"/>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2" y="7"/>
                  </a:moveTo>
                  <a:cubicBezTo>
                    <a:pt x="2" y="4"/>
                    <a:pt x="4" y="2"/>
                    <a:pt x="7" y="2"/>
                  </a:cubicBezTo>
                  <a:cubicBezTo>
                    <a:pt x="10" y="2"/>
                    <a:pt x="12" y="4"/>
                    <a:pt x="12" y="7"/>
                  </a:cubicBezTo>
                  <a:cubicBezTo>
                    <a:pt x="12" y="10"/>
                    <a:pt x="10" y="13"/>
                    <a:pt x="7" y="13"/>
                  </a:cubicBezTo>
                  <a:cubicBezTo>
                    <a:pt x="4" y="13"/>
                    <a:pt x="2" y="10"/>
                    <a:pt x="2" y="7"/>
                  </a:cubicBezTo>
                  <a:close/>
                  <a:moveTo>
                    <a:pt x="0" y="7"/>
                  </a:moveTo>
                  <a:cubicBezTo>
                    <a:pt x="0" y="12"/>
                    <a:pt x="3" y="15"/>
                    <a:pt x="7" y="15"/>
                  </a:cubicBezTo>
                  <a:cubicBezTo>
                    <a:pt x="11" y="15"/>
                    <a:pt x="14" y="12"/>
                    <a:pt x="14" y="7"/>
                  </a:cubicBezTo>
                  <a:cubicBezTo>
                    <a:pt x="14" y="3"/>
                    <a:pt x="11" y="0"/>
                    <a:pt x="7" y="0"/>
                  </a:cubicBezTo>
                  <a:cubicBezTo>
                    <a:pt x="3" y="0"/>
                    <a:pt x="0"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0" name="Freeform 344">
              <a:extLst>
                <a:ext uri="{FF2B5EF4-FFF2-40B4-BE49-F238E27FC236}">
                  <a16:creationId xmlns:a16="http://schemas.microsoft.com/office/drawing/2014/main" id="{9F4EF1B3-9B73-4339-B646-225A61B5C976}"/>
                </a:ext>
              </a:extLst>
            </p:cNvPr>
            <p:cNvSpPr>
              <a:spLocks/>
            </p:cNvSpPr>
            <p:nvPr/>
          </p:nvSpPr>
          <p:spPr bwMode="auto">
            <a:xfrm>
              <a:off x="2881" y="2295"/>
              <a:ext cx="26" cy="33"/>
            </a:xfrm>
            <a:custGeom>
              <a:avLst/>
              <a:gdLst>
                <a:gd name="T0" fmla="*/ 7 w 11"/>
                <a:gd name="T1" fmla="*/ 0 h 14"/>
                <a:gd name="T2" fmla="*/ 2 w 11"/>
                <a:gd name="T3" fmla="*/ 2 h 14"/>
                <a:gd name="T4" fmla="*/ 2 w 11"/>
                <a:gd name="T5" fmla="*/ 0 h 14"/>
                <a:gd name="T6" fmla="*/ 0 w 11"/>
                <a:gd name="T7" fmla="*/ 0 h 14"/>
                <a:gd name="T8" fmla="*/ 0 w 11"/>
                <a:gd name="T9" fmla="*/ 14 h 14"/>
                <a:gd name="T10" fmla="*/ 2 w 11"/>
                <a:gd name="T11" fmla="*/ 14 h 14"/>
                <a:gd name="T12" fmla="*/ 2 w 11"/>
                <a:gd name="T13" fmla="*/ 6 h 14"/>
                <a:gd name="T14" fmla="*/ 6 w 11"/>
                <a:gd name="T15" fmla="*/ 2 h 14"/>
                <a:gd name="T16" fmla="*/ 9 w 11"/>
                <a:gd name="T17" fmla="*/ 5 h 14"/>
                <a:gd name="T18" fmla="*/ 9 w 11"/>
                <a:gd name="T19" fmla="*/ 14 h 14"/>
                <a:gd name="T20" fmla="*/ 11 w 11"/>
                <a:gd name="T21" fmla="*/ 14 h 14"/>
                <a:gd name="T22" fmla="*/ 11 w 11"/>
                <a:gd name="T23" fmla="*/ 5 h 14"/>
                <a:gd name="T24" fmla="*/ 7 w 11"/>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4">
                  <a:moveTo>
                    <a:pt x="7" y="0"/>
                  </a:moveTo>
                  <a:cubicBezTo>
                    <a:pt x="5" y="0"/>
                    <a:pt x="3" y="1"/>
                    <a:pt x="2" y="2"/>
                  </a:cubicBezTo>
                  <a:cubicBezTo>
                    <a:pt x="2" y="0"/>
                    <a:pt x="2" y="0"/>
                    <a:pt x="2" y="0"/>
                  </a:cubicBezTo>
                  <a:cubicBezTo>
                    <a:pt x="0" y="0"/>
                    <a:pt x="0" y="0"/>
                    <a:pt x="0" y="0"/>
                  </a:cubicBezTo>
                  <a:cubicBezTo>
                    <a:pt x="0" y="14"/>
                    <a:pt x="0" y="14"/>
                    <a:pt x="0" y="14"/>
                  </a:cubicBezTo>
                  <a:cubicBezTo>
                    <a:pt x="2" y="14"/>
                    <a:pt x="2" y="14"/>
                    <a:pt x="2" y="14"/>
                  </a:cubicBezTo>
                  <a:cubicBezTo>
                    <a:pt x="2" y="6"/>
                    <a:pt x="2" y="6"/>
                    <a:pt x="2" y="6"/>
                  </a:cubicBezTo>
                  <a:cubicBezTo>
                    <a:pt x="2" y="3"/>
                    <a:pt x="4" y="2"/>
                    <a:pt x="6" y="2"/>
                  </a:cubicBezTo>
                  <a:cubicBezTo>
                    <a:pt x="8" y="2"/>
                    <a:pt x="9" y="3"/>
                    <a:pt x="9" y="5"/>
                  </a:cubicBezTo>
                  <a:cubicBezTo>
                    <a:pt x="9" y="14"/>
                    <a:pt x="9" y="14"/>
                    <a:pt x="9" y="14"/>
                  </a:cubicBezTo>
                  <a:cubicBezTo>
                    <a:pt x="11" y="14"/>
                    <a:pt x="11" y="14"/>
                    <a:pt x="11" y="14"/>
                  </a:cubicBezTo>
                  <a:cubicBezTo>
                    <a:pt x="11" y="5"/>
                    <a:pt x="11" y="5"/>
                    <a:pt x="11" y="5"/>
                  </a:cubicBezTo>
                  <a:cubicBezTo>
                    <a:pt x="11" y="2"/>
                    <a:pt x="10"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1" name="Freeform 345">
              <a:extLst>
                <a:ext uri="{FF2B5EF4-FFF2-40B4-BE49-F238E27FC236}">
                  <a16:creationId xmlns:a16="http://schemas.microsoft.com/office/drawing/2014/main" id="{6EF51042-6007-43F3-88AF-8D904B3A941D}"/>
                </a:ext>
              </a:extLst>
            </p:cNvPr>
            <p:cNvSpPr>
              <a:spLocks noEditPoints="1"/>
            </p:cNvSpPr>
            <p:nvPr/>
          </p:nvSpPr>
          <p:spPr bwMode="auto">
            <a:xfrm>
              <a:off x="2917" y="2295"/>
              <a:ext cx="28" cy="36"/>
            </a:xfrm>
            <a:custGeom>
              <a:avLst/>
              <a:gdLst>
                <a:gd name="T0" fmla="*/ 0 w 12"/>
                <a:gd name="T1" fmla="*/ 10 h 15"/>
                <a:gd name="T2" fmla="*/ 6 w 12"/>
                <a:gd name="T3" fmla="*/ 15 h 15"/>
                <a:gd name="T4" fmla="*/ 9 w 12"/>
                <a:gd name="T5" fmla="*/ 13 h 15"/>
                <a:gd name="T6" fmla="*/ 10 w 12"/>
                <a:gd name="T7" fmla="*/ 14 h 15"/>
                <a:gd name="T8" fmla="*/ 12 w 12"/>
                <a:gd name="T9" fmla="*/ 14 h 15"/>
                <a:gd name="T10" fmla="*/ 12 w 12"/>
                <a:gd name="T11" fmla="*/ 5 h 15"/>
                <a:gd name="T12" fmla="*/ 6 w 12"/>
                <a:gd name="T13" fmla="*/ 0 h 15"/>
                <a:gd name="T14" fmla="*/ 1 w 12"/>
                <a:gd name="T15" fmla="*/ 1 h 15"/>
                <a:gd name="T16" fmla="*/ 2 w 12"/>
                <a:gd name="T17" fmla="*/ 3 h 15"/>
                <a:gd name="T18" fmla="*/ 6 w 12"/>
                <a:gd name="T19" fmla="*/ 1 h 15"/>
                <a:gd name="T20" fmla="*/ 9 w 12"/>
                <a:gd name="T21" fmla="*/ 5 h 15"/>
                <a:gd name="T22" fmla="*/ 9 w 12"/>
                <a:gd name="T23" fmla="*/ 6 h 15"/>
                <a:gd name="T24" fmla="*/ 6 w 12"/>
                <a:gd name="T25" fmla="*/ 5 h 15"/>
                <a:gd name="T26" fmla="*/ 0 w 12"/>
                <a:gd name="T27" fmla="*/ 10 h 15"/>
                <a:gd name="T28" fmla="*/ 2 w 12"/>
                <a:gd name="T29" fmla="*/ 10 h 15"/>
                <a:gd name="T30" fmla="*/ 6 w 12"/>
                <a:gd name="T31" fmla="*/ 7 h 15"/>
                <a:gd name="T32" fmla="*/ 9 w 12"/>
                <a:gd name="T33" fmla="*/ 10 h 15"/>
                <a:gd name="T34" fmla="*/ 6 w 12"/>
                <a:gd name="T35" fmla="*/ 13 h 15"/>
                <a:gd name="T36" fmla="*/ 2 w 12"/>
                <a:gd name="T3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5">
                  <a:moveTo>
                    <a:pt x="0" y="10"/>
                  </a:moveTo>
                  <a:cubicBezTo>
                    <a:pt x="0" y="13"/>
                    <a:pt x="3" y="15"/>
                    <a:pt x="6" y="15"/>
                  </a:cubicBezTo>
                  <a:cubicBezTo>
                    <a:pt x="8" y="15"/>
                    <a:pt x="9" y="14"/>
                    <a:pt x="9" y="13"/>
                  </a:cubicBezTo>
                  <a:cubicBezTo>
                    <a:pt x="10" y="14"/>
                    <a:pt x="10" y="14"/>
                    <a:pt x="10" y="14"/>
                  </a:cubicBezTo>
                  <a:cubicBezTo>
                    <a:pt x="12" y="14"/>
                    <a:pt x="12" y="14"/>
                    <a:pt x="12" y="14"/>
                  </a:cubicBezTo>
                  <a:cubicBezTo>
                    <a:pt x="12" y="5"/>
                    <a:pt x="12" y="5"/>
                    <a:pt x="12" y="5"/>
                  </a:cubicBezTo>
                  <a:cubicBezTo>
                    <a:pt x="12" y="2"/>
                    <a:pt x="10" y="0"/>
                    <a:pt x="6" y="0"/>
                  </a:cubicBezTo>
                  <a:cubicBezTo>
                    <a:pt x="4" y="0"/>
                    <a:pt x="2" y="0"/>
                    <a:pt x="1" y="1"/>
                  </a:cubicBezTo>
                  <a:cubicBezTo>
                    <a:pt x="2" y="3"/>
                    <a:pt x="2" y="3"/>
                    <a:pt x="2" y="3"/>
                  </a:cubicBezTo>
                  <a:cubicBezTo>
                    <a:pt x="3" y="2"/>
                    <a:pt x="4" y="1"/>
                    <a:pt x="6" y="1"/>
                  </a:cubicBezTo>
                  <a:cubicBezTo>
                    <a:pt x="8" y="1"/>
                    <a:pt x="9" y="3"/>
                    <a:pt x="9" y="5"/>
                  </a:cubicBezTo>
                  <a:cubicBezTo>
                    <a:pt x="9" y="6"/>
                    <a:pt x="9" y="6"/>
                    <a:pt x="9" y="6"/>
                  </a:cubicBezTo>
                  <a:cubicBezTo>
                    <a:pt x="9" y="6"/>
                    <a:pt x="7" y="5"/>
                    <a:pt x="6" y="5"/>
                  </a:cubicBezTo>
                  <a:cubicBezTo>
                    <a:pt x="3" y="5"/>
                    <a:pt x="0" y="7"/>
                    <a:pt x="0" y="10"/>
                  </a:cubicBezTo>
                  <a:close/>
                  <a:moveTo>
                    <a:pt x="2" y="10"/>
                  </a:moveTo>
                  <a:cubicBezTo>
                    <a:pt x="2" y="8"/>
                    <a:pt x="4" y="7"/>
                    <a:pt x="6" y="7"/>
                  </a:cubicBezTo>
                  <a:cubicBezTo>
                    <a:pt x="8" y="7"/>
                    <a:pt x="9" y="8"/>
                    <a:pt x="9" y="10"/>
                  </a:cubicBezTo>
                  <a:cubicBezTo>
                    <a:pt x="9" y="12"/>
                    <a:pt x="8" y="13"/>
                    <a:pt x="6" y="13"/>
                  </a:cubicBezTo>
                  <a:cubicBezTo>
                    <a:pt x="4" y="13"/>
                    <a:pt x="2" y="12"/>
                    <a:pt x="2"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2" name="Rectangle 346">
              <a:extLst>
                <a:ext uri="{FF2B5EF4-FFF2-40B4-BE49-F238E27FC236}">
                  <a16:creationId xmlns:a16="http://schemas.microsoft.com/office/drawing/2014/main" id="{04EBE21F-C5C0-4765-B0D0-33E9D73E0DBC}"/>
                </a:ext>
              </a:extLst>
            </p:cNvPr>
            <p:cNvSpPr>
              <a:spLocks noChangeArrowheads="1"/>
            </p:cNvSpPr>
            <p:nvPr/>
          </p:nvSpPr>
          <p:spPr bwMode="auto">
            <a:xfrm>
              <a:off x="2954" y="2281"/>
              <a:ext cx="5" cy="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3" name="Freeform 347">
              <a:extLst>
                <a:ext uri="{FF2B5EF4-FFF2-40B4-BE49-F238E27FC236}">
                  <a16:creationId xmlns:a16="http://schemas.microsoft.com/office/drawing/2014/main" id="{E639A91C-2859-4ED7-B00D-84F58E622C5D}"/>
                </a:ext>
              </a:extLst>
            </p:cNvPr>
            <p:cNvSpPr>
              <a:spLocks/>
            </p:cNvSpPr>
            <p:nvPr/>
          </p:nvSpPr>
          <p:spPr bwMode="auto">
            <a:xfrm>
              <a:off x="2990" y="2295"/>
              <a:ext cx="14" cy="33"/>
            </a:xfrm>
            <a:custGeom>
              <a:avLst/>
              <a:gdLst>
                <a:gd name="T0" fmla="*/ 6 w 6"/>
                <a:gd name="T1" fmla="*/ 0 h 14"/>
                <a:gd name="T2" fmla="*/ 2 w 6"/>
                <a:gd name="T3" fmla="*/ 2 h 14"/>
                <a:gd name="T4" fmla="*/ 2 w 6"/>
                <a:gd name="T5" fmla="*/ 0 h 14"/>
                <a:gd name="T6" fmla="*/ 0 w 6"/>
                <a:gd name="T7" fmla="*/ 0 h 14"/>
                <a:gd name="T8" fmla="*/ 0 w 6"/>
                <a:gd name="T9" fmla="*/ 14 h 14"/>
                <a:gd name="T10" fmla="*/ 2 w 6"/>
                <a:gd name="T11" fmla="*/ 14 h 14"/>
                <a:gd name="T12" fmla="*/ 2 w 6"/>
                <a:gd name="T13" fmla="*/ 7 h 14"/>
                <a:gd name="T14" fmla="*/ 6 w 6"/>
                <a:gd name="T15" fmla="*/ 2 h 14"/>
                <a:gd name="T16" fmla="*/ 6 w 6"/>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4">
                  <a:moveTo>
                    <a:pt x="6" y="0"/>
                  </a:moveTo>
                  <a:cubicBezTo>
                    <a:pt x="4" y="0"/>
                    <a:pt x="3" y="1"/>
                    <a:pt x="2" y="2"/>
                  </a:cubicBezTo>
                  <a:cubicBezTo>
                    <a:pt x="2" y="0"/>
                    <a:pt x="2" y="0"/>
                    <a:pt x="2" y="0"/>
                  </a:cubicBezTo>
                  <a:cubicBezTo>
                    <a:pt x="0" y="0"/>
                    <a:pt x="0" y="0"/>
                    <a:pt x="0" y="0"/>
                  </a:cubicBezTo>
                  <a:cubicBezTo>
                    <a:pt x="0" y="14"/>
                    <a:pt x="0" y="14"/>
                    <a:pt x="0" y="14"/>
                  </a:cubicBezTo>
                  <a:cubicBezTo>
                    <a:pt x="2" y="14"/>
                    <a:pt x="2" y="14"/>
                    <a:pt x="2" y="14"/>
                  </a:cubicBezTo>
                  <a:cubicBezTo>
                    <a:pt x="2" y="7"/>
                    <a:pt x="2" y="7"/>
                    <a:pt x="2" y="7"/>
                  </a:cubicBezTo>
                  <a:cubicBezTo>
                    <a:pt x="2" y="4"/>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4" name="Freeform 348">
              <a:extLst>
                <a:ext uri="{FF2B5EF4-FFF2-40B4-BE49-F238E27FC236}">
                  <a16:creationId xmlns:a16="http://schemas.microsoft.com/office/drawing/2014/main" id="{73205F56-A352-428C-839E-27280DEAD013}"/>
                </a:ext>
              </a:extLst>
            </p:cNvPr>
            <p:cNvSpPr>
              <a:spLocks noEditPoints="1"/>
            </p:cNvSpPr>
            <p:nvPr/>
          </p:nvSpPr>
          <p:spPr bwMode="auto">
            <a:xfrm>
              <a:off x="3011" y="2295"/>
              <a:ext cx="33" cy="36"/>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2 w 14"/>
                <a:gd name="T21" fmla="*/ 6 h 15"/>
                <a:gd name="T22" fmla="*/ 7 w 14"/>
                <a:gd name="T23" fmla="*/ 1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4" y="13"/>
                    <a:pt x="2" y="11"/>
                    <a:pt x="2" y="8"/>
                  </a:cubicBezTo>
                  <a:cubicBezTo>
                    <a:pt x="14" y="8"/>
                    <a:pt x="14" y="8"/>
                    <a:pt x="14" y="8"/>
                  </a:cubicBezTo>
                  <a:cubicBezTo>
                    <a:pt x="14" y="7"/>
                    <a:pt x="14" y="7"/>
                    <a:pt x="14" y="7"/>
                  </a:cubicBezTo>
                  <a:cubicBezTo>
                    <a:pt x="14" y="3"/>
                    <a:pt x="11" y="0"/>
                    <a:pt x="7" y="0"/>
                  </a:cubicBezTo>
                  <a:cubicBezTo>
                    <a:pt x="3" y="0"/>
                    <a:pt x="0" y="3"/>
                    <a:pt x="0" y="7"/>
                  </a:cubicBezTo>
                  <a:close/>
                  <a:moveTo>
                    <a:pt x="2" y="6"/>
                  </a:moveTo>
                  <a:cubicBezTo>
                    <a:pt x="3" y="3"/>
                    <a:pt x="5" y="1"/>
                    <a:pt x="7" y="1"/>
                  </a:cubicBezTo>
                  <a:cubicBezTo>
                    <a:pt x="9" y="1"/>
                    <a:pt x="11" y="3"/>
                    <a:pt x="11" y="6"/>
                  </a:cubicBez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5" name="Freeform 349">
              <a:extLst>
                <a:ext uri="{FF2B5EF4-FFF2-40B4-BE49-F238E27FC236}">
                  <a16:creationId xmlns:a16="http://schemas.microsoft.com/office/drawing/2014/main" id="{1D76AC9F-C26E-4C5D-9FD9-87D46120DD59}"/>
                </a:ext>
              </a:extLst>
            </p:cNvPr>
            <p:cNvSpPr>
              <a:spLocks/>
            </p:cNvSpPr>
            <p:nvPr/>
          </p:nvSpPr>
          <p:spPr bwMode="auto">
            <a:xfrm>
              <a:off x="3049" y="2295"/>
              <a:ext cx="24" cy="36"/>
            </a:xfrm>
            <a:custGeom>
              <a:avLst/>
              <a:gdLst>
                <a:gd name="T0" fmla="*/ 0 w 10"/>
                <a:gd name="T1" fmla="*/ 12 h 15"/>
                <a:gd name="T2" fmla="*/ 5 w 10"/>
                <a:gd name="T3" fmla="*/ 15 h 15"/>
                <a:gd name="T4" fmla="*/ 10 w 10"/>
                <a:gd name="T5" fmla="*/ 10 h 15"/>
                <a:gd name="T6" fmla="*/ 3 w 10"/>
                <a:gd name="T7" fmla="*/ 3 h 15"/>
                <a:gd name="T8" fmla="*/ 5 w 10"/>
                <a:gd name="T9" fmla="*/ 1 h 15"/>
                <a:gd name="T10" fmla="*/ 8 w 10"/>
                <a:gd name="T11" fmla="*/ 3 h 15"/>
                <a:gd name="T12" fmla="*/ 10 w 10"/>
                <a:gd name="T13" fmla="*/ 2 h 15"/>
                <a:gd name="T14" fmla="*/ 6 w 10"/>
                <a:gd name="T15" fmla="*/ 0 h 15"/>
                <a:gd name="T16" fmla="*/ 1 w 10"/>
                <a:gd name="T17" fmla="*/ 3 h 15"/>
                <a:gd name="T18" fmla="*/ 8 w 10"/>
                <a:gd name="T19" fmla="*/ 11 h 15"/>
                <a:gd name="T20" fmla="*/ 5 w 10"/>
                <a:gd name="T21" fmla="*/ 13 h 15"/>
                <a:gd name="T22" fmla="*/ 2 w 10"/>
                <a:gd name="T23" fmla="*/ 11 h 15"/>
                <a:gd name="T24" fmla="*/ 0 w 10"/>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5">
                  <a:moveTo>
                    <a:pt x="0" y="12"/>
                  </a:moveTo>
                  <a:cubicBezTo>
                    <a:pt x="1" y="13"/>
                    <a:pt x="2" y="15"/>
                    <a:pt x="5" y="15"/>
                  </a:cubicBezTo>
                  <a:cubicBezTo>
                    <a:pt x="8" y="15"/>
                    <a:pt x="10" y="13"/>
                    <a:pt x="10" y="10"/>
                  </a:cubicBezTo>
                  <a:cubicBezTo>
                    <a:pt x="10" y="5"/>
                    <a:pt x="3" y="7"/>
                    <a:pt x="3" y="3"/>
                  </a:cubicBezTo>
                  <a:cubicBezTo>
                    <a:pt x="3" y="2"/>
                    <a:pt x="4" y="1"/>
                    <a:pt x="5" y="1"/>
                  </a:cubicBezTo>
                  <a:cubicBezTo>
                    <a:pt x="7" y="1"/>
                    <a:pt x="8" y="2"/>
                    <a:pt x="8" y="3"/>
                  </a:cubicBezTo>
                  <a:cubicBezTo>
                    <a:pt x="10" y="2"/>
                    <a:pt x="10" y="2"/>
                    <a:pt x="10" y="2"/>
                  </a:cubicBezTo>
                  <a:cubicBezTo>
                    <a:pt x="9" y="1"/>
                    <a:pt x="8" y="0"/>
                    <a:pt x="6" y="0"/>
                  </a:cubicBezTo>
                  <a:cubicBezTo>
                    <a:pt x="3" y="0"/>
                    <a:pt x="1" y="1"/>
                    <a:pt x="1" y="3"/>
                  </a:cubicBezTo>
                  <a:cubicBezTo>
                    <a:pt x="1" y="8"/>
                    <a:pt x="8" y="7"/>
                    <a:pt x="8" y="11"/>
                  </a:cubicBezTo>
                  <a:cubicBezTo>
                    <a:pt x="8" y="12"/>
                    <a:pt x="7" y="13"/>
                    <a:pt x="5" y="13"/>
                  </a:cubicBezTo>
                  <a:cubicBezTo>
                    <a:pt x="4" y="13"/>
                    <a:pt x="3" y="12"/>
                    <a:pt x="2" y="11"/>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6" name="Freeform 350">
              <a:extLst>
                <a:ext uri="{FF2B5EF4-FFF2-40B4-BE49-F238E27FC236}">
                  <a16:creationId xmlns:a16="http://schemas.microsoft.com/office/drawing/2014/main" id="{EE60F5D2-1255-41BE-9ACC-9390C9EA48F9}"/>
                </a:ext>
              </a:extLst>
            </p:cNvPr>
            <p:cNvSpPr>
              <a:spLocks noEditPoints="1"/>
            </p:cNvSpPr>
            <p:nvPr/>
          </p:nvSpPr>
          <p:spPr bwMode="auto">
            <a:xfrm>
              <a:off x="3080" y="2295"/>
              <a:ext cx="35" cy="36"/>
            </a:xfrm>
            <a:custGeom>
              <a:avLst/>
              <a:gdLst>
                <a:gd name="T0" fmla="*/ 2 w 15"/>
                <a:gd name="T1" fmla="*/ 7 h 15"/>
                <a:gd name="T2" fmla="*/ 7 w 15"/>
                <a:gd name="T3" fmla="*/ 2 h 15"/>
                <a:gd name="T4" fmla="*/ 13 w 15"/>
                <a:gd name="T5" fmla="*/ 7 h 15"/>
                <a:gd name="T6" fmla="*/ 7 w 15"/>
                <a:gd name="T7" fmla="*/ 13 h 15"/>
                <a:gd name="T8" fmla="*/ 2 w 15"/>
                <a:gd name="T9" fmla="*/ 7 h 15"/>
                <a:gd name="T10" fmla="*/ 0 w 15"/>
                <a:gd name="T11" fmla="*/ 7 h 15"/>
                <a:gd name="T12" fmla="*/ 7 w 15"/>
                <a:gd name="T13" fmla="*/ 15 h 15"/>
                <a:gd name="T14" fmla="*/ 15 w 15"/>
                <a:gd name="T15" fmla="*/ 7 h 15"/>
                <a:gd name="T16" fmla="*/ 7 w 15"/>
                <a:gd name="T17" fmla="*/ 0 h 15"/>
                <a:gd name="T18" fmla="*/ 0 w 1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2" y="7"/>
                  </a:moveTo>
                  <a:cubicBezTo>
                    <a:pt x="2" y="4"/>
                    <a:pt x="4" y="2"/>
                    <a:pt x="7" y="2"/>
                  </a:cubicBezTo>
                  <a:cubicBezTo>
                    <a:pt x="10" y="2"/>
                    <a:pt x="13" y="4"/>
                    <a:pt x="13" y="7"/>
                  </a:cubicBezTo>
                  <a:cubicBezTo>
                    <a:pt x="13" y="10"/>
                    <a:pt x="10" y="13"/>
                    <a:pt x="7" y="13"/>
                  </a:cubicBezTo>
                  <a:cubicBezTo>
                    <a:pt x="4" y="13"/>
                    <a:pt x="2" y="10"/>
                    <a:pt x="2" y="7"/>
                  </a:cubicBezTo>
                  <a:close/>
                  <a:moveTo>
                    <a:pt x="0" y="7"/>
                  </a:moveTo>
                  <a:cubicBezTo>
                    <a:pt x="0" y="12"/>
                    <a:pt x="3" y="15"/>
                    <a:pt x="7" y="15"/>
                  </a:cubicBezTo>
                  <a:cubicBezTo>
                    <a:pt x="12" y="15"/>
                    <a:pt x="15" y="12"/>
                    <a:pt x="15" y="7"/>
                  </a:cubicBezTo>
                  <a:cubicBezTo>
                    <a:pt x="15" y="3"/>
                    <a:pt x="12" y="0"/>
                    <a:pt x="7" y="0"/>
                  </a:cubicBezTo>
                  <a:cubicBezTo>
                    <a:pt x="3" y="0"/>
                    <a:pt x="0"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7" name="Freeform 351">
              <a:extLst>
                <a:ext uri="{FF2B5EF4-FFF2-40B4-BE49-F238E27FC236}">
                  <a16:creationId xmlns:a16="http://schemas.microsoft.com/office/drawing/2014/main" id="{5F585464-112D-48AB-B7FA-BC736104A946}"/>
                </a:ext>
              </a:extLst>
            </p:cNvPr>
            <p:cNvSpPr>
              <a:spLocks/>
            </p:cNvSpPr>
            <p:nvPr/>
          </p:nvSpPr>
          <p:spPr bwMode="auto">
            <a:xfrm>
              <a:off x="3122" y="2295"/>
              <a:ext cx="29" cy="36"/>
            </a:xfrm>
            <a:custGeom>
              <a:avLst/>
              <a:gdLst>
                <a:gd name="T0" fmla="*/ 5 w 12"/>
                <a:gd name="T1" fmla="*/ 15 h 15"/>
                <a:gd name="T2" fmla="*/ 10 w 12"/>
                <a:gd name="T3" fmla="*/ 12 h 15"/>
                <a:gd name="T4" fmla="*/ 10 w 12"/>
                <a:gd name="T5" fmla="*/ 14 h 15"/>
                <a:gd name="T6" fmla="*/ 12 w 12"/>
                <a:gd name="T7" fmla="*/ 14 h 15"/>
                <a:gd name="T8" fmla="*/ 12 w 12"/>
                <a:gd name="T9" fmla="*/ 0 h 15"/>
                <a:gd name="T10" fmla="*/ 10 w 12"/>
                <a:gd name="T11" fmla="*/ 0 h 15"/>
                <a:gd name="T12" fmla="*/ 10 w 12"/>
                <a:gd name="T13" fmla="*/ 9 h 15"/>
                <a:gd name="T14" fmla="*/ 6 w 12"/>
                <a:gd name="T15" fmla="*/ 13 h 15"/>
                <a:gd name="T16" fmla="*/ 3 w 12"/>
                <a:gd name="T17" fmla="*/ 9 h 15"/>
                <a:gd name="T18" fmla="*/ 3 w 12"/>
                <a:gd name="T19" fmla="*/ 0 h 15"/>
                <a:gd name="T20" fmla="*/ 0 w 12"/>
                <a:gd name="T21" fmla="*/ 0 h 15"/>
                <a:gd name="T22" fmla="*/ 0 w 12"/>
                <a:gd name="T23" fmla="*/ 9 h 15"/>
                <a:gd name="T24" fmla="*/ 5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5" y="15"/>
                  </a:moveTo>
                  <a:cubicBezTo>
                    <a:pt x="7" y="15"/>
                    <a:pt x="9" y="14"/>
                    <a:pt x="10" y="12"/>
                  </a:cubicBezTo>
                  <a:cubicBezTo>
                    <a:pt x="10" y="14"/>
                    <a:pt x="10" y="14"/>
                    <a:pt x="10" y="14"/>
                  </a:cubicBezTo>
                  <a:cubicBezTo>
                    <a:pt x="12" y="14"/>
                    <a:pt x="12" y="14"/>
                    <a:pt x="12" y="14"/>
                  </a:cubicBezTo>
                  <a:cubicBezTo>
                    <a:pt x="12" y="0"/>
                    <a:pt x="12" y="0"/>
                    <a:pt x="12" y="0"/>
                  </a:cubicBezTo>
                  <a:cubicBezTo>
                    <a:pt x="10" y="0"/>
                    <a:pt x="10" y="0"/>
                    <a:pt x="10" y="0"/>
                  </a:cubicBezTo>
                  <a:cubicBezTo>
                    <a:pt x="10" y="9"/>
                    <a:pt x="10" y="9"/>
                    <a:pt x="10" y="9"/>
                  </a:cubicBezTo>
                  <a:cubicBezTo>
                    <a:pt x="10" y="11"/>
                    <a:pt x="8" y="13"/>
                    <a:pt x="6" y="13"/>
                  </a:cubicBezTo>
                  <a:cubicBezTo>
                    <a:pt x="4" y="13"/>
                    <a:pt x="3" y="11"/>
                    <a:pt x="3" y="9"/>
                  </a:cubicBezTo>
                  <a:cubicBezTo>
                    <a:pt x="3" y="0"/>
                    <a:pt x="3" y="0"/>
                    <a:pt x="3" y="0"/>
                  </a:cubicBezTo>
                  <a:cubicBezTo>
                    <a:pt x="0" y="0"/>
                    <a:pt x="0" y="0"/>
                    <a:pt x="0" y="0"/>
                  </a:cubicBezTo>
                  <a:cubicBezTo>
                    <a:pt x="0" y="9"/>
                    <a:pt x="0" y="9"/>
                    <a:pt x="0" y="9"/>
                  </a:cubicBezTo>
                  <a:cubicBezTo>
                    <a:pt x="0" y="12"/>
                    <a:pt x="2" y="15"/>
                    <a:pt x="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8" name="Freeform 352">
              <a:extLst>
                <a:ext uri="{FF2B5EF4-FFF2-40B4-BE49-F238E27FC236}">
                  <a16:creationId xmlns:a16="http://schemas.microsoft.com/office/drawing/2014/main" id="{50123AE8-AE84-472D-9EE8-338942FC9C5D}"/>
                </a:ext>
              </a:extLst>
            </p:cNvPr>
            <p:cNvSpPr>
              <a:spLocks/>
            </p:cNvSpPr>
            <p:nvPr/>
          </p:nvSpPr>
          <p:spPr bwMode="auto">
            <a:xfrm>
              <a:off x="3160" y="2295"/>
              <a:ext cx="17" cy="33"/>
            </a:xfrm>
            <a:custGeom>
              <a:avLst/>
              <a:gdLst>
                <a:gd name="T0" fmla="*/ 7 w 7"/>
                <a:gd name="T1" fmla="*/ 0 h 14"/>
                <a:gd name="T2" fmla="*/ 3 w 7"/>
                <a:gd name="T3" fmla="*/ 2 h 14"/>
                <a:gd name="T4" fmla="*/ 3 w 7"/>
                <a:gd name="T5" fmla="*/ 0 h 14"/>
                <a:gd name="T6" fmla="*/ 0 w 7"/>
                <a:gd name="T7" fmla="*/ 0 h 14"/>
                <a:gd name="T8" fmla="*/ 0 w 7"/>
                <a:gd name="T9" fmla="*/ 14 h 14"/>
                <a:gd name="T10" fmla="*/ 3 w 7"/>
                <a:gd name="T11" fmla="*/ 14 h 14"/>
                <a:gd name="T12" fmla="*/ 3 w 7"/>
                <a:gd name="T13" fmla="*/ 7 h 14"/>
                <a:gd name="T14" fmla="*/ 7 w 7"/>
                <a:gd name="T15" fmla="*/ 2 h 14"/>
                <a:gd name="T16" fmla="*/ 7 w 7"/>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4">
                  <a:moveTo>
                    <a:pt x="7" y="0"/>
                  </a:moveTo>
                  <a:cubicBezTo>
                    <a:pt x="5" y="0"/>
                    <a:pt x="3" y="1"/>
                    <a:pt x="3" y="2"/>
                  </a:cubicBezTo>
                  <a:cubicBezTo>
                    <a:pt x="3" y="0"/>
                    <a:pt x="3" y="0"/>
                    <a:pt x="3" y="0"/>
                  </a:cubicBezTo>
                  <a:cubicBezTo>
                    <a:pt x="0" y="0"/>
                    <a:pt x="0" y="0"/>
                    <a:pt x="0" y="0"/>
                  </a:cubicBezTo>
                  <a:cubicBezTo>
                    <a:pt x="0" y="14"/>
                    <a:pt x="0" y="14"/>
                    <a:pt x="0" y="14"/>
                  </a:cubicBezTo>
                  <a:cubicBezTo>
                    <a:pt x="3" y="14"/>
                    <a:pt x="3" y="14"/>
                    <a:pt x="3" y="14"/>
                  </a:cubicBezTo>
                  <a:cubicBezTo>
                    <a:pt x="3" y="7"/>
                    <a:pt x="3" y="7"/>
                    <a:pt x="3" y="7"/>
                  </a:cubicBezTo>
                  <a:cubicBezTo>
                    <a:pt x="3" y="4"/>
                    <a:pt x="4" y="2"/>
                    <a:pt x="7" y="2"/>
                  </a:cubicBez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09" name="Freeform 353">
              <a:extLst>
                <a:ext uri="{FF2B5EF4-FFF2-40B4-BE49-F238E27FC236}">
                  <a16:creationId xmlns:a16="http://schemas.microsoft.com/office/drawing/2014/main" id="{59A21050-E34D-4242-AD6B-04CA7FC5AE6B}"/>
                </a:ext>
              </a:extLst>
            </p:cNvPr>
            <p:cNvSpPr>
              <a:spLocks/>
            </p:cNvSpPr>
            <p:nvPr/>
          </p:nvSpPr>
          <p:spPr bwMode="auto">
            <a:xfrm>
              <a:off x="3182" y="2295"/>
              <a:ext cx="30" cy="36"/>
            </a:xfrm>
            <a:custGeom>
              <a:avLst/>
              <a:gdLst>
                <a:gd name="T0" fmla="*/ 13 w 13"/>
                <a:gd name="T1" fmla="*/ 1 h 15"/>
                <a:gd name="T2" fmla="*/ 8 w 13"/>
                <a:gd name="T3" fmla="*/ 0 h 15"/>
                <a:gd name="T4" fmla="*/ 0 w 13"/>
                <a:gd name="T5" fmla="*/ 7 h 15"/>
                <a:gd name="T6" fmla="*/ 8 w 13"/>
                <a:gd name="T7" fmla="*/ 15 h 15"/>
                <a:gd name="T8" fmla="*/ 13 w 13"/>
                <a:gd name="T9" fmla="*/ 13 h 15"/>
                <a:gd name="T10" fmla="*/ 12 w 13"/>
                <a:gd name="T11" fmla="*/ 11 h 15"/>
                <a:gd name="T12" fmla="*/ 8 w 13"/>
                <a:gd name="T13" fmla="*/ 13 h 15"/>
                <a:gd name="T14" fmla="*/ 3 w 13"/>
                <a:gd name="T15" fmla="*/ 7 h 15"/>
                <a:gd name="T16" fmla="*/ 8 w 13"/>
                <a:gd name="T17" fmla="*/ 2 h 15"/>
                <a:gd name="T18" fmla="*/ 12 w 13"/>
                <a:gd name="T19" fmla="*/ 3 h 15"/>
                <a:gd name="T20" fmla="*/ 13 w 13"/>
                <a:gd name="T2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5">
                  <a:moveTo>
                    <a:pt x="13" y="1"/>
                  </a:moveTo>
                  <a:cubicBezTo>
                    <a:pt x="12" y="1"/>
                    <a:pt x="10" y="0"/>
                    <a:pt x="8" y="0"/>
                  </a:cubicBezTo>
                  <a:cubicBezTo>
                    <a:pt x="3" y="0"/>
                    <a:pt x="0" y="3"/>
                    <a:pt x="0" y="7"/>
                  </a:cubicBezTo>
                  <a:cubicBezTo>
                    <a:pt x="0" y="11"/>
                    <a:pt x="3" y="15"/>
                    <a:pt x="8" y="15"/>
                  </a:cubicBezTo>
                  <a:cubicBezTo>
                    <a:pt x="10" y="15"/>
                    <a:pt x="12" y="13"/>
                    <a:pt x="13" y="13"/>
                  </a:cubicBezTo>
                  <a:cubicBezTo>
                    <a:pt x="12" y="11"/>
                    <a:pt x="12" y="11"/>
                    <a:pt x="12" y="11"/>
                  </a:cubicBezTo>
                  <a:cubicBezTo>
                    <a:pt x="11" y="11"/>
                    <a:pt x="10" y="13"/>
                    <a:pt x="8" y="13"/>
                  </a:cubicBezTo>
                  <a:cubicBezTo>
                    <a:pt x="5" y="13"/>
                    <a:pt x="3" y="10"/>
                    <a:pt x="3" y="7"/>
                  </a:cubicBezTo>
                  <a:cubicBezTo>
                    <a:pt x="3" y="4"/>
                    <a:pt x="5" y="2"/>
                    <a:pt x="8" y="2"/>
                  </a:cubicBezTo>
                  <a:cubicBezTo>
                    <a:pt x="10" y="2"/>
                    <a:pt x="11" y="3"/>
                    <a:pt x="12" y="3"/>
                  </a:cubicBezTo>
                  <a:lnTo>
                    <a:pt x="13"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0" name="Freeform 354">
              <a:extLst>
                <a:ext uri="{FF2B5EF4-FFF2-40B4-BE49-F238E27FC236}">
                  <a16:creationId xmlns:a16="http://schemas.microsoft.com/office/drawing/2014/main" id="{624DC421-B95C-496E-9668-1818950F1F8C}"/>
                </a:ext>
              </a:extLst>
            </p:cNvPr>
            <p:cNvSpPr>
              <a:spLocks noEditPoints="1"/>
            </p:cNvSpPr>
            <p:nvPr/>
          </p:nvSpPr>
          <p:spPr bwMode="auto">
            <a:xfrm>
              <a:off x="3217" y="2295"/>
              <a:ext cx="33" cy="36"/>
            </a:xfrm>
            <a:custGeom>
              <a:avLst/>
              <a:gdLst>
                <a:gd name="T0" fmla="*/ 0 w 14"/>
                <a:gd name="T1" fmla="*/ 7 h 15"/>
                <a:gd name="T2" fmla="*/ 8 w 14"/>
                <a:gd name="T3" fmla="*/ 15 h 15"/>
                <a:gd name="T4" fmla="*/ 13 w 14"/>
                <a:gd name="T5" fmla="*/ 12 h 15"/>
                <a:gd name="T6" fmla="*/ 12 w 14"/>
                <a:gd name="T7" fmla="*/ 11 h 15"/>
                <a:gd name="T8" fmla="*/ 8 w 14"/>
                <a:gd name="T9" fmla="*/ 13 h 15"/>
                <a:gd name="T10" fmla="*/ 3 w 14"/>
                <a:gd name="T11" fmla="*/ 8 h 15"/>
                <a:gd name="T12" fmla="*/ 14 w 14"/>
                <a:gd name="T13" fmla="*/ 8 h 15"/>
                <a:gd name="T14" fmla="*/ 14 w 14"/>
                <a:gd name="T15" fmla="*/ 7 h 15"/>
                <a:gd name="T16" fmla="*/ 7 w 14"/>
                <a:gd name="T17" fmla="*/ 0 h 15"/>
                <a:gd name="T18" fmla="*/ 0 w 14"/>
                <a:gd name="T19" fmla="*/ 7 h 15"/>
                <a:gd name="T20" fmla="*/ 3 w 14"/>
                <a:gd name="T21" fmla="*/ 6 h 15"/>
                <a:gd name="T22" fmla="*/ 7 w 14"/>
                <a:gd name="T23" fmla="*/ 1 h 15"/>
                <a:gd name="T24" fmla="*/ 12 w 14"/>
                <a:gd name="T25" fmla="*/ 6 h 15"/>
                <a:gd name="T26" fmla="*/ 3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8" y="15"/>
                  </a:cubicBezTo>
                  <a:cubicBezTo>
                    <a:pt x="11" y="15"/>
                    <a:pt x="13" y="13"/>
                    <a:pt x="13" y="12"/>
                  </a:cubicBezTo>
                  <a:cubicBezTo>
                    <a:pt x="12" y="11"/>
                    <a:pt x="12" y="11"/>
                    <a:pt x="12" y="11"/>
                  </a:cubicBezTo>
                  <a:cubicBezTo>
                    <a:pt x="11" y="12"/>
                    <a:pt x="10" y="13"/>
                    <a:pt x="8" y="13"/>
                  </a:cubicBezTo>
                  <a:cubicBezTo>
                    <a:pt x="5" y="13"/>
                    <a:pt x="3" y="11"/>
                    <a:pt x="3" y="8"/>
                  </a:cubicBezTo>
                  <a:cubicBezTo>
                    <a:pt x="14" y="8"/>
                    <a:pt x="14" y="8"/>
                    <a:pt x="14" y="8"/>
                  </a:cubicBezTo>
                  <a:cubicBezTo>
                    <a:pt x="14" y="7"/>
                    <a:pt x="14" y="7"/>
                    <a:pt x="14" y="7"/>
                  </a:cubicBezTo>
                  <a:cubicBezTo>
                    <a:pt x="14" y="3"/>
                    <a:pt x="11" y="0"/>
                    <a:pt x="7" y="0"/>
                  </a:cubicBezTo>
                  <a:cubicBezTo>
                    <a:pt x="4" y="0"/>
                    <a:pt x="0" y="3"/>
                    <a:pt x="0" y="7"/>
                  </a:cubicBezTo>
                  <a:close/>
                  <a:moveTo>
                    <a:pt x="3" y="6"/>
                  </a:moveTo>
                  <a:cubicBezTo>
                    <a:pt x="3" y="3"/>
                    <a:pt x="5" y="1"/>
                    <a:pt x="7" y="1"/>
                  </a:cubicBezTo>
                  <a:cubicBezTo>
                    <a:pt x="10" y="1"/>
                    <a:pt x="12" y="3"/>
                    <a:pt x="12"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1" name="Freeform 355">
              <a:extLst>
                <a:ext uri="{FF2B5EF4-FFF2-40B4-BE49-F238E27FC236}">
                  <a16:creationId xmlns:a16="http://schemas.microsoft.com/office/drawing/2014/main" id="{639FF6B5-1DB2-448A-829E-3D3ABC7DB80B}"/>
                </a:ext>
              </a:extLst>
            </p:cNvPr>
            <p:cNvSpPr>
              <a:spLocks/>
            </p:cNvSpPr>
            <p:nvPr/>
          </p:nvSpPr>
          <p:spPr bwMode="auto">
            <a:xfrm>
              <a:off x="3257" y="2295"/>
              <a:ext cx="22" cy="36"/>
            </a:xfrm>
            <a:custGeom>
              <a:avLst/>
              <a:gdLst>
                <a:gd name="T0" fmla="*/ 0 w 9"/>
                <a:gd name="T1" fmla="*/ 12 h 15"/>
                <a:gd name="T2" fmla="*/ 5 w 9"/>
                <a:gd name="T3" fmla="*/ 15 h 15"/>
                <a:gd name="T4" fmla="*/ 9 w 9"/>
                <a:gd name="T5" fmla="*/ 10 h 15"/>
                <a:gd name="T6" fmla="*/ 2 w 9"/>
                <a:gd name="T7" fmla="*/ 3 h 15"/>
                <a:gd name="T8" fmla="*/ 5 w 9"/>
                <a:gd name="T9" fmla="*/ 1 h 15"/>
                <a:gd name="T10" fmla="*/ 8 w 9"/>
                <a:gd name="T11" fmla="*/ 3 h 15"/>
                <a:gd name="T12" fmla="*/ 9 w 9"/>
                <a:gd name="T13" fmla="*/ 2 h 15"/>
                <a:gd name="T14" fmla="*/ 5 w 9"/>
                <a:gd name="T15" fmla="*/ 0 h 15"/>
                <a:gd name="T16" fmla="*/ 0 w 9"/>
                <a:gd name="T17" fmla="*/ 3 h 15"/>
                <a:gd name="T18" fmla="*/ 7 w 9"/>
                <a:gd name="T19" fmla="*/ 11 h 15"/>
                <a:gd name="T20" fmla="*/ 5 w 9"/>
                <a:gd name="T21" fmla="*/ 13 h 15"/>
                <a:gd name="T22" fmla="*/ 1 w 9"/>
                <a:gd name="T23" fmla="*/ 11 h 15"/>
                <a:gd name="T24" fmla="*/ 0 w 9"/>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5">
                  <a:moveTo>
                    <a:pt x="0" y="12"/>
                  </a:moveTo>
                  <a:cubicBezTo>
                    <a:pt x="0" y="13"/>
                    <a:pt x="2" y="15"/>
                    <a:pt x="5" y="15"/>
                  </a:cubicBezTo>
                  <a:cubicBezTo>
                    <a:pt x="7" y="15"/>
                    <a:pt x="9" y="13"/>
                    <a:pt x="9" y="10"/>
                  </a:cubicBezTo>
                  <a:cubicBezTo>
                    <a:pt x="9" y="5"/>
                    <a:pt x="2" y="7"/>
                    <a:pt x="2" y="3"/>
                  </a:cubicBezTo>
                  <a:cubicBezTo>
                    <a:pt x="2" y="2"/>
                    <a:pt x="3" y="1"/>
                    <a:pt x="5" y="1"/>
                  </a:cubicBezTo>
                  <a:cubicBezTo>
                    <a:pt x="6" y="1"/>
                    <a:pt x="7" y="2"/>
                    <a:pt x="8" y="3"/>
                  </a:cubicBezTo>
                  <a:cubicBezTo>
                    <a:pt x="9" y="2"/>
                    <a:pt x="9" y="2"/>
                    <a:pt x="9" y="2"/>
                  </a:cubicBezTo>
                  <a:cubicBezTo>
                    <a:pt x="9" y="1"/>
                    <a:pt x="7" y="0"/>
                    <a:pt x="5" y="0"/>
                  </a:cubicBezTo>
                  <a:cubicBezTo>
                    <a:pt x="2" y="0"/>
                    <a:pt x="0" y="1"/>
                    <a:pt x="0" y="3"/>
                  </a:cubicBezTo>
                  <a:cubicBezTo>
                    <a:pt x="0" y="8"/>
                    <a:pt x="7" y="7"/>
                    <a:pt x="7" y="11"/>
                  </a:cubicBezTo>
                  <a:cubicBezTo>
                    <a:pt x="7" y="12"/>
                    <a:pt x="6" y="13"/>
                    <a:pt x="5" y="13"/>
                  </a:cubicBezTo>
                  <a:cubicBezTo>
                    <a:pt x="3" y="13"/>
                    <a:pt x="2" y="12"/>
                    <a:pt x="1" y="11"/>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2" name="Freeform 356">
              <a:extLst>
                <a:ext uri="{FF2B5EF4-FFF2-40B4-BE49-F238E27FC236}">
                  <a16:creationId xmlns:a16="http://schemas.microsoft.com/office/drawing/2014/main" id="{C1FD0C7D-C718-4FB4-AA20-8ADB9D9E13EC}"/>
                </a:ext>
              </a:extLst>
            </p:cNvPr>
            <p:cNvSpPr>
              <a:spLocks/>
            </p:cNvSpPr>
            <p:nvPr/>
          </p:nvSpPr>
          <p:spPr bwMode="auto">
            <a:xfrm>
              <a:off x="2654" y="2361"/>
              <a:ext cx="33" cy="48"/>
            </a:xfrm>
            <a:custGeom>
              <a:avLst/>
              <a:gdLst>
                <a:gd name="T0" fmla="*/ 7 w 14"/>
                <a:gd name="T1" fmla="*/ 20 h 20"/>
                <a:gd name="T2" fmla="*/ 14 w 14"/>
                <a:gd name="T3" fmla="*/ 13 h 20"/>
                <a:gd name="T4" fmla="*/ 14 w 14"/>
                <a:gd name="T5" fmla="*/ 0 h 20"/>
                <a:gd name="T6" fmla="*/ 12 w 14"/>
                <a:gd name="T7" fmla="*/ 0 h 20"/>
                <a:gd name="T8" fmla="*/ 12 w 14"/>
                <a:gd name="T9" fmla="*/ 13 h 20"/>
                <a:gd name="T10" fmla="*/ 7 w 14"/>
                <a:gd name="T11" fmla="*/ 18 h 20"/>
                <a:gd name="T12" fmla="*/ 2 w 14"/>
                <a:gd name="T13" fmla="*/ 13 h 20"/>
                <a:gd name="T14" fmla="*/ 2 w 14"/>
                <a:gd name="T15" fmla="*/ 0 h 20"/>
                <a:gd name="T16" fmla="*/ 0 w 14"/>
                <a:gd name="T17" fmla="*/ 0 h 20"/>
                <a:gd name="T18" fmla="*/ 0 w 14"/>
                <a:gd name="T19" fmla="*/ 13 h 20"/>
                <a:gd name="T20" fmla="*/ 7 w 14"/>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7" y="20"/>
                  </a:moveTo>
                  <a:cubicBezTo>
                    <a:pt x="12" y="20"/>
                    <a:pt x="14" y="17"/>
                    <a:pt x="14" y="13"/>
                  </a:cubicBezTo>
                  <a:cubicBezTo>
                    <a:pt x="14" y="0"/>
                    <a:pt x="14" y="0"/>
                    <a:pt x="14" y="0"/>
                  </a:cubicBezTo>
                  <a:cubicBezTo>
                    <a:pt x="12" y="0"/>
                    <a:pt x="12" y="0"/>
                    <a:pt x="12" y="0"/>
                  </a:cubicBezTo>
                  <a:cubicBezTo>
                    <a:pt x="12" y="13"/>
                    <a:pt x="12" y="13"/>
                    <a:pt x="12" y="13"/>
                  </a:cubicBezTo>
                  <a:cubicBezTo>
                    <a:pt x="12" y="16"/>
                    <a:pt x="10" y="18"/>
                    <a:pt x="7" y="18"/>
                  </a:cubicBezTo>
                  <a:cubicBezTo>
                    <a:pt x="4" y="18"/>
                    <a:pt x="2" y="16"/>
                    <a:pt x="2" y="13"/>
                  </a:cubicBezTo>
                  <a:cubicBezTo>
                    <a:pt x="2" y="0"/>
                    <a:pt x="2" y="0"/>
                    <a:pt x="2" y="0"/>
                  </a:cubicBezTo>
                  <a:cubicBezTo>
                    <a:pt x="0" y="0"/>
                    <a:pt x="0" y="0"/>
                    <a:pt x="0" y="0"/>
                  </a:cubicBezTo>
                  <a:cubicBezTo>
                    <a:pt x="0" y="13"/>
                    <a:pt x="0" y="13"/>
                    <a:pt x="0" y="13"/>
                  </a:cubicBezTo>
                  <a:cubicBezTo>
                    <a:pt x="0" y="17"/>
                    <a:pt x="3" y="20"/>
                    <a:pt x="7"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3" name="Freeform 357">
              <a:extLst>
                <a:ext uri="{FF2B5EF4-FFF2-40B4-BE49-F238E27FC236}">
                  <a16:creationId xmlns:a16="http://schemas.microsoft.com/office/drawing/2014/main" id="{6EDD47B5-847C-499B-9254-A27486C049F5}"/>
                </a:ext>
              </a:extLst>
            </p:cNvPr>
            <p:cNvSpPr>
              <a:spLocks/>
            </p:cNvSpPr>
            <p:nvPr/>
          </p:nvSpPr>
          <p:spPr bwMode="auto">
            <a:xfrm>
              <a:off x="2697" y="2361"/>
              <a:ext cx="28" cy="48"/>
            </a:xfrm>
            <a:custGeom>
              <a:avLst/>
              <a:gdLst>
                <a:gd name="T0" fmla="*/ 0 w 12"/>
                <a:gd name="T1" fmla="*/ 16 h 20"/>
                <a:gd name="T2" fmla="*/ 6 w 12"/>
                <a:gd name="T3" fmla="*/ 20 h 20"/>
                <a:gd name="T4" fmla="*/ 12 w 12"/>
                <a:gd name="T5" fmla="*/ 15 h 20"/>
                <a:gd name="T6" fmla="*/ 3 w 12"/>
                <a:gd name="T7" fmla="*/ 5 h 20"/>
                <a:gd name="T8" fmla="*/ 6 w 12"/>
                <a:gd name="T9" fmla="*/ 2 h 20"/>
                <a:gd name="T10" fmla="*/ 10 w 12"/>
                <a:gd name="T11" fmla="*/ 5 h 20"/>
                <a:gd name="T12" fmla="*/ 12 w 12"/>
                <a:gd name="T13" fmla="*/ 4 h 20"/>
                <a:gd name="T14" fmla="*/ 6 w 12"/>
                <a:gd name="T15" fmla="*/ 0 h 20"/>
                <a:gd name="T16" fmla="*/ 1 w 12"/>
                <a:gd name="T17" fmla="*/ 5 h 20"/>
                <a:gd name="T18" fmla="*/ 10 w 12"/>
                <a:gd name="T19" fmla="*/ 15 h 20"/>
                <a:gd name="T20" fmla="*/ 6 w 12"/>
                <a:gd name="T21" fmla="*/ 18 h 20"/>
                <a:gd name="T22" fmla="*/ 2 w 12"/>
                <a:gd name="T23" fmla="*/ 15 h 20"/>
                <a:gd name="T24" fmla="*/ 0 w 12"/>
                <a:gd name="T25"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20">
                  <a:moveTo>
                    <a:pt x="0" y="16"/>
                  </a:moveTo>
                  <a:cubicBezTo>
                    <a:pt x="1" y="18"/>
                    <a:pt x="3" y="20"/>
                    <a:pt x="6" y="20"/>
                  </a:cubicBezTo>
                  <a:cubicBezTo>
                    <a:pt x="10" y="20"/>
                    <a:pt x="12" y="18"/>
                    <a:pt x="12" y="15"/>
                  </a:cubicBezTo>
                  <a:cubicBezTo>
                    <a:pt x="12" y="9"/>
                    <a:pt x="3" y="10"/>
                    <a:pt x="3" y="5"/>
                  </a:cubicBezTo>
                  <a:cubicBezTo>
                    <a:pt x="3" y="3"/>
                    <a:pt x="4" y="2"/>
                    <a:pt x="6" y="2"/>
                  </a:cubicBezTo>
                  <a:cubicBezTo>
                    <a:pt x="8" y="2"/>
                    <a:pt x="9" y="4"/>
                    <a:pt x="10" y="5"/>
                  </a:cubicBezTo>
                  <a:cubicBezTo>
                    <a:pt x="12" y="4"/>
                    <a:pt x="12" y="4"/>
                    <a:pt x="12" y="4"/>
                  </a:cubicBezTo>
                  <a:cubicBezTo>
                    <a:pt x="11" y="3"/>
                    <a:pt x="10" y="0"/>
                    <a:pt x="6" y="0"/>
                  </a:cubicBezTo>
                  <a:cubicBezTo>
                    <a:pt x="3" y="0"/>
                    <a:pt x="1" y="2"/>
                    <a:pt x="1" y="5"/>
                  </a:cubicBezTo>
                  <a:cubicBezTo>
                    <a:pt x="1" y="11"/>
                    <a:pt x="10" y="10"/>
                    <a:pt x="10" y="15"/>
                  </a:cubicBezTo>
                  <a:cubicBezTo>
                    <a:pt x="10" y="17"/>
                    <a:pt x="8" y="18"/>
                    <a:pt x="6" y="18"/>
                  </a:cubicBezTo>
                  <a:cubicBezTo>
                    <a:pt x="4" y="18"/>
                    <a:pt x="3" y="17"/>
                    <a:pt x="2" y="15"/>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4" name="Freeform 358">
              <a:extLst>
                <a:ext uri="{FF2B5EF4-FFF2-40B4-BE49-F238E27FC236}">
                  <a16:creationId xmlns:a16="http://schemas.microsoft.com/office/drawing/2014/main" id="{E5CA3793-663E-4710-9DA7-A8A371B398F5}"/>
                </a:ext>
              </a:extLst>
            </p:cNvPr>
            <p:cNvSpPr>
              <a:spLocks/>
            </p:cNvSpPr>
            <p:nvPr/>
          </p:nvSpPr>
          <p:spPr bwMode="auto">
            <a:xfrm>
              <a:off x="2732" y="2359"/>
              <a:ext cx="29" cy="55"/>
            </a:xfrm>
            <a:custGeom>
              <a:avLst/>
              <a:gdLst>
                <a:gd name="T0" fmla="*/ 0 w 12"/>
                <a:gd name="T1" fmla="*/ 17 h 23"/>
                <a:gd name="T2" fmla="*/ 5 w 12"/>
                <a:gd name="T3" fmla="*/ 21 h 23"/>
                <a:gd name="T4" fmla="*/ 5 w 12"/>
                <a:gd name="T5" fmla="*/ 23 h 23"/>
                <a:gd name="T6" fmla="*/ 7 w 12"/>
                <a:gd name="T7" fmla="*/ 23 h 23"/>
                <a:gd name="T8" fmla="*/ 7 w 12"/>
                <a:gd name="T9" fmla="*/ 21 h 23"/>
                <a:gd name="T10" fmla="*/ 12 w 12"/>
                <a:gd name="T11" fmla="*/ 16 h 23"/>
                <a:gd name="T12" fmla="*/ 3 w 12"/>
                <a:gd name="T13" fmla="*/ 6 h 23"/>
                <a:gd name="T14" fmla="*/ 6 w 12"/>
                <a:gd name="T15" fmla="*/ 3 h 23"/>
                <a:gd name="T16" fmla="*/ 10 w 12"/>
                <a:gd name="T17" fmla="*/ 6 h 23"/>
                <a:gd name="T18" fmla="*/ 12 w 12"/>
                <a:gd name="T19" fmla="*/ 5 h 23"/>
                <a:gd name="T20" fmla="*/ 7 w 12"/>
                <a:gd name="T21" fmla="*/ 1 h 23"/>
                <a:gd name="T22" fmla="*/ 7 w 12"/>
                <a:gd name="T23" fmla="*/ 0 h 23"/>
                <a:gd name="T24" fmla="*/ 5 w 12"/>
                <a:gd name="T25" fmla="*/ 0 h 23"/>
                <a:gd name="T26" fmla="*/ 5 w 12"/>
                <a:gd name="T27" fmla="*/ 1 h 23"/>
                <a:gd name="T28" fmla="*/ 1 w 12"/>
                <a:gd name="T29" fmla="*/ 6 h 23"/>
                <a:gd name="T30" fmla="*/ 10 w 12"/>
                <a:gd name="T31" fmla="*/ 16 h 23"/>
                <a:gd name="T32" fmla="*/ 6 w 12"/>
                <a:gd name="T33" fmla="*/ 19 h 23"/>
                <a:gd name="T34" fmla="*/ 2 w 12"/>
                <a:gd name="T35" fmla="*/ 16 h 23"/>
                <a:gd name="T36" fmla="*/ 0 w 12"/>
                <a:gd name="T37" fmla="*/ 1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23">
                  <a:moveTo>
                    <a:pt x="0" y="17"/>
                  </a:moveTo>
                  <a:cubicBezTo>
                    <a:pt x="1" y="19"/>
                    <a:pt x="2" y="21"/>
                    <a:pt x="5" y="21"/>
                  </a:cubicBezTo>
                  <a:cubicBezTo>
                    <a:pt x="5" y="23"/>
                    <a:pt x="5" y="23"/>
                    <a:pt x="5" y="23"/>
                  </a:cubicBezTo>
                  <a:cubicBezTo>
                    <a:pt x="7" y="23"/>
                    <a:pt x="7" y="23"/>
                    <a:pt x="7" y="23"/>
                  </a:cubicBezTo>
                  <a:cubicBezTo>
                    <a:pt x="7" y="21"/>
                    <a:pt x="7" y="21"/>
                    <a:pt x="7" y="21"/>
                  </a:cubicBezTo>
                  <a:cubicBezTo>
                    <a:pt x="10" y="21"/>
                    <a:pt x="12" y="19"/>
                    <a:pt x="12" y="16"/>
                  </a:cubicBezTo>
                  <a:cubicBezTo>
                    <a:pt x="12" y="10"/>
                    <a:pt x="3" y="11"/>
                    <a:pt x="3" y="6"/>
                  </a:cubicBezTo>
                  <a:cubicBezTo>
                    <a:pt x="3" y="4"/>
                    <a:pt x="4" y="3"/>
                    <a:pt x="6" y="3"/>
                  </a:cubicBezTo>
                  <a:cubicBezTo>
                    <a:pt x="8" y="3"/>
                    <a:pt x="9" y="5"/>
                    <a:pt x="10" y="6"/>
                  </a:cubicBezTo>
                  <a:cubicBezTo>
                    <a:pt x="12" y="5"/>
                    <a:pt x="12" y="5"/>
                    <a:pt x="12" y="5"/>
                  </a:cubicBezTo>
                  <a:cubicBezTo>
                    <a:pt x="11" y="4"/>
                    <a:pt x="10" y="1"/>
                    <a:pt x="7" y="1"/>
                  </a:cubicBezTo>
                  <a:cubicBezTo>
                    <a:pt x="7" y="0"/>
                    <a:pt x="7" y="0"/>
                    <a:pt x="7" y="0"/>
                  </a:cubicBezTo>
                  <a:cubicBezTo>
                    <a:pt x="5" y="0"/>
                    <a:pt x="5" y="0"/>
                    <a:pt x="5" y="0"/>
                  </a:cubicBezTo>
                  <a:cubicBezTo>
                    <a:pt x="5" y="1"/>
                    <a:pt x="5" y="1"/>
                    <a:pt x="5" y="1"/>
                  </a:cubicBezTo>
                  <a:cubicBezTo>
                    <a:pt x="2" y="1"/>
                    <a:pt x="1" y="4"/>
                    <a:pt x="1" y="6"/>
                  </a:cubicBezTo>
                  <a:cubicBezTo>
                    <a:pt x="1" y="12"/>
                    <a:pt x="10" y="11"/>
                    <a:pt x="10" y="16"/>
                  </a:cubicBezTo>
                  <a:cubicBezTo>
                    <a:pt x="10" y="18"/>
                    <a:pt x="8" y="19"/>
                    <a:pt x="6" y="19"/>
                  </a:cubicBezTo>
                  <a:cubicBezTo>
                    <a:pt x="4" y="19"/>
                    <a:pt x="3" y="18"/>
                    <a:pt x="2" y="16"/>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5" name="Freeform 359">
              <a:extLst>
                <a:ext uri="{FF2B5EF4-FFF2-40B4-BE49-F238E27FC236}">
                  <a16:creationId xmlns:a16="http://schemas.microsoft.com/office/drawing/2014/main" id="{651D3769-91A4-4B17-BFB0-1711E3880E93}"/>
                </a:ext>
              </a:extLst>
            </p:cNvPr>
            <p:cNvSpPr>
              <a:spLocks/>
            </p:cNvSpPr>
            <p:nvPr/>
          </p:nvSpPr>
          <p:spPr bwMode="auto">
            <a:xfrm>
              <a:off x="2768" y="2361"/>
              <a:ext cx="11" cy="48"/>
            </a:xfrm>
            <a:custGeom>
              <a:avLst/>
              <a:gdLst>
                <a:gd name="T0" fmla="*/ 2 w 11"/>
                <a:gd name="T1" fmla="*/ 10 h 48"/>
                <a:gd name="T2" fmla="*/ 7 w 11"/>
                <a:gd name="T3" fmla="*/ 8 h 48"/>
                <a:gd name="T4" fmla="*/ 7 w 11"/>
                <a:gd name="T5" fmla="*/ 48 h 48"/>
                <a:gd name="T6" fmla="*/ 11 w 11"/>
                <a:gd name="T7" fmla="*/ 48 h 48"/>
                <a:gd name="T8" fmla="*/ 11 w 11"/>
                <a:gd name="T9" fmla="*/ 0 h 48"/>
                <a:gd name="T10" fmla="*/ 7 w 11"/>
                <a:gd name="T11" fmla="*/ 0 h 48"/>
                <a:gd name="T12" fmla="*/ 0 w 11"/>
                <a:gd name="T13" fmla="*/ 5 h 48"/>
                <a:gd name="T14" fmla="*/ 2 w 11"/>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48">
                  <a:moveTo>
                    <a:pt x="2" y="10"/>
                  </a:moveTo>
                  <a:lnTo>
                    <a:pt x="7" y="8"/>
                  </a:lnTo>
                  <a:lnTo>
                    <a:pt x="7" y="48"/>
                  </a:lnTo>
                  <a:lnTo>
                    <a:pt x="11" y="48"/>
                  </a:lnTo>
                  <a:lnTo>
                    <a:pt x="11" y="0"/>
                  </a:lnTo>
                  <a:lnTo>
                    <a:pt x="7" y="0"/>
                  </a:lnTo>
                  <a:lnTo>
                    <a:pt x="0" y="5"/>
                  </a:lnTo>
                  <a:lnTo>
                    <a:pt x="2"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6" name="Freeform 360">
              <a:extLst>
                <a:ext uri="{FF2B5EF4-FFF2-40B4-BE49-F238E27FC236}">
                  <a16:creationId xmlns:a16="http://schemas.microsoft.com/office/drawing/2014/main" id="{EA3408A0-59A6-48B0-908A-3D3DF1CE9E62}"/>
                </a:ext>
              </a:extLst>
            </p:cNvPr>
            <p:cNvSpPr>
              <a:spLocks noEditPoints="1"/>
            </p:cNvSpPr>
            <p:nvPr/>
          </p:nvSpPr>
          <p:spPr bwMode="auto">
            <a:xfrm>
              <a:off x="2791" y="2361"/>
              <a:ext cx="29" cy="48"/>
            </a:xfrm>
            <a:custGeom>
              <a:avLst/>
              <a:gdLst>
                <a:gd name="T0" fmla="*/ 6 w 12"/>
                <a:gd name="T1" fmla="*/ 2 h 20"/>
                <a:gd name="T2" fmla="*/ 10 w 12"/>
                <a:gd name="T3" fmla="*/ 8 h 20"/>
                <a:gd name="T4" fmla="*/ 6 w 12"/>
                <a:gd name="T5" fmla="*/ 11 h 20"/>
                <a:gd name="T6" fmla="*/ 2 w 12"/>
                <a:gd name="T7" fmla="*/ 7 h 20"/>
                <a:gd name="T8" fmla="*/ 6 w 12"/>
                <a:gd name="T9" fmla="*/ 2 h 20"/>
                <a:gd name="T10" fmla="*/ 5 w 12"/>
                <a:gd name="T11" fmla="*/ 20 h 20"/>
                <a:gd name="T12" fmla="*/ 12 w 12"/>
                <a:gd name="T13" fmla="*/ 9 h 20"/>
                <a:gd name="T14" fmla="*/ 6 w 12"/>
                <a:gd name="T15" fmla="*/ 0 h 20"/>
                <a:gd name="T16" fmla="*/ 0 w 12"/>
                <a:gd name="T17" fmla="*/ 7 h 20"/>
                <a:gd name="T18" fmla="*/ 6 w 12"/>
                <a:gd name="T19" fmla="*/ 13 h 20"/>
                <a:gd name="T20" fmla="*/ 10 w 12"/>
                <a:gd name="T21" fmla="*/ 11 h 20"/>
                <a:gd name="T22" fmla="*/ 5 w 12"/>
                <a:gd name="T23" fmla="*/ 18 h 20"/>
                <a:gd name="T24" fmla="*/ 2 w 12"/>
                <a:gd name="T25" fmla="*/ 17 h 20"/>
                <a:gd name="T26" fmla="*/ 1 w 12"/>
                <a:gd name="T27" fmla="*/ 19 h 20"/>
                <a:gd name="T28" fmla="*/ 5 w 12"/>
                <a:gd name="T2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20">
                  <a:moveTo>
                    <a:pt x="6" y="2"/>
                  </a:moveTo>
                  <a:cubicBezTo>
                    <a:pt x="9" y="2"/>
                    <a:pt x="10" y="5"/>
                    <a:pt x="10" y="8"/>
                  </a:cubicBezTo>
                  <a:cubicBezTo>
                    <a:pt x="9" y="10"/>
                    <a:pt x="8" y="11"/>
                    <a:pt x="6" y="11"/>
                  </a:cubicBezTo>
                  <a:cubicBezTo>
                    <a:pt x="3" y="11"/>
                    <a:pt x="2" y="9"/>
                    <a:pt x="2" y="7"/>
                  </a:cubicBezTo>
                  <a:cubicBezTo>
                    <a:pt x="2" y="4"/>
                    <a:pt x="4" y="2"/>
                    <a:pt x="6" y="2"/>
                  </a:cubicBezTo>
                  <a:close/>
                  <a:moveTo>
                    <a:pt x="5" y="20"/>
                  </a:moveTo>
                  <a:cubicBezTo>
                    <a:pt x="10" y="20"/>
                    <a:pt x="12" y="16"/>
                    <a:pt x="12" y="9"/>
                  </a:cubicBezTo>
                  <a:cubicBezTo>
                    <a:pt x="12" y="4"/>
                    <a:pt x="11" y="0"/>
                    <a:pt x="6" y="0"/>
                  </a:cubicBezTo>
                  <a:cubicBezTo>
                    <a:pt x="2" y="0"/>
                    <a:pt x="0" y="3"/>
                    <a:pt x="0" y="7"/>
                  </a:cubicBezTo>
                  <a:cubicBezTo>
                    <a:pt x="0" y="10"/>
                    <a:pt x="2" y="13"/>
                    <a:pt x="6" y="13"/>
                  </a:cubicBezTo>
                  <a:cubicBezTo>
                    <a:pt x="8" y="13"/>
                    <a:pt x="9" y="12"/>
                    <a:pt x="10" y="11"/>
                  </a:cubicBezTo>
                  <a:cubicBezTo>
                    <a:pt x="10" y="14"/>
                    <a:pt x="9" y="18"/>
                    <a:pt x="5" y="18"/>
                  </a:cubicBezTo>
                  <a:cubicBezTo>
                    <a:pt x="3" y="18"/>
                    <a:pt x="3" y="18"/>
                    <a:pt x="2" y="17"/>
                  </a:cubicBezTo>
                  <a:cubicBezTo>
                    <a:pt x="1" y="19"/>
                    <a:pt x="1" y="19"/>
                    <a:pt x="1" y="19"/>
                  </a:cubicBezTo>
                  <a:cubicBezTo>
                    <a:pt x="2" y="20"/>
                    <a:pt x="3" y="20"/>
                    <a:pt x="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7" name="Freeform 361">
              <a:extLst>
                <a:ext uri="{FF2B5EF4-FFF2-40B4-BE49-F238E27FC236}">
                  <a16:creationId xmlns:a16="http://schemas.microsoft.com/office/drawing/2014/main" id="{EAE08E77-66F9-4159-9B9C-44F5D16398D1}"/>
                </a:ext>
              </a:extLst>
            </p:cNvPr>
            <p:cNvSpPr>
              <a:spLocks noEditPoints="1"/>
            </p:cNvSpPr>
            <p:nvPr/>
          </p:nvSpPr>
          <p:spPr bwMode="auto">
            <a:xfrm>
              <a:off x="2829" y="2361"/>
              <a:ext cx="28" cy="48"/>
            </a:xfrm>
            <a:custGeom>
              <a:avLst/>
              <a:gdLst>
                <a:gd name="T0" fmla="*/ 6 w 12"/>
                <a:gd name="T1" fmla="*/ 18 h 20"/>
                <a:gd name="T2" fmla="*/ 2 w 12"/>
                <a:gd name="T3" fmla="*/ 12 h 20"/>
                <a:gd name="T4" fmla="*/ 6 w 12"/>
                <a:gd name="T5" fmla="*/ 9 h 20"/>
                <a:gd name="T6" fmla="*/ 10 w 12"/>
                <a:gd name="T7" fmla="*/ 14 h 20"/>
                <a:gd name="T8" fmla="*/ 6 w 12"/>
                <a:gd name="T9" fmla="*/ 18 h 20"/>
                <a:gd name="T10" fmla="*/ 7 w 12"/>
                <a:gd name="T11" fmla="*/ 0 h 20"/>
                <a:gd name="T12" fmla="*/ 0 w 12"/>
                <a:gd name="T13" fmla="*/ 12 h 20"/>
                <a:gd name="T14" fmla="*/ 6 w 12"/>
                <a:gd name="T15" fmla="*/ 20 h 20"/>
                <a:gd name="T16" fmla="*/ 12 w 12"/>
                <a:gd name="T17" fmla="*/ 14 h 20"/>
                <a:gd name="T18" fmla="*/ 6 w 12"/>
                <a:gd name="T19" fmla="*/ 7 h 20"/>
                <a:gd name="T20" fmla="*/ 2 w 12"/>
                <a:gd name="T21" fmla="*/ 10 h 20"/>
                <a:gd name="T22" fmla="*/ 7 w 12"/>
                <a:gd name="T23" fmla="*/ 2 h 20"/>
                <a:gd name="T24" fmla="*/ 10 w 12"/>
                <a:gd name="T25" fmla="*/ 3 h 20"/>
                <a:gd name="T26" fmla="*/ 11 w 12"/>
                <a:gd name="T27" fmla="*/ 1 h 20"/>
                <a:gd name="T28" fmla="*/ 7 w 12"/>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20">
                  <a:moveTo>
                    <a:pt x="6" y="18"/>
                  </a:moveTo>
                  <a:cubicBezTo>
                    <a:pt x="3" y="18"/>
                    <a:pt x="2" y="15"/>
                    <a:pt x="2" y="12"/>
                  </a:cubicBezTo>
                  <a:cubicBezTo>
                    <a:pt x="3" y="11"/>
                    <a:pt x="4" y="9"/>
                    <a:pt x="6" y="9"/>
                  </a:cubicBezTo>
                  <a:cubicBezTo>
                    <a:pt x="9" y="9"/>
                    <a:pt x="10" y="11"/>
                    <a:pt x="10" y="14"/>
                  </a:cubicBezTo>
                  <a:cubicBezTo>
                    <a:pt x="10" y="17"/>
                    <a:pt x="8" y="18"/>
                    <a:pt x="6" y="18"/>
                  </a:cubicBezTo>
                  <a:close/>
                  <a:moveTo>
                    <a:pt x="7" y="0"/>
                  </a:moveTo>
                  <a:cubicBezTo>
                    <a:pt x="2" y="0"/>
                    <a:pt x="0" y="5"/>
                    <a:pt x="0" y="12"/>
                  </a:cubicBezTo>
                  <a:cubicBezTo>
                    <a:pt x="0" y="16"/>
                    <a:pt x="1" y="20"/>
                    <a:pt x="6" y="20"/>
                  </a:cubicBezTo>
                  <a:cubicBezTo>
                    <a:pt x="10" y="20"/>
                    <a:pt x="12" y="18"/>
                    <a:pt x="12" y="14"/>
                  </a:cubicBezTo>
                  <a:cubicBezTo>
                    <a:pt x="12" y="10"/>
                    <a:pt x="10" y="7"/>
                    <a:pt x="6" y="7"/>
                  </a:cubicBezTo>
                  <a:cubicBezTo>
                    <a:pt x="4" y="7"/>
                    <a:pt x="3" y="8"/>
                    <a:pt x="2" y="10"/>
                  </a:cubicBezTo>
                  <a:cubicBezTo>
                    <a:pt x="2" y="6"/>
                    <a:pt x="3" y="2"/>
                    <a:pt x="7" y="2"/>
                  </a:cubicBezTo>
                  <a:cubicBezTo>
                    <a:pt x="9" y="2"/>
                    <a:pt x="10" y="3"/>
                    <a:pt x="10" y="3"/>
                  </a:cubicBezTo>
                  <a:cubicBezTo>
                    <a:pt x="11" y="1"/>
                    <a:pt x="11" y="1"/>
                    <a:pt x="11" y="1"/>
                  </a:cubicBezTo>
                  <a:cubicBezTo>
                    <a:pt x="10" y="1"/>
                    <a:pt x="9" y="0"/>
                    <a:pt x="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8" name="Freeform 362">
              <a:extLst>
                <a:ext uri="{FF2B5EF4-FFF2-40B4-BE49-F238E27FC236}">
                  <a16:creationId xmlns:a16="http://schemas.microsoft.com/office/drawing/2014/main" id="{6FEF7A7A-E434-48EB-A3E8-B35114219865}"/>
                </a:ext>
              </a:extLst>
            </p:cNvPr>
            <p:cNvSpPr>
              <a:spLocks noEditPoints="1"/>
            </p:cNvSpPr>
            <p:nvPr/>
          </p:nvSpPr>
          <p:spPr bwMode="auto">
            <a:xfrm>
              <a:off x="2886" y="2373"/>
              <a:ext cx="33" cy="48"/>
            </a:xfrm>
            <a:custGeom>
              <a:avLst/>
              <a:gdLst>
                <a:gd name="T0" fmla="*/ 0 w 14"/>
                <a:gd name="T1" fmla="*/ 20 h 20"/>
                <a:gd name="T2" fmla="*/ 3 w 14"/>
                <a:gd name="T3" fmla="*/ 20 h 20"/>
                <a:gd name="T4" fmla="*/ 3 w 14"/>
                <a:gd name="T5" fmla="*/ 13 h 20"/>
                <a:gd name="T6" fmla="*/ 8 w 14"/>
                <a:gd name="T7" fmla="*/ 15 h 20"/>
                <a:gd name="T8" fmla="*/ 14 w 14"/>
                <a:gd name="T9" fmla="*/ 8 h 20"/>
                <a:gd name="T10" fmla="*/ 7 w 14"/>
                <a:gd name="T11" fmla="*/ 0 h 20"/>
                <a:gd name="T12" fmla="*/ 3 w 14"/>
                <a:gd name="T13" fmla="*/ 3 h 20"/>
                <a:gd name="T14" fmla="*/ 3 w 14"/>
                <a:gd name="T15" fmla="*/ 0 h 20"/>
                <a:gd name="T16" fmla="*/ 0 w 14"/>
                <a:gd name="T17" fmla="*/ 0 h 20"/>
                <a:gd name="T18" fmla="*/ 0 w 14"/>
                <a:gd name="T19" fmla="*/ 20 h 20"/>
                <a:gd name="T20" fmla="*/ 3 w 14"/>
                <a:gd name="T21" fmla="*/ 8 h 20"/>
                <a:gd name="T22" fmla="*/ 7 w 14"/>
                <a:gd name="T23" fmla="*/ 2 h 20"/>
                <a:gd name="T24" fmla="*/ 12 w 14"/>
                <a:gd name="T25" fmla="*/ 8 h 20"/>
                <a:gd name="T26" fmla="*/ 7 w 14"/>
                <a:gd name="T27" fmla="*/ 13 h 20"/>
                <a:gd name="T28" fmla="*/ 3 w 14"/>
                <a:gd name="T2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0">
                  <a:moveTo>
                    <a:pt x="0" y="20"/>
                  </a:moveTo>
                  <a:cubicBezTo>
                    <a:pt x="3" y="20"/>
                    <a:pt x="3" y="20"/>
                    <a:pt x="3" y="20"/>
                  </a:cubicBezTo>
                  <a:cubicBezTo>
                    <a:pt x="3" y="13"/>
                    <a:pt x="3" y="13"/>
                    <a:pt x="3" y="13"/>
                  </a:cubicBezTo>
                  <a:cubicBezTo>
                    <a:pt x="3" y="13"/>
                    <a:pt x="5" y="15"/>
                    <a:pt x="8" y="15"/>
                  </a:cubicBezTo>
                  <a:cubicBezTo>
                    <a:pt x="12" y="15"/>
                    <a:pt x="14" y="12"/>
                    <a:pt x="14" y="8"/>
                  </a:cubicBezTo>
                  <a:cubicBezTo>
                    <a:pt x="14" y="3"/>
                    <a:pt x="11" y="0"/>
                    <a:pt x="7" y="0"/>
                  </a:cubicBezTo>
                  <a:cubicBezTo>
                    <a:pt x="4" y="0"/>
                    <a:pt x="3" y="2"/>
                    <a:pt x="3" y="3"/>
                  </a:cubicBezTo>
                  <a:cubicBezTo>
                    <a:pt x="3" y="0"/>
                    <a:pt x="3" y="0"/>
                    <a:pt x="3" y="0"/>
                  </a:cubicBezTo>
                  <a:cubicBezTo>
                    <a:pt x="0" y="0"/>
                    <a:pt x="0" y="0"/>
                    <a:pt x="0" y="0"/>
                  </a:cubicBezTo>
                  <a:lnTo>
                    <a:pt x="0" y="20"/>
                  </a:lnTo>
                  <a:close/>
                  <a:moveTo>
                    <a:pt x="3" y="8"/>
                  </a:moveTo>
                  <a:cubicBezTo>
                    <a:pt x="3" y="5"/>
                    <a:pt x="4" y="2"/>
                    <a:pt x="7" y="2"/>
                  </a:cubicBezTo>
                  <a:cubicBezTo>
                    <a:pt x="10" y="2"/>
                    <a:pt x="12" y="4"/>
                    <a:pt x="12" y="8"/>
                  </a:cubicBezTo>
                  <a:cubicBezTo>
                    <a:pt x="12" y="11"/>
                    <a:pt x="10" y="13"/>
                    <a:pt x="7" y="13"/>
                  </a:cubicBezTo>
                  <a:cubicBezTo>
                    <a:pt x="5" y="13"/>
                    <a:pt x="3" y="11"/>
                    <a:pt x="3"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19" name="Freeform 363">
              <a:extLst>
                <a:ext uri="{FF2B5EF4-FFF2-40B4-BE49-F238E27FC236}">
                  <a16:creationId xmlns:a16="http://schemas.microsoft.com/office/drawing/2014/main" id="{42468737-7C61-4099-991B-4B13D4B78205}"/>
                </a:ext>
              </a:extLst>
            </p:cNvPr>
            <p:cNvSpPr>
              <a:spLocks noEditPoints="1"/>
            </p:cNvSpPr>
            <p:nvPr/>
          </p:nvSpPr>
          <p:spPr bwMode="auto">
            <a:xfrm>
              <a:off x="2926" y="2373"/>
              <a:ext cx="33" cy="36"/>
            </a:xfrm>
            <a:custGeom>
              <a:avLst/>
              <a:gdLst>
                <a:gd name="T0" fmla="*/ 0 w 14"/>
                <a:gd name="T1" fmla="*/ 8 h 15"/>
                <a:gd name="T2" fmla="*/ 8 w 14"/>
                <a:gd name="T3" fmla="*/ 15 h 15"/>
                <a:gd name="T4" fmla="*/ 13 w 14"/>
                <a:gd name="T5" fmla="*/ 12 h 15"/>
                <a:gd name="T6" fmla="*/ 12 w 14"/>
                <a:gd name="T7" fmla="*/ 11 h 15"/>
                <a:gd name="T8" fmla="*/ 8 w 14"/>
                <a:gd name="T9" fmla="*/ 13 h 15"/>
                <a:gd name="T10" fmla="*/ 2 w 14"/>
                <a:gd name="T11" fmla="*/ 8 h 15"/>
                <a:gd name="T12" fmla="*/ 14 w 14"/>
                <a:gd name="T13" fmla="*/ 8 h 15"/>
                <a:gd name="T14" fmla="*/ 14 w 14"/>
                <a:gd name="T15" fmla="*/ 8 h 15"/>
                <a:gd name="T16" fmla="*/ 7 w 14"/>
                <a:gd name="T17" fmla="*/ 0 h 15"/>
                <a:gd name="T18" fmla="*/ 0 w 14"/>
                <a:gd name="T19" fmla="*/ 8 h 15"/>
                <a:gd name="T20" fmla="*/ 3 w 14"/>
                <a:gd name="T21" fmla="*/ 7 h 15"/>
                <a:gd name="T22" fmla="*/ 7 w 14"/>
                <a:gd name="T23" fmla="*/ 2 h 15"/>
                <a:gd name="T24" fmla="*/ 12 w 14"/>
                <a:gd name="T25" fmla="*/ 7 h 15"/>
                <a:gd name="T26" fmla="*/ 3 w 14"/>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8"/>
                  </a:moveTo>
                  <a:cubicBezTo>
                    <a:pt x="0" y="12"/>
                    <a:pt x="3" y="15"/>
                    <a:pt x="8" y="15"/>
                  </a:cubicBezTo>
                  <a:cubicBezTo>
                    <a:pt x="11" y="15"/>
                    <a:pt x="13" y="14"/>
                    <a:pt x="13" y="12"/>
                  </a:cubicBezTo>
                  <a:cubicBezTo>
                    <a:pt x="12" y="11"/>
                    <a:pt x="12" y="11"/>
                    <a:pt x="12" y="11"/>
                  </a:cubicBezTo>
                  <a:cubicBezTo>
                    <a:pt x="11" y="12"/>
                    <a:pt x="10" y="13"/>
                    <a:pt x="8" y="13"/>
                  </a:cubicBezTo>
                  <a:cubicBezTo>
                    <a:pt x="5" y="13"/>
                    <a:pt x="3" y="11"/>
                    <a:pt x="2" y="8"/>
                  </a:cubicBezTo>
                  <a:cubicBezTo>
                    <a:pt x="14" y="8"/>
                    <a:pt x="14" y="8"/>
                    <a:pt x="14" y="8"/>
                  </a:cubicBezTo>
                  <a:cubicBezTo>
                    <a:pt x="14" y="8"/>
                    <a:pt x="14" y="8"/>
                    <a:pt x="14" y="8"/>
                  </a:cubicBezTo>
                  <a:cubicBezTo>
                    <a:pt x="14" y="3"/>
                    <a:pt x="11" y="0"/>
                    <a:pt x="7" y="0"/>
                  </a:cubicBezTo>
                  <a:cubicBezTo>
                    <a:pt x="3" y="0"/>
                    <a:pt x="0" y="3"/>
                    <a:pt x="0" y="8"/>
                  </a:cubicBezTo>
                  <a:close/>
                  <a:moveTo>
                    <a:pt x="3" y="7"/>
                  </a:moveTo>
                  <a:cubicBezTo>
                    <a:pt x="3" y="4"/>
                    <a:pt x="5" y="2"/>
                    <a:pt x="7" y="2"/>
                  </a:cubicBezTo>
                  <a:cubicBezTo>
                    <a:pt x="9" y="2"/>
                    <a:pt x="11" y="4"/>
                    <a:pt x="12" y="7"/>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0" name="Freeform 364">
              <a:extLst>
                <a:ext uri="{FF2B5EF4-FFF2-40B4-BE49-F238E27FC236}">
                  <a16:creationId xmlns:a16="http://schemas.microsoft.com/office/drawing/2014/main" id="{6DEB81C4-376D-4005-B621-31AB8AF3322F}"/>
                </a:ext>
              </a:extLst>
            </p:cNvPr>
            <p:cNvSpPr>
              <a:spLocks/>
            </p:cNvSpPr>
            <p:nvPr/>
          </p:nvSpPr>
          <p:spPr bwMode="auto">
            <a:xfrm>
              <a:off x="2969" y="2373"/>
              <a:ext cx="14" cy="36"/>
            </a:xfrm>
            <a:custGeom>
              <a:avLst/>
              <a:gdLst>
                <a:gd name="T0" fmla="*/ 6 w 6"/>
                <a:gd name="T1" fmla="*/ 0 h 15"/>
                <a:gd name="T2" fmla="*/ 2 w 6"/>
                <a:gd name="T3" fmla="*/ 3 h 15"/>
                <a:gd name="T4" fmla="*/ 2 w 6"/>
                <a:gd name="T5" fmla="*/ 0 h 15"/>
                <a:gd name="T6" fmla="*/ 0 w 6"/>
                <a:gd name="T7" fmla="*/ 0 h 15"/>
                <a:gd name="T8" fmla="*/ 0 w 6"/>
                <a:gd name="T9" fmla="*/ 15 h 15"/>
                <a:gd name="T10" fmla="*/ 2 w 6"/>
                <a:gd name="T11" fmla="*/ 15 h 15"/>
                <a:gd name="T12" fmla="*/ 2 w 6"/>
                <a:gd name="T13" fmla="*/ 8 h 15"/>
                <a:gd name="T14" fmla="*/ 6 w 6"/>
                <a:gd name="T15" fmla="*/ 2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2"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1" name="Freeform 365">
              <a:extLst>
                <a:ext uri="{FF2B5EF4-FFF2-40B4-BE49-F238E27FC236}">
                  <a16:creationId xmlns:a16="http://schemas.microsoft.com/office/drawing/2014/main" id="{1390A16B-BA2C-4E70-8BA2-9E5AACA09265}"/>
                </a:ext>
              </a:extLst>
            </p:cNvPr>
            <p:cNvSpPr>
              <a:spLocks noEditPoints="1"/>
            </p:cNvSpPr>
            <p:nvPr/>
          </p:nvSpPr>
          <p:spPr bwMode="auto">
            <a:xfrm>
              <a:off x="3011" y="2373"/>
              <a:ext cx="31" cy="48"/>
            </a:xfrm>
            <a:custGeom>
              <a:avLst/>
              <a:gdLst>
                <a:gd name="T0" fmla="*/ 0 w 13"/>
                <a:gd name="T1" fmla="*/ 20 h 20"/>
                <a:gd name="T2" fmla="*/ 2 w 13"/>
                <a:gd name="T3" fmla="*/ 20 h 20"/>
                <a:gd name="T4" fmla="*/ 2 w 13"/>
                <a:gd name="T5" fmla="*/ 13 h 20"/>
                <a:gd name="T6" fmla="*/ 7 w 13"/>
                <a:gd name="T7" fmla="*/ 15 h 20"/>
                <a:gd name="T8" fmla="*/ 13 w 13"/>
                <a:gd name="T9" fmla="*/ 8 h 20"/>
                <a:gd name="T10" fmla="*/ 7 w 13"/>
                <a:gd name="T11" fmla="*/ 0 h 20"/>
                <a:gd name="T12" fmla="*/ 2 w 13"/>
                <a:gd name="T13" fmla="*/ 3 h 20"/>
                <a:gd name="T14" fmla="*/ 2 w 13"/>
                <a:gd name="T15" fmla="*/ 0 h 20"/>
                <a:gd name="T16" fmla="*/ 0 w 13"/>
                <a:gd name="T17" fmla="*/ 0 h 20"/>
                <a:gd name="T18" fmla="*/ 0 w 13"/>
                <a:gd name="T19" fmla="*/ 20 h 20"/>
                <a:gd name="T20" fmla="*/ 2 w 13"/>
                <a:gd name="T21" fmla="*/ 8 h 20"/>
                <a:gd name="T22" fmla="*/ 6 w 13"/>
                <a:gd name="T23" fmla="*/ 2 h 20"/>
                <a:gd name="T24" fmla="*/ 11 w 13"/>
                <a:gd name="T25" fmla="*/ 8 h 20"/>
                <a:gd name="T26" fmla="*/ 6 w 13"/>
                <a:gd name="T27" fmla="*/ 13 h 20"/>
                <a:gd name="T28" fmla="*/ 2 w 13"/>
                <a:gd name="T2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0">
                  <a:moveTo>
                    <a:pt x="0" y="20"/>
                  </a:moveTo>
                  <a:cubicBezTo>
                    <a:pt x="2" y="20"/>
                    <a:pt x="2" y="20"/>
                    <a:pt x="2" y="20"/>
                  </a:cubicBezTo>
                  <a:cubicBezTo>
                    <a:pt x="2" y="13"/>
                    <a:pt x="2" y="13"/>
                    <a:pt x="2" y="13"/>
                  </a:cubicBezTo>
                  <a:cubicBezTo>
                    <a:pt x="2" y="13"/>
                    <a:pt x="4" y="15"/>
                    <a:pt x="7" y="15"/>
                  </a:cubicBezTo>
                  <a:cubicBezTo>
                    <a:pt x="11" y="15"/>
                    <a:pt x="13" y="12"/>
                    <a:pt x="13" y="8"/>
                  </a:cubicBezTo>
                  <a:cubicBezTo>
                    <a:pt x="13" y="3"/>
                    <a:pt x="11" y="0"/>
                    <a:pt x="7" y="0"/>
                  </a:cubicBezTo>
                  <a:cubicBezTo>
                    <a:pt x="3" y="0"/>
                    <a:pt x="2" y="2"/>
                    <a:pt x="2" y="3"/>
                  </a:cubicBezTo>
                  <a:cubicBezTo>
                    <a:pt x="2" y="0"/>
                    <a:pt x="2" y="0"/>
                    <a:pt x="2" y="0"/>
                  </a:cubicBezTo>
                  <a:cubicBezTo>
                    <a:pt x="0" y="0"/>
                    <a:pt x="0" y="0"/>
                    <a:pt x="0" y="0"/>
                  </a:cubicBezTo>
                  <a:lnTo>
                    <a:pt x="0" y="20"/>
                  </a:lnTo>
                  <a:close/>
                  <a:moveTo>
                    <a:pt x="2" y="8"/>
                  </a:moveTo>
                  <a:cubicBezTo>
                    <a:pt x="2" y="5"/>
                    <a:pt x="3" y="2"/>
                    <a:pt x="6" y="2"/>
                  </a:cubicBezTo>
                  <a:cubicBezTo>
                    <a:pt x="9" y="2"/>
                    <a:pt x="11" y="4"/>
                    <a:pt x="11" y="8"/>
                  </a:cubicBezTo>
                  <a:cubicBezTo>
                    <a:pt x="11" y="11"/>
                    <a:pt x="9" y="13"/>
                    <a:pt x="6" y="13"/>
                  </a:cubicBezTo>
                  <a:cubicBezTo>
                    <a:pt x="4" y="13"/>
                    <a:pt x="2" y="11"/>
                    <a:pt x="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2" name="Freeform 366">
              <a:extLst>
                <a:ext uri="{FF2B5EF4-FFF2-40B4-BE49-F238E27FC236}">
                  <a16:creationId xmlns:a16="http://schemas.microsoft.com/office/drawing/2014/main" id="{9B9F6DF0-C011-4337-B390-A60B67615A1A}"/>
                </a:ext>
              </a:extLst>
            </p:cNvPr>
            <p:cNvSpPr>
              <a:spLocks noEditPoints="1"/>
            </p:cNvSpPr>
            <p:nvPr/>
          </p:nvSpPr>
          <p:spPr bwMode="auto">
            <a:xfrm>
              <a:off x="3049" y="2373"/>
              <a:ext cx="33" cy="36"/>
            </a:xfrm>
            <a:custGeom>
              <a:avLst/>
              <a:gdLst>
                <a:gd name="T0" fmla="*/ 0 w 14"/>
                <a:gd name="T1" fmla="*/ 8 h 15"/>
                <a:gd name="T2" fmla="*/ 8 w 14"/>
                <a:gd name="T3" fmla="*/ 15 h 15"/>
                <a:gd name="T4" fmla="*/ 13 w 14"/>
                <a:gd name="T5" fmla="*/ 12 h 15"/>
                <a:gd name="T6" fmla="*/ 12 w 14"/>
                <a:gd name="T7" fmla="*/ 11 h 15"/>
                <a:gd name="T8" fmla="*/ 8 w 14"/>
                <a:gd name="T9" fmla="*/ 13 h 15"/>
                <a:gd name="T10" fmla="*/ 3 w 14"/>
                <a:gd name="T11" fmla="*/ 8 h 15"/>
                <a:gd name="T12" fmla="*/ 14 w 14"/>
                <a:gd name="T13" fmla="*/ 8 h 15"/>
                <a:gd name="T14" fmla="*/ 14 w 14"/>
                <a:gd name="T15" fmla="*/ 8 h 15"/>
                <a:gd name="T16" fmla="*/ 7 w 14"/>
                <a:gd name="T17" fmla="*/ 0 h 15"/>
                <a:gd name="T18" fmla="*/ 0 w 14"/>
                <a:gd name="T19" fmla="*/ 8 h 15"/>
                <a:gd name="T20" fmla="*/ 3 w 14"/>
                <a:gd name="T21" fmla="*/ 7 h 15"/>
                <a:gd name="T22" fmla="*/ 7 w 14"/>
                <a:gd name="T23" fmla="*/ 2 h 15"/>
                <a:gd name="T24" fmla="*/ 12 w 14"/>
                <a:gd name="T25" fmla="*/ 7 h 15"/>
                <a:gd name="T26" fmla="*/ 3 w 14"/>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8"/>
                  </a:moveTo>
                  <a:cubicBezTo>
                    <a:pt x="0" y="12"/>
                    <a:pt x="3" y="15"/>
                    <a:pt x="8" y="15"/>
                  </a:cubicBezTo>
                  <a:cubicBezTo>
                    <a:pt x="11" y="15"/>
                    <a:pt x="13" y="14"/>
                    <a:pt x="13" y="12"/>
                  </a:cubicBezTo>
                  <a:cubicBezTo>
                    <a:pt x="12" y="11"/>
                    <a:pt x="12" y="11"/>
                    <a:pt x="12" y="11"/>
                  </a:cubicBezTo>
                  <a:cubicBezTo>
                    <a:pt x="11" y="12"/>
                    <a:pt x="10" y="13"/>
                    <a:pt x="8" y="13"/>
                  </a:cubicBezTo>
                  <a:cubicBezTo>
                    <a:pt x="5" y="13"/>
                    <a:pt x="3" y="11"/>
                    <a:pt x="3" y="8"/>
                  </a:cubicBezTo>
                  <a:cubicBezTo>
                    <a:pt x="14" y="8"/>
                    <a:pt x="14" y="8"/>
                    <a:pt x="14" y="8"/>
                  </a:cubicBezTo>
                  <a:cubicBezTo>
                    <a:pt x="14" y="8"/>
                    <a:pt x="14" y="8"/>
                    <a:pt x="14" y="8"/>
                  </a:cubicBezTo>
                  <a:cubicBezTo>
                    <a:pt x="14" y="3"/>
                    <a:pt x="11" y="0"/>
                    <a:pt x="7" y="0"/>
                  </a:cubicBezTo>
                  <a:cubicBezTo>
                    <a:pt x="3" y="0"/>
                    <a:pt x="0" y="3"/>
                    <a:pt x="0" y="8"/>
                  </a:cubicBezTo>
                  <a:close/>
                  <a:moveTo>
                    <a:pt x="3" y="7"/>
                  </a:moveTo>
                  <a:cubicBezTo>
                    <a:pt x="3" y="4"/>
                    <a:pt x="5" y="2"/>
                    <a:pt x="7" y="2"/>
                  </a:cubicBezTo>
                  <a:cubicBezTo>
                    <a:pt x="10" y="2"/>
                    <a:pt x="12" y="4"/>
                    <a:pt x="12" y="7"/>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3" name="Freeform 367">
              <a:extLst>
                <a:ext uri="{FF2B5EF4-FFF2-40B4-BE49-F238E27FC236}">
                  <a16:creationId xmlns:a16="http://schemas.microsoft.com/office/drawing/2014/main" id="{A8BD8D63-C932-42AF-90C4-30065D5A40E0}"/>
                </a:ext>
              </a:extLst>
            </p:cNvPr>
            <p:cNvSpPr>
              <a:spLocks/>
            </p:cNvSpPr>
            <p:nvPr/>
          </p:nvSpPr>
          <p:spPr bwMode="auto">
            <a:xfrm>
              <a:off x="3092" y="2373"/>
              <a:ext cx="14" cy="36"/>
            </a:xfrm>
            <a:custGeom>
              <a:avLst/>
              <a:gdLst>
                <a:gd name="T0" fmla="*/ 6 w 6"/>
                <a:gd name="T1" fmla="*/ 0 h 15"/>
                <a:gd name="T2" fmla="*/ 2 w 6"/>
                <a:gd name="T3" fmla="*/ 3 h 15"/>
                <a:gd name="T4" fmla="*/ 2 w 6"/>
                <a:gd name="T5" fmla="*/ 0 h 15"/>
                <a:gd name="T6" fmla="*/ 0 w 6"/>
                <a:gd name="T7" fmla="*/ 0 h 15"/>
                <a:gd name="T8" fmla="*/ 0 w 6"/>
                <a:gd name="T9" fmla="*/ 15 h 15"/>
                <a:gd name="T10" fmla="*/ 2 w 6"/>
                <a:gd name="T11" fmla="*/ 15 h 15"/>
                <a:gd name="T12" fmla="*/ 2 w 6"/>
                <a:gd name="T13" fmla="*/ 8 h 15"/>
                <a:gd name="T14" fmla="*/ 6 w 6"/>
                <a:gd name="T15" fmla="*/ 2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2"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4" name="Freeform 368">
              <a:extLst>
                <a:ext uri="{FF2B5EF4-FFF2-40B4-BE49-F238E27FC236}">
                  <a16:creationId xmlns:a16="http://schemas.microsoft.com/office/drawing/2014/main" id="{96FD11D5-6F89-493F-9E7C-BDF6CDCEB546}"/>
                </a:ext>
              </a:extLst>
            </p:cNvPr>
            <p:cNvSpPr>
              <a:spLocks/>
            </p:cNvSpPr>
            <p:nvPr/>
          </p:nvSpPr>
          <p:spPr bwMode="auto">
            <a:xfrm>
              <a:off x="3113" y="2373"/>
              <a:ext cx="21" cy="36"/>
            </a:xfrm>
            <a:custGeom>
              <a:avLst/>
              <a:gdLst>
                <a:gd name="T0" fmla="*/ 0 w 9"/>
                <a:gd name="T1" fmla="*/ 12 h 15"/>
                <a:gd name="T2" fmla="*/ 4 w 9"/>
                <a:gd name="T3" fmla="*/ 15 h 15"/>
                <a:gd name="T4" fmla="*/ 9 w 9"/>
                <a:gd name="T5" fmla="*/ 11 h 15"/>
                <a:gd name="T6" fmla="*/ 2 w 9"/>
                <a:gd name="T7" fmla="*/ 4 h 15"/>
                <a:gd name="T8" fmla="*/ 5 w 9"/>
                <a:gd name="T9" fmla="*/ 2 h 15"/>
                <a:gd name="T10" fmla="*/ 7 w 9"/>
                <a:gd name="T11" fmla="*/ 4 h 15"/>
                <a:gd name="T12" fmla="*/ 9 w 9"/>
                <a:gd name="T13" fmla="*/ 3 h 15"/>
                <a:gd name="T14" fmla="*/ 5 w 9"/>
                <a:gd name="T15" fmla="*/ 0 h 15"/>
                <a:gd name="T16" fmla="*/ 0 w 9"/>
                <a:gd name="T17" fmla="*/ 4 h 15"/>
                <a:gd name="T18" fmla="*/ 7 w 9"/>
                <a:gd name="T19" fmla="*/ 11 h 15"/>
                <a:gd name="T20" fmla="*/ 5 w 9"/>
                <a:gd name="T21" fmla="*/ 14 h 15"/>
                <a:gd name="T22" fmla="*/ 1 w 9"/>
                <a:gd name="T23" fmla="*/ 11 h 15"/>
                <a:gd name="T24" fmla="*/ 0 w 9"/>
                <a:gd name="T25"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5">
                  <a:moveTo>
                    <a:pt x="0" y="12"/>
                  </a:moveTo>
                  <a:cubicBezTo>
                    <a:pt x="0" y="14"/>
                    <a:pt x="2" y="15"/>
                    <a:pt x="4" y="15"/>
                  </a:cubicBezTo>
                  <a:cubicBezTo>
                    <a:pt x="7" y="15"/>
                    <a:pt x="9" y="14"/>
                    <a:pt x="9" y="11"/>
                  </a:cubicBezTo>
                  <a:cubicBezTo>
                    <a:pt x="9" y="6"/>
                    <a:pt x="2" y="7"/>
                    <a:pt x="2" y="4"/>
                  </a:cubicBezTo>
                  <a:cubicBezTo>
                    <a:pt x="2" y="3"/>
                    <a:pt x="3" y="2"/>
                    <a:pt x="5" y="2"/>
                  </a:cubicBezTo>
                  <a:cubicBezTo>
                    <a:pt x="6" y="2"/>
                    <a:pt x="7" y="3"/>
                    <a:pt x="7" y="4"/>
                  </a:cubicBezTo>
                  <a:cubicBezTo>
                    <a:pt x="9" y="3"/>
                    <a:pt x="9" y="3"/>
                    <a:pt x="9" y="3"/>
                  </a:cubicBezTo>
                  <a:cubicBezTo>
                    <a:pt x="9" y="2"/>
                    <a:pt x="7" y="0"/>
                    <a:pt x="5" y="0"/>
                  </a:cubicBezTo>
                  <a:cubicBezTo>
                    <a:pt x="2" y="0"/>
                    <a:pt x="0" y="2"/>
                    <a:pt x="0" y="4"/>
                  </a:cubicBezTo>
                  <a:cubicBezTo>
                    <a:pt x="0" y="9"/>
                    <a:pt x="7" y="8"/>
                    <a:pt x="7" y="11"/>
                  </a:cubicBezTo>
                  <a:cubicBezTo>
                    <a:pt x="7" y="13"/>
                    <a:pt x="6" y="14"/>
                    <a:pt x="5" y="14"/>
                  </a:cubicBezTo>
                  <a:cubicBezTo>
                    <a:pt x="3" y="14"/>
                    <a:pt x="2" y="12"/>
                    <a:pt x="1" y="11"/>
                  </a:cubicBezTo>
                  <a:lnTo>
                    <a:pt x="0"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5" name="Freeform 369">
              <a:extLst>
                <a:ext uri="{FF2B5EF4-FFF2-40B4-BE49-F238E27FC236}">
                  <a16:creationId xmlns:a16="http://schemas.microsoft.com/office/drawing/2014/main" id="{7BD2F7CF-D807-45EC-A80C-763411C7F229}"/>
                </a:ext>
              </a:extLst>
            </p:cNvPr>
            <p:cNvSpPr>
              <a:spLocks noEditPoints="1"/>
            </p:cNvSpPr>
            <p:nvPr/>
          </p:nvSpPr>
          <p:spPr bwMode="auto">
            <a:xfrm>
              <a:off x="3141" y="2373"/>
              <a:ext cx="36" cy="36"/>
            </a:xfrm>
            <a:custGeom>
              <a:avLst/>
              <a:gdLst>
                <a:gd name="T0" fmla="*/ 2 w 15"/>
                <a:gd name="T1" fmla="*/ 8 h 15"/>
                <a:gd name="T2" fmla="*/ 7 w 15"/>
                <a:gd name="T3" fmla="*/ 2 h 15"/>
                <a:gd name="T4" fmla="*/ 13 w 15"/>
                <a:gd name="T5" fmla="*/ 8 h 15"/>
                <a:gd name="T6" fmla="*/ 7 w 15"/>
                <a:gd name="T7" fmla="*/ 13 h 15"/>
                <a:gd name="T8" fmla="*/ 2 w 15"/>
                <a:gd name="T9" fmla="*/ 8 h 15"/>
                <a:gd name="T10" fmla="*/ 0 w 15"/>
                <a:gd name="T11" fmla="*/ 8 h 15"/>
                <a:gd name="T12" fmla="*/ 7 w 15"/>
                <a:gd name="T13" fmla="*/ 15 h 15"/>
                <a:gd name="T14" fmla="*/ 15 w 15"/>
                <a:gd name="T15" fmla="*/ 8 h 15"/>
                <a:gd name="T16" fmla="*/ 7 w 15"/>
                <a:gd name="T17" fmla="*/ 0 h 15"/>
                <a:gd name="T18" fmla="*/ 0 w 15"/>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2" y="8"/>
                  </a:moveTo>
                  <a:cubicBezTo>
                    <a:pt x="2" y="5"/>
                    <a:pt x="4" y="2"/>
                    <a:pt x="7" y="2"/>
                  </a:cubicBezTo>
                  <a:cubicBezTo>
                    <a:pt x="10" y="2"/>
                    <a:pt x="13" y="5"/>
                    <a:pt x="13" y="8"/>
                  </a:cubicBezTo>
                  <a:cubicBezTo>
                    <a:pt x="13" y="11"/>
                    <a:pt x="10" y="13"/>
                    <a:pt x="7" y="13"/>
                  </a:cubicBezTo>
                  <a:cubicBezTo>
                    <a:pt x="4" y="13"/>
                    <a:pt x="2" y="11"/>
                    <a:pt x="2" y="8"/>
                  </a:cubicBezTo>
                  <a:close/>
                  <a:moveTo>
                    <a:pt x="0" y="8"/>
                  </a:moveTo>
                  <a:cubicBezTo>
                    <a:pt x="0" y="12"/>
                    <a:pt x="3" y="15"/>
                    <a:pt x="7" y="15"/>
                  </a:cubicBezTo>
                  <a:cubicBezTo>
                    <a:pt x="12" y="15"/>
                    <a:pt x="15" y="12"/>
                    <a:pt x="15" y="8"/>
                  </a:cubicBezTo>
                  <a:cubicBezTo>
                    <a:pt x="15" y="3"/>
                    <a:pt x="12" y="0"/>
                    <a:pt x="7" y="0"/>
                  </a:cubicBezTo>
                  <a:cubicBezTo>
                    <a:pt x="3" y="0"/>
                    <a:pt x="0" y="3"/>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6" name="Freeform 370">
              <a:extLst>
                <a:ext uri="{FF2B5EF4-FFF2-40B4-BE49-F238E27FC236}">
                  <a16:creationId xmlns:a16="http://schemas.microsoft.com/office/drawing/2014/main" id="{255CF438-3321-43AB-BA09-70463BD33F02}"/>
                </a:ext>
              </a:extLst>
            </p:cNvPr>
            <p:cNvSpPr>
              <a:spLocks/>
            </p:cNvSpPr>
            <p:nvPr/>
          </p:nvSpPr>
          <p:spPr bwMode="auto">
            <a:xfrm>
              <a:off x="3186" y="2373"/>
              <a:ext cx="26" cy="36"/>
            </a:xfrm>
            <a:custGeom>
              <a:avLst/>
              <a:gdLst>
                <a:gd name="T0" fmla="*/ 6 w 11"/>
                <a:gd name="T1" fmla="*/ 0 h 15"/>
                <a:gd name="T2" fmla="*/ 2 w 11"/>
                <a:gd name="T3" fmla="*/ 3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3"/>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4"/>
                    <a:pt x="3" y="2"/>
                    <a:pt x="6" y="2"/>
                  </a:cubicBezTo>
                  <a:cubicBezTo>
                    <a:pt x="7" y="2"/>
                    <a:pt x="9" y="4"/>
                    <a:pt x="9" y="6"/>
                  </a:cubicBezTo>
                  <a:cubicBezTo>
                    <a:pt x="9" y="15"/>
                    <a:pt x="9" y="15"/>
                    <a:pt x="9" y="15"/>
                  </a:cubicBezTo>
                  <a:cubicBezTo>
                    <a:pt x="11" y="15"/>
                    <a:pt x="11" y="15"/>
                    <a:pt x="11" y="15"/>
                  </a:cubicBezTo>
                  <a:cubicBezTo>
                    <a:pt x="11" y="6"/>
                    <a:pt x="11" y="6"/>
                    <a:pt x="11" y="6"/>
                  </a:cubicBezTo>
                  <a:cubicBezTo>
                    <a:pt x="11" y="3"/>
                    <a:pt x="9"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7" name="Freeform 371">
              <a:extLst>
                <a:ext uri="{FF2B5EF4-FFF2-40B4-BE49-F238E27FC236}">
                  <a16:creationId xmlns:a16="http://schemas.microsoft.com/office/drawing/2014/main" id="{FB915865-7C73-4D07-9194-4CCFF5B1B515}"/>
                </a:ext>
              </a:extLst>
            </p:cNvPr>
            <p:cNvSpPr>
              <a:spLocks/>
            </p:cNvSpPr>
            <p:nvPr/>
          </p:nvSpPr>
          <p:spPr bwMode="auto">
            <a:xfrm>
              <a:off x="2609" y="2942"/>
              <a:ext cx="43" cy="47"/>
            </a:xfrm>
            <a:custGeom>
              <a:avLst/>
              <a:gdLst>
                <a:gd name="T0" fmla="*/ 10 w 18"/>
                <a:gd name="T1" fmla="*/ 0 h 20"/>
                <a:gd name="T2" fmla="*/ 0 w 18"/>
                <a:gd name="T3" fmla="*/ 10 h 20"/>
                <a:gd name="T4" fmla="*/ 10 w 18"/>
                <a:gd name="T5" fmla="*/ 20 h 20"/>
                <a:gd name="T6" fmla="*/ 18 w 18"/>
                <a:gd name="T7" fmla="*/ 17 h 20"/>
                <a:gd name="T8" fmla="*/ 18 w 18"/>
                <a:gd name="T9" fmla="*/ 10 h 20"/>
                <a:gd name="T10" fmla="*/ 11 w 18"/>
                <a:gd name="T11" fmla="*/ 10 h 20"/>
                <a:gd name="T12" fmla="*/ 11 w 18"/>
                <a:gd name="T13" fmla="*/ 12 h 20"/>
                <a:gd name="T14" fmla="*/ 16 w 18"/>
                <a:gd name="T15" fmla="*/ 12 h 20"/>
                <a:gd name="T16" fmla="*/ 16 w 18"/>
                <a:gd name="T17" fmla="*/ 16 h 20"/>
                <a:gd name="T18" fmla="*/ 10 w 18"/>
                <a:gd name="T19" fmla="*/ 18 h 20"/>
                <a:gd name="T20" fmla="*/ 3 w 18"/>
                <a:gd name="T21" fmla="*/ 10 h 20"/>
                <a:gd name="T22" fmla="*/ 10 w 18"/>
                <a:gd name="T23" fmla="*/ 2 h 20"/>
                <a:gd name="T24" fmla="*/ 16 w 18"/>
                <a:gd name="T25" fmla="*/ 4 h 20"/>
                <a:gd name="T26" fmla="*/ 17 w 18"/>
                <a:gd name="T27" fmla="*/ 3 h 20"/>
                <a:gd name="T28" fmla="*/ 10 w 18"/>
                <a:gd name="T2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0">
                  <a:moveTo>
                    <a:pt x="10" y="0"/>
                  </a:moveTo>
                  <a:cubicBezTo>
                    <a:pt x="5" y="0"/>
                    <a:pt x="0" y="4"/>
                    <a:pt x="0" y="10"/>
                  </a:cubicBezTo>
                  <a:cubicBezTo>
                    <a:pt x="0" y="16"/>
                    <a:pt x="5" y="20"/>
                    <a:pt x="10" y="20"/>
                  </a:cubicBezTo>
                  <a:cubicBezTo>
                    <a:pt x="13" y="20"/>
                    <a:pt x="16" y="19"/>
                    <a:pt x="18" y="17"/>
                  </a:cubicBezTo>
                  <a:cubicBezTo>
                    <a:pt x="18" y="10"/>
                    <a:pt x="18" y="10"/>
                    <a:pt x="18" y="10"/>
                  </a:cubicBezTo>
                  <a:cubicBezTo>
                    <a:pt x="11" y="10"/>
                    <a:pt x="11" y="10"/>
                    <a:pt x="11" y="10"/>
                  </a:cubicBezTo>
                  <a:cubicBezTo>
                    <a:pt x="11" y="12"/>
                    <a:pt x="11" y="12"/>
                    <a:pt x="11" y="12"/>
                  </a:cubicBezTo>
                  <a:cubicBezTo>
                    <a:pt x="16" y="12"/>
                    <a:pt x="16" y="12"/>
                    <a:pt x="16" y="12"/>
                  </a:cubicBezTo>
                  <a:cubicBezTo>
                    <a:pt x="16" y="16"/>
                    <a:pt x="16" y="16"/>
                    <a:pt x="16" y="16"/>
                  </a:cubicBezTo>
                  <a:cubicBezTo>
                    <a:pt x="15" y="17"/>
                    <a:pt x="13" y="18"/>
                    <a:pt x="10" y="18"/>
                  </a:cubicBezTo>
                  <a:cubicBezTo>
                    <a:pt x="6" y="18"/>
                    <a:pt x="3" y="15"/>
                    <a:pt x="3" y="10"/>
                  </a:cubicBezTo>
                  <a:cubicBezTo>
                    <a:pt x="3" y="5"/>
                    <a:pt x="6" y="2"/>
                    <a:pt x="10" y="2"/>
                  </a:cubicBezTo>
                  <a:cubicBezTo>
                    <a:pt x="13" y="2"/>
                    <a:pt x="15" y="3"/>
                    <a:pt x="16" y="4"/>
                  </a:cubicBezTo>
                  <a:cubicBezTo>
                    <a:pt x="17" y="3"/>
                    <a:pt x="17" y="3"/>
                    <a:pt x="17" y="3"/>
                  </a:cubicBezTo>
                  <a:cubicBezTo>
                    <a:pt x="16" y="2"/>
                    <a:pt x="14" y="0"/>
                    <a:pt x="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8" name="Freeform 372">
              <a:extLst>
                <a:ext uri="{FF2B5EF4-FFF2-40B4-BE49-F238E27FC236}">
                  <a16:creationId xmlns:a16="http://schemas.microsoft.com/office/drawing/2014/main" id="{E5944848-C1D8-4025-BD09-613D7B880102}"/>
                </a:ext>
              </a:extLst>
            </p:cNvPr>
            <p:cNvSpPr>
              <a:spLocks noEditPoints="1"/>
            </p:cNvSpPr>
            <p:nvPr/>
          </p:nvSpPr>
          <p:spPr bwMode="auto">
            <a:xfrm>
              <a:off x="2659" y="2954"/>
              <a:ext cx="35" cy="35"/>
            </a:xfrm>
            <a:custGeom>
              <a:avLst/>
              <a:gdLst>
                <a:gd name="T0" fmla="*/ 3 w 15"/>
                <a:gd name="T1" fmla="*/ 7 h 15"/>
                <a:gd name="T2" fmla="*/ 8 w 15"/>
                <a:gd name="T3" fmla="*/ 2 h 15"/>
                <a:gd name="T4" fmla="*/ 13 w 15"/>
                <a:gd name="T5" fmla="*/ 7 h 15"/>
                <a:gd name="T6" fmla="*/ 8 w 15"/>
                <a:gd name="T7" fmla="*/ 13 h 15"/>
                <a:gd name="T8" fmla="*/ 3 w 15"/>
                <a:gd name="T9" fmla="*/ 7 h 15"/>
                <a:gd name="T10" fmla="*/ 0 w 15"/>
                <a:gd name="T11" fmla="*/ 7 h 15"/>
                <a:gd name="T12" fmla="*/ 8 w 15"/>
                <a:gd name="T13" fmla="*/ 15 h 15"/>
                <a:gd name="T14" fmla="*/ 15 w 15"/>
                <a:gd name="T15" fmla="*/ 7 h 15"/>
                <a:gd name="T16" fmla="*/ 8 w 15"/>
                <a:gd name="T17" fmla="*/ 0 h 15"/>
                <a:gd name="T18" fmla="*/ 0 w 15"/>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5">
                  <a:moveTo>
                    <a:pt x="3" y="7"/>
                  </a:moveTo>
                  <a:cubicBezTo>
                    <a:pt x="3" y="4"/>
                    <a:pt x="5" y="2"/>
                    <a:pt x="8" y="2"/>
                  </a:cubicBezTo>
                  <a:cubicBezTo>
                    <a:pt x="11" y="2"/>
                    <a:pt x="13" y="4"/>
                    <a:pt x="13" y="7"/>
                  </a:cubicBezTo>
                  <a:cubicBezTo>
                    <a:pt x="13" y="11"/>
                    <a:pt x="11" y="13"/>
                    <a:pt x="8" y="13"/>
                  </a:cubicBezTo>
                  <a:cubicBezTo>
                    <a:pt x="5" y="13"/>
                    <a:pt x="3" y="11"/>
                    <a:pt x="3" y="7"/>
                  </a:cubicBezTo>
                  <a:close/>
                  <a:moveTo>
                    <a:pt x="0" y="7"/>
                  </a:moveTo>
                  <a:cubicBezTo>
                    <a:pt x="0" y="12"/>
                    <a:pt x="4" y="15"/>
                    <a:pt x="8" y="15"/>
                  </a:cubicBezTo>
                  <a:cubicBezTo>
                    <a:pt x="12" y="15"/>
                    <a:pt x="15" y="12"/>
                    <a:pt x="15" y="7"/>
                  </a:cubicBezTo>
                  <a:cubicBezTo>
                    <a:pt x="15" y="3"/>
                    <a:pt x="12" y="0"/>
                    <a:pt x="8" y="0"/>
                  </a:cubicBezTo>
                  <a:cubicBezTo>
                    <a:pt x="4" y="0"/>
                    <a:pt x="0" y="3"/>
                    <a:pt x="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29" name="Freeform 373">
              <a:extLst>
                <a:ext uri="{FF2B5EF4-FFF2-40B4-BE49-F238E27FC236}">
                  <a16:creationId xmlns:a16="http://schemas.microsoft.com/office/drawing/2014/main" id="{FC0C8B8B-C520-4CC3-B674-EB0449C913BC}"/>
                </a:ext>
              </a:extLst>
            </p:cNvPr>
            <p:cNvSpPr>
              <a:spLocks/>
            </p:cNvSpPr>
            <p:nvPr/>
          </p:nvSpPr>
          <p:spPr bwMode="auto">
            <a:xfrm>
              <a:off x="2699" y="2954"/>
              <a:ext cx="33" cy="35"/>
            </a:xfrm>
            <a:custGeom>
              <a:avLst/>
              <a:gdLst>
                <a:gd name="T0" fmla="*/ 19 w 33"/>
                <a:gd name="T1" fmla="*/ 35 h 35"/>
                <a:gd name="T2" fmla="*/ 33 w 33"/>
                <a:gd name="T3" fmla="*/ 0 h 35"/>
                <a:gd name="T4" fmla="*/ 26 w 33"/>
                <a:gd name="T5" fmla="*/ 0 h 35"/>
                <a:gd name="T6" fmla="*/ 17 w 33"/>
                <a:gd name="T7" fmla="*/ 28 h 35"/>
                <a:gd name="T8" fmla="*/ 7 w 33"/>
                <a:gd name="T9" fmla="*/ 0 h 35"/>
                <a:gd name="T10" fmla="*/ 0 w 33"/>
                <a:gd name="T11" fmla="*/ 0 h 35"/>
                <a:gd name="T12" fmla="*/ 14 w 33"/>
                <a:gd name="T13" fmla="*/ 35 h 35"/>
                <a:gd name="T14" fmla="*/ 19 w 3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35">
                  <a:moveTo>
                    <a:pt x="19" y="35"/>
                  </a:moveTo>
                  <a:lnTo>
                    <a:pt x="33" y="0"/>
                  </a:lnTo>
                  <a:lnTo>
                    <a:pt x="26" y="0"/>
                  </a:lnTo>
                  <a:lnTo>
                    <a:pt x="17" y="28"/>
                  </a:lnTo>
                  <a:lnTo>
                    <a:pt x="7" y="0"/>
                  </a:lnTo>
                  <a:lnTo>
                    <a:pt x="0" y="0"/>
                  </a:lnTo>
                  <a:lnTo>
                    <a:pt x="14" y="35"/>
                  </a:lnTo>
                  <a:lnTo>
                    <a:pt x="1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0" name="Freeform 374">
              <a:extLst>
                <a:ext uri="{FF2B5EF4-FFF2-40B4-BE49-F238E27FC236}">
                  <a16:creationId xmlns:a16="http://schemas.microsoft.com/office/drawing/2014/main" id="{2015A2CA-EED7-4199-A9F8-D829FD503D22}"/>
                </a:ext>
              </a:extLst>
            </p:cNvPr>
            <p:cNvSpPr>
              <a:spLocks noEditPoints="1"/>
            </p:cNvSpPr>
            <p:nvPr/>
          </p:nvSpPr>
          <p:spPr bwMode="auto">
            <a:xfrm>
              <a:off x="2737" y="2954"/>
              <a:ext cx="31" cy="35"/>
            </a:xfrm>
            <a:custGeom>
              <a:avLst/>
              <a:gdLst>
                <a:gd name="T0" fmla="*/ 0 w 13"/>
                <a:gd name="T1" fmla="*/ 7 h 15"/>
                <a:gd name="T2" fmla="*/ 7 w 13"/>
                <a:gd name="T3" fmla="*/ 15 h 15"/>
                <a:gd name="T4" fmla="*/ 13 w 13"/>
                <a:gd name="T5" fmla="*/ 12 h 15"/>
                <a:gd name="T6" fmla="*/ 11 w 13"/>
                <a:gd name="T7" fmla="*/ 11 h 15"/>
                <a:gd name="T8" fmla="*/ 7 w 13"/>
                <a:gd name="T9" fmla="*/ 13 h 15"/>
                <a:gd name="T10" fmla="*/ 2 w 13"/>
                <a:gd name="T11" fmla="*/ 8 h 15"/>
                <a:gd name="T12" fmla="*/ 13 w 13"/>
                <a:gd name="T13" fmla="*/ 8 h 15"/>
                <a:gd name="T14" fmla="*/ 13 w 13"/>
                <a:gd name="T15" fmla="*/ 7 h 15"/>
                <a:gd name="T16" fmla="*/ 7 w 13"/>
                <a:gd name="T17" fmla="*/ 0 h 15"/>
                <a:gd name="T18" fmla="*/ 0 w 13"/>
                <a:gd name="T19" fmla="*/ 7 h 15"/>
                <a:gd name="T20" fmla="*/ 2 w 13"/>
                <a:gd name="T21" fmla="*/ 6 h 15"/>
                <a:gd name="T22" fmla="*/ 7 w 13"/>
                <a:gd name="T23" fmla="*/ 2 h 15"/>
                <a:gd name="T24" fmla="*/ 11 w 13"/>
                <a:gd name="T25" fmla="*/ 6 h 15"/>
                <a:gd name="T26" fmla="*/ 2 w 13"/>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5">
                  <a:moveTo>
                    <a:pt x="0" y="7"/>
                  </a:moveTo>
                  <a:cubicBezTo>
                    <a:pt x="0" y="12"/>
                    <a:pt x="3" y="15"/>
                    <a:pt x="7" y="15"/>
                  </a:cubicBezTo>
                  <a:cubicBezTo>
                    <a:pt x="10" y="15"/>
                    <a:pt x="12" y="13"/>
                    <a:pt x="13" y="12"/>
                  </a:cubicBezTo>
                  <a:cubicBezTo>
                    <a:pt x="11" y="11"/>
                    <a:pt x="11" y="11"/>
                    <a:pt x="11" y="11"/>
                  </a:cubicBezTo>
                  <a:cubicBezTo>
                    <a:pt x="11" y="12"/>
                    <a:pt x="9" y="13"/>
                    <a:pt x="7" y="13"/>
                  </a:cubicBezTo>
                  <a:cubicBezTo>
                    <a:pt x="4" y="13"/>
                    <a:pt x="2" y="11"/>
                    <a:pt x="2" y="8"/>
                  </a:cubicBezTo>
                  <a:cubicBezTo>
                    <a:pt x="13" y="8"/>
                    <a:pt x="13" y="8"/>
                    <a:pt x="13" y="8"/>
                  </a:cubicBezTo>
                  <a:cubicBezTo>
                    <a:pt x="13" y="8"/>
                    <a:pt x="13" y="7"/>
                    <a:pt x="13" y="7"/>
                  </a:cubicBezTo>
                  <a:cubicBezTo>
                    <a:pt x="13" y="3"/>
                    <a:pt x="11" y="0"/>
                    <a:pt x="7" y="0"/>
                  </a:cubicBezTo>
                  <a:cubicBezTo>
                    <a:pt x="3" y="0"/>
                    <a:pt x="0" y="3"/>
                    <a:pt x="0" y="7"/>
                  </a:cubicBezTo>
                  <a:close/>
                  <a:moveTo>
                    <a:pt x="2" y="6"/>
                  </a:moveTo>
                  <a:cubicBezTo>
                    <a:pt x="2" y="3"/>
                    <a:pt x="4" y="2"/>
                    <a:pt x="7" y="2"/>
                  </a:cubicBezTo>
                  <a:cubicBezTo>
                    <a:pt x="9" y="2"/>
                    <a:pt x="11" y="3"/>
                    <a:pt x="11" y="6"/>
                  </a:cubicBez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1" name="Freeform 375">
              <a:extLst>
                <a:ext uri="{FF2B5EF4-FFF2-40B4-BE49-F238E27FC236}">
                  <a16:creationId xmlns:a16="http://schemas.microsoft.com/office/drawing/2014/main" id="{A75AD488-4B7D-4147-9651-516187B2E5D8}"/>
                </a:ext>
              </a:extLst>
            </p:cNvPr>
            <p:cNvSpPr>
              <a:spLocks/>
            </p:cNvSpPr>
            <p:nvPr/>
          </p:nvSpPr>
          <p:spPr bwMode="auto">
            <a:xfrm>
              <a:off x="2777" y="2954"/>
              <a:ext cx="14" cy="35"/>
            </a:xfrm>
            <a:custGeom>
              <a:avLst/>
              <a:gdLst>
                <a:gd name="T0" fmla="*/ 6 w 6"/>
                <a:gd name="T1" fmla="*/ 0 h 15"/>
                <a:gd name="T2" fmla="*/ 2 w 6"/>
                <a:gd name="T3" fmla="*/ 3 h 15"/>
                <a:gd name="T4" fmla="*/ 2 w 6"/>
                <a:gd name="T5" fmla="*/ 0 h 15"/>
                <a:gd name="T6" fmla="*/ 0 w 6"/>
                <a:gd name="T7" fmla="*/ 0 h 15"/>
                <a:gd name="T8" fmla="*/ 0 w 6"/>
                <a:gd name="T9" fmla="*/ 15 h 15"/>
                <a:gd name="T10" fmla="*/ 2 w 6"/>
                <a:gd name="T11" fmla="*/ 15 h 15"/>
                <a:gd name="T12" fmla="*/ 2 w 6"/>
                <a:gd name="T13" fmla="*/ 8 h 15"/>
                <a:gd name="T14" fmla="*/ 6 w 6"/>
                <a:gd name="T15" fmla="*/ 2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3"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2" name="Freeform 376">
              <a:extLst>
                <a:ext uri="{FF2B5EF4-FFF2-40B4-BE49-F238E27FC236}">
                  <a16:creationId xmlns:a16="http://schemas.microsoft.com/office/drawing/2014/main" id="{46EB444A-CEDF-46A2-8EBB-7240131F7916}"/>
                </a:ext>
              </a:extLst>
            </p:cNvPr>
            <p:cNvSpPr>
              <a:spLocks/>
            </p:cNvSpPr>
            <p:nvPr/>
          </p:nvSpPr>
          <p:spPr bwMode="auto">
            <a:xfrm>
              <a:off x="2801" y="2954"/>
              <a:ext cx="26" cy="35"/>
            </a:xfrm>
            <a:custGeom>
              <a:avLst/>
              <a:gdLst>
                <a:gd name="T0" fmla="*/ 6 w 11"/>
                <a:gd name="T1" fmla="*/ 0 h 15"/>
                <a:gd name="T2" fmla="*/ 2 w 11"/>
                <a:gd name="T3" fmla="*/ 2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4" y="2"/>
                    <a:pt x="6" y="2"/>
                  </a:cubicBezTo>
                  <a:cubicBezTo>
                    <a:pt x="8" y="2"/>
                    <a:pt x="9" y="3"/>
                    <a:pt x="9" y="6"/>
                  </a:cubicBezTo>
                  <a:cubicBezTo>
                    <a:pt x="9" y="15"/>
                    <a:pt x="9" y="15"/>
                    <a:pt x="9" y="15"/>
                  </a:cubicBezTo>
                  <a:cubicBezTo>
                    <a:pt x="11" y="15"/>
                    <a:pt x="11" y="15"/>
                    <a:pt x="11" y="15"/>
                  </a:cubicBezTo>
                  <a:cubicBezTo>
                    <a:pt x="11" y="6"/>
                    <a:pt x="11" y="6"/>
                    <a:pt x="11" y="6"/>
                  </a:cubicBezTo>
                  <a:cubicBezTo>
                    <a:pt x="11" y="2"/>
                    <a:pt x="10"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3" name="Freeform 377">
              <a:extLst>
                <a:ext uri="{FF2B5EF4-FFF2-40B4-BE49-F238E27FC236}">
                  <a16:creationId xmlns:a16="http://schemas.microsoft.com/office/drawing/2014/main" id="{DFBB718B-F353-4DE4-A6B0-AD5D062C9356}"/>
                </a:ext>
              </a:extLst>
            </p:cNvPr>
            <p:cNvSpPr>
              <a:spLocks/>
            </p:cNvSpPr>
            <p:nvPr/>
          </p:nvSpPr>
          <p:spPr bwMode="auto">
            <a:xfrm>
              <a:off x="2839" y="2954"/>
              <a:ext cx="47" cy="35"/>
            </a:xfrm>
            <a:custGeom>
              <a:avLst/>
              <a:gdLst>
                <a:gd name="T0" fmla="*/ 20 w 20"/>
                <a:gd name="T1" fmla="*/ 5 h 15"/>
                <a:gd name="T2" fmla="*/ 15 w 20"/>
                <a:gd name="T3" fmla="*/ 0 h 15"/>
                <a:gd name="T4" fmla="*/ 10 w 20"/>
                <a:gd name="T5" fmla="*/ 2 h 15"/>
                <a:gd name="T6" fmla="*/ 6 w 20"/>
                <a:gd name="T7" fmla="*/ 0 h 15"/>
                <a:gd name="T8" fmla="*/ 2 w 20"/>
                <a:gd name="T9" fmla="*/ 2 h 15"/>
                <a:gd name="T10" fmla="*/ 2 w 20"/>
                <a:gd name="T11" fmla="*/ 0 h 15"/>
                <a:gd name="T12" fmla="*/ 0 w 20"/>
                <a:gd name="T13" fmla="*/ 0 h 15"/>
                <a:gd name="T14" fmla="*/ 0 w 20"/>
                <a:gd name="T15" fmla="*/ 15 h 15"/>
                <a:gd name="T16" fmla="*/ 2 w 20"/>
                <a:gd name="T17" fmla="*/ 15 h 15"/>
                <a:gd name="T18" fmla="*/ 2 w 20"/>
                <a:gd name="T19" fmla="*/ 6 h 15"/>
                <a:gd name="T20" fmla="*/ 6 w 20"/>
                <a:gd name="T21" fmla="*/ 2 h 15"/>
                <a:gd name="T22" fmla="*/ 9 w 20"/>
                <a:gd name="T23" fmla="*/ 6 h 15"/>
                <a:gd name="T24" fmla="*/ 9 w 20"/>
                <a:gd name="T25" fmla="*/ 15 h 15"/>
                <a:gd name="T26" fmla="*/ 11 w 20"/>
                <a:gd name="T27" fmla="*/ 15 h 15"/>
                <a:gd name="T28" fmla="*/ 11 w 20"/>
                <a:gd name="T29" fmla="*/ 6 h 15"/>
                <a:gd name="T30" fmla="*/ 14 w 20"/>
                <a:gd name="T31" fmla="*/ 2 h 15"/>
                <a:gd name="T32" fmla="*/ 18 w 20"/>
                <a:gd name="T33" fmla="*/ 6 h 15"/>
                <a:gd name="T34" fmla="*/ 18 w 20"/>
                <a:gd name="T35" fmla="*/ 15 h 15"/>
                <a:gd name="T36" fmla="*/ 20 w 20"/>
                <a:gd name="T37" fmla="*/ 15 h 15"/>
                <a:gd name="T38" fmla="*/ 20 w 20"/>
                <a:gd name="T3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 h="15">
                  <a:moveTo>
                    <a:pt x="20" y="5"/>
                  </a:moveTo>
                  <a:cubicBezTo>
                    <a:pt x="20" y="2"/>
                    <a:pt x="18" y="0"/>
                    <a:pt x="15" y="0"/>
                  </a:cubicBezTo>
                  <a:cubicBezTo>
                    <a:pt x="13" y="0"/>
                    <a:pt x="11" y="1"/>
                    <a:pt x="10" y="2"/>
                  </a:cubicBezTo>
                  <a:cubicBezTo>
                    <a:pt x="10" y="1"/>
                    <a:pt x="8" y="0"/>
                    <a:pt x="6" y="0"/>
                  </a:cubicBezTo>
                  <a:cubicBezTo>
                    <a:pt x="4" y="0"/>
                    <a:pt x="3" y="1"/>
                    <a:pt x="2" y="2"/>
                  </a:cubicBezTo>
                  <a:cubicBezTo>
                    <a:pt x="2" y="2"/>
                    <a:pt x="2" y="1"/>
                    <a:pt x="2" y="0"/>
                  </a:cubicBezTo>
                  <a:cubicBezTo>
                    <a:pt x="0" y="0"/>
                    <a:pt x="0" y="0"/>
                    <a:pt x="0" y="0"/>
                  </a:cubicBezTo>
                  <a:cubicBezTo>
                    <a:pt x="0" y="15"/>
                    <a:pt x="0" y="15"/>
                    <a:pt x="0" y="15"/>
                  </a:cubicBezTo>
                  <a:cubicBezTo>
                    <a:pt x="2" y="15"/>
                    <a:pt x="2" y="15"/>
                    <a:pt x="2" y="15"/>
                  </a:cubicBezTo>
                  <a:cubicBezTo>
                    <a:pt x="2" y="6"/>
                    <a:pt x="2" y="6"/>
                    <a:pt x="2" y="6"/>
                  </a:cubicBezTo>
                  <a:cubicBezTo>
                    <a:pt x="2" y="3"/>
                    <a:pt x="4" y="2"/>
                    <a:pt x="6" y="2"/>
                  </a:cubicBezTo>
                  <a:cubicBezTo>
                    <a:pt x="8" y="2"/>
                    <a:pt x="9" y="3"/>
                    <a:pt x="9" y="6"/>
                  </a:cubicBezTo>
                  <a:cubicBezTo>
                    <a:pt x="9" y="15"/>
                    <a:pt x="9" y="15"/>
                    <a:pt x="9" y="15"/>
                  </a:cubicBezTo>
                  <a:cubicBezTo>
                    <a:pt x="11" y="15"/>
                    <a:pt x="11" y="15"/>
                    <a:pt x="11" y="15"/>
                  </a:cubicBezTo>
                  <a:cubicBezTo>
                    <a:pt x="11" y="6"/>
                    <a:pt x="11" y="6"/>
                    <a:pt x="11" y="6"/>
                  </a:cubicBezTo>
                  <a:cubicBezTo>
                    <a:pt x="11" y="3"/>
                    <a:pt x="12" y="2"/>
                    <a:pt x="14" y="2"/>
                  </a:cubicBezTo>
                  <a:cubicBezTo>
                    <a:pt x="16" y="2"/>
                    <a:pt x="18" y="3"/>
                    <a:pt x="18" y="6"/>
                  </a:cubicBezTo>
                  <a:cubicBezTo>
                    <a:pt x="18" y="15"/>
                    <a:pt x="18" y="15"/>
                    <a:pt x="18" y="15"/>
                  </a:cubicBezTo>
                  <a:cubicBezTo>
                    <a:pt x="20" y="15"/>
                    <a:pt x="20" y="15"/>
                    <a:pt x="20" y="15"/>
                  </a:cubicBezTo>
                  <a:lnTo>
                    <a:pt x="2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4" name="Freeform 378">
              <a:extLst>
                <a:ext uri="{FF2B5EF4-FFF2-40B4-BE49-F238E27FC236}">
                  <a16:creationId xmlns:a16="http://schemas.microsoft.com/office/drawing/2014/main" id="{2BAEE5BA-4824-4261-8992-BB2B9A1FEE43}"/>
                </a:ext>
              </a:extLst>
            </p:cNvPr>
            <p:cNvSpPr>
              <a:spLocks noEditPoints="1"/>
            </p:cNvSpPr>
            <p:nvPr/>
          </p:nvSpPr>
          <p:spPr bwMode="auto">
            <a:xfrm>
              <a:off x="2895" y="2954"/>
              <a:ext cx="31" cy="35"/>
            </a:xfrm>
            <a:custGeom>
              <a:avLst/>
              <a:gdLst>
                <a:gd name="T0" fmla="*/ 0 w 13"/>
                <a:gd name="T1" fmla="*/ 7 h 15"/>
                <a:gd name="T2" fmla="*/ 7 w 13"/>
                <a:gd name="T3" fmla="*/ 15 h 15"/>
                <a:gd name="T4" fmla="*/ 13 w 13"/>
                <a:gd name="T5" fmla="*/ 12 h 15"/>
                <a:gd name="T6" fmla="*/ 11 w 13"/>
                <a:gd name="T7" fmla="*/ 11 h 15"/>
                <a:gd name="T8" fmla="*/ 7 w 13"/>
                <a:gd name="T9" fmla="*/ 13 h 15"/>
                <a:gd name="T10" fmla="*/ 2 w 13"/>
                <a:gd name="T11" fmla="*/ 8 h 15"/>
                <a:gd name="T12" fmla="*/ 13 w 13"/>
                <a:gd name="T13" fmla="*/ 8 h 15"/>
                <a:gd name="T14" fmla="*/ 13 w 13"/>
                <a:gd name="T15" fmla="*/ 7 h 15"/>
                <a:gd name="T16" fmla="*/ 6 w 13"/>
                <a:gd name="T17" fmla="*/ 0 h 15"/>
                <a:gd name="T18" fmla="*/ 0 w 13"/>
                <a:gd name="T19" fmla="*/ 7 h 15"/>
                <a:gd name="T20" fmla="*/ 2 w 13"/>
                <a:gd name="T21" fmla="*/ 6 h 15"/>
                <a:gd name="T22" fmla="*/ 6 w 13"/>
                <a:gd name="T23" fmla="*/ 2 h 15"/>
                <a:gd name="T24" fmla="*/ 11 w 13"/>
                <a:gd name="T25" fmla="*/ 6 h 15"/>
                <a:gd name="T26" fmla="*/ 2 w 13"/>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5">
                  <a:moveTo>
                    <a:pt x="0" y="7"/>
                  </a:moveTo>
                  <a:cubicBezTo>
                    <a:pt x="0" y="12"/>
                    <a:pt x="2" y="15"/>
                    <a:pt x="7" y="15"/>
                  </a:cubicBezTo>
                  <a:cubicBezTo>
                    <a:pt x="10" y="15"/>
                    <a:pt x="12" y="13"/>
                    <a:pt x="13" y="12"/>
                  </a:cubicBezTo>
                  <a:cubicBezTo>
                    <a:pt x="11" y="11"/>
                    <a:pt x="11" y="11"/>
                    <a:pt x="11" y="11"/>
                  </a:cubicBezTo>
                  <a:cubicBezTo>
                    <a:pt x="10" y="12"/>
                    <a:pt x="9" y="13"/>
                    <a:pt x="7" y="13"/>
                  </a:cubicBezTo>
                  <a:cubicBezTo>
                    <a:pt x="4" y="13"/>
                    <a:pt x="2" y="11"/>
                    <a:pt x="2" y="8"/>
                  </a:cubicBezTo>
                  <a:cubicBezTo>
                    <a:pt x="13" y="8"/>
                    <a:pt x="13" y="8"/>
                    <a:pt x="13" y="8"/>
                  </a:cubicBezTo>
                  <a:cubicBezTo>
                    <a:pt x="13" y="8"/>
                    <a:pt x="13" y="7"/>
                    <a:pt x="13" y="7"/>
                  </a:cubicBezTo>
                  <a:cubicBezTo>
                    <a:pt x="13" y="3"/>
                    <a:pt x="10" y="0"/>
                    <a:pt x="6" y="0"/>
                  </a:cubicBezTo>
                  <a:cubicBezTo>
                    <a:pt x="3" y="0"/>
                    <a:pt x="0" y="3"/>
                    <a:pt x="0" y="7"/>
                  </a:cubicBezTo>
                  <a:close/>
                  <a:moveTo>
                    <a:pt x="2" y="6"/>
                  </a:moveTo>
                  <a:cubicBezTo>
                    <a:pt x="2" y="3"/>
                    <a:pt x="4" y="2"/>
                    <a:pt x="6" y="2"/>
                  </a:cubicBezTo>
                  <a:cubicBezTo>
                    <a:pt x="9" y="2"/>
                    <a:pt x="11" y="3"/>
                    <a:pt x="11" y="6"/>
                  </a:cubicBez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5" name="Freeform 379">
              <a:extLst>
                <a:ext uri="{FF2B5EF4-FFF2-40B4-BE49-F238E27FC236}">
                  <a16:creationId xmlns:a16="http://schemas.microsoft.com/office/drawing/2014/main" id="{F00B1F48-95CD-47ED-9622-3E71C7F7ACDE}"/>
                </a:ext>
              </a:extLst>
            </p:cNvPr>
            <p:cNvSpPr>
              <a:spLocks/>
            </p:cNvSpPr>
            <p:nvPr/>
          </p:nvSpPr>
          <p:spPr bwMode="auto">
            <a:xfrm>
              <a:off x="2936" y="2954"/>
              <a:ext cx="26" cy="35"/>
            </a:xfrm>
            <a:custGeom>
              <a:avLst/>
              <a:gdLst>
                <a:gd name="T0" fmla="*/ 6 w 11"/>
                <a:gd name="T1" fmla="*/ 0 h 15"/>
                <a:gd name="T2" fmla="*/ 2 w 11"/>
                <a:gd name="T3" fmla="*/ 2 h 15"/>
                <a:gd name="T4" fmla="*/ 2 w 11"/>
                <a:gd name="T5" fmla="*/ 0 h 15"/>
                <a:gd name="T6" fmla="*/ 0 w 11"/>
                <a:gd name="T7" fmla="*/ 0 h 15"/>
                <a:gd name="T8" fmla="*/ 0 w 11"/>
                <a:gd name="T9" fmla="*/ 15 h 15"/>
                <a:gd name="T10" fmla="*/ 2 w 11"/>
                <a:gd name="T11" fmla="*/ 15 h 15"/>
                <a:gd name="T12" fmla="*/ 2 w 11"/>
                <a:gd name="T13" fmla="*/ 6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4" y="2"/>
                    <a:pt x="6" y="2"/>
                  </a:cubicBezTo>
                  <a:cubicBezTo>
                    <a:pt x="8" y="2"/>
                    <a:pt x="9" y="3"/>
                    <a:pt x="9" y="6"/>
                  </a:cubicBezTo>
                  <a:cubicBezTo>
                    <a:pt x="9" y="15"/>
                    <a:pt x="9" y="15"/>
                    <a:pt x="9" y="15"/>
                  </a:cubicBezTo>
                  <a:cubicBezTo>
                    <a:pt x="11" y="15"/>
                    <a:pt x="11" y="15"/>
                    <a:pt x="11" y="15"/>
                  </a:cubicBezTo>
                  <a:cubicBezTo>
                    <a:pt x="11" y="6"/>
                    <a:pt x="11" y="6"/>
                    <a:pt x="11" y="6"/>
                  </a:cubicBezTo>
                  <a:cubicBezTo>
                    <a:pt x="11" y="2"/>
                    <a:pt x="9"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6" name="Freeform 380">
              <a:extLst>
                <a:ext uri="{FF2B5EF4-FFF2-40B4-BE49-F238E27FC236}">
                  <a16:creationId xmlns:a16="http://schemas.microsoft.com/office/drawing/2014/main" id="{4A3589C4-684D-4BFA-9216-485BCD20F0CF}"/>
                </a:ext>
              </a:extLst>
            </p:cNvPr>
            <p:cNvSpPr>
              <a:spLocks/>
            </p:cNvSpPr>
            <p:nvPr/>
          </p:nvSpPr>
          <p:spPr bwMode="auto">
            <a:xfrm>
              <a:off x="2969" y="2947"/>
              <a:ext cx="16" cy="42"/>
            </a:xfrm>
            <a:custGeom>
              <a:avLst/>
              <a:gdLst>
                <a:gd name="T0" fmla="*/ 2 w 7"/>
                <a:gd name="T1" fmla="*/ 3 h 18"/>
                <a:gd name="T2" fmla="*/ 0 w 7"/>
                <a:gd name="T3" fmla="*/ 3 h 18"/>
                <a:gd name="T4" fmla="*/ 0 w 7"/>
                <a:gd name="T5" fmla="*/ 5 h 18"/>
                <a:gd name="T6" fmla="*/ 2 w 7"/>
                <a:gd name="T7" fmla="*/ 5 h 18"/>
                <a:gd name="T8" fmla="*/ 2 w 7"/>
                <a:gd name="T9" fmla="*/ 13 h 18"/>
                <a:gd name="T10" fmla="*/ 6 w 7"/>
                <a:gd name="T11" fmla="*/ 18 h 18"/>
                <a:gd name="T12" fmla="*/ 7 w 7"/>
                <a:gd name="T13" fmla="*/ 18 h 18"/>
                <a:gd name="T14" fmla="*/ 7 w 7"/>
                <a:gd name="T15" fmla="*/ 16 h 18"/>
                <a:gd name="T16" fmla="*/ 7 w 7"/>
                <a:gd name="T17" fmla="*/ 16 h 18"/>
                <a:gd name="T18" fmla="*/ 4 w 7"/>
                <a:gd name="T19" fmla="*/ 13 h 18"/>
                <a:gd name="T20" fmla="*/ 4 w 7"/>
                <a:gd name="T21" fmla="*/ 5 h 18"/>
                <a:gd name="T22" fmla="*/ 7 w 7"/>
                <a:gd name="T23" fmla="*/ 5 h 18"/>
                <a:gd name="T24" fmla="*/ 7 w 7"/>
                <a:gd name="T25" fmla="*/ 3 h 18"/>
                <a:gd name="T26" fmla="*/ 4 w 7"/>
                <a:gd name="T27" fmla="*/ 3 h 18"/>
                <a:gd name="T28" fmla="*/ 4 w 7"/>
                <a:gd name="T29" fmla="*/ 0 h 18"/>
                <a:gd name="T30" fmla="*/ 2 w 7"/>
                <a:gd name="T31" fmla="*/ 0 h 18"/>
                <a:gd name="T32" fmla="*/ 2 w 7"/>
                <a:gd name="T33"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18">
                  <a:moveTo>
                    <a:pt x="2" y="3"/>
                  </a:moveTo>
                  <a:cubicBezTo>
                    <a:pt x="0" y="3"/>
                    <a:pt x="0" y="3"/>
                    <a:pt x="0" y="3"/>
                  </a:cubicBezTo>
                  <a:cubicBezTo>
                    <a:pt x="0" y="5"/>
                    <a:pt x="0" y="5"/>
                    <a:pt x="0" y="5"/>
                  </a:cubicBezTo>
                  <a:cubicBezTo>
                    <a:pt x="2" y="5"/>
                    <a:pt x="2" y="5"/>
                    <a:pt x="2" y="5"/>
                  </a:cubicBezTo>
                  <a:cubicBezTo>
                    <a:pt x="2" y="13"/>
                    <a:pt x="2" y="13"/>
                    <a:pt x="2" y="13"/>
                  </a:cubicBezTo>
                  <a:cubicBezTo>
                    <a:pt x="2" y="16"/>
                    <a:pt x="3" y="18"/>
                    <a:pt x="6" y="18"/>
                  </a:cubicBezTo>
                  <a:cubicBezTo>
                    <a:pt x="7" y="18"/>
                    <a:pt x="7" y="18"/>
                    <a:pt x="7" y="18"/>
                  </a:cubicBezTo>
                  <a:cubicBezTo>
                    <a:pt x="7" y="16"/>
                    <a:pt x="7" y="16"/>
                    <a:pt x="7" y="16"/>
                  </a:cubicBezTo>
                  <a:cubicBezTo>
                    <a:pt x="7" y="16"/>
                    <a:pt x="7" y="16"/>
                    <a:pt x="7" y="16"/>
                  </a:cubicBezTo>
                  <a:cubicBezTo>
                    <a:pt x="5" y="16"/>
                    <a:pt x="4" y="15"/>
                    <a:pt x="4" y="13"/>
                  </a:cubicBezTo>
                  <a:cubicBezTo>
                    <a:pt x="4" y="5"/>
                    <a:pt x="4" y="5"/>
                    <a:pt x="4" y="5"/>
                  </a:cubicBezTo>
                  <a:cubicBezTo>
                    <a:pt x="7" y="5"/>
                    <a:pt x="7" y="5"/>
                    <a:pt x="7" y="5"/>
                  </a:cubicBezTo>
                  <a:cubicBezTo>
                    <a:pt x="7" y="3"/>
                    <a:pt x="7" y="3"/>
                    <a:pt x="7" y="3"/>
                  </a:cubicBezTo>
                  <a:cubicBezTo>
                    <a:pt x="4" y="3"/>
                    <a:pt x="4" y="3"/>
                    <a:pt x="4" y="3"/>
                  </a:cubicBezTo>
                  <a:cubicBezTo>
                    <a:pt x="4" y="0"/>
                    <a:pt x="4" y="0"/>
                    <a:pt x="4" y="0"/>
                  </a:cubicBezTo>
                  <a:cubicBezTo>
                    <a:pt x="2" y="0"/>
                    <a:pt x="2" y="0"/>
                    <a:pt x="2" y="0"/>
                  </a:cubicBezTo>
                  <a:lnTo>
                    <a:pt x="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7" name="Freeform 381">
              <a:extLst>
                <a:ext uri="{FF2B5EF4-FFF2-40B4-BE49-F238E27FC236}">
                  <a16:creationId xmlns:a16="http://schemas.microsoft.com/office/drawing/2014/main" id="{43884B0A-661F-40D9-9039-77770D93A107}"/>
                </a:ext>
              </a:extLst>
            </p:cNvPr>
            <p:cNvSpPr>
              <a:spLocks/>
            </p:cNvSpPr>
            <p:nvPr/>
          </p:nvSpPr>
          <p:spPr bwMode="auto">
            <a:xfrm>
              <a:off x="3014" y="2954"/>
              <a:ext cx="14" cy="35"/>
            </a:xfrm>
            <a:custGeom>
              <a:avLst/>
              <a:gdLst>
                <a:gd name="T0" fmla="*/ 6 w 6"/>
                <a:gd name="T1" fmla="*/ 0 h 15"/>
                <a:gd name="T2" fmla="*/ 2 w 6"/>
                <a:gd name="T3" fmla="*/ 3 h 15"/>
                <a:gd name="T4" fmla="*/ 2 w 6"/>
                <a:gd name="T5" fmla="*/ 0 h 15"/>
                <a:gd name="T6" fmla="*/ 0 w 6"/>
                <a:gd name="T7" fmla="*/ 0 h 15"/>
                <a:gd name="T8" fmla="*/ 0 w 6"/>
                <a:gd name="T9" fmla="*/ 15 h 15"/>
                <a:gd name="T10" fmla="*/ 2 w 6"/>
                <a:gd name="T11" fmla="*/ 15 h 15"/>
                <a:gd name="T12" fmla="*/ 2 w 6"/>
                <a:gd name="T13" fmla="*/ 8 h 15"/>
                <a:gd name="T14" fmla="*/ 6 w 6"/>
                <a:gd name="T15" fmla="*/ 2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3" y="1"/>
                    <a:pt x="2" y="3"/>
                  </a:cubicBezTo>
                  <a:cubicBezTo>
                    <a:pt x="2" y="0"/>
                    <a:pt x="2" y="0"/>
                    <a:pt x="2" y="0"/>
                  </a:cubicBezTo>
                  <a:cubicBezTo>
                    <a:pt x="0" y="0"/>
                    <a:pt x="0" y="0"/>
                    <a:pt x="0" y="0"/>
                  </a:cubicBezTo>
                  <a:cubicBezTo>
                    <a:pt x="0" y="15"/>
                    <a:pt x="0" y="15"/>
                    <a:pt x="0" y="15"/>
                  </a:cubicBezTo>
                  <a:cubicBezTo>
                    <a:pt x="2" y="15"/>
                    <a:pt x="2" y="15"/>
                    <a:pt x="2" y="15"/>
                  </a:cubicBezTo>
                  <a:cubicBezTo>
                    <a:pt x="2" y="8"/>
                    <a:pt x="2" y="8"/>
                    <a:pt x="2" y="8"/>
                  </a:cubicBezTo>
                  <a:cubicBezTo>
                    <a:pt x="2" y="5"/>
                    <a:pt x="3" y="2"/>
                    <a:pt x="6" y="2"/>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8" name="Freeform 382">
              <a:extLst>
                <a:ext uri="{FF2B5EF4-FFF2-40B4-BE49-F238E27FC236}">
                  <a16:creationId xmlns:a16="http://schemas.microsoft.com/office/drawing/2014/main" id="{0B85BA6E-507A-46E9-A5B6-A5CF39938A78}"/>
                </a:ext>
              </a:extLst>
            </p:cNvPr>
            <p:cNvSpPr>
              <a:spLocks noEditPoints="1"/>
            </p:cNvSpPr>
            <p:nvPr/>
          </p:nvSpPr>
          <p:spPr bwMode="auto">
            <a:xfrm>
              <a:off x="3035" y="2954"/>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3 w 14"/>
                <a:gd name="T13" fmla="*/ 8 h 15"/>
                <a:gd name="T14" fmla="*/ 14 w 14"/>
                <a:gd name="T15" fmla="*/ 7 h 15"/>
                <a:gd name="T16" fmla="*/ 7 w 14"/>
                <a:gd name="T17" fmla="*/ 0 h 15"/>
                <a:gd name="T18" fmla="*/ 0 w 14"/>
                <a:gd name="T19" fmla="*/ 7 h 15"/>
                <a:gd name="T20" fmla="*/ 2 w 14"/>
                <a:gd name="T21" fmla="*/ 6 h 15"/>
                <a:gd name="T22" fmla="*/ 7 w 14"/>
                <a:gd name="T23" fmla="*/ 2 h 15"/>
                <a:gd name="T24" fmla="*/ 11 w 14"/>
                <a:gd name="T25" fmla="*/ 6 h 15"/>
                <a:gd name="T26" fmla="*/ 2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0" y="15"/>
                    <a:pt x="12" y="13"/>
                    <a:pt x="13" y="12"/>
                  </a:cubicBezTo>
                  <a:cubicBezTo>
                    <a:pt x="12" y="11"/>
                    <a:pt x="12" y="11"/>
                    <a:pt x="12" y="11"/>
                  </a:cubicBezTo>
                  <a:cubicBezTo>
                    <a:pt x="11" y="12"/>
                    <a:pt x="10" y="13"/>
                    <a:pt x="7" y="13"/>
                  </a:cubicBezTo>
                  <a:cubicBezTo>
                    <a:pt x="4" y="13"/>
                    <a:pt x="2" y="11"/>
                    <a:pt x="2" y="8"/>
                  </a:cubicBezTo>
                  <a:cubicBezTo>
                    <a:pt x="13" y="8"/>
                    <a:pt x="13" y="8"/>
                    <a:pt x="13" y="8"/>
                  </a:cubicBezTo>
                  <a:cubicBezTo>
                    <a:pt x="14" y="8"/>
                    <a:pt x="14" y="7"/>
                    <a:pt x="14" y="7"/>
                  </a:cubicBezTo>
                  <a:cubicBezTo>
                    <a:pt x="14" y="3"/>
                    <a:pt x="11" y="0"/>
                    <a:pt x="7" y="0"/>
                  </a:cubicBezTo>
                  <a:cubicBezTo>
                    <a:pt x="3" y="0"/>
                    <a:pt x="0" y="3"/>
                    <a:pt x="0" y="7"/>
                  </a:cubicBezTo>
                  <a:close/>
                  <a:moveTo>
                    <a:pt x="2" y="6"/>
                  </a:moveTo>
                  <a:cubicBezTo>
                    <a:pt x="2" y="3"/>
                    <a:pt x="5" y="2"/>
                    <a:pt x="7" y="2"/>
                  </a:cubicBezTo>
                  <a:cubicBezTo>
                    <a:pt x="9" y="2"/>
                    <a:pt x="11" y="3"/>
                    <a:pt x="11" y="6"/>
                  </a:cubicBez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39" name="Freeform 383">
              <a:extLst>
                <a:ext uri="{FF2B5EF4-FFF2-40B4-BE49-F238E27FC236}">
                  <a16:creationId xmlns:a16="http://schemas.microsoft.com/office/drawing/2014/main" id="{E6868263-9ABD-4026-ADC6-0E5F22A47E41}"/>
                </a:ext>
              </a:extLst>
            </p:cNvPr>
            <p:cNvSpPr>
              <a:spLocks/>
            </p:cNvSpPr>
            <p:nvPr/>
          </p:nvSpPr>
          <p:spPr bwMode="auto">
            <a:xfrm>
              <a:off x="3073" y="2954"/>
              <a:ext cx="31" cy="35"/>
            </a:xfrm>
            <a:custGeom>
              <a:avLst/>
              <a:gdLst>
                <a:gd name="T0" fmla="*/ 19 w 31"/>
                <a:gd name="T1" fmla="*/ 35 h 35"/>
                <a:gd name="T2" fmla="*/ 31 w 31"/>
                <a:gd name="T3" fmla="*/ 0 h 35"/>
                <a:gd name="T4" fmla="*/ 26 w 31"/>
                <a:gd name="T5" fmla="*/ 0 h 35"/>
                <a:gd name="T6" fmla="*/ 14 w 31"/>
                <a:gd name="T7" fmla="*/ 28 h 35"/>
                <a:gd name="T8" fmla="*/ 5 w 31"/>
                <a:gd name="T9" fmla="*/ 0 h 35"/>
                <a:gd name="T10" fmla="*/ 0 w 31"/>
                <a:gd name="T11" fmla="*/ 0 h 35"/>
                <a:gd name="T12" fmla="*/ 12 w 31"/>
                <a:gd name="T13" fmla="*/ 35 h 35"/>
                <a:gd name="T14" fmla="*/ 19 w 31"/>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5">
                  <a:moveTo>
                    <a:pt x="19" y="35"/>
                  </a:moveTo>
                  <a:lnTo>
                    <a:pt x="31" y="0"/>
                  </a:lnTo>
                  <a:lnTo>
                    <a:pt x="26" y="0"/>
                  </a:lnTo>
                  <a:lnTo>
                    <a:pt x="14" y="28"/>
                  </a:lnTo>
                  <a:lnTo>
                    <a:pt x="5" y="0"/>
                  </a:lnTo>
                  <a:lnTo>
                    <a:pt x="0" y="0"/>
                  </a:lnTo>
                  <a:lnTo>
                    <a:pt x="12" y="35"/>
                  </a:lnTo>
                  <a:lnTo>
                    <a:pt x="19"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0" name="Freeform 384">
              <a:extLst>
                <a:ext uri="{FF2B5EF4-FFF2-40B4-BE49-F238E27FC236}">
                  <a16:creationId xmlns:a16="http://schemas.microsoft.com/office/drawing/2014/main" id="{98C900BA-C127-47FB-916A-38A7D906679E}"/>
                </a:ext>
              </a:extLst>
            </p:cNvPr>
            <p:cNvSpPr>
              <a:spLocks noEditPoints="1"/>
            </p:cNvSpPr>
            <p:nvPr/>
          </p:nvSpPr>
          <p:spPr bwMode="auto">
            <a:xfrm>
              <a:off x="3108" y="2954"/>
              <a:ext cx="33" cy="35"/>
            </a:xfrm>
            <a:custGeom>
              <a:avLst/>
              <a:gdLst>
                <a:gd name="T0" fmla="*/ 0 w 14"/>
                <a:gd name="T1" fmla="*/ 7 h 15"/>
                <a:gd name="T2" fmla="*/ 7 w 14"/>
                <a:gd name="T3" fmla="*/ 15 h 15"/>
                <a:gd name="T4" fmla="*/ 13 w 14"/>
                <a:gd name="T5" fmla="*/ 12 h 15"/>
                <a:gd name="T6" fmla="*/ 12 w 14"/>
                <a:gd name="T7" fmla="*/ 11 h 15"/>
                <a:gd name="T8" fmla="*/ 7 w 14"/>
                <a:gd name="T9" fmla="*/ 13 h 15"/>
                <a:gd name="T10" fmla="*/ 2 w 14"/>
                <a:gd name="T11" fmla="*/ 8 h 15"/>
                <a:gd name="T12" fmla="*/ 14 w 14"/>
                <a:gd name="T13" fmla="*/ 8 h 15"/>
                <a:gd name="T14" fmla="*/ 14 w 14"/>
                <a:gd name="T15" fmla="*/ 7 h 15"/>
                <a:gd name="T16" fmla="*/ 7 w 14"/>
                <a:gd name="T17" fmla="*/ 0 h 15"/>
                <a:gd name="T18" fmla="*/ 0 w 14"/>
                <a:gd name="T19" fmla="*/ 7 h 15"/>
                <a:gd name="T20" fmla="*/ 3 w 14"/>
                <a:gd name="T21" fmla="*/ 6 h 15"/>
                <a:gd name="T22" fmla="*/ 7 w 14"/>
                <a:gd name="T23" fmla="*/ 2 h 15"/>
                <a:gd name="T24" fmla="*/ 12 w 14"/>
                <a:gd name="T25" fmla="*/ 6 h 15"/>
                <a:gd name="T26" fmla="*/ 3 w 14"/>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5">
                  <a:moveTo>
                    <a:pt x="0" y="7"/>
                  </a:moveTo>
                  <a:cubicBezTo>
                    <a:pt x="0" y="12"/>
                    <a:pt x="3" y="15"/>
                    <a:pt x="7" y="15"/>
                  </a:cubicBezTo>
                  <a:cubicBezTo>
                    <a:pt x="11" y="15"/>
                    <a:pt x="12" y="13"/>
                    <a:pt x="13" y="12"/>
                  </a:cubicBezTo>
                  <a:cubicBezTo>
                    <a:pt x="12" y="11"/>
                    <a:pt x="12" y="11"/>
                    <a:pt x="12" y="11"/>
                  </a:cubicBezTo>
                  <a:cubicBezTo>
                    <a:pt x="11" y="12"/>
                    <a:pt x="10" y="13"/>
                    <a:pt x="7" y="13"/>
                  </a:cubicBezTo>
                  <a:cubicBezTo>
                    <a:pt x="5" y="13"/>
                    <a:pt x="2" y="11"/>
                    <a:pt x="2" y="8"/>
                  </a:cubicBezTo>
                  <a:cubicBezTo>
                    <a:pt x="14" y="8"/>
                    <a:pt x="14" y="8"/>
                    <a:pt x="14" y="8"/>
                  </a:cubicBezTo>
                  <a:cubicBezTo>
                    <a:pt x="14" y="8"/>
                    <a:pt x="14" y="7"/>
                    <a:pt x="14" y="7"/>
                  </a:cubicBezTo>
                  <a:cubicBezTo>
                    <a:pt x="14" y="3"/>
                    <a:pt x="11" y="0"/>
                    <a:pt x="7" y="0"/>
                  </a:cubicBezTo>
                  <a:cubicBezTo>
                    <a:pt x="3" y="0"/>
                    <a:pt x="0" y="3"/>
                    <a:pt x="0" y="7"/>
                  </a:cubicBezTo>
                  <a:close/>
                  <a:moveTo>
                    <a:pt x="3" y="6"/>
                  </a:moveTo>
                  <a:cubicBezTo>
                    <a:pt x="3" y="3"/>
                    <a:pt x="5" y="2"/>
                    <a:pt x="7" y="2"/>
                  </a:cubicBezTo>
                  <a:cubicBezTo>
                    <a:pt x="9" y="2"/>
                    <a:pt x="11" y="3"/>
                    <a:pt x="12" y="6"/>
                  </a:cubicBezTo>
                  <a:lnTo>
                    <a:pt x="3"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1" name="Freeform 385">
              <a:extLst>
                <a:ext uri="{FF2B5EF4-FFF2-40B4-BE49-F238E27FC236}">
                  <a16:creationId xmlns:a16="http://schemas.microsoft.com/office/drawing/2014/main" id="{01B15ACD-2A51-4E53-9218-5B06DBAF8BEB}"/>
                </a:ext>
              </a:extLst>
            </p:cNvPr>
            <p:cNvSpPr>
              <a:spLocks/>
            </p:cNvSpPr>
            <p:nvPr/>
          </p:nvSpPr>
          <p:spPr bwMode="auto">
            <a:xfrm>
              <a:off x="3151" y="2954"/>
              <a:ext cx="26" cy="35"/>
            </a:xfrm>
            <a:custGeom>
              <a:avLst/>
              <a:gdLst>
                <a:gd name="T0" fmla="*/ 6 w 11"/>
                <a:gd name="T1" fmla="*/ 0 h 15"/>
                <a:gd name="T2" fmla="*/ 2 w 11"/>
                <a:gd name="T3" fmla="*/ 2 h 15"/>
                <a:gd name="T4" fmla="*/ 2 w 11"/>
                <a:gd name="T5" fmla="*/ 0 h 15"/>
                <a:gd name="T6" fmla="*/ 0 w 11"/>
                <a:gd name="T7" fmla="*/ 0 h 15"/>
                <a:gd name="T8" fmla="*/ 0 w 11"/>
                <a:gd name="T9" fmla="*/ 15 h 15"/>
                <a:gd name="T10" fmla="*/ 2 w 11"/>
                <a:gd name="T11" fmla="*/ 15 h 15"/>
                <a:gd name="T12" fmla="*/ 2 w 11"/>
                <a:gd name="T13" fmla="*/ 6 h 15"/>
                <a:gd name="T14" fmla="*/ 5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2" y="1"/>
                    <a:pt x="2" y="2"/>
                  </a:cubicBezTo>
                  <a:cubicBezTo>
                    <a:pt x="2" y="0"/>
                    <a:pt x="2" y="0"/>
                    <a:pt x="2" y="0"/>
                  </a:cubicBezTo>
                  <a:cubicBezTo>
                    <a:pt x="0" y="0"/>
                    <a:pt x="0" y="0"/>
                    <a:pt x="0" y="0"/>
                  </a:cubicBezTo>
                  <a:cubicBezTo>
                    <a:pt x="0" y="15"/>
                    <a:pt x="0" y="15"/>
                    <a:pt x="0" y="15"/>
                  </a:cubicBezTo>
                  <a:cubicBezTo>
                    <a:pt x="2" y="15"/>
                    <a:pt x="2" y="15"/>
                    <a:pt x="2" y="15"/>
                  </a:cubicBezTo>
                  <a:cubicBezTo>
                    <a:pt x="2" y="6"/>
                    <a:pt x="2" y="6"/>
                    <a:pt x="2" y="6"/>
                  </a:cubicBezTo>
                  <a:cubicBezTo>
                    <a:pt x="2" y="3"/>
                    <a:pt x="3" y="2"/>
                    <a:pt x="5" y="2"/>
                  </a:cubicBezTo>
                  <a:cubicBezTo>
                    <a:pt x="7" y="2"/>
                    <a:pt x="9" y="3"/>
                    <a:pt x="9" y="6"/>
                  </a:cubicBezTo>
                  <a:cubicBezTo>
                    <a:pt x="9" y="15"/>
                    <a:pt x="9" y="15"/>
                    <a:pt x="9" y="15"/>
                  </a:cubicBezTo>
                  <a:cubicBezTo>
                    <a:pt x="11" y="15"/>
                    <a:pt x="11" y="15"/>
                    <a:pt x="11" y="15"/>
                  </a:cubicBezTo>
                  <a:cubicBezTo>
                    <a:pt x="11" y="6"/>
                    <a:pt x="11" y="6"/>
                    <a:pt x="11" y="6"/>
                  </a:cubicBezTo>
                  <a:cubicBezTo>
                    <a:pt x="11" y="2"/>
                    <a:pt x="9"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2" name="Freeform 386">
              <a:extLst>
                <a:ext uri="{FF2B5EF4-FFF2-40B4-BE49-F238E27FC236}">
                  <a16:creationId xmlns:a16="http://schemas.microsoft.com/office/drawing/2014/main" id="{4D04DFD0-7809-4426-B01E-949991AA51C2}"/>
                </a:ext>
              </a:extLst>
            </p:cNvPr>
            <p:cNvSpPr>
              <a:spLocks/>
            </p:cNvSpPr>
            <p:nvPr/>
          </p:nvSpPr>
          <p:spPr bwMode="auto">
            <a:xfrm>
              <a:off x="3186" y="2954"/>
              <a:ext cx="29" cy="35"/>
            </a:xfrm>
            <a:custGeom>
              <a:avLst/>
              <a:gdLst>
                <a:gd name="T0" fmla="*/ 5 w 12"/>
                <a:gd name="T1" fmla="*/ 15 h 15"/>
                <a:gd name="T2" fmla="*/ 10 w 12"/>
                <a:gd name="T3" fmla="*/ 13 h 15"/>
                <a:gd name="T4" fmla="*/ 10 w 12"/>
                <a:gd name="T5" fmla="*/ 15 h 15"/>
                <a:gd name="T6" fmla="*/ 12 w 12"/>
                <a:gd name="T7" fmla="*/ 15 h 15"/>
                <a:gd name="T8" fmla="*/ 12 w 12"/>
                <a:gd name="T9" fmla="*/ 0 h 15"/>
                <a:gd name="T10" fmla="*/ 10 w 12"/>
                <a:gd name="T11" fmla="*/ 0 h 15"/>
                <a:gd name="T12" fmla="*/ 10 w 12"/>
                <a:gd name="T13" fmla="*/ 9 h 15"/>
                <a:gd name="T14" fmla="*/ 6 w 12"/>
                <a:gd name="T15" fmla="*/ 13 h 15"/>
                <a:gd name="T16" fmla="*/ 3 w 12"/>
                <a:gd name="T17" fmla="*/ 9 h 15"/>
                <a:gd name="T18" fmla="*/ 3 w 12"/>
                <a:gd name="T19" fmla="*/ 0 h 15"/>
                <a:gd name="T20" fmla="*/ 0 w 12"/>
                <a:gd name="T21" fmla="*/ 0 h 15"/>
                <a:gd name="T22" fmla="*/ 0 w 12"/>
                <a:gd name="T23" fmla="*/ 9 h 15"/>
                <a:gd name="T24" fmla="*/ 5 w 12"/>
                <a:gd name="T25"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5">
                  <a:moveTo>
                    <a:pt x="5" y="15"/>
                  </a:moveTo>
                  <a:cubicBezTo>
                    <a:pt x="7" y="15"/>
                    <a:pt x="9" y="14"/>
                    <a:pt x="10" y="13"/>
                  </a:cubicBezTo>
                  <a:cubicBezTo>
                    <a:pt x="10" y="15"/>
                    <a:pt x="10" y="15"/>
                    <a:pt x="10" y="15"/>
                  </a:cubicBezTo>
                  <a:cubicBezTo>
                    <a:pt x="12" y="15"/>
                    <a:pt x="12" y="15"/>
                    <a:pt x="12" y="15"/>
                  </a:cubicBezTo>
                  <a:cubicBezTo>
                    <a:pt x="12" y="0"/>
                    <a:pt x="12" y="0"/>
                    <a:pt x="12" y="0"/>
                  </a:cubicBezTo>
                  <a:cubicBezTo>
                    <a:pt x="10" y="0"/>
                    <a:pt x="10" y="0"/>
                    <a:pt x="10" y="0"/>
                  </a:cubicBezTo>
                  <a:cubicBezTo>
                    <a:pt x="10" y="9"/>
                    <a:pt x="10" y="9"/>
                    <a:pt x="10" y="9"/>
                  </a:cubicBezTo>
                  <a:cubicBezTo>
                    <a:pt x="10" y="11"/>
                    <a:pt x="8" y="13"/>
                    <a:pt x="6" y="13"/>
                  </a:cubicBezTo>
                  <a:cubicBezTo>
                    <a:pt x="4" y="13"/>
                    <a:pt x="3" y="12"/>
                    <a:pt x="3" y="9"/>
                  </a:cubicBezTo>
                  <a:cubicBezTo>
                    <a:pt x="3" y="0"/>
                    <a:pt x="3" y="0"/>
                    <a:pt x="3" y="0"/>
                  </a:cubicBezTo>
                  <a:cubicBezTo>
                    <a:pt x="0" y="0"/>
                    <a:pt x="0" y="0"/>
                    <a:pt x="0" y="0"/>
                  </a:cubicBezTo>
                  <a:cubicBezTo>
                    <a:pt x="0" y="9"/>
                    <a:pt x="0" y="9"/>
                    <a:pt x="0" y="9"/>
                  </a:cubicBezTo>
                  <a:cubicBezTo>
                    <a:pt x="0" y="13"/>
                    <a:pt x="2" y="15"/>
                    <a:pt x="5" y="1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3" name="Freeform 387">
              <a:extLst>
                <a:ext uri="{FF2B5EF4-FFF2-40B4-BE49-F238E27FC236}">
                  <a16:creationId xmlns:a16="http://schemas.microsoft.com/office/drawing/2014/main" id="{D4634D3E-114A-4667-9E3B-74760A694F5F}"/>
                </a:ext>
              </a:extLst>
            </p:cNvPr>
            <p:cNvSpPr>
              <a:spLocks noEditPoints="1"/>
            </p:cNvSpPr>
            <p:nvPr/>
          </p:nvSpPr>
          <p:spPr bwMode="auto">
            <a:xfrm>
              <a:off x="3224" y="2954"/>
              <a:ext cx="31" cy="35"/>
            </a:xfrm>
            <a:custGeom>
              <a:avLst/>
              <a:gdLst>
                <a:gd name="T0" fmla="*/ 0 w 13"/>
                <a:gd name="T1" fmla="*/ 7 h 15"/>
                <a:gd name="T2" fmla="*/ 7 w 13"/>
                <a:gd name="T3" fmla="*/ 15 h 15"/>
                <a:gd name="T4" fmla="*/ 13 w 13"/>
                <a:gd name="T5" fmla="*/ 12 h 15"/>
                <a:gd name="T6" fmla="*/ 11 w 13"/>
                <a:gd name="T7" fmla="*/ 11 h 15"/>
                <a:gd name="T8" fmla="*/ 7 w 13"/>
                <a:gd name="T9" fmla="*/ 13 h 15"/>
                <a:gd name="T10" fmla="*/ 2 w 13"/>
                <a:gd name="T11" fmla="*/ 8 h 15"/>
                <a:gd name="T12" fmla="*/ 13 w 13"/>
                <a:gd name="T13" fmla="*/ 8 h 15"/>
                <a:gd name="T14" fmla="*/ 13 w 13"/>
                <a:gd name="T15" fmla="*/ 7 h 15"/>
                <a:gd name="T16" fmla="*/ 6 w 13"/>
                <a:gd name="T17" fmla="*/ 0 h 15"/>
                <a:gd name="T18" fmla="*/ 0 w 13"/>
                <a:gd name="T19" fmla="*/ 7 h 15"/>
                <a:gd name="T20" fmla="*/ 2 w 13"/>
                <a:gd name="T21" fmla="*/ 6 h 15"/>
                <a:gd name="T22" fmla="*/ 6 w 13"/>
                <a:gd name="T23" fmla="*/ 2 h 15"/>
                <a:gd name="T24" fmla="*/ 11 w 13"/>
                <a:gd name="T25" fmla="*/ 6 h 15"/>
                <a:gd name="T26" fmla="*/ 2 w 13"/>
                <a:gd name="T2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5">
                  <a:moveTo>
                    <a:pt x="0" y="7"/>
                  </a:moveTo>
                  <a:cubicBezTo>
                    <a:pt x="0" y="12"/>
                    <a:pt x="2" y="15"/>
                    <a:pt x="7" y="15"/>
                  </a:cubicBezTo>
                  <a:cubicBezTo>
                    <a:pt x="10" y="15"/>
                    <a:pt x="12" y="13"/>
                    <a:pt x="13" y="12"/>
                  </a:cubicBezTo>
                  <a:cubicBezTo>
                    <a:pt x="11" y="11"/>
                    <a:pt x="11" y="11"/>
                    <a:pt x="11" y="11"/>
                  </a:cubicBezTo>
                  <a:cubicBezTo>
                    <a:pt x="10" y="12"/>
                    <a:pt x="9" y="13"/>
                    <a:pt x="7" y="13"/>
                  </a:cubicBezTo>
                  <a:cubicBezTo>
                    <a:pt x="4" y="13"/>
                    <a:pt x="2" y="11"/>
                    <a:pt x="2" y="8"/>
                  </a:cubicBezTo>
                  <a:cubicBezTo>
                    <a:pt x="13" y="8"/>
                    <a:pt x="13" y="8"/>
                    <a:pt x="13" y="8"/>
                  </a:cubicBezTo>
                  <a:cubicBezTo>
                    <a:pt x="13" y="8"/>
                    <a:pt x="13" y="7"/>
                    <a:pt x="13" y="7"/>
                  </a:cubicBezTo>
                  <a:cubicBezTo>
                    <a:pt x="13" y="3"/>
                    <a:pt x="10" y="0"/>
                    <a:pt x="6" y="0"/>
                  </a:cubicBezTo>
                  <a:cubicBezTo>
                    <a:pt x="3" y="0"/>
                    <a:pt x="0" y="3"/>
                    <a:pt x="0" y="7"/>
                  </a:cubicBezTo>
                  <a:close/>
                  <a:moveTo>
                    <a:pt x="2" y="6"/>
                  </a:moveTo>
                  <a:cubicBezTo>
                    <a:pt x="2" y="3"/>
                    <a:pt x="4" y="2"/>
                    <a:pt x="6" y="2"/>
                  </a:cubicBezTo>
                  <a:cubicBezTo>
                    <a:pt x="9" y="2"/>
                    <a:pt x="11" y="3"/>
                    <a:pt x="11" y="6"/>
                  </a:cubicBezTo>
                  <a:lnTo>
                    <a:pt x="2"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4" name="Freeform 388">
              <a:extLst>
                <a:ext uri="{FF2B5EF4-FFF2-40B4-BE49-F238E27FC236}">
                  <a16:creationId xmlns:a16="http://schemas.microsoft.com/office/drawing/2014/main" id="{CE0F748D-9D16-4BFB-A76D-8216344C1B23}"/>
                </a:ext>
              </a:extLst>
            </p:cNvPr>
            <p:cNvSpPr>
              <a:spLocks/>
            </p:cNvSpPr>
            <p:nvPr/>
          </p:nvSpPr>
          <p:spPr bwMode="auto">
            <a:xfrm>
              <a:off x="2652" y="3022"/>
              <a:ext cx="33" cy="48"/>
            </a:xfrm>
            <a:custGeom>
              <a:avLst/>
              <a:gdLst>
                <a:gd name="T0" fmla="*/ 7 w 14"/>
                <a:gd name="T1" fmla="*/ 20 h 20"/>
                <a:gd name="T2" fmla="*/ 14 w 14"/>
                <a:gd name="T3" fmla="*/ 12 h 20"/>
                <a:gd name="T4" fmla="*/ 14 w 14"/>
                <a:gd name="T5" fmla="*/ 0 h 20"/>
                <a:gd name="T6" fmla="*/ 11 w 14"/>
                <a:gd name="T7" fmla="*/ 0 h 20"/>
                <a:gd name="T8" fmla="*/ 11 w 14"/>
                <a:gd name="T9" fmla="*/ 12 h 20"/>
                <a:gd name="T10" fmla="*/ 7 w 14"/>
                <a:gd name="T11" fmla="*/ 18 h 20"/>
                <a:gd name="T12" fmla="*/ 2 w 14"/>
                <a:gd name="T13" fmla="*/ 12 h 20"/>
                <a:gd name="T14" fmla="*/ 2 w 14"/>
                <a:gd name="T15" fmla="*/ 0 h 20"/>
                <a:gd name="T16" fmla="*/ 0 w 14"/>
                <a:gd name="T17" fmla="*/ 0 h 20"/>
                <a:gd name="T18" fmla="*/ 0 w 14"/>
                <a:gd name="T19" fmla="*/ 12 h 20"/>
                <a:gd name="T20" fmla="*/ 7 w 14"/>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0">
                  <a:moveTo>
                    <a:pt x="7" y="20"/>
                  </a:moveTo>
                  <a:cubicBezTo>
                    <a:pt x="11" y="20"/>
                    <a:pt x="14" y="17"/>
                    <a:pt x="14" y="12"/>
                  </a:cubicBezTo>
                  <a:cubicBezTo>
                    <a:pt x="14" y="0"/>
                    <a:pt x="14" y="0"/>
                    <a:pt x="14" y="0"/>
                  </a:cubicBezTo>
                  <a:cubicBezTo>
                    <a:pt x="11" y="0"/>
                    <a:pt x="11" y="0"/>
                    <a:pt x="11" y="0"/>
                  </a:cubicBezTo>
                  <a:cubicBezTo>
                    <a:pt x="11" y="12"/>
                    <a:pt x="11" y="12"/>
                    <a:pt x="11" y="12"/>
                  </a:cubicBezTo>
                  <a:cubicBezTo>
                    <a:pt x="11" y="16"/>
                    <a:pt x="10" y="18"/>
                    <a:pt x="7" y="18"/>
                  </a:cubicBezTo>
                  <a:cubicBezTo>
                    <a:pt x="3" y="18"/>
                    <a:pt x="2" y="16"/>
                    <a:pt x="2" y="12"/>
                  </a:cubicBezTo>
                  <a:cubicBezTo>
                    <a:pt x="2" y="0"/>
                    <a:pt x="2" y="0"/>
                    <a:pt x="2" y="0"/>
                  </a:cubicBezTo>
                  <a:cubicBezTo>
                    <a:pt x="0" y="0"/>
                    <a:pt x="0" y="0"/>
                    <a:pt x="0" y="0"/>
                  </a:cubicBezTo>
                  <a:cubicBezTo>
                    <a:pt x="0" y="12"/>
                    <a:pt x="0" y="12"/>
                    <a:pt x="0" y="12"/>
                  </a:cubicBezTo>
                  <a:cubicBezTo>
                    <a:pt x="0" y="17"/>
                    <a:pt x="2" y="20"/>
                    <a:pt x="7"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5" name="Freeform 389">
              <a:extLst>
                <a:ext uri="{FF2B5EF4-FFF2-40B4-BE49-F238E27FC236}">
                  <a16:creationId xmlns:a16="http://schemas.microsoft.com/office/drawing/2014/main" id="{6E81C980-E9B8-425F-9C03-3C474349B62E}"/>
                </a:ext>
              </a:extLst>
            </p:cNvPr>
            <p:cNvSpPr>
              <a:spLocks/>
            </p:cNvSpPr>
            <p:nvPr/>
          </p:nvSpPr>
          <p:spPr bwMode="auto">
            <a:xfrm>
              <a:off x="2694" y="3020"/>
              <a:ext cx="26" cy="50"/>
            </a:xfrm>
            <a:custGeom>
              <a:avLst/>
              <a:gdLst>
                <a:gd name="T0" fmla="*/ 0 w 11"/>
                <a:gd name="T1" fmla="*/ 16 h 21"/>
                <a:gd name="T2" fmla="*/ 6 w 11"/>
                <a:gd name="T3" fmla="*/ 21 h 21"/>
                <a:gd name="T4" fmla="*/ 11 w 11"/>
                <a:gd name="T5" fmla="*/ 15 h 21"/>
                <a:gd name="T6" fmla="*/ 3 w 11"/>
                <a:gd name="T7" fmla="*/ 5 h 21"/>
                <a:gd name="T8" fmla="*/ 6 w 11"/>
                <a:gd name="T9" fmla="*/ 2 h 21"/>
                <a:gd name="T10" fmla="*/ 9 w 11"/>
                <a:gd name="T11" fmla="*/ 5 h 21"/>
                <a:gd name="T12" fmla="*/ 11 w 11"/>
                <a:gd name="T13" fmla="*/ 4 h 21"/>
                <a:gd name="T14" fmla="*/ 6 w 11"/>
                <a:gd name="T15" fmla="*/ 0 h 21"/>
                <a:gd name="T16" fmla="*/ 0 w 11"/>
                <a:gd name="T17" fmla="*/ 5 h 21"/>
                <a:gd name="T18" fmla="*/ 9 w 11"/>
                <a:gd name="T19" fmla="*/ 15 h 21"/>
                <a:gd name="T20" fmla="*/ 6 w 11"/>
                <a:gd name="T21" fmla="*/ 19 h 21"/>
                <a:gd name="T22" fmla="*/ 2 w 11"/>
                <a:gd name="T23" fmla="*/ 16 h 21"/>
                <a:gd name="T24" fmla="*/ 0 w 11"/>
                <a:gd name="T25"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21">
                  <a:moveTo>
                    <a:pt x="0" y="16"/>
                  </a:moveTo>
                  <a:cubicBezTo>
                    <a:pt x="0" y="18"/>
                    <a:pt x="2" y="21"/>
                    <a:pt x="6" y="21"/>
                  </a:cubicBezTo>
                  <a:cubicBezTo>
                    <a:pt x="9" y="21"/>
                    <a:pt x="11" y="18"/>
                    <a:pt x="11" y="15"/>
                  </a:cubicBezTo>
                  <a:cubicBezTo>
                    <a:pt x="11" y="9"/>
                    <a:pt x="3" y="10"/>
                    <a:pt x="3" y="5"/>
                  </a:cubicBezTo>
                  <a:cubicBezTo>
                    <a:pt x="3" y="4"/>
                    <a:pt x="4" y="2"/>
                    <a:pt x="6" y="2"/>
                  </a:cubicBezTo>
                  <a:cubicBezTo>
                    <a:pt x="8" y="2"/>
                    <a:pt x="9" y="4"/>
                    <a:pt x="9" y="5"/>
                  </a:cubicBezTo>
                  <a:cubicBezTo>
                    <a:pt x="11" y="4"/>
                    <a:pt x="11" y="4"/>
                    <a:pt x="11" y="4"/>
                  </a:cubicBezTo>
                  <a:cubicBezTo>
                    <a:pt x="11" y="3"/>
                    <a:pt x="9" y="0"/>
                    <a:pt x="6" y="0"/>
                  </a:cubicBezTo>
                  <a:cubicBezTo>
                    <a:pt x="2" y="0"/>
                    <a:pt x="0" y="3"/>
                    <a:pt x="0" y="5"/>
                  </a:cubicBezTo>
                  <a:cubicBezTo>
                    <a:pt x="0" y="12"/>
                    <a:pt x="9" y="10"/>
                    <a:pt x="9" y="15"/>
                  </a:cubicBezTo>
                  <a:cubicBezTo>
                    <a:pt x="9" y="17"/>
                    <a:pt x="8" y="19"/>
                    <a:pt x="6" y="19"/>
                  </a:cubicBezTo>
                  <a:cubicBezTo>
                    <a:pt x="3" y="19"/>
                    <a:pt x="2" y="17"/>
                    <a:pt x="2" y="16"/>
                  </a:cubicBez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6" name="Freeform 390">
              <a:extLst>
                <a:ext uri="{FF2B5EF4-FFF2-40B4-BE49-F238E27FC236}">
                  <a16:creationId xmlns:a16="http://schemas.microsoft.com/office/drawing/2014/main" id="{8A04E935-9F10-4918-85B6-8136D39F2161}"/>
                </a:ext>
              </a:extLst>
            </p:cNvPr>
            <p:cNvSpPr>
              <a:spLocks/>
            </p:cNvSpPr>
            <p:nvPr/>
          </p:nvSpPr>
          <p:spPr bwMode="auto">
            <a:xfrm>
              <a:off x="2730" y="3018"/>
              <a:ext cx="26" cy="57"/>
            </a:xfrm>
            <a:custGeom>
              <a:avLst/>
              <a:gdLst>
                <a:gd name="T0" fmla="*/ 0 w 11"/>
                <a:gd name="T1" fmla="*/ 17 h 24"/>
                <a:gd name="T2" fmla="*/ 5 w 11"/>
                <a:gd name="T3" fmla="*/ 22 h 24"/>
                <a:gd name="T4" fmla="*/ 5 w 11"/>
                <a:gd name="T5" fmla="*/ 24 h 24"/>
                <a:gd name="T6" fmla="*/ 6 w 11"/>
                <a:gd name="T7" fmla="*/ 24 h 24"/>
                <a:gd name="T8" fmla="*/ 6 w 11"/>
                <a:gd name="T9" fmla="*/ 22 h 24"/>
                <a:gd name="T10" fmla="*/ 11 w 11"/>
                <a:gd name="T11" fmla="*/ 16 h 24"/>
                <a:gd name="T12" fmla="*/ 2 w 11"/>
                <a:gd name="T13" fmla="*/ 6 h 24"/>
                <a:gd name="T14" fmla="*/ 6 w 11"/>
                <a:gd name="T15" fmla="*/ 3 h 24"/>
                <a:gd name="T16" fmla="*/ 9 w 11"/>
                <a:gd name="T17" fmla="*/ 6 h 24"/>
                <a:gd name="T18" fmla="*/ 11 w 11"/>
                <a:gd name="T19" fmla="*/ 5 h 24"/>
                <a:gd name="T20" fmla="*/ 6 w 11"/>
                <a:gd name="T21" fmla="*/ 1 h 24"/>
                <a:gd name="T22" fmla="*/ 6 w 11"/>
                <a:gd name="T23" fmla="*/ 0 h 24"/>
                <a:gd name="T24" fmla="*/ 5 w 11"/>
                <a:gd name="T25" fmla="*/ 0 h 24"/>
                <a:gd name="T26" fmla="*/ 5 w 11"/>
                <a:gd name="T27" fmla="*/ 1 h 24"/>
                <a:gd name="T28" fmla="*/ 0 w 11"/>
                <a:gd name="T29" fmla="*/ 6 h 24"/>
                <a:gd name="T30" fmla="*/ 9 w 11"/>
                <a:gd name="T31" fmla="*/ 16 h 24"/>
                <a:gd name="T32" fmla="*/ 6 w 11"/>
                <a:gd name="T33" fmla="*/ 20 h 24"/>
                <a:gd name="T34" fmla="*/ 2 w 11"/>
                <a:gd name="T35" fmla="*/ 17 h 24"/>
                <a:gd name="T36" fmla="*/ 0 w 11"/>
                <a:gd name="T3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24">
                  <a:moveTo>
                    <a:pt x="0" y="17"/>
                  </a:moveTo>
                  <a:cubicBezTo>
                    <a:pt x="0" y="19"/>
                    <a:pt x="2" y="21"/>
                    <a:pt x="5" y="22"/>
                  </a:cubicBezTo>
                  <a:cubicBezTo>
                    <a:pt x="5" y="24"/>
                    <a:pt x="5" y="24"/>
                    <a:pt x="5" y="24"/>
                  </a:cubicBezTo>
                  <a:cubicBezTo>
                    <a:pt x="6" y="24"/>
                    <a:pt x="6" y="24"/>
                    <a:pt x="6" y="24"/>
                  </a:cubicBezTo>
                  <a:cubicBezTo>
                    <a:pt x="6" y="22"/>
                    <a:pt x="6" y="22"/>
                    <a:pt x="6" y="22"/>
                  </a:cubicBezTo>
                  <a:cubicBezTo>
                    <a:pt x="9" y="21"/>
                    <a:pt x="11" y="19"/>
                    <a:pt x="11" y="16"/>
                  </a:cubicBezTo>
                  <a:cubicBezTo>
                    <a:pt x="11" y="10"/>
                    <a:pt x="2" y="11"/>
                    <a:pt x="2" y="6"/>
                  </a:cubicBezTo>
                  <a:cubicBezTo>
                    <a:pt x="2" y="5"/>
                    <a:pt x="4" y="3"/>
                    <a:pt x="6" y="3"/>
                  </a:cubicBezTo>
                  <a:cubicBezTo>
                    <a:pt x="8" y="3"/>
                    <a:pt x="9" y="5"/>
                    <a:pt x="9" y="6"/>
                  </a:cubicBezTo>
                  <a:cubicBezTo>
                    <a:pt x="11" y="5"/>
                    <a:pt x="11" y="5"/>
                    <a:pt x="11" y="5"/>
                  </a:cubicBezTo>
                  <a:cubicBezTo>
                    <a:pt x="11" y="4"/>
                    <a:pt x="9" y="2"/>
                    <a:pt x="6" y="1"/>
                  </a:cubicBezTo>
                  <a:cubicBezTo>
                    <a:pt x="6" y="0"/>
                    <a:pt x="6" y="0"/>
                    <a:pt x="6" y="0"/>
                  </a:cubicBezTo>
                  <a:cubicBezTo>
                    <a:pt x="5" y="0"/>
                    <a:pt x="5" y="0"/>
                    <a:pt x="5" y="0"/>
                  </a:cubicBezTo>
                  <a:cubicBezTo>
                    <a:pt x="5" y="1"/>
                    <a:pt x="5" y="1"/>
                    <a:pt x="5" y="1"/>
                  </a:cubicBezTo>
                  <a:cubicBezTo>
                    <a:pt x="2" y="2"/>
                    <a:pt x="0" y="4"/>
                    <a:pt x="0" y="6"/>
                  </a:cubicBezTo>
                  <a:cubicBezTo>
                    <a:pt x="0" y="13"/>
                    <a:pt x="9" y="11"/>
                    <a:pt x="9" y="16"/>
                  </a:cubicBezTo>
                  <a:cubicBezTo>
                    <a:pt x="9" y="18"/>
                    <a:pt x="8" y="20"/>
                    <a:pt x="6" y="20"/>
                  </a:cubicBezTo>
                  <a:cubicBezTo>
                    <a:pt x="3" y="20"/>
                    <a:pt x="2" y="18"/>
                    <a:pt x="2" y="17"/>
                  </a:cubicBezTo>
                  <a:lnTo>
                    <a:pt x="0"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7" name="Freeform 391">
              <a:extLst>
                <a:ext uri="{FF2B5EF4-FFF2-40B4-BE49-F238E27FC236}">
                  <a16:creationId xmlns:a16="http://schemas.microsoft.com/office/drawing/2014/main" id="{4DFBFA75-B6E8-432A-90AE-DC25914215F1}"/>
                </a:ext>
              </a:extLst>
            </p:cNvPr>
            <p:cNvSpPr>
              <a:spLocks/>
            </p:cNvSpPr>
            <p:nvPr/>
          </p:nvSpPr>
          <p:spPr bwMode="auto">
            <a:xfrm>
              <a:off x="2765" y="3020"/>
              <a:ext cx="26" cy="48"/>
            </a:xfrm>
            <a:custGeom>
              <a:avLst/>
              <a:gdLst>
                <a:gd name="T0" fmla="*/ 0 w 11"/>
                <a:gd name="T1" fmla="*/ 20 h 20"/>
                <a:gd name="T2" fmla="*/ 11 w 11"/>
                <a:gd name="T3" fmla="*/ 20 h 20"/>
                <a:gd name="T4" fmla="*/ 11 w 11"/>
                <a:gd name="T5" fmla="*/ 18 h 20"/>
                <a:gd name="T6" fmla="*/ 2 w 11"/>
                <a:gd name="T7" fmla="*/ 18 h 20"/>
                <a:gd name="T8" fmla="*/ 11 w 11"/>
                <a:gd name="T9" fmla="*/ 6 h 20"/>
                <a:gd name="T10" fmla="*/ 5 w 11"/>
                <a:gd name="T11" fmla="*/ 0 h 20"/>
                <a:gd name="T12" fmla="*/ 0 w 11"/>
                <a:gd name="T13" fmla="*/ 5 h 20"/>
                <a:gd name="T14" fmla="*/ 2 w 11"/>
                <a:gd name="T15" fmla="*/ 6 h 20"/>
                <a:gd name="T16" fmla="*/ 5 w 11"/>
                <a:gd name="T17" fmla="*/ 3 h 20"/>
                <a:gd name="T18" fmla="*/ 9 w 11"/>
                <a:gd name="T19" fmla="*/ 6 h 20"/>
                <a:gd name="T20" fmla="*/ 0 w 11"/>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0">
                  <a:moveTo>
                    <a:pt x="0" y="20"/>
                  </a:moveTo>
                  <a:cubicBezTo>
                    <a:pt x="11" y="20"/>
                    <a:pt x="11" y="20"/>
                    <a:pt x="11" y="20"/>
                  </a:cubicBezTo>
                  <a:cubicBezTo>
                    <a:pt x="11" y="18"/>
                    <a:pt x="11" y="18"/>
                    <a:pt x="11" y="18"/>
                  </a:cubicBezTo>
                  <a:cubicBezTo>
                    <a:pt x="2" y="18"/>
                    <a:pt x="2" y="18"/>
                    <a:pt x="2" y="18"/>
                  </a:cubicBezTo>
                  <a:cubicBezTo>
                    <a:pt x="3" y="15"/>
                    <a:pt x="11" y="12"/>
                    <a:pt x="11" y="6"/>
                  </a:cubicBezTo>
                  <a:cubicBezTo>
                    <a:pt x="11" y="3"/>
                    <a:pt x="9" y="0"/>
                    <a:pt x="5" y="0"/>
                  </a:cubicBezTo>
                  <a:cubicBezTo>
                    <a:pt x="2" y="0"/>
                    <a:pt x="0" y="3"/>
                    <a:pt x="0" y="5"/>
                  </a:cubicBezTo>
                  <a:cubicBezTo>
                    <a:pt x="2" y="6"/>
                    <a:pt x="2" y="6"/>
                    <a:pt x="2" y="6"/>
                  </a:cubicBezTo>
                  <a:cubicBezTo>
                    <a:pt x="2" y="4"/>
                    <a:pt x="3" y="3"/>
                    <a:pt x="5" y="3"/>
                  </a:cubicBezTo>
                  <a:cubicBezTo>
                    <a:pt x="8" y="3"/>
                    <a:pt x="9" y="4"/>
                    <a:pt x="9" y="6"/>
                  </a:cubicBezTo>
                  <a:cubicBezTo>
                    <a:pt x="9" y="11"/>
                    <a:pt x="0" y="14"/>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8" name="Freeform 392">
              <a:extLst>
                <a:ext uri="{FF2B5EF4-FFF2-40B4-BE49-F238E27FC236}">
                  <a16:creationId xmlns:a16="http://schemas.microsoft.com/office/drawing/2014/main" id="{A40F3039-3F76-4152-B164-B48C620061D4}"/>
                </a:ext>
              </a:extLst>
            </p:cNvPr>
            <p:cNvSpPr>
              <a:spLocks/>
            </p:cNvSpPr>
            <p:nvPr/>
          </p:nvSpPr>
          <p:spPr bwMode="auto">
            <a:xfrm>
              <a:off x="2798" y="3022"/>
              <a:ext cx="29" cy="46"/>
            </a:xfrm>
            <a:custGeom>
              <a:avLst/>
              <a:gdLst>
                <a:gd name="T0" fmla="*/ 0 w 29"/>
                <a:gd name="T1" fmla="*/ 0 h 46"/>
                <a:gd name="T2" fmla="*/ 0 w 29"/>
                <a:gd name="T3" fmla="*/ 5 h 46"/>
                <a:gd name="T4" fmla="*/ 24 w 29"/>
                <a:gd name="T5" fmla="*/ 5 h 46"/>
                <a:gd name="T6" fmla="*/ 7 w 29"/>
                <a:gd name="T7" fmla="*/ 46 h 46"/>
                <a:gd name="T8" fmla="*/ 12 w 29"/>
                <a:gd name="T9" fmla="*/ 46 h 46"/>
                <a:gd name="T10" fmla="*/ 29 w 29"/>
                <a:gd name="T11" fmla="*/ 3 h 46"/>
                <a:gd name="T12" fmla="*/ 29 w 29"/>
                <a:gd name="T13" fmla="*/ 0 h 46"/>
                <a:gd name="T14" fmla="*/ 0 w 29"/>
                <a:gd name="T15" fmla="*/ 0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46">
                  <a:moveTo>
                    <a:pt x="0" y="0"/>
                  </a:moveTo>
                  <a:lnTo>
                    <a:pt x="0" y="5"/>
                  </a:lnTo>
                  <a:lnTo>
                    <a:pt x="24" y="5"/>
                  </a:lnTo>
                  <a:lnTo>
                    <a:pt x="7" y="46"/>
                  </a:lnTo>
                  <a:lnTo>
                    <a:pt x="12" y="46"/>
                  </a:lnTo>
                  <a:lnTo>
                    <a:pt x="29" y="3"/>
                  </a:lnTo>
                  <a:lnTo>
                    <a:pt x="2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49" name="Freeform 393">
              <a:extLst>
                <a:ext uri="{FF2B5EF4-FFF2-40B4-BE49-F238E27FC236}">
                  <a16:creationId xmlns:a16="http://schemas.microsoft.com/office/drawing/2014/main" id="{43FE5959-676D-4D8C-A056-E43AD9EFD4C4}"/>
                </a:ext>
              </a:extLst>
            </p:cNvPr>
            <p:cNvSpPr>
              <a:spLocks/>
            </p:cNvSpPr>
            <p:nvPr/>
          </p:nvSpPr>
          <p:spPr bwMode="auto">
            <a:xfrm>
              <a:off x="2834" y="3020"/>
              <a:ext cx="26" cy="48"/>
            </a:xfrm>
            <a:custGeom>
              <a:avLst/>
              <a:gdLst>
                <a:gd name="T0" fmla="*/ 0 w 11"/>
                <a:gd name="T1" fmla="*/ 20 h 20"/>
                <a:gd name="T2" fmla="*/ 11 w 11"/>
                <a:gd name="T3" fmla="*/ 20 h 20"/>
                <a:gd name="T4" fmla="*/ 11 w 11"/>
                <a:gd name="T5" fmla="*/ 18 h 20"/>
                <a:gd name="T6" fmla="*/ 2 w 11"/>
                <a:gd name="T7" fmla="*/ 18 h 20"/>
                <a:gd name="T8" fmla="*/ 11 w 11"/>
                <a:gd name="T9" fmla="*/ 6 h 20"/>
                <a:gd name="T10" fmla="*/ 6 w 11"/>
                <a:gd name="T11" fmla="*/ 0 h 20"/>
                <a:gd name="T12" fmla="*/ 0 w 11"/>
                <a:gd name="T13" fmla="*/ 5 h 20"/>
                <a:gd name="T14" fmla="*/ 2 w 11"/>
                <a:gd name="T15" fmla="*/ 6 h 20"/>
                <a:gd name="T16" fmla="*/ 6 w 11"/>
                <a:gd name="T17" fmla="*/ 3 h 20"/>
                <a:gd name="T18" fmla="*/ 9 w 11"/>
                <a:gd name="T19" fmla="*/ 6 h 20"/>
                <a:gd name="T20" fmla="*/ 0 w 11"/>
                <a:gd name="T2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20">
                  <a:moveTo>
                    <a:pt x="0" y="20"/>
                  </a:moveTo>
                  <a:cubicBezTo>
                    <a:pt x="11" y="20"/>
                    <a:pt x="11" y="20"/>
                    <a:pt x="11" y="20"/>
                  </a:cubicBezTo>
                  <a:cubicBezTo>
                    <a:pt x="11" y="18"/>
                    <a:pt x="11" y="18"/>
                    <a:pt x="11" y="18"/>
                  </a:cubicBezTo>
                  <a:cubicBezTo>
                    <a:pt x="2" y="18"/>
                    <a:pt x="2" y="18"/>
                    <a:pt x="2" y="18"/>
                  </a:cubicBezTo>
                  <a:cubicBezTo>
                    <a:pt x="3" y="15"/>
                    <a:pt x="11" y="12"/>
                    <a:pt x="11" y="6"/>
                  </a:cubicBezTo>
                  <a:cubicBezTo>
                    <a:pt x="11" y="3"/>
                    <a:pt x="9" y="0"/>
                    <a:pt x="6" y="0"/>
                  </a:cubicBezTo>
                  <a:cubicBezTo>
                    <a:pt x="2" y="0"/>
                    <a:pt x="0" y="3"/>
                    <a:pt x="0" y="5"/>
                  </a:cubicBezTo>
                  <a:cubicBezTo>
                    <a:pt x="2" y="6"/>
                    <a:pt x="2" y="6"/>
                    <a:pt x="2" y="6"/>
                  </a:cubicBezTo>
                  <a:cubicBezTo>
                    <a:pt x="2" y="4"/>
                    <a:pt x="3" y="3"/>
                    <a:pt x="6" y="3"/>
                  </a:cubicBezTo>
                  <a:cubicBezTo>
                    <a:pt x="8" y="3"/>
                    <a:pt x="9" y="4"/>
                    <a:pt x="9" y="6"/>
                  </a:cubicBezTo>
                  <a:cubicBezTo>
                    <a:pt x="9" y="11"/>
                    <a:pt x="0" y="14"/>
                    <a:pt x="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0" name="Freeform 394">
              <a:extLst>
                <a:ext uri="{FF2B5EF4-FFF2-40B4-BE49-F238E27FC236}">
                  <a16:creationId xmlns:a16="http://schemas.microsoft.com/office/drawing/2014/main" id="{A3B4E856-1F17-4884-8D77-3F73DB0C7EED}"/>
                </a:ext>
              </a:extLst>
            </p:cNvPr>
            <p:cNvSpPr>
              <a:spLocks noEditPoints="1"/>
            </p:cNvSpPr>
            <p:nvPr/>
          </p:nvSpPr>
          <p:spPr bwMode="auto">
            <a:xfrm>
              <a:off x="2891" y="3032"/>
              <a:ext cx="30" cy="50"/>
            </a:xfrm>
            <a:custGeom>
              <a:avLst/>
              <a:gdLst>
                <a:gd name="T0" fmla="*/ 0 w 13"/>
                <a:gd name="T1" fmla="*/ 21 h 21"/>
                <a:gd name="T2" fmla="*/ 2 w 13"/>
                <a:gd name="T3" fmla="*/ 21 h 21"/>
                <a:gd name="T4" fmla="*/ 2 w 13"/>
                <a:gd name="T5" fmla="*/ 13 h 21"/>
                <a:gd name="T6" fmla="*/ 7 w 13"/>
                <a:gd name="T7" fmla="*/ 16 h 21"/>
                <a:gd name="T8" fmla="*/ 13 w 13"/>
                <a:gd name="T9" fmla="*/ 8 h 21"/>
                <a:gd name="T10" fmla="*/ 7 w 13"/>
                <a:gd name="T11" fmla="*/ 0 h 21"/>
                <a:gd name="T12" fmla="*/ 2 w 13"/>
                <a:gd name="T13" fmla="*/ 3 h 21"/>
                <a:gd name="T14" fmla="*/ 2 w 13"/>
                <a:gd name="T15" fmla="*/ 1 h 21"/>
                <a:gd name="T16" fmla="*/ 0 w 13"/>
                <a:gd name="T17" fmla="*/ 1 h 21"/>
                <a:gd name="T18" fmla="*/ 0 w 13"/>
                <a:gd name="T19" fmla="*/ 21 h 21"/>
                <a:gd name="T20" fmla="*/ 2 w 13"/>
                <a:gd name="T21" fmla="*/ 8 h 21"/>
                <a:gd name="T22" fmla="*/ 6 w 13"/>
                <a:gd name="T23" fmla="*/ 2 h 21"/>
                <a:gd name="T24" fmla="*/ 11 w 13"/>
                <a:gd name="T25" fmla="*/ 8 h 21"/>
                <a:gd name="T26" fmla="*/ 6 w 13"/>
                <a:gd name="T27" fmla="*/ 14 h 21"/>
                <a:gd name="T28" fmla="*/ 2 w 13"/>
                <a:gd name="T2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21">
                  <a:moveTo>
                    <a:pt x="0" y="21"/>
                  </a:moveTo>
                  <a:cubicBezTo>
                    <a:pt x="2" y="21"/>
                    <a:pt x="2" y="21"/>
                    <a:pt x="2" y="21"/>
                  </a:cubicBezTo>
                  <a:cubicBezTo>
                    <a:pt x="2" y="13"/>
                    <a:pt x="2" y="13"/>
                    <a:pt x="2" y="13"/>
                  </a:cubicBezTo>
                  <a:cubicBezTo>
                    <a:pt x="2" y="14"/>
                    <a:pt x="4" y="16"/>
                    <a:pt x="7" y="16"/>
                  </a:cubicBezTo>
                  <a:cubicBezTo>
                    <a:pt x="11" y="16"/>
                    <a:pt x="13" y="13"/>
                    <a:pt x="13" y="8"/>
                  </a:cubicBezTo>
                  <a:cubicBezTo>
                    <a:pt x="13" y="4"/>
                    <a:pt x="11" y="0"/>
                    <a:pt x="7" y="0"/>
                  </a:cubicBezTo>
                  <a:cubicBezTo>
                    <a:pt x="4" y="0"/>
                    <a:pt x="2" y="3"/>
                    <a:pt x="2" y="3"/>
                  </a:cubicBezTo>
                  <a:cubicBezTo>
                    <a:pt x="2" y="1"/>
                    <a:pt x="2" y="1"/>
                    <a:pt x="2" y="1"/>
                  </a:cubicBezTo>
                  <a:cubicBezTo>
                    <a:pt x="0" y="1"/>
                    <a:pt x="0" y="1"/>
                    <a:pt x="0" y="1"/>
                  </a:cubicBezTo>
                  <a:lnTo>
                    <a:pt x="0" y="21"/>
                  </a:lnTo>
                  <a:close/>
                  <a:moveTo>
                    <a:pt x="2" y="8"/>
                  </a:moveTo>
                  <a:cubicBezTo>
                    <a:pt x="2" y="5"/>
                    <a:pt x="4" y="2"/>
                    <a:pt x="6" y="2"/>
                  </a:cubicBezTo>
                  <a:cubicBezTo>
                    <a:pt x="9" y="2"/>
                    <a:pt x="11" y="5"/>
                    <a:pt x="11" y="8"/>
                  </a:cubicBezTo>
                  <a:cubicBezTo>
                    <a:pt x="11" y="11"/>
                    <a:pt x="9" y="14"/>
                    <a:pt x="6" y="14"/>
                  </a:cubicBezTo>
                  <a:cubicBezTo>
                    <a:pt x="4" y="14"/>
                    <a:pt x="2" y="12"/>
                    <a:pt x="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1" name="Freeform 395">
              <a:extLst>
                <a:ext uri="{FF2B5EF4-FFF2-40B4-BE49-F238E27FC236}">
                  <a16:creationId xmlns:a16="http://schemas.microsoft.com/office/drawing/2014/main" id="{6107290A-1F94-4538-9171-7C206048A9EB}"/>
                </a:ext>
              </a:extLst>
            </p:cNvPr>
            <p:cNvSpPr>
              <a:spLocks noEditPoints="1"/>
            </p:cNvSpPr>
            <p:nvPr/>
          </p:nvSpPr>
          <p:spPr bwMode="auto">
            <a:xfrm>
              <a:off x="2928" y="3032"/>
              <a:ext cx="34" cy="38"/>
            </a:xfrm>
            <a:custGeom>
              <a:avLst/>
              <a:gdLst>
                <a:gd name="T0" fmla="*/ 0 w 14"/>
                <a:gd name="T1" fmla="*/ 8 h 16"/>
                <a:gd name="T2" fmla="*/ 8 w 14"/>
                <a:gd name="T3" fmla="*/ 16 h 16"/>
                <a:gd name="T4" fmla="*/ 14 w 14"/>
                <a:gd name="T5" fmla="*/ 13 h 16"/>
                <a:gd name="T6" fmla="*/ 12 w 14"/>
                <a:gd name="T7" fmla="*/ 11 h 16"/>
                <a:gd name="T8" fmla="*/ 8 w 14"/>
                <a:gd name="T9" fmla="*/ 14 h 16"/>
                <a:gd name="T10" fmla="*/ 3 w 14"/>
                <a:gd name="T11" fmla="*/ 9 h 16"/>
                <a:gd name="T12" fmla="*/ 14 w 14"/>
                <a:gd name="T13" fmla="*/ 9 h 16"/>
                <a:gd name="T14" fmla="*/ 14 w 14"/>
                <a:gd name="T15" fmla="*/ 8 h 16"/>
                <a:gd name="T16" fmla="*/ 7 w 14"/>
                <a:gd name="T17" fmla="*/ 0 h 16"/>
                <a:gd name="T18" fmla="*/ 0 w 14"/>
                <a:gd name="T19" fmla="*/ 8 h 16"/>
                <a:gd name="T20" fmla="*/ 3 w 14"/>
                <a:gd name="T21" fmla="*/ 7 h 16"/>
                <a:gd name="T22" fmla="*/ 7 w 14"/>
                <a:gd name="T23" fmla="*/ 2 h 16"/>
                <a:gd name="T24" fmla="*/ 12 w 14"/>
                <a:gd name="T25" fmla="*/ 7 h 16"/>
                <a:gd name="T26" fmla="*/ 3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0" y="8"/>
                  </a:moveTo>
                  <a:cubicBezTo>
                    <a:pt x="0" y="13"/>
                    <a:pt x="3" y="16"/>
                    <a:pt x="8" y="16"/>
                  </a:cubicBezTo>
                  <a:cubicBezTo>
                    <a:pt x="11" y="16"/>
                    <a:pt x="13" y="14"/>
                    <a:pt x="14" y="13"/>
                  </a:cubicBezTo>
                  <a:cubicBezTo>
                    <a:pt x="12" y="11"/>
                    <a:pt x="12" y="11"/>
                    <a:pt x="12" y="11"/>
                  </a:cubicBezTo>
                  <a:cubicBezTo>
                    <a:pt x="11" y="12"/>
                    <a:pt x="10" y="14"/>
                    <a:pt x="8" y="14"/>
                  </a:cubicBezTo>
                  <a:cubicBezTo>
                    <a:pt x="5" y="14"/>
                    <a:pt x="3" y="12"/>
                    <a:pt x="3" y="9"/>
                  </a:cubicBezTo>
                  <a:cubicBezTo>
                    <a:pt x="14" y="9"/>
                    <a:pt x="14" y="9"/>
                    <a:pt x="14" y="9"/>
                  </a:cubicBezTo>
                  <a:cubicBezTo>
                    <a:pt x="14" y="8"/>
                    <a:pt x="14" y="8"/>
                    <a:pt x="14" y="8"/>
                  </a:cubicBezTo>
                  <a:cubicBezTo>
                    <a:pt x="14" y="4"/>
                    <a:pt x="11" y="0"/>
                    <a:pt x="7" y="0"/>
                  </a:cubicBezTo>
                  <a:cubicBezTo>
                    <a:pt x="4" y="0"/>
                    <a:pt x="0" y="3"/>
                    <a:pt x="0" y="8"/>
                  </a:cubicBezTo>
                  <a:close/>
                  <a:moveTo>
                    <a:pt x="3" y="7"/>
                  </a:moveTo>
                  <a:cubicBezTo>
                    <a:pt x="3" y="4"/>
                    <a:pt x="5" y="2"/>
                    <a:pt x="7" y="2"/>
                  </a:cubicBezTo>
                  <a:cubicBezTo>
                    <a:pt x="10" y="2"/>
                    <a:pt x="12" y="4"/>
                    <a:pt x="12" y="7"/>
                  </a:cubicBezTo>
                  <a:lnTo>
                    <a:pt x="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2" name="Freeform 396">
              <a:extLst>
                <a:ext uri="{FF2B5EF4-FFF2-40B4-BE49-F238E27FC236}">
                  <a16:creationId xmlns:a16="http://schemas.microsoft.com/office/drawing/2014/main" id="{B469BA00-D48A-499D-BCF5-D49CB903708D}"/>
                </a:ext>
              </a:extLst>
            </p:cNvPr>
            <p:cNvSpPr>
              <a:spLocks/>
            </p:cNvSpPr>
            <p:nvPr/>
          </p:nvSpPr>
          <p:spPr bwMode="auto">
            <a:xfrm>
              <a:off x="2971" y="3032"/>
              <a:ext cx="14" cy="36"/>
            </a:xfrm>
            <a:custGeom>
              <a:avLst/>
              <a:gdLst>
                <a:gd name="T0" fmla="*/ 6 w 6"/>
                <a:gd name="T1" fmla="*/ 0 h 15"/>
                <a:gd name="T2" fmla="*/ 2 w 6"/>
                <a:gd name="T3" fmla="*/ 3 h 15"/>
                <a:gd name="T4" fmla="*/ 2 w 6"/>
                <a:gd name="T5" fmla="*/ 1 h 15"/>
                <a:gd name="T6" fmla="*/ 0 w 6"/>
                <a:gd name="T7" fmla="*/ 1 h 15"/>
                <a:gd name="T8" fmla="*/ 0 w 6"/>
                <a:gd name="T9" fmla="*/ 15 h 15"/>
                <a:gd name="T10" fmla="*/ 2 w 6"/>
                <a:gd name="T11" fmla="*/ 15 h 15"/>
                <a:gd name="T12" fmla="*/ 2 w 6"/>
                <a:gd name="T13" fmla="*/ 8 h 15"/>
                <a:gd name="T14" fmla="*/ 6 w 6"/>
                <a:gd name="T15" fmla="*/ 3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2" y="2"/>
                    <a:pt x="2" y="3"/>
                  </a:cubicBezTo>
                  <a:cubicBezTo>
                    <a:pt x="2" y="1"/>
                    <a:pt x="2" y="1"/>
                    <a:pt x="2" y="1"/>
                  </a:cubicBezTo>
                  <a:cubicBezTo>
                    <a:pt x="0" y="1"/>
                    <a:pt x="0" y="1"/>
                    <a:pt x="0" y="1"/>
                  </a:cubicBezTo>
                  <a:cubicBezTo>
                    <a:pt x="0" y="15"/>
                    <a:pt x="0" y="15"/>
                    <a:pt x="0" y="15"/>
                  </a:cubicBezTo>
                  <a:cubicBezTo>
                    <a:pt x="2" y="15"/>
                    <a:pt x="2" y="15"/>
                    <a:pt x="2" y="15"/>
                  </a:cubicBezTo>
                  <a:cubicBezTo>
                    <a:pt x="2" y="8"/>
                    <a:pt x="2" y="8"/>
                    <a:pt x="2" y="8"/>
                  </a:cubicBezTo>
                  <a:cubicBezTo>
                    <a:pt x="2" y="5"/>
                    <a:pt x="3" y="3"/>
                    <a:pt x="6" y="3"/>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3" name="Freeform 397">
              <a:extLst>
                <a:ext uri="{FF2B5EF4-FFF2-40B4-BE49-F238E27FC236}">
                  <a16:creationId xmlns:a16="http://schemas.microsoft.com/office/drawing/2014/main" id="{2D017306-1740-4F0D-BBAD-36B0845373FC}"/>
                </a:ext>
              </a:extLst>
            </p:cNvPr>
            <p:cNvSpPr>
              <a:spLocks noEditPoints="1"/>
            </p:cNvSpPr>
            <p:nvPr/>
          </p:nvSpPr>
          <p:spPr bwMode="auto">
            <a:xfrm>
              <a:off x="3014" y="3032"/>
              <a:ext cx="33" cy="50"/>
            </a:xfrm>
            <a:custGeom>
              <a:avLst/>
              <a:gdLst>
                <a:gd name="T0" fmla="*/ 0 w 14"/>
                <a:gd name="T1" fmla="*/ 21 h 21"/>
                <a:gd name="T2" fmla="*/ 2 w 14"/>
                <a:gd name="T3" fmla="*/ 21 h 21"/>
                <a:gd name="T4" fmla="*/ 2 w 14"/>
                <a:gd name="T5" fmla="*/ 13 h 21"/>
                <a:gd name="T6" fmla="*/ 7 w 14"/>
                <a:gd name="T7" fmla="*/ 16 h 21"/>
                <a:gd name="T8" fmla="*/ 14 w 14"/>
                <a:gd name="T9" fmla="*/ 8 h 21"/>
                <a:gd name="T10" fmla="*/ 7 w 14"/>
                <a:gd name="T11" fmla="*/ 0 h 21"/>
                <a:gd name="T12" fmla="*/ 2 w 14"/>
                <a:gd name="T13" fmla="*/ 3 h 21"/>
                <a:gd name="T14" fmla="*/ 2 w 14"/>
                <a:gd name="T15" fmla="*/ 1 h 21"/>
                <a:gd name="T16" fmla="*/ 0 w 14"/>
                <a:gd name="T17" fmla="*/ 1 h 21"/>
                <a:gd name="T18" fmla="*/ 0 w 14"/>
                <a:gd name="T19" fmla="*/ 21 h 21"/>
                <a:gd name="T20" fmla="*/ 2 w 14"/>
                <a:gd name="T21" fmla="*/ 8 h 21"/>
                <a:gd name="T22" fmla="*/ 7 w 14"/>
                <a:gd name="T23" fmla="*/ 2 h 21"/>
                <a:gd name="T24" fmla="*/ 11 w 14"/>
                <a:gd name="T25" fmla="*/ 8 h 21"/>
                <a:gd name="T26" fmla="*/ 7 w 14"/>
                <a:gd name="T27" fmla="*/ 14 h 21"/>
                <a:gd name="T28" fmla="*/ 2 w 14"/>
                <a:gd name="T29"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1">
                  <a:moveTo>
                    <a:pt x="0" y="21"/>
                  </a:moveTo>
                  <a:cubicBezTo>
                    <a:pt x="2" y="21"/>
                    <a:pt x="2" y="21"/>
                    <a:pt x="2" y="21"/>
                  </a:cubicBezTo>
                  <a:cubicBezTo>
                    <a:pt x="2" y="13"/>
                    <a:pt x="2" y="13"/>
                    <a:pt x="2" y="13"/>
                  </a:cubicBezTo>
                  <a:cubicBezTo>
                    <a:pt x="2" y="14"/>
                    <a:pt x="4" y="16"/>
                    <a:pt x="7" y="16"/>
                  </a:cubicBezTo>
                  <a:cubicBezTo>
                    <a:pt x="11" y="16"/>
                    <a:pt x="14" y="13"/>
                    <a:pt x="14" y="8"/>
                  </a:cubicBezTo>
                  <a:cubicBezTo>
                    <a:pt x="14" y="4"/>
                    <a:pt x="11" y="0"/>
                    <a:pt x="7" y="0"/>
                  </a:cubicBezTo>
                  <a:cubicBezTo>
                    <a:pt x="4" y="0"/>
                    <a:pt x="2" y="3"/>
                    <a:pt x="2" y="3"/>
                  </a:cubicBezTo>
                  <a:cubicBezTo>
                    <a:pt x="2" y="1"/>
                    <a:pt x="2" y="1"/>
                    <a:pt x="2" y="1"/>
                  </a:cubicBezTo>
                  <a:cubicBezTo>
                    <a:pt x="0" y="1"/>
                    <a:pt x="0" y="1"/>
                    <a:pt x="0" y="1"/>
                  </a:cubicBezTo>
                  <a:lnTo>
                    <a:pt x="0" y="21"/>
                  </a:lnTo>
                  <a:close/>
                  <a:moveTo>
                    <a:pt x="2" y="8"/>
                  </a:moveTo>
                  <a:cubicBezTo>
                    <a:pt x="2" y="5"/>
                    <a:pt x="4" y="2"/>
                    <a:pt x="7" y="2"/>
                  </a:cubicBezTo>
                  <a:cubicBezTo>
                    <a:pt x="9" y="2"/>
                    <a:pt x="11" y="5"/>
                    <a:pt x="11" y="8"/>
                  </a:cubicBezTo>
                  <a:cubicBezTo>
                    <a:pt x="11" y="11"/>
                    <a:pt x="9" y="14"/>
                    <a:pt x="7" y="14"/>
                  </a:cubicBezTo>
                  <a:cubicBezTo>
                    <a:pt x="4" y="14"/>
                    <a:pt x="2" y="12"/>
                    <a:pt x="2"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4" name="Freeform 398">
              <a:extLst>
                <a:ext uri="{FF2B5EF4-FFF2-40B4-BE49-F238E27FC236}">
                  <a16:creationId xmlns:a16="http://schemas.microsoft.com/office/drawing/2014/main" id="{02480B98-4899-4100-B613-9DB580E9D10F}"/>
                </a:ext>
              </a:extLst>
            </p:cNvPr>
            <p:cNvSpPr>
              <a:spLocks noEditPoints="1"/>
            </p:cNvSpPr>
            <p:nvPr/>
          </p:nvSpPr>
          <p:spPr bwMode="auto">
            <a:xfrm>
              <a:off x="3054" y="3032"/>
              <a:ext cx="31" cy="38"/>
            </a:xfrm>
            <a:custGeom>
              <a:avLst/>
              <a:gdLst>
                <a:gd name="T0" fmla="*/ 0 w 13"/>
                <a:gd name="T1" fmla="*/ 8 h 16"/>
                <a:gd name="T2" fmla="*/ 7 w 13"/>
                <a:gd name="T3" fmla="*/ 16 h 16"/>
                <a:gd name="T4" fmla="*/ 13 w 13"/>
                <a:gd name="T5" fmla="*/ 13 h 16"/>
                <a:gd name="T6" fmla="*/ 11 w 13"/>
                <a:gd name="T7" fmla="*/ 11 h 16"/>
                <a:gd name="T8" fmla="*/ 7 w 13"/>
                <a:gd name="T9" fmla="*/ 14 h 16"/>
                <a:gd name="T10" fmla="*/ 2 w 13"/>
                <a:gd name="T11" fmla="*/ 9 h 16"/>
                <a:gd name="T12" fmla="*/ 13 w 13"/>
                <a:gd name="T13" fmla="*/ 9 h 16"/>
                <a:gd name="T14" fmla="*/ 13 w 13"/>
                <a:gd name="T15" fmla="*/ 8 h 16"/>
                <a:gd name="T16" fmla="*/ 6 w 13"/>
                <a:gd name="T17" fmla="*/ 0 h 16"/>
                <a:gd name="T18" fmla="*/ 0 w 13"/>
                <a:gd name="T19" fmla="*/ 8 h 16"/>
                <a:gd name="T20" fmla="*/ 2 w 13"/>
                <a:gd name="T21" fmla="*/ 7 h 16"/>
                <a:gd name="T22" fmla="*/ 6 w 13"/>
                <a:gd name="T23" fmla="*/ 2 h 16"/>
                <a:gd name="T24" fmla="*/ 11 w 13"/>
                <a:gd name="T25" fmla="*/ 7 h 16"/>
                <a:gd name="T26" fmla="*/ 2 w 13"/>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6">
                  <a:moveTo>
                    <a:pt x="0" y="8"/>
                  </a:moveTo>
                  <a:cubicBezTo>
                    <a:pt x="0" y="13"/>
                    <a:pt x="3" y="16"/>
                    <a:pt x="7" y="16"/>
                  </a:cubicBezTo>
                  <a:cubicBezTo>
                    <a:pt x="10" y="16"/>
                    <a:pt x="12" y="14"/>
                    <a:pt x="13" y="13"/>
                  </a:cubicBezTo>
                  <a:cubicBezTo>
                    <a:pt x="11" y="11"/>
                    <a:pt x="11" y="11"/>
                    <a:pt x="11" y="11"/>
                  </a:cubicBezTo>
                  <a:cubicBezTo>
                    <a:pt x="11" y="12"/>
                    <a:pt x="9" y="14"/>
                    <a:pt x="7" y="14"/>
                  </a:cubicBezTo>
                  <a:cubicBezTo>
                    <a:pt x="4" y="14"/>
                    <a:pt x="2" y="12"/>
                    <a:pt x="2" y="9"/>
                  </a:cubicBezTo>
                  <a:cubicBezTo>
                    <a:pt x="13" y="9"/>
                    <a:pt x="13" y="9"/>
                    <a:pt x="13" y="9"/>
                  </a:cubicBezTo>
                  <a:cubicBezTo>
                    <a:pt x="13" y="8"/>
                    <a:pt x="13" y="8"/>
                    <a:pt x="13" y="8"/>
                  </a:cubicBezTo>
                  <a:cubicBezTo>
                    <a:pt x="13" y="4"/>
                    <a:pt x="11" y="0"/>
                    <a:pt x="6" y="0"/>
                  </a:cubicBezTo>
                  <a:cubicBezTo>
                    <a:pt x="3" y="0"/>
                    <a:pt x="0" y="3"/>
                    <a:pt x="0" y="8"/>
                  </a:cubicBezTo>
                  <a:close/>
                  <a:moveTo>
                    <a:pt x="2" y="7"/>
                  </a:moveTo>
                  <a:cubicBezTo>
                    <a:pt x="2" y="4"/>
                    <a:pt x="4" y="2"/>
                    <a:pt x="6" y="2"/>
                  </a:cubicBezTo>
                  <a:cubicBezTo>
                    <a:pt x="9" y="2"/>
                    <a:pt x="11" y="4"/>
                    <a:pt x="11" y="7"/>
                  </a:cubicBezTo>
                  <a:lnTo>
                    <a:pt x="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5" name="Freeform 399">
              <a:extLst>
                <a:ext uri="{FF2B5EF4-FFF2-40B4-BE49-F238E27FC236}">
                  <a16:creationId xmlns:a16="http://schemas.microsoft.com/office/drawing/2014/main" id="{9C6B5BF4-5BA9-402C-A7C7-3869DC5C9BCF}"/>
                </a:ext>
              </a:extLst>
            </p:cNvPr>
            <p:cNvSpPr>
              <a:spLocks/>
            </p:cNvSpPr>
            <p:nvPr/>
          </p:nvSpPr>
          <p:spPr bwMode="auto">
            <a:xfrm>
              <a:off x="3094" y="3032"/>
              <a:ext cx="14" cy="36"/>
            </a:xfrm>
            <a:custGeom>
              <a:avLst/>
              <a:gdLst>
                <a:gd name="T0" fmla="*/ 6 w 6"/>
                <a:gd name="T1" fmla="*/ 0 h 15"/>
                <a:gd name="T2" fmla="*/ 2 w 6"/>
                <a:gd name="T3" fmla="*/ 3 h 15"/>
                <a:gd name="T4" fmla="*/ 2 w 6"/>
                <a:gd name="T5" fmla="*/ 1 h 15"/>
                <a:gd name="T6" fmla="*/ 0 w 6"/>
                <a:gd name="T7" fmla="*/ 1 h 15"/>
                <a:gd name="T8" fmla="*/ 0 w 6"/>
                <a:gd name="T9" fmla="*/ 15 h 15"/>
                <a:gd name="T10" fmla="*/ 2 w 6"/>
                <a:gd name="T11" fmla="*/ 15 h 15"/>
                <a:gd name="T12" fmla="*/ 2 w 6"/>
                <a:gd name="T13" fmla="*/ 8 h 15"/>
                <a:gd name="T14" fmla="*/ 6 w 6"/>
                <a:gd name="T15" fmla="*/ 3 h 15"/>
                <a:gd name="T16" fmla="*/ 6 w 6"/>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5">
                  <a:moveTo>
                    <a:pt x="6" y="0"/>
                  </a:moveTo>
                  <a:cubicBezTo>
                    <a:pt x="4" y="0"/>
                    <a:pt x="3" y="2"/>
                    <a:pt x="2" y="3"/>
                  </a:cubicBezTo>
                  <a:cubicBezTo>
                    <a:pt x="2" y="1"/>
                    <a:pt x="2" y="1"/>
                    <a:pt x="2" y="1"/>
                  </a:cubicBezTo>
                  <a:cubicBezTo>
                    <a:pt x="0" y="1"/>
                    <a:pt x="0" y="1"/>
                    <a:pt x="0" y="1"/>
                  </a:cubicBezTo>
                  <a:cubicBezTo>
                    <a:pt x="0" y="15"/>
                    <a:pt x="0" y="15"/>
                    <a:pt x="0" y="15"/>
                  </a:cubicBezTo>
                  <a:cubicBezTo>
                    <a:pt x="2" y="15"/>
                    <a:pt x="2" y="15"/>
                    <a:pt x="2" y="15"/>
                  </a:cubicBezTo>
                  <a:cubicBezTo>
                    <a:pt x="2" y="8"/>
                    <a:pt x="2" y="8"/>
                    <a:pt x="2" y="8"/>
                  </a:cubicBezTo>
                  <a:cubicBezTo>
                    <a:pt x="2" y="5"/>
                    <a:pt x="3" y="3"/>
                    <a:pt x="6" y="3"/>
                  </a:cubicBez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6" name="Freeform 400">
              <a:extLst>
                <a:ext uri="{FF2B5EF4-FFF2-40B4-BE49-F238E27FC236}">
                  <a16:creationId xmlns:a16="http://schemas.microsoft.com/office/drawing/2014/main" id="{EA30C39D-B7F6-410F-9C75-53FEEB60BE95}"/>
                </a:ext>
              </a:extLst>
            </p:cNvPr>
            <p:cNvSpPr>
              <a:spLocks/>
            </p:cNvSpPr>
            <p:nvPr/>
          </p:nvSpPr>
          <p:spPr bwMode="auto">
            <a:xfrm>
              <a:off x="3115" y="3032"/>
              <a:ext cx="22" cy="38"/>
            </a:xfrm>
            <a:custGeom>
              <a:avLst/>
              <a:gdLst>
                <a:gd name="T0" fmla="*/ 0 w 9"/>
                <a:gd name="T1" fmla="*/ 13 h 16"/>
                <a:gd name="T2" fmla="*/ 5 w 9"/>
                <a:gd name="T3" fmla="*/ 16 h 16"/>
                <a:gd name="T4" fmla="*/ 9 w 9"/>
                <a:gd name="T5" fmla="*/ 11 h 16"/>
                <a:gd name="T6" fmla="*/ 2 w 9"/>
                <a:gd name="T7" fmla="*/ 4 h 16"/>
                <a:gd name="T8" fmla="*/ 5 w 9"/>
                <a:gd name="T9" fmla="*/ 2 h 16"/>
                <a:gd name="T10" fmla="*/ 8 w 9"/>
                <a:gd name="T11" fmla="*/ 4 h 16"/>
                <a:gd name="T12" fmla="*/ 9 w 9"/>
                <a:gd name="T13" fmla="*/ 3 h 16"/>
                <a:gd name="T14" fmla="*/ 5 w 9"/>
                <a:gd name="T15" fmla="*/ 0 h 16"/>
                <a:gd name="T16" fmla="*/ 0 w 9"/>
                <a:gd name="T17" fmla="*/ 4 h 16"/>
                <a:gd name="T18" fmla="*/ 7 w 9"/>
                <a:gd name="T19" fmla="*/ 12 h 16"/>
                <a:gd name="T20" fmla="*/ 5 w 9"/>
                <a:gd name="T21" fmla="*/ 14 h 16"/>
                <a:gd name="T22" fmla="*/ 1 w 9"/>
                <a:gd name="T23" fmla="*/ 12 h 16"/>
                <a:gd name="T24" fmla="*/ 0 w 9"/>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6">
                  <a:moveTo>
                    <a:pt x="0" y="13"/>
                  </a:moveTo>
                  <a:cubicBezTo>
                    <a:pt x="0" y="14"/>
                    <a:pt x="2" y="16"/>
                    <a:pt x="5" y="16"/>
                  </a:cubicBezTo>
                  <a:cubicBezTo>
                    <a:pt x="7" y="16"/>
                    <a:pt x="9" y="14"/>
                    <a:pt x="9" y="11"/>
                  </a:cubicBezTo>
                  <a:cubicBezTo>
                    <a:pt x="9" y="6"/>
                    <a:pt x="2" y="8"/>
                    <a:pt x="2" y="4"/>
                  </a:cubicBezTo>
                  <a:cubicBezTo>
                    <a:pt x="2" y="3"/>
                    <a:pt x="3" y="2"/>
                    <a:pt x="5" y="2"/>
                  </a:cubicBezTo>
                  <a:cubicBezTo>
                    <a:pt x="6" y="2"/>
                    <a:pt x="7" y="3"/>
                    <a:pt x="8" y="4"/>
                  </a:cubicBezTo>
                  <a:cubicBezTo>
                    <a:pt x="9" y="3"/>
                    <a:pt x="9" y="3"/>
                    <a:pt x="9" y="3"/>
                  </a:cubicBezTo>
                  <a:cubicBezTo>
                    <a:pt x="9" y="2"/>
                    <a:pt x="7" y="0"/>
                    <a:pt x="5" y="0"/>
                  </a:cubicBezTo>
                  <a:cubicBezTo>
                    <a:pt x="2" y="0"/>
                    <a:pt x="0" y="2"/>
                    <a:pt x="0" y="4"/>
                  </a:cubicBezTo>
                  <a:cubicBezTo>
                    <a:pt x="0" y="9"/>
                    <a:pt x="7" y="8"/>
                    <a:pt x="7" y="12"/>
                  </a:cubicBezTo>
                  <a:cubicBezTo>
                    <a:pt x="7" y="13"/>
                    <a:pt x="6" y="14"/>
                    <a:pt x="5" y="14"/>
                  </a:cubicBezTo>
                  <a:cubicBezTo>
                    <a:pt x="3" y="14"/>
                    <a:pt x="2" y="13"/>
                    <a:pt x="1" y="12"/>
                  </a:cubicBez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7" name="Freeform 401">
              <a:extLst>
                <a:ext uri="{FF2B5EF4-FFF2-40B4-BE49-F238E27FC236}">
                  <a16:creationId xmlns:a16="http://schemas.microsoft.com/office/drawing/2014/main" id="{5D6D79DF-3EFC-4533-92C6-D1ED23D9A358}"/>
                </a:ext>
              </a:extLst>
            </p:cNvPr>
            <p:cNvSpPr>
              <a:spLocks noEditPoints="1"/>
            </p:cNvSpPr>
            <p:nvPr/>
          </p:nvSpPr>
          <p:spPr bwMode="auto">
            <a:xfrm>
              <a:off x="3144" y="3032"/>
              <a:ext cx="35" cy="38"/>
            </a:xfrm>
            <a:custGeom>
              <a:avLst/>
              <a:gdLst>
                <a:gd name="T0" fmla="*/ 2 w 15"/>
                <a:gd name="T1" fmla="*/ 8 h 16"/>
                <a:gd name="T2" fmla="*/ 8 w 15"/>
                <a:gd name="T3" fmla="*/ 2 h 16"/>
                <a:gd name="T4" fmla="*/ 13 w 15"/>
                <a:gd name="T5" fmla="*/ 8 h 16"/>
                <a:gd name="T6" fmla="*/ 8 w 15"/>
                <a:gd name="T7" fmla="*/ 14 h 16"/>
                <a:gd name="T8" fmla="*/ 2 w 15"/>
                <a:gd name="T9" fmla="*/ 8 h 16"/>
                <a:gd name="T10" fmla="*/ 0 w 15"/>
                <a:gd name="T11" fmla="*/ 8 h 16"/>
                <a:gd name="T12" fmla="*/ 8 w 15"/>
                <a:gd name="T13" fmla="*/ 16 h 16"/>
                <a:gd name="T14" fmla="*/ 15 w 15"/>
                <a:gd name="T15" fmla="*/ 8 h 16"/>
                <a:gd name="T16" fmla="*/ 8 w 15"/>
                <a:gd name="T17" fmla="*/ 0 h 16"/>
                <a:gd name="T18" fmla="*/ 0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2" y="8"/>
                  </a:moveTo>
                  <a:cubicBezTo>
                    <a:pt x="2" y="5"/>
                    <a:pt x="5" y="2"/>
                    <a:pt x="8" y="2"/>
                  </a:cubicBezTo>
                  <a:cubicBezTo>
                    <a:pt x="11" y="2"/>
                    <a:pt x="13" y="5"/>
                    <a:pt x="13" y="8"/>
                  </a:cubicBezTo>
                  <a:cubicBezTo>
                    <a:pt x="13" y="11"/>
                    <a:pt x="11" y="14"/>
                    <a:pt x="8" y="14"/>
                  </a:cubicBezTo>
                  <a:cubicBezTo>
                    <a:pt x="5" y="14"/>
                    <a:pt x="2" y="11"/>
                    <a:pt x="2" y="8"/>
                  </a:cubicBezTo>
                  <a:close/>
                  <a:moveTo>
                    <a:pt x="0" y="8"/>
                  </a:moveTo>
                  <a:cubicBezTo>
                    <a:pt x="0" y="13"/>
                    <a:pt x="3" y="16"/>
                    <a:pt x="8" y="16"/>
                  </a:cubicBezTo>
                  <a:cubicBezTo>
                    <a:pt x="12" y="16"/>
                    <a:pt x="15" y="12"/>
                    <a:pt x="15" y="8"/>
                  </a:cubicBezTo>
                  <a:cubicBezTo>
                    <a:pt x="15" y="4"/>
                    <a:pt x="12" y="0"/>
                    <a:pt x="8" y="0"/>
                  </a:cubicBezTo>
                  <a:cubicBezTo>
                    <a:pt x="3" y="0"/>
                    <a:pt x="0" y="4"/>
                    <a:pt x="0"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8" name="Freeform 402">
              <a:extLst>
                <a:ext uri="{FF2B5EF4-FFF2-40B4-BE49-F238E27FC236}">
                  <a16:creationId xmlns:a16="http://schemas.microsoft.com/office/drawing/2014/main" id="{767B9CDE-676B-43DC-B192-0A0AE57D6AEF}"/>
                </a:ext>
              </a:extLst>
            </p:cNvPr>
            <p:cNvSpPr>
              <a:spLocks/>
            </p:cNvSpPr>
            <p:nvPr/>
          </p:nvSpPr>
          <p:spPr bwMode="auto">
            <a:xfrm>
              <a:off x="3189" y="3032"/>
              <a:ext cx="26" cy="36"/>
            </a:xfrm>
            <a:custGeom>
              <a:avLst/>
              <a:gdLst>
                <a:gd name="T0" fmla="*/ 6 w 11"/>
                <a:gd name="T1" fmla="*/ 0 h 15"/>
                <a:gd name="T2" fmla="*/ 2 w 11"/>
                <a:gd name="T3" fmla="*/ 3 h 15"/>
                <a:gd name="T4" fmla="*/ 2 w 11"/>
                <a:gd name="T5" fmla="*/ 1 h 15"/>
                <a:gd name="T6" fmla="*/ 0 w 11"/>
                <a:gd name="T7" fmla="*/ 1 h 15"/>
                <a:gd name="T8" fmla="*/ 0 w 11"/>
                <a:gd name="T9" fmla="*/ 15 h 15"/>
                <a:gd name="T10" fmla="*/ 2 w 11"/>
                <a:gd name="T11" fmla="*/ 15 h 15"/>
                <a:gd name="T12" fmla="*/ 2 w 11"/>
                <a:gd name="T13" fmla="*/ 7 h 15"/>
                <a:gd name="T14" fmla="*/ 6 w 11"/>
                <a:gd name="T15" fmla="*/ 2 h 15"/>
                <a:gd name="T16" fmla="*/ 9 w 11"/>
                <a:gd name="T17" fmla="*/ 6 h 15"/>
                <a:gd name="T18" fmla="*/ 9 w 11"/>
                <a:gd name="T19" fmla="*/ 15 h 15"/>
                <a:gd name="T20" fmla="*/ 11 w 11"/>
                <a:gd name="T21" fmla="*/ 15 h 15"/>
                <a:gd name="T22" fmla="*/ 11 w 11"/>
                <a:gd name="T23" fmla="*/ 6 h 15"/>
                <a:gd name="T24" fmla="*/ 6 w 11"/>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5">
                  <a:moveTo>
                    <a:pt x="6" y="0"/>
                  </a:moveTo>
                  <a:cubicBezTo>
                    <a:pt x="4" y="0"/>
                    <a:pt x="3" y="2"/>
                    <a:pt x="2" y="3"/>
                  </a:cubicBezTo>
                  <a:cubicBezTo>
                    <a:pt x="2" y="1"/>
                    <a:pt x="2" y="1"/>
                    <a:pt x="2" y="1"/>
                  </a:cubicBezTo>
                  <a:cubicBezTo>
                    <a:pt x="0" y="1"/>
                    <a:pt x="0" y="1"/>
                    <a:pt x="0" y="1"/>
                  </a:cubicBezTo>
                  <a:cubicBezTo>
                    <a:pt x="0" y="15"/>
                    <a:pt x="0" y="15"/>
                    <a:pt x="0" y="15"/>
                  </a:cubicBezTo>
                  <a:cubicBezTo>
                    <a:pt x="2" y="15"/>
                    <a:pt x="2" y="15"/>
                    <a:pt x="2" y="15"/>
                  </a:cubicBezTo>
                  <a:cubicBezTo>
                    <a:pt x="2" y="7"/>
                    <a:pt x="2" y="7"/>
                    <a:pt x="2" y="7"/>
                  </a:cubicBezTo>
                  <a:cubicBezTo>
                    <a:pt x="2" y="4"/>
                    <a:pt x="4" y="2"/>
                    <a:pt x="6" y="2"/>
                  </a:cubicBezTo>
                  <a:cubicBezTo>
                    <a:pt x="8" y="2"/>
                    <a:pt x="9" y="4"/>
                    <a:pt x="9" y="6"/>
                  </a:cubicBezTo>
                  <a:cubicBezTo>
                    <a:pt x="9" y="15"/>
                    <a:pt x="9" y="15"/>
                    <a:pt x="9" y="15"/>
                  </a:cubicBezTo>
                  <a:cubicBezTo>
                    <a:pt x="11" y="15"/>
                    <a:pt x="11" y="15"/>
                    <a:pt x="11" y="15"/>
                  </a:cubicBezTo>
                  <a:cubicBezTo>
                    <a:pt x="11" y="6"/>
                    <a:pt x="11" y="6"/>
                    <a:pt x="11" y="6"/>
                  </a:cubicBezTo>
                  <a:cubicBezTo>
                    <a:pt x="11" y="3"/>
                    <a:pt x="9" y="0"/>
                    <a:pt x="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59" name="Freeform 403">
              <a:extLst>
                <a:ext uri="{FF2B5EF4-FFF2-40B4-BE49-F238E27FC236}">
                  <a16:creationId xmlns:a16="http://schemas.microsoft.com/office/drawing/2014/main" id="{22BE4003-665E-4DCE-8700-DCDD4BC4BCC0}"/>
                </a:ext>
              </a:extLst>
            </p:cNvPr>
            <p:cNvSpPr>
              <a:spLocks/>
            </p:cNvSpPr>
            <p:nvPr/>
          </p:nvSpPr>
          <p:spPr bwMode="auto">
            <a:xfrm>
              <a:off x="1348" y="2437"/>
              <a:ext cx="130" cy="131"/>
            </a:xfrm>
            <a:custGeom>
              <a:avLst/>
              <a:gdLst>
                <a:gd name="T0" fmla="*/ 27 w 55"/>
                <a:gd name="T1" fmla="*/ 27 h 55"/>
                <a:gd name="T2" fmla="*/ 27 w 55"/>
                <a:gd name="T3" fmla="*/ 0 h 55"/>
                <a:gd name="T4" fmla="*/ 55 w 55"/>
                <a:gd name="T5" fmla="*/ 27 h 55"/>
                <a:gd name="T6" fmla="*/ 27 w 55"/>
                <a:gd name="T7" fmla="*/ 55 h 55"/>
                <a:gd name="T8" fmla="*/ 0 w 55"/>
                <a:gd name="T9" fmla="*/ 27 h 55"/>
                <a:gd name="T10" fmla="*/ 27 w 55"/>
                <a:gd name="T11" fmla="*/ 0 h 55"/>
                <a:gd name="T12" fmla="*/ 27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27" y="27"/>
                  </a:moveTo>
                  <a:cubicBezTo>
                    <a:pt x="27" y="0"/>
                    <a:pt x="27" y="0"/>
                    <a:pt x="27" y="0"/>
                  </a:cubicBezTo>
                  <a:cubicBezTo>
                    <a:pt x="43" y="0"/>
                    <a:pt x="55" y="12"/>
                    <a:pt x="55" y="27"/>
                  </a:cubicBezTo>
                  <a:cubicBezTo>
                    <a:pt x="55" y="43"/>
                    <a:pt x="43" y="55"/>
                    <a:pt x="27" y="55"/>
                  </a:cubicBezTo>
                  <a:cubicBezTo>
                    <a:pt x="12" y="55"/>
                    <a:pt x="0" y="43"/>
                    <a:pt x="0" y="27"/>
                  </a:cubicBezTo>
                  <a:cubicBezTo>
                    <a:pt x="0" y="12"/>
                    <a:pt x="12" y="0"/>
                    <a:pt x="27" y="0"/>
                  </a:cubicBezTo>
                  <a:lnTo>
                    <a:pt x="27" y="27"/>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0" name="Freeform 404">
              <a:extLst>
                <a:ext uri="{FF2B5EF4-FFF2-40B4-BE49-F238E27FC236}">
                  <a16:creationId xmlns:a16="http://schemas.microsoft.com/office/drawing/2014/main" id="{7B431F4B-3F36-42DF-8D24-A44E200FE7DA}"/>
                </a:ext>
              </a:extLst>
            </p:cNvPr>
            <p:cNvSpPr>
              <a:spLocks/>
            </p:cNvSpPr>
            <p:nvPr/>
          </p:nvSpPr>
          <p:spPr bwMode="auto">
            <a:xfrm>
              <a:off x="1412" y="2072"/>
              <a:ext cx="180" cy="178"/>
            </a:xfrm>
            <a:custGeom>
              <a:avLst/>
              <a:gdLst>
                <a:gd name="T0" fmla="*/ 38 w 76"/>
                <a:gd name="T1" fmla="*/ 38 h 75"/>
                <a:gd name="T2" fmla="*/ 38 w 76"/>
                <a:gd name="T3" fmla="*/ 0 h 75"/>
                <a:gd name="T4" fmla="*/ 76 w 76"/>
                <a:gd name="T5" fmla="*/ 38 h 75"/>
                <a:gd name="T6" fmla="*/ 38 w 76"/>
                <a:gd name="T7" fmla="*/ 75 h 75"/>
                <a:gd name="T8" fmla="*/ 0 w 76"/>
                <a:gd name="T9" fmla="*/ 38 h 75"/>
                <a:gd name="T10" fmla="*/ 38 w 76"/>
                <a:gd name="T11" fmla="*/ 0 h 75"/>
                <a:gd name="T12" fmla="*/ 38 w 76"/>
                <a:gd name="T13" fmla="*/ 0 h 75"/>
                <a:gd name="T14" fmla="*/ 38 w 76"/>
                <a:gd name="T15" fmla="*/ 38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5">
                  <a:moveTo>
                    <a:pt x="38" y="38"/>
                  </a:moveTo>
                  <a:cubicBezTo>
                    <a:pt x="38" y="0"/>
                    <a:pt x="38" y="0"/>
                    <a:pt x="38" y="0"/>
                  </a:cubicBezTo>
                  <a:cubicBezTo>
                    <a:pt x="59" y="0"/>
                    <a:pt x="76" y="17"/>
                    <a:pt x="76" y="38"/>
                  </a:cubicBezTo>
                  <a:cubicBezTo>
                    <a:pt x="76" y="58"/>
                    <a:pt x="59" y="75"/>
                    <a:pt x="38" y="75"/>
                  </a:cubicBezTo>
                  <a:cubicBezTo>
                    <a:pt x="17" y="75"/>
                    <a:pt x="0" y="58"/>
                    <a:pt x="0" y="38"/>
                  </a:cubicBezTo>
                  <a:cubicBezTo>
                    <a:pt x="0" y="17"/>
                    <a:pt x="17" y="0"/>
                    <a:pt x="38" y="0"/>
                  </a:cubicBezTo>
                  <a:cubicBezTo>
                    <a:pt x="38" y="0"/>
                    <a:pt x="38" y="0"/>
                    <a:pt x="38" y="0"/>
                  </a:cubicBezTo>
                  <a:lnTo>
                    <a:pt x="38" y="38"/>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1" name="Freeform 405">
              <a:extLst>
                <a:ext uri="{FF2B5EF4-FFF2-40B4-BE49-F238E27FC236}">
                  <a16:creationId xmlns:a16="http://schemas.microsoft.com/office/drawing/2014/main" id="{1350B954-E9E0-44C3-894B-ACFF56E6F6FD}"/>
                </a:ext>
              </a:extLst>
            </p:cNvPr>
            <p:cNvSpPr>
              <a:spLocks/>
            </p:cNvSpPr>
            <p:nvPr/>
          </p:nvSpPr>
          <p:spPr bwMode="auto">
            <a:xfrm>
              <a:off x="1613" y="1807"/>
              <a:ext cx="135" cy="135"/>
            </a:xfrm>
            <a:custGeom>
              <a:avLst/>
              <a:gdLst>
                <a:gd name="T0" fmla="*/ 28 w 57"/>
                <a:gd name="T1" fmla="*/ 29 h 57"/>
                <a:gd name="T2" fmla="*/ 28 w 57"/>
                <a:gd name="T3" fmla="*/ 0 h 57"/>
                <a:gd name="T4" fmla="*/ 57 w 57"/>
                <a:gd name="T5" fmla="*/ 29 h 57"/>
                <a:gd name="T6" fmla="*/ 28 w 57"/>
                <a:gd name="T7" fmla="*/ 57 h 57"/>
                <a:gd name="T8" fmla="*/ 0 w 57"/>
                <a:gd name="T9" fmla="*/ 29 h 57"/>
                <a:gd name="T10" fmla="*/ 28 w 57"/>
                <a:gd name="T11" fmla="*/ 0 h 57"/>
                <a:gd name="T12" fmla="*/ 28 w 57"/>
                <a:gd name="T13" fmla="*/ 0 h 57"/>
                <a:gd name="T14" fmla="*/ 28 w 57"/>
                <a:gd name="T15" fmla="*/ 29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57">
                  <a:moveTo>
                    <a:pt x="28" y="29"/>
                  </a:moveTo>
                  <a:cubicBezTo>
                    <a:pt x="28" y="0"/>
                    <a:pt x="28" y="0"/>
                    <a:pt x="28" y="0"/>
                  </a:cubicBezTo>
                  <a:cubicBezTo>
                    <a:pt x="44" y="0"/>
                    <a:pt x="57" y="13"/>
                    <a:pt x="57" y="29"/>
                  </a:cubicBezTo>
                  <a:cubicBezTo>
                    <a:pt x="57" y="45"/>
                    <a:pt x="44" y="57"/>
                    <a:pt x="28" y="57"/>
                  </a:cubicBezTo>
                  <a:cubicBezTo>
                    <a:pt x="13" y="57"/>
                    <a:pt x="0" y="45"/>
                    <a:pt x="0" y="29"/>
                  </a:cubicBezTo>
                  <a:cubicBezTo>
                    <a:pt x="0" y="13"/>
                    <a:pt x="13" y="0"/>
                    <a:pt x="28" y="0"/>
                  </a:cubicBezTo>
                  <a:cubicBezTo>
                    <a:pt x="28" y="0"/>
                    <a:pt x="28" y="0"/>
                    <a:pt x="28" y="0"/>
                  </a:cubicBezTo>
                  <a:lnTo>
                    <a:pt x="28" y="29"/>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2" name="Freeform 406">
              <a:extLst>
                <a:ext uri="{FF2B5EF4-FFF2-40B4-BE49-F238E27FC236}">
                  <a16:creationId xmlns:a16="http://schemas.microsoft.com/office/drawing/2014/main" id="{DE4750A5-A56D-45C4-B7DB-3FD64A9BC52A}"/>
                </a:ext>
              </a:extLst>
            </p:cNvPr>
            <p:cNvSpPr>
              <a:spLocks/>
            </p:cNvSpPr>
            <p:nvPr/>
          </p:nvSpPr>
          <p:spPr bwMode="auto">
            <a:xfrm>
              <a:off x="1814" y="1459"/>
              <a:ext cx="251" cy="251"/>
            </a:xfrm>
            <a:custGeom>
              <a:avLst/>
              <a:gdLst>
                <a:gd name="T0" fmla="*/ 53 w 106"/>
                <a:gd name="T1" fmla="*/ 53 h 106"/>
                <a:gd name="T2" fmla="*/ 53 w 106"/>
                <a:gd name="T3" fmla="*/ 0 h 106"/>
                <a:gd name="T4" fmla="*/ 106 w 106"/>
                <a:gd name="T5" fmla="*/ 53 h 106"/>
                <a:gd name="T6" fmla="*/ 53 w 106"/>
                <a:gd name="T7" fmla="*/ 106 h 106"/>
                <a:gd name="T8" fmla="*/ 0 w 106"/>
                <a:gd name="T9" fmla="*/ 53 h 106"/>
                <a:gd name="T10" fmla="*/ 53 w 106"/>
                <a:gd name="T11" fmla="*/ 0 h 106"/>
                <a:gd name="T12" fmla="*/ 53 w 106"/>
                <a:gd name="T13" fmla="*/ 0 h 106"/>
                <a:gd name="T14" fmla="*/ 53 w 106"/>
                <a:gd name="T15" fmla="*/ 53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6">
                  <a:moveTo>
                    <a:pt x="53" y="53"/>
                  </a:moveTo>
                  <a:cubicBezTo>
                    <a:pt x="53" y="0"/>
                    <a:pt x="53" y="0"/>
                    <a:pt x="53" y="0"/>
                  </a:cubicBezTo>
                  <a:cubicBezTo>
                    <a:pt x="82" y="0"/>
                    <a:pt x="106" y="24"/>
                    <a:pt x="106" y="53"/>
                  </a:cubicBezTo>
                  <a:cubicBezTo>
                    <a:pt x="106" y="82"/>
                    <a:pt x="82" y="106"/>
                    <a:pt x="53" y="106"/>
                  </a:cubicBezTo>
                  <a:cubicBezTo>
                    <a:pt x="24" y="106"/>
                    <a:pt x="0" y="82"/>
                    <a:pt x="0" y="53"/>
                  </a:cubicBezTo>
                  <a:cubicBezTo>
                    <a:pt x="0" y="24"/>
                    <a:pt x="24" y="0"/>
                    <a:pt x="53" y="0"/>
                  </a:cubicBezTo>
                  <a:cubicBezTo>
                    <a:pt x="53" y="0"/>
                    <a:pt x="53" y="0"/>
                    <a:pt x="53" y="0"/>
                  </a:cubicBezTo>
                  <a:lnTo>
                    <a:pt x="53" y="53"/>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3" name="Freeform 407">
              <a:extLst>
                <a:ext uri="{FF2B5EF4-FFF2-40B4-BE49-F238E27FC236}">
                  <a16:creationId xmlns:a16="http://schemas.microsoft.com/office/drawing/2014/main" id="{D6EC9EAD-AF35-458D-B237-29D6C7C10799}"/>
                </a:ext>
              </a:extLst>
            </p:cNvPr>
            <p:cNvSpPr>
              <a:spLocks/>
            </p:cNvSpPr>
            <p:nvPr/>
          </p:nvSpPr>
          <p:spPr bwMode="auto">
            <a:xfrm>
              <a:off x="2200" y="1158"/>
              <a:ext cx="395" cy="396"/>
            </a:xfrm>
            <a:custGeom>
              <a:avLst/>
              <a:gdLst>
                <a:gd name="T0" fmla="*/ 83 w 167"/>
                <a:gd name="T1" fmla="*/ 83 h 167"/>
                <a:gd name="T2" fmla="*/ 83 w 167"/>
                <a:gd name="T3" fmla="*/ 0 h 167"/>
                <a:gd name="T4" fmla="*/ 167 w 167"/>
                <a:gd name="T5" fmla="*/ 83 h 167"/>
                <a:gd name="T6" fmla="*/ 83 w 167"/>
                <a:gd name="T7" fmla="*/ 167 h 167"/>
                <a:gd name="T8" fmla="*/ 0 w 167"/>
                <a:gd name="T9" fmla="*/ 83 h 167"/>
                <a:gd name="T10" fmla="*/ 83 w 167"/>
                <a:gd name="T11" fmla="*/ 0 h 167"/>
                <a:gd name="T12" fmla="*/ 83 w 167"/>
                <a:gd name="T13" fmla="*/ 0 h 167"/>
                <a:gd name="T14" fmla="*/ 83 w 167"/>
                <a:gd name="T15" fmla="*/ 83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7">
                  <a:moveTo>
                    <a:pt x="83" y="83"/>
                  </a:moveTo>
                  <a:cubicBezTo>
                    <a:pt x="83" y="0"/>
                    <a:pt x="83" y="0"/>
                    <a:pt x="83" y="0"/>
                  </a:cubicBezTo>
                  <a:cubicBezTo>
                    <a:pt x="129" y="0"/>
                    <a:pt x="167" y="37"/>
                    <a:pt x="167" y="83"/>
                  </a:cubicBezTo>
                  <a:cubicBezTo>
                    <a:pt x="167" y="129"/>
                    <a:pt x="129" y="167"/>
                    <a:pt x="83" y="167"/>
                  </a:cubicBezTo>
                  <a:cubicBezTo>
                    <a:pt x="37" y="167"/>
                    <a:pt x="0" y="129"/>
                    <a:pt x="0" y="83"/>
                  </a:cubicBezTo>
                  <a:cubicBezTo>
                    <a:pt x="0" y="37"/>
                    <a:pt x="37" y="0"/>
                    <a:pt x="83" y="0"/>
                  </a:cubicBezTo>
                  <a:cubicBezTo>
                    <a:pt x="83" y="0"/>
                    <a:pt x="83" y="0"/>
                    <a:pt x="83" y="0"/>
                  </a:cubicBezTo>
                  <a:lnTo>
                    <a:pt x="83" y="83"/>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4" name="Freeform 408">
              <a:extLst>
                <a:ext uri="{FF2B5EF4-FFF2-40B4-BE49-F238E27FC236}">
                  <a16:creationId xmlns:a16="http://schemas.microsoft.com/office/drawing/2014/main" id="{585291C6-CE0B-422D-877F-5C630D54E541}"/>
                </a:ext>
              </a:extLst>
            </p:cNvPr>
            <p:cNvSpPr>
              <a:spLocks/>
            </p:cNvSpPr>
            <p:nvPr/>
          </p:nvSpPr>
          <p:spPr bwMode="auto">
            <a:xfrm>
              <a:off x="2777" y="1115"/>
              <a:ext cx="291" cy="294"/>
            </a:xfrm>
            <a:custGeom>
              <a:avLst/>
              <a:gdLst>
                <a:gd name="T0" fmla="*/ 61 w 123"/>
                <a:gd name="T1" fmla="*/ 62 h 124"/>
                <a:gd name="T2" fmla="*/ 61 w 123"/>
                <a:gd name="T3" fmla="*/ 0 h 124"/>
                <a:gd name="T4" fmla="*/ 123 w 123"/>
                <a:gd name="T5" fmla="*/ 62 h 124"/>
                <a:gd name="T6" fmla="*/ 61 w 123"/>
                <a:gd name="T7" fmla="*/ 124 h 124"/>
                <a:gd name="T8" fmla="*/ 0 w 123"/>
                <a:gd name="T9" fmla="*/ 62 h 124"/>
                <a:gd name="T10" fmla="*/ 61 w 123"/>
                <a:gd name="T11" fmla="*/ 0 h 124"/>
                <a:gd name="T12" fmla="*/ 61 w 123"/>
                <a:gd name="T13" fmla="*/ 0 h 124"/>
                <a:gd name="T14" fmla="*/ 61 w 123"/>
                <a:gd name="T15" fmla="*/ 62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4">
                  <a:moveTo>
                    <a:pt x="61" y="62"/>
                  </a:moveTo>
                  <a:cubicBezTo>
                    <a:pt x="61" y="0"/>
                    <a:pt x="61" y="0"/>
                    <a:pt x="61" y="0"/>
                  </a:cubicBezTo>
                  <a:cubicBezTo>
                    <a:pt x="96" y="0"/>
                    <a:pt x="123" y="28"/>
                    <a:pt x="123" y="62"/>
                  </a:cubicBezTo>
                  <a:cubicBezTo>
                    <a:pt x="123" y="96"/>
                    <a:pt x="96" y="124"/>
                    <a:pt x="61" y="124"/>
                  </a:cubicBezTo>
                  <a:cubicBezTo>
                    <a:pt x="27" y="124"/>
                    <a:pt x="0" y="96"/>
                    <a:pt x="0" y="62"/>
                  </a:cubicBezTo>
                  <a:cubicBezTo>
                    <a:pt x="0" y="28"/>
                    <a:pt x="27" y="0"/>
                    <a:pt x="61" y="0"/>
                  </a:cubicBezTo>
                  <a:cubicBezTo>
                    <a:pt x="61" y="0"/>
                    <a:pt x="61" y="0"/>
                    <a:pt x="61" y="0"/>
                  </a:cubicBezTo>
                  <a:lnTo>
                    <a:pt x="61" y="62"/>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5" name="Freeform 409">
              <a:extLst>
                <a:ext uri="{FF2B5EF4-FFF2-40B4-BE49-F238E27FC236}">
                  <a16:creationId xmlns:a16="http://schemas.microsoft.com/office/drawing/2014/main" id="{4AC8CD32-F953-4A16-838C-04032D6A68C7}"/>
                </a:ext>
              </a:extLst>
            </p:cNvPr>
            <p:cNvSpPr>
              <a:spLocks/>
            </p:cNvSpPr>
            <p:nvPr/>
          </p:nvSpPr>
          <p:spPr bwMode="auto">
            <a:xfrm>
              <a:off x="3231" y="1113"/>
              <a:ext cx="537" cy="538"/>
            </a:xfrm>
            <a:custGeom>
              <a:avLst/>
              <a:gdLst>
                <a:gd name="T0" fmla="*/ 113 w 227"/>
                <a:gd name="T1" fmla="*/ 114 h 227"/>
                <a:gd name="T2" fmla="*/ 113 w 227"/>
                <a:gd name="T3" fmla="*/ 0 h 227"/>
                <a:gd name="T4" fmla="*/ 227 w 227"/>
                <a:gd name="T5" fmla="*/ 114 h 227"/>
                <a:gd name="T6" fmla="*/ 113 w 227"/>
                <a:gd name="T7" fmla="*/ 227 h 227"/>
                <a:gd name="T8" fmla="*/ 0 w 227"/>
                <a:gd name="T9" fmla="*/ 114 h 227"/>
                <a:gd name="T10" fmla="*/ 113 w 227"/>
                <a:gd name="T11" fmla="*/ 0 h 227"/>
                <a:gd name="T12" fmla="*/ 113 w 227"/>
                <a:gd name="T13" fmla="*/ 0 h 227"/>
                <a:gd name="T14" fmla="*/ 113 w 227"/>
                <a:gd name="T15" fmla="*/ 114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7">
                  <a:moveTo>
                    <a:pt x="113" y="114"/>
                  </a:moveTo>
                  <a:cubicBezTo>
                    <a:pt x="113" y="0"/>
                    <a:pt x="113" y="0"/>
                    <a:pt x="113" y="0"/>
                  </a:cubicBezTo>
                  <a:cubicBezTo>
                    <a:pt x="176" y="0"/>
                    <a:pt x="227" y="51"/>
                    <a:pt x="227" y="114"/>
                  </a:cubicBezTo>
                  <a:cubicBezTo>
                    <a:pt x="227" y="176"/>
                    <a:pt x="176" y="227"/>
                    <a:pt x="113" y="227"/>
                  </a:cubicBezTo>
                  <a:cubicBezTo>
                    <a:pt x="51" y="227"/>
                    <a:pt x="0" y="176"/>
                    <a:pt x="0" y="114"/>
                  </a:cubicBezTo>
                  <a:cubicBezTo>
                    <a:pt x="0" y="51"/>
                    <a:pt x="51" y="0"/>
                    <a:pt x="113" y="0"/>
                  </a:cubicBezTo>
                  <a:cubicBezTo>
                    <a:pt x="113" y="0"/>
                    <a:pt x="113" y="0"/>
                    <a:pt x="113" y="0"/>
                  </a:cubicBezTo>
                  <a:lnTo>
                    <a:pt x="113" y="114"/>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6" name="Freeform 410">
              <a:extLst>
                <a:ext uri="{FF2B5EF4-FFF2-40B4-BE49-F238E27FC236}">
                  <a16:creationId xmlns:a16="http://schemas.microsoft.com/office/drawing/2014/main" id="{829D93B8-67A7-473B-85FC-BCBB460E7A0A}"/>
                </a:ext>
              </a:extLst>
            </p:cNvPr>
            <p:cNvSpPr>
              <a:spLocks/>
            </p:cNvSpPr>
            <p:nvPr/>
          </p:nvSpPr>
          <p:spPr bwMode="auto">
            <a:xfrm>
              <a:off x="3827" y="1606"/>
              <a:ext cx="306" cy="305"/>
            </a:xfrm>
            <a:custGeom>
              <a:avLst/>
              <a:gdLst>
                <a:gd name="T0" fmla="*/ 64 w 129"/>
                <a:gd name="T1" fmla="*/ 65 h 129"/>
                <a:gd name="T2" fmla="*/ 64 w 129"/>
                <a:gd name="T3" fmla="*/ 0 h 129"/>
                <a:gd name="T4" fmla="*/ 129 w 129"/>
                <a:gd name="T5" fmla="*/ 65 h 129"/>
                <a:gd name="T6" fmla="*/ 64 w 129"/>
                <a:gd name="T7" fmla="*/ 129 h 129"/>
                <a:gd name="T8" fmla="*/ 0 w 129"/>
                <a:gd name="T9" fmla="*/ 65 h 129"/>
                <a:gd name="T10" fmla="*/ 64 w 129"/>
                <a:gd name="T11" fmla="*/ 0 h 129"/>
                <a:gd name="T12" fmla="*/ 64 w 129"/>
                <a:gd name="T13" fmla="*/ 0 h 129"/>
                <a:gd name="T14" fmla="*/ 64 w 129"/>
                <a:gd name="T15" fmla="*/ 65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29">
                  <a:moveTo>
                    <a:pt x="64" y="65"/>
                  </a:moveTo>
                  <a:cubicBezTo>
                    <a:pt x="64" y="0"/>
                    <a:pt x="64" y="0"/>
                    <a:pt x="64" y="0"/>
                  </a:cubicBezTo>
                  <a:cubicBezTo>
                    <a:pt x="100" y="0"/>
                    <a:pt x="129" y="29"/>
                    <a:pt x="129" y="65"/>
                  </a:cubicBezTo>
                  <a:cubicBezTo>
                    <a:pt x="129" y="100"/>
                    <a:pt x="100" y="129"/>
                    <a:pt x="64" y="129"/>
                  </a:cubicBezTo>
                  <a:cubicBezTo>
                    <a:pt x="29" y="129"/>
                    <a:pt x="0" y="100"/>
                    <a:pt x="0" y="65"/>
                  </a:cubicBezTo>
                  <a:cubicBezTo>
                    <a:pt x="0" y="29"/>
                    <a:pt x="29" y="0"/>
                    <a:pt x="64" y="0"/>
                  </a:cubicBezTo>
                  <a:cubicBezTo>
                    <a:pt x="64" y="0"/>
                    <a:pt x="64" y="0"/>
                    <a:pt x="64" y="0"/>
                  </a:cubicBezTo>
                  <a:lnTo>
                    <a:pt x="64" y="65"/>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7" name="Freeform 411">
              <a:extLst>
                <a:ext uri="{FF2B5EF4-FFF2-40B4-BE49-F238E27FC236}">
                  <a16:creationId xmlns:a16="http://schemas.microsoft.com/office/drawing/2014/main" id="{2E55458C-FCE1-4054-8D88-564111CA35D8}"/>
                </a:ext>
              </a:extLst>
            </p:cNvPr>
            <p:cNvSpPr>
              <a:spLocks/>
            </p:cNvSpPr>
            <p:nvPr/>
          </p:nvSpPr>
          <p:spPr bwMode="auto">
            <a:xfrm>
              <a:off x="4187" y="2091"/>
              <a:ext cx="97" cy="98"/>
            </a:xfrm>
            <a:custGeom>
              <a:avLst/>
              <a:gdLst>
                <a:gd name="T0" fmla="*/ 21 w 41"/>
                <a:gd name="T1" fmla="*/ 20 h 41"/>
                <a:gd name="T2" fmla="*/ 21 w 41"/>
                <a:gd name="T3" fmla="*/ 0 h 41"/>
                <a:gd name="T4" fmla="*/ 41 w 41"/>
                <a:gd name="T5" fmla="*/ 20 h 41"/>
                <a:gd name="T6" fmla="*/ 21 w 41"/>
                <a:gd name="T7" fmla="*/ 41 h 41"/>
                <a:gd name="T8" fmla="*/ 0 w 41"/>
                <a:gd name="T9" fmla="*/ 20 h 41"/>
                <a:gd name="T10" fmla="*/ 21 w 41"/>
                <a:gd name="T11" fmla="*/ 0 h 41"/>
                <a:gd name="T12" fmla="*/ 21 w 41"/>
                <a:gd name="T13" fmla="*/ 0 h 41"/>
                <a:gd name="T14" fmla="*/ 21 w 41"/>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1" y="20"/>
                  </a:moveTo>
                  <a:cubicBezTo>
                    <a:pt x="21" y="0"/>
                    <a:pt x="21" y="0"/>
                    <a:pt x="21" y="0"/>
                  </a:cubicBezTo>
                  <a:cubicBezTo>
                    <a:pt x="32" y="0"/>
                    <a:pt x="41" y="9"/>
                    <a:pt x="41" y="20"/>
                  </a:cubicBezTo>
                  <a:cubicBezTo>
                    <a:pt x="41" y="32"/>
                    <a:pt x="32" y="41"/>
                    <a:pt x="21" y="41"/>
                  </a:cubicBezTo>
                  <a:cubicBezTo>
                    <a:pt x="9" y="41"/>
                    <a:pt x="0" y="32"/>
                    <a:pt x="0" y="20"/>
                  </a:cubicBezTo>
                  <a:cubicBezTo>
                    <a:pt x="0" y="9"/>
                    <a:pt x="9" y="0"/>
                    <a:pt x="21" y="0"/>
                  </a:cubicBezTo>
                  <a:cubicBezTo>
                    <a:pt x="21" y="0"/>
                    <a:pt x="21" y="0"/>
                    <a:pt x="21" y="0"/>
                  </a:cubicBezTo>
                  <a:lnTo>
                    <a:pt x="21" y="20"/>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668" name="Freeform 412">
              <a:extLst>
                <a:ext uri="{FF2B5EF4-FFF2-40B4-BE49-F238E27FC236}">
                  <a16:creationId xmlns:a16="http://schemas.microsoft.com/office/drawing/2014/main" id="{65A4522B-C929-4A40-B124-E86F31DCD91F}"/>
                </a:ext>
              </a:extLst>
            </p:cNvPr>
            <p:cNvSpPr>
              <a:spLocks/>
            </p:cNvSpPr>
            <p:nvPr/>
          </p:nvSpPr>
          <p:spPr bwMode="auto">
            <a:xfrm>
              <a:off x="4275" y="2435"/>
              <a:ext cx="130" cy="130"/>
            </a:xfrm>
            <a:custGeom>
              <a:avLst/>
              <a:gdLst>
                <a:gd name="T0" fmla="*/ 27 w 55"/>
                <a:gd name="T1" fmla="*/ 28 h 55"/>
                <a:gd name="T2" fmla="*/ 27 w 55"/>
                <a:gd name="T3" fmla="*/ 0 h 55"/>
                <a:gd name="T4" fmla="*/ 55 w 55"/>
                <a:gd name="T5" fmla="*/ 28 h 55"/>
                <a:gd name="T6" fmla="*/ 27 w 55"/>
                <a:gd name="T7" fmla="*/ 55 h 55"/>
                <a:gd name="T8" fmla="*/ 0 w 55"/>
                <a:gd name="T9" fmla="*/ 28 h 55"/>
                <a:gd name="T10" fmla="*/ 27 w 55"/>
                <a:gd name="T11" fmla="*/ 0 h 55"/>
                <a:gd name="T12" fmla="*/ 27 w 55"/>
                <a:gd name="T13" fmla="*/ 28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27" y="28"/>
                  </a:moveTo>
                  <a:cubicBezTo>
                    <a:pt x="27" y="0"/>
                    <a:pt x="27" y="0"/>
                    <a:pt x="27" y="0"/>
                  </a:cubicBezTo>
                  <a:cubicBezTo>
                    <a:pt x="42" y="0"/>
                    <a:pt x="55" y="12"/>
                    <a:pt x="55" y="28"/>
                  </a:cubicBezTo>
                  <a:cubicBezTo>
                    <a:pt x="55" y="43"/>
                    <a:pt x="42" y="55"/>
                    <a:pt x="27" y="55"/>
                  </a:cubicBezTo>
                  <a:cubicBezTo>
                    <a:pt x="12" y="55"/>
                    <a:pt x="0" y="43"/>
                    <a:pt x="0" y="28"/>
                  </a:cubicBezTo>
                  <a:cubicBezTo>
                    <a:pt x="0" y="12"/>
                    <a:pt x="12" y="0"/>
                    <a:pt x="27" y="0"/>
                  </a:cubicBezTo>
                  <a:lnTo>
                    <a:pt x="27" y="28"/>
                  </a:lnTo>
                  <a:close/>
                </a:path>
              </a:pathLst>
            </a:custGeom>
            <a:solidFill>
              <a:srgbClr val="F36E3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
        <p:nvSpPr>
          <p:cNvPr id="141" name="Footer Placeholder 3">
            <a:extLst>
              <a:ext uri="{FF2B5EF4-FFF2-40B4-BE49-F238E27FC236}">
                <a16:creationId xmlns:a16="http://schemas.microsoft.com/office/drawing/2014/main" id="{DB4F4DC2-497C-464B-926D-6ACCA32A87BD}"/>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283869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36BB-865C-4E83-A7CE-C68E2440A210}"/>
              </a:ext>
            </a:extLst>
          </p:cNvPr>
          <p:cNvSpPr>
            <a:spLocks noGrp="1"/>
          </p:cNvSpPr>
          <p:nvPr>
            <p:ph type="title"/>
          </p:nvPr>
        </p:nvSpPr>
        <p:spPr/>
        <p:txBody>
          <a:bodyPr/>
          <a:lstStyle/>
          <a:p>
            <a:r>
              <a:rPr lang="en-GB" sz="2400" dirty="0"/>
              <a:t>Foreign direct investment is volatile and inflows can fall rapidly in the early years of a protracted crisis response </a:t>
            </a:r>
          </a:p>
        </p:txBody>
      </p:sp>
      <p:grpSp>
        <p:nvGrpSpPr>
          <p:cNvPr id="8" name="Group 4">
            <a:extLst>
              <a:ext uri="{FF2B5EF4-FFF2-40B4-BE49-F238E27FC236}">
                <a16:creationId xmlns:a16="http://schemas.microsoft.com/office/drawing/2014/main" id="{AC112923-200A-49B1-88DD-BA15F269D359}"/>
              </a:ext>
            </a:extLst>
          </p:cNvPr>
          <p:cNvGrpSpPr>
            <a:grpSpLocks noChangeAspect="1"/>
          </p:cNvGrpSpPr>
          <p:nvPr/>
        </p:nvGrpSpPr>
        <p:grpSpPr bwMode="auto">
          <a:xfrm>
            <a:off x="360892" y="2317530"/>
            <a:ext cx="8494423" cy="3015337"/>
            <a:chOff x="421" y="1278"/>
            <a:chExt cx="4851" cy="1722"/>
          </a:xfrm>
        </p:grpSpPr>
        <p:sp>
          <p:nvSpPr>
            <p:cNvPr id="9" name="AutoShape 3">
              <a:extLst>
                <a:ext uri="{FF2B5EF4-FFF2-40B4-BE49-F238E27FC236}">
                  <a16:creationId xmlns:a16="http://schemas.microsoft.com/office/drawing/2014/main" id="{C34B2DB7-984A-4349-A527-0B253749152D}"/>
                </a:ext>
              </a:extLst>
            </p:cNvPr>
            <p:cNvSpPr>
              <a:spLocks noChangeAspect="1" noChangeArrowheads="1" noTextEdit="1"/>
            </p:cNvSpPr>
            <p:nvPr/>
          </p:nvSpPr>
          <p:spPr bwMode="auto">
            <a:xfrm>
              <a:off x="488" y="1327"/>
              <a:ext cx="4784" cy="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0" name="Rectangle 5">
              <a:extLst>
                <a:ext uri="{FF2B5EF4-FFF2-40B4-BE49-F238E27FC236}">
                  <a16:creationId xmlns:a16="http://schemas.microsoft.com/office/drawing/2014/main" id="{C0D796A5-54FB-4E03-863A-6FC2530E84C2}"/>
                </a:ext>
              </a:extLst>
            </p:cNvPr>
            <p:cNvSpPr>
              <a:spLocks noChangeArrowheads="1"/>
            </p:cNvSpPr>
            <p:nvPr/>
          </p:nvSpPr>
          <p:spPr bwMode="auto">
            <a:xfrm>
              <a:off x="3796" y="1372"/>
              <a:ext cx="1398" cy="548"/>
            </a:xfrm>
            <a:prstGeom prst="rect">
              <a:avLst/>
            </a:prstGeom>
            <a:solidFill>
              <a:srgbClr val="FAF9F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1" name="Line 6">
              <a:extLst>
                <a:ext uri="{FF2B5EF4-FFF2-40B4-BE49-F238E27FC236}">
                  <a16:creationId xmlns:a16="http://schemas.microsoft.com/office/drawing/2014/main" id="{B8644022-2F79-4A59-BB06-266DE374B9DD}"/>
                </a:ext>
              </a:extLst>
            </p:cNvPr>
            <p:cNvSpPr>
              <a:spLocks noChangeShapeType="1"/>
            </p:cNvSpPr>
            <p:nvPr/>
          </p:nvSpPr>
          <p:spPr bwMode="auto">
            <a:xfrm>
              <a:off x="779" y="1372"/>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2" name="Line 7">
              <a:extLst>
                <a:ext uri="{FF2B5EF4-FFF2-40B4-BE49-F238E27FC236}">
                  <a16:creationId xmlns:a16="http://schemas.microsoft.com/office/drawing/2014/main" id="{9336C9A5-D257-43A7-8B47-07CEDC5BFA70}"/>
                </a:ext>
              </a:extLst>
            </p:cNvPr>
            <p:cNvSpPr>
              <a:spLocks noChangeShapeType="1"/>
            </p:cNvSpPr>
            <p:nvPr/>
          </p:nvSpPr>
          <p:spPr bwMode="auto">
            <a:xfrm>
              <a:off x="779" y="1828"/>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3" name="Line 8">
              <a:extLst>
                <a:ext uri="{FF2B5EF4-FFF2-40B4-BE49-F238E27FC236}">
                  <a16:creationId xmlns:a16="http://schemas.microsoft.com/office/drawing/2014/main" id="{8F1F3D6C-D114-4884-ACBA-A6E0D93894BC}"/>
                </a:ext>
              </a:extLst>
            </p:cNvPr>
            <p:cNvSpPr>
              <a:spLocks noChangeShapeType="1"/>
            </p:cNvSpPr>
            <p:nvPr/>
          </p:nvSpPr>
          <p:spPr bwMode="auto">
            <a:xfrm>
              <a:off x="779" y="2056"/>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4" name="Line 9">
              <a:extLst>
                <a:ext uri="{FF2B5EF4-FFF2-40B4-BE49-F238E27FC236}">
                  <a16:creationId xmlns:a16="http://schemas.microsoft.com/office/drawing/2014/main" id="{4FADA086-79D0-436F-83E1-F0E7028DB98C}"/>
                </a:ext>
              </a:extLst>
            </p:cNvPr>
            <p:cNvSpPr>
              <a:spLocks noChangeShapeType="1"/>
            </p:cNvSpPr>
            <p:nvPr/>
          </p:nvSpPr>
          <p:spPr bwMode="auto">
            <a:xfrm>
              <a:off x="779" y="2283"/>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5" name="Line 10">
              <a:extLst>
                <a:ext uri="{FF2B5EF4-FFF2-40B4-BE49-F238E27FC236}">
                  <a16:creationId xmlns:a16="http://schemas.microsoft.com/office/drawing/2014/main" id="{4CB7CF50-4F67-404A-9AD1-FE619914E6FB}"/>
                </a:ext>
              </a:extLst>
            </p:cNvPr>
            <p:cNvSpPr>
              <a:spLocks noChangeShapeType="1"/>
            </p:cNvSpPr>
            <p:nvPr/>
          </p:nvSpPr>
          <p:spPr bwMode="auto">
            <a:xfrm>
              <a:off x="779" y="2511"/>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6" name="Line 11">
              <a:extLst>
                <a:ext uri="{FF2B5EF4-FFF2-40B4-BE49-F238E27FC236}">
                  <a16:creationId xmlns:a16="http://schemas.microsoft.com/office/drawing/2014/main" id="{4679CF2F-9D0D-4305-B336-A1BAF18259E5}"/>
                </a:ext>
              </a:extLst>
            </p:cNvPr>
            <p:cNvSpPr>
              <a:spLocks noChangeShapeType="1"/>
            </p:cNvSpPr>
            <p:nvPr/>
          </p:nvSpPr>
          <p:spPr bwMode="auto">
            <a:xfrm>
              <a:off x="779" y="2739"/>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7" name="Rectangle 12">
              <a:extLst>
                <a:ext uri="{FF2B5EF4-FFF2-40B4-BE49-F238E27FC236}">
                  <a16:creationId xmlns:a16="http://schemas.microsoft.com/office/drawing/2014/main" id="{ECA2E25D-6EF3-43F9-A72B-799F33E3C498}"/>
                </a:ext>
              </a:extLst>
            </p:cNvPr>
            <p:cNvSpPr>
              <a:spLocks noChangeArrowheads="1"/>
            </p:cNvSpPr>
            <p:nvPr/>
          </p:nvSpPr>
          <p:spPr bwMode="auto">
            <a:xfrm>
              <a:off x="599" y="2912"/>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-60%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8" name="Rectangle 13">
              <a:extLst>
                <a:ext uri="{FF2B5EF4-FFF2-40B4-BE49-F238E27FC236}">
                  <a16:creationId xmlns:a16="http://schemas.microsoft.com/office/drawing/2014/main" id="{96A2DD7B-3EF4-4E31-8334-35D7F8E07DB3}"/>
                </a:ext>
              </a:extLst>
            </p:cNvPr>
            <p:cNvSpPr>
              <a:spLocks noChangeArrowheads="1"/>
            </p:cNvSpPr>
            <p:nvPr/>
          </p:nvSpPr>
          <p:spPr bwMode="auto">
            <a:xfrm>
              <a:off x="602" y="2684"/>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-50%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19" name="Rectangle 14">
              <a:extLst>
                <a:ext uri="{FF2B5EF4-FFF2-40B4-BE49-F238E27FC236}">
                  <a16:creationId xmlns:a16="http://schemas.microsoft.com/office/drawing/2014/main" id="{8326EC10-D1E9-45CB-A725-80E107780E22}"/>
                </a:ext>
              </a:extLst>
            </p:cNvPr>
            <p:cNvSpPr>
              <a:spLocks noChangeArrowheads="1"/>
            </p:cNvSpPr>
            <p:nvPr/>
          </p:nvSpPr>
          <p:spPr bwMode="auto">
            <a:xfrm>
              <a:off x="599" y="2456"/>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-40%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0" name="Rectangle 15">
              <a:extLst>
                <a:ext uri="{FF2B5EF4-FFF2-40B4-BE49-F238E27FC236}">
                  <a16:creationId xmlns:a16="http://schemas.microsoft.com/office/drawing/2014/main" id="{3E1290BB-E309-4F89-988D-38E2E5F8E540}"/>
                </a:ext>
              </a:extLst>
            </p:cNvPr>
            <p:cNvSpPr>
              <a:spLocks noChangeArrowheads="1"/>
            </p:cNvSpPr>
            <p:nvPr/>
          </p:nvSpPr>
          <p:spPr bwMode="auto">
            <a:xfrm>
              <a:off x="602" y="2228"/>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-30%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1" name="Rectangle 16">
              <a:extLst>
                <a:ext uri="{FF2B5EF4-FFF2-40B4-BE49-F238E27FC236}">
                  <a16:creationId xmlns:a16="http://schemas.microsoft.com/office/drawing/2014/main" id="{DC1E5C78-E7F8-417B-96A3-7046393F71C2}"/>
                </a:ext>
              </a:extLst>
            </p:cNvPr>
            <p:cNvSpPr>
              <a:spLocks noChangeArrowheads="1"/>
            </p:cNvSpPr>
            <p:nvPr/>
          </p:nvSpPr>
          <p:spPr bwMode="auto">
            <a:xfrm>
              <a:off x="602" y="2000"/>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-20%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2" name="Rectangle 17">
              <a:extLst>
                <a:ext uri="{FF2B5EF4-FFF2-40B4-BE49-F238E27FC236}">
                  <a16:creationId xmlns:a16="http://schemas.microsoft.com/office/drawing/2014/main" id="{0A35B832-2800-479D-AB80-0A52FAF11047}"/>
                </a:ext>
              </a:extLst>
            </p:cNvPr>
            <p:cNvSpPr>
              <a:spLocks noChangeArrowheads="1"/>
            </p:cNvSpPr>
            <p:nvPr/>
          </p:nvSpPr>
          <p:spPr bwMode="auto">
            <a:xfrm>
              <a:off x="616" y="1773"/>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-10%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3" name="Rectangle 18">
              <a:extLst>
                <a:ext uri="{FF2B5EF4-FFF2-40B4-BE49-F238E27FC236}">
                  <a16:creationId xmlns:a16="http://schemas.microsoft.com/office/drawing/2014/main" id="{19DC67DB-1E6B-4D1F-AD5B-1C3C1F0CC0B6}"/>
                </a:ext>
              </a:extLst>
            </p:cNvPr>
            <p:cNvSpPr>
              <a:spLocks noChangeArrowheads="1"/>
            </p:cNvSpPr>
            <p:nvPr/>
          </p:nvSpPr>
          <p:spPr bwMode="auto">
            <a:xfrm>
              <a:off x="708" y="1545"/>
              <a:ext cx="4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4" name="Rectangle 19">
              <a:extLst>
                <a:ext uri="{FF2B5EF4-FFF2-40B4-BE49-F238E27FC236}">
                  <a16:creationId xmlns:a16="http://schemas.microsoft.com/office/drawing/2014/main" id="{725553F4-528E-47BF-97D6-602567D9253E}"/>
                </a:ext>
              </a:extLst>
            </p:cNvPr>
            <p:cNvSpPr>
              <a:spLocks noChangeArrowheads="1"/>
            </p:cNvSpPr>
            <p:nvPr/>
          </p:nvSpPr>
          <p:spPr bwMode="auto">
            <a:xfrm>
              <a:off x="637" y="1317"/>
              <a:ext cx="146"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10%</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5" name="Rectangle 20">
              <a:extLst>
                <a:ext uri="{FF2B5EF4-FFF2-40B4-BE49-F238E27FC236}">
                  <a16:creationId xmlns:a16="http://schemas.microsoft.com/office/drawing/2014/main" id="{5E76CD30-57F4-439E-A36D-0109AA66BA93}"/>
                </a:ext>
              </a:extLst>
            </p:cNvPr>
            <p:cNvSpPr>
              <a:spLocks noChangeArrowheads="1"/>
            </p:cNvSpPr>
            <p:nvPr/>
          </p:nvSpPr>
          <p:spPr bwMode="auto">
            <a:xfrm rot="16200000">
              <a:off x="-354" y="2053"/>
              <a:ext cx="165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453F43"/>
                  </a:solidFill>
                  <a:effectLst/>
                  <a:uLnTx/>
                  <a:uFillTx/>
                  <a:latin typeface="Arial"/>
                  <a:ea typeface="MS PGothic" panose="020B0600070205080204" pitchFamily="34" charset="-128"/>
                  <a:cs typeface="+mn-cs"/>
                </a:rPr>
                <a:t>% change in  FDI since year before appeal</a:t>
              </a:r>
              <a:endParaRPr kumimoji="0" lang="en-US" altLang="en-US" sz="12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26" name="Rectangle 21">
              <a:extLst>
                <a:ext uri="{FF2B5EF4-FFF2-40B4-BE49-F238E27FC236}">
                  <a16:creationId xmlns:a16="http://schemas.microsoft.com/office/drawing/2014/main" id="{E25144C3-83DF-4998-BF8B-6DE5E3AF7A2D}"/>
                </a:ext>
              </a:extLst>
            </p:cNvPr>
            <p:cNvSpPr>
              <a:spLocks noChangeArrowheads="1"/>
            </p:cNvSpPr>
            <p:nvPr/>
          </p:nvSpPr>
          <p:spPr bwMode="auto">
            <a:xfrm>
              <a:off x="3888" y="1453"/>
              <a:ext cx="109" cy="107"/>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7" name="Rectangle 22">
              <a:extLst>
                <a:ext uri="{FF2B5EF4-FFF2-40B4-BE49-F238E27FC236}">
                  <a16:creationId xmlns:a16="http://schemas.microsoft.com/office/drawing/2014/main" id="{8494170E-C09F-42C7-9272-FE4C06943356}"/>
                </a:ext>
              </a:extLst>
            </p:cNvPr>
            <p:cNvSpPr>
              <a:spLocks noChangeArrowheads="1"/>
            </p:cNvSpPr>
            <p:nvPr/>
          </p:nvSpPr>
          <p:spPr bwMode="auto">
            <a:xfrm>
              <a:off x="4061" y="1469"/>
              <a:ext cx="100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a:ln>
                    <a:noFill/>
                  </a:ln>
                  <a:solidFill>
                    <a:srgbClr val="453F43"/>
                  </a:solidFill>
                  <a:effectLst/>
                  <a:uLnTx/>
                  <a:uFillTx/>
                  <a:latin typeface="Arial"/>
                  <a:ea typeface="MS PGothic" panose="020B0600070205080204" pitchFamily="34" charset="-128"/>
                  <a:cs typeface="+mn-cs"/>
                </a:rPr>
                <a:t>Lower middle income countries</a:t>
              </a:r>
              <a:endParaRPr kumimoji="0" lang="en-US" altLang="en-US" sz="1000" b="0"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28" name="Rectangle 23">
              <a:extLst>
                <a:ext uri="{FF2B5EF4-FFF2-40B4-BE49-F238E27FC236}">
                  <a16:creationId xmlns:a16="http://schemas.microsoft.com/office/drawing/2014/main" id="{F141C15B-404D-40D1-B3C8-87824C5475DF}"/>
                </a:ext>
              </a:extLst>
            </p:cNvPr>
            <p:cNvSpPr>
              <a:spLocks noChangeArrowheads="1"/>
            </p:cNvSpPr>
            <p:nvPr/>
          </p:nvSpPr>
          <p:spPr bwMode="auto">
            <a:xfrm>
              <a:off x="3888" y="1688"/>
              <a:ext cx="109" cy="107"/>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29" name="Rectangle 24">
              <a:extLst>
                <a:ext uri="{FF2B5EF4-FFF2-40B4-BE49-F238E27FC236}">
                  <a16:creationId xmlns:a16="http://schemas.microsoft.com/office/drawing/2014/main" id="{FC8975DC-A794-42A6-985A-247D866E14E6}"/>
                </a:ext>
              </a:extLst>
            </p:cNvPr>
            <p:cNvSpPr>
              <a:spLocks noChangeArrowheads="1"/>
            </p:cNvSpPr>
            <p:nvPr/>
          </p:nvSpPr>
          <p:spPr bwMode="auto">
            <a:xfrm>
              <a:off x="4061" y="1701"/>
              <a:ext cx="70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453F43"/>
                  </a:solidFill>
                  <a:effectLst/>
                  <a:uLnTx/>
                  <a:uFillTx/>
                  <a:latin typeface="Arial"/>
                  <a:ea typeface="MS PGothic" panose="020B0600070205080204" pitchFamily="34" charset="-128"/>
                  <a:cs typeface="+mn-cs"/>
                </a:rPr>
                <a:t>Low income countries</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0" name="Line 25">
              <a:extLst>
                <a:ext uri="{FF2B5EF4-FFF2-40B4-BE49-F238E27FC236}">
                  <a16:creationId xmlns:a16="http://schemas.microsoft.com/office/drawing/2014/main" id="{BB2EC28F-FD7A-4551-A6FD-DADAF1585B62}"/>
                </a:ext>
              </a:extLst>
            </p:cNvPr>
            <p:cNvSpPr>
              <a:spLocks noChangeShapeType="1"/>
            </p:cNvSpPr>
            <p:nvPr/>
          </p:nvSpPr>
          <p:spPr bwMode="auto">
            <a:xfrm>
              <a:off x="779" y="2967"/>
              <a:ext cx="2797" cy="0"/>
            </a:xfrm>
            <a:prstGeom prst="line">
              <a:avLst/>
            </a:prstGeom>
            <a:noFill/>
            <a:ln w="3175" cap="flat">
              <a:solidFill>
                <a:srgbClr val="B2ACA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1" name="Rectangle 26">
              <a:extLst>
                <a:ext uri="{FF2B5EF4-FFF2-40B4-BE49-F238E27FC236}">
                  <a16:creationId xmlns:a16="http://schemas.microsoft.com/office/drawing/2014/main" id="{98DF2FB4-5A43-4F01-864E-97C0BCA210DB}"/>
                </a:ext>
              </a:extLst>
            </p:cNvPr>
            <p:cNvSpPr>
              <a:spLocks noChangeArrowheads="1"/>
            </p:cNvSpPr>
            <p:nvPr/>
          </p:nvSpPr>
          <p:spPr bwMode="auto">
            <a:xfrm>
              <a:off x="3128" y="1598"/>
              <a:ext cx="171" cy="45"/>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2" name="Rectangle 27">
              <a:extLst>
                <a:ext uri="{FF2B5EF4-FFF2-40B4-BE49-F238E27FC236}">
                  <a16:creationId xmlns:a16="http://schemas.microsoft.com/office/drawing/2014/main" id="{90388C5B-6D4C-4189-A331-9B49BB8B117D}"/>
                </a:ext>
              </a:extLst>
            </p:cNvPr>
            <p:cNvSpPr>
              <a:spLocks noChangeArrowheads="1"/>
            </p:cNvSpPr>
            <p:nvPr/>
          </p:nvSpPr>
          <p:spPr bwMode="auto">
            <a:xfrm>
              <a:off x="3299" y="1598"/>
              <a:ext cx="170" cy="246"/>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3" name="Rectangle 28">
              <a:extLst>
                <a:ext uri="{FF2B5EF4-FFF2-40B4-BE49-F238E27FC236}">
                  <a16:creationId xmlns:a16="http://schemas.microsoft.com/office/drawing/2014/main" id="{8DDC2155-EFE8-4CCC-A400-A4155E67FE02}"/>
                </a:ext>
              </a:extLst>
            </p:cNvPr>
            <p:cNvSpPr>
              <a:spLocks noChangeArrowheads="1"/>
            </p:cNvSpPr>
            <p:nvPr/>
          </p:nvSpPr>
          <p:spPr bwMode="auto">
            <a:xfrm>
              <a:off x="2568" y="1441"/>
              <a:ext cx="170" cy="157"/>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4" name="Rectangle 29">
              <a:extLst>
                <a:ext uri="{FF2B5EF4-FFF2-40B4-BE49-F238E27FC236}">
                  <a16:creationId xmlns:a16="http://schemas.microsoft.com/office/drawing/2014/main" id="{44B7D8C2-2D83-4BC3-A23B-BF6846FAD68E}"/>
                </a:ext>
              </a:extLst>
            </p:cNvPr>
            <p:cNvSpPr>
              <a:spLocks noChangeArrowheads="1"/>
            </p:cNvSpPr>
            <p:nvPr/>
          </p:nvSpPr>
          <p:spPr bwMode="auto">
            <a:xfrm>
              <a:off x="2738" y="1598"/>
              <a:ext cx="170" cy="144"/>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5" name="Rectangle 30">
              <a:extLst>
                <a:ext uri="{FF2B5EF4-FFF2-40B4-BE49-F238E27FC236}">
                  <a16:creationId xmlns:a16="http://schemas.microsoft.com/office/drawing/2014/main" id="{4CEE14E7-8C25-47CE-92B1-FF580B1EEFE5}"/>
                </a:ext>
              </a:extLst>
            </p:cNvPr>
            <p:cNvSpPr>
              <a:spLocks noChangeArrowheads="1"/>
            </p:cNvSpPr>
            <p:nvPr/>
          </p:nvSpPr>
          <p:spPr bwMode="auto">
            <a:xfrm>
              <a:off x="2009" y="1598"/>
              <a:ext cx="168" cy="474"/>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6" name="Rectangle 31">
              <a:extLst>
                <a:ext uri="{FF2B5EF4-FFF2-40B4-BE49-F238E27FC236}">
                  <a16:creationId xmlns:a16="http://schemas.microsoft.com/office/drawing/2014/main" id="{0DBB795F-ED61-41C5-BEF5-090BB2AD16CC}"/>
                </a:ext>
              </a:extLst>
            </p:cNvPr>
            <p:cNvSpPr>
              <a:spLocks noChangeArrowheads="1"/>
            </p:cNvSpPr>
            <p:nvPr/>
          </p:nvSpPr>
          <p:spPr bwMode="auto">
            <a:xfrm>
              <a:off x="2177" y="1598"/>
              <a:ext cx="171" cy="951"/>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7" name="Rectangle 32">
              <a:extLst>
                <a:ext uri="{FF2B5EF4-FFF2-40B4-BE49-F238E27FC236}">
                  <a16:creationId xmlns:a16="http://schemas.microsoft.com/office/drawing/2014/main" id="{C585B2F8-4C1D-446F-88B3-D19CD16C26A6}"/>
                </a:ext>
              </a:extLst>
            </p:cNvPr>
            <p:cNvSpPr>
              <a:spLocks noChangeArrowheads="1"/>
            </p:cNvSpPr>
            <p:nvPr/>
          </p:nvSpPr>
          <p:spPr bwMode="auto">
            <a:xfrm>
              <a:off x="1449" y="1598"/>
              <a:ext cx="170" cy="365"/>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8" name="Rectangle 33">
              <a:extLst>
                <a:ext uri="{FF2B5EF4-FFF2-40B4-BE49-F238E27FC236}">
                  <a16:creationId xmlns:a16="http://schemas.microsoft.com/office/drawing/2014/main" id="{5C04E24F-4641-4FF9-BF45-092657F6B6FD}"/>
                </a:ext>
              </a:extLst>
            </p:cNvPr>
            <p:cNvSpPr>
              <a:spLocks noChangeArrowheads="1"/>
            </p:cNvSpPr>
            <p:nvPr/>
          </p:nvSpPr>
          <p:spPr bwMode="auto">
            <a:xfrm>
              <a:off x="1619" y="1598"/>
              <a:ext cx="168" cy="80"/>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39" name="Rectangle 34">
              <a:extLst>
                <a:ext uri="{FF2B5EF4-FFF2-40B4-BE49-F238E27FC236}">
                  <a16:creationId xmlns:a16="http://schemas.microsoft.com/office/drawing/2014/main" id="{311937BD-45DD-4A99-BA28-8C2A82F50D55}"/>
                </a:ext>
              </a:extLst>
            </p:cNvPr>
            <p:cNvSpPr>
              <a:spLocks noChangeArrowheads="1"/>
            </p:cNvSpPr>
            <p:nvPr/>
          </p:nvSpPr>
          <p:spPr bwMode="auto">
            <a:xfrm>
              <a:off x="895" y="1598"/>
              <a:ext cx="163" cy="1079"/>
            </a:xfrm>
            <a:prstGeom prst="rect">
              <a:avLst/>
            </a:prstGeom>
            <a:solidFill>
              <a:srgbClr val="EC65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0" name="Rectangle 35">
              <a:extLst>
                <a:ext uri="{FF2B5EF4-FFF2-40B4-BE49-F238E27FC236}">
                  <a16:creationId xmlns:a16="http://schemas.microsoft.com/office/drawing/2014/main" id="{784F6ADB-7C8B-425D-9730-DAE78616EC42}"/>
                </a:ext>
              </a:extLst>
            </p:cNvPr>
            <p:cNvSpPr>
              <a:spLocks noChangeArrowheads="1"/>
            </p:cNvSpPr>
            <p:nvPr/>
          </p:nvSpPr>
          <p:spPr bwMode="auto">
            <a:xfrm>
              <a:off x="1058" y="1598"/>
              <a:ext cx="168" cy="989"/>
            </a:xfrm>
            <a:prstGeom prst="rect">
              <a:avLst/>
            </a:prstGeom>
            <a:solidFill>
              <a:srgbClr val="008A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1" name="Rectangle 36">
              <a:extLst>
                <a:ext uri="{FF2B5EF4-FFF2-40B4-BE49-F238E27FC236}">
                  <a16:creationId xmlns:a16="http://schemas.microsoft.com/office/drawing/2014/main" id="{94F29F77-20C9-46B8-B518-C29E2C6DA0EE}"/>
                </a:ext>
              </a:extLst>
            </p:cNvPr>
            <p:cNvSpPr>
              <a:spLocks noChangeArrowheads="1"/>
            </p:cNvSpPr>
            <p:nvPr/>
          </p:nvSpPr>
          <p:spPr bwMode="auto">
            <a:xfrm>
              <a:off x="889" y="2088"/>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Arial"/>
                  <a:ea typeface="MS PGothic" panose="020B0600070205080204" pitchFamily="34" charset="-128"/>
                  <a:cs typeface="+mn-cs"/>
                </a:rPr>
                <a:t>-48%</a:t>
              </a:r>
              <a:endParaRPr kumimoji="0" lang="en-US" altLang="en-US" sz="1000" b="1"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42" name="Rectangle 37">
              <a:extLst>
                <a:ext uri="{FF2B5EF4-FFF2-40B4-BE49-F238E27FC236}">
                  <a16:creationId xmlns:a16="http://schemas.microsoft.com/office/drawing/2014/main" id="{27085BC2-956D-46B3-91B2-1C02D1D03F33}"/>
                </a:ext>
              </a:extLst>
            </p:cNvPr>
            <p:cNvSpPr>
              <a:spLocks noChangeArrowheads="1"/>
            </p:cNvSpPr>
            <p:nvPr/>
          </p:nvSpPr>
          <p:spPr bwMode="auto">
            <a:xfrm>
              <a:off x="1467" y="1732"/>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Arial"/>
                  <a:ea typeface="MS PGothic" panose="020B0600070205080204" pitchFamily="34" charset="-128"/>
                  <a:cs typeface="+mn-cs"/>
                </a:rPr>
                <a:t>-16%</a:t>
              </a:r>
              <a:endParaRPr kumimoji="0" lang="en-US" altLang="en-US" sz="1000" b="1"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43" name="Rectangle 38">
              <a:extLst>
                <a:ext uri="{FF2B5EF4-FFF2-40B4-BE49-F238E27FC236}">
                  <a16:creationId xmlns:a16="http://schemas.microsoft.com/office/drawing/2014/main" id="{2D000003-45CA-4A32-AA0F-D1B0BEEA3799}"/>
                </a:ext>
              </a:extLst>
            </p:cNvPr>
            <p:cNvSpPr>
              <a:spLocks noChangeArrowheads="1"/>
            </p:cNvSpPr>
            <p:nvPr/>
          </p:nvSpPr>
          <p:spPr bwMode="auto">
            <a:xfrm>
              <a:off x="2028" y="1787"/>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-21%</a:t>
              </a:r>
              <a:endParaRPr kumimoji="0" lang="en-US" altLang="en-US" sz="1000" b="1"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4" name="Rectangle 39">
              <a:extLst>
                <a:ext uri="{FF2B5EF4-FFF2-40B4-BE49-F238E27FC236}">
                  <a16:creationId xmlns:a16="http://schemas.microsoft.com/office/drawing/2014/main" id="{8999449C-BE20-46E4-BACA-E87D74649411}"/>
                </a:ext>
              </a:extLst>
            </p:cNvPr>
            <p:cNvSpPr>
              <a:spLocks noChangeArrowheads="1"/>
            </p:cNvSpPr>
            <p:nvPr/>
          </p:nvSpPr>
          <p:spPr bwMode="auto">
            <a:xfrm>
              <a:off x="2610" y="1471"/>
              <a:ext cx="105"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7%</a:t>
              </a:r>
              <a:endParaRPr kumimoji="0" lang="en-US" altLang="en-US" sz="1000" b="1"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5" name="Rectangle 40">
              <a:extLst>
                <a:ext uri="{FF2B5EF4-FFF2-40B4-BE49-F238E27FC236}">
                  <a16:creationId xmlns:a16="http://schemas.microsoft.com/office/drawing/2014/main" id="{FD8051CB-43F2-4400-AA39-D47F433D232F}"/>
                </a:ext>
              </a:extLst>
            </p:cNvPr>
            <p:cNvSpPr>
              <a:spLocks noChangeArrowheads="1"/>
            </p:cNvSpPr>
            <p:nvPr/>
          </p:nvSpPr>
          <p:spPr bwMode="auto">
            <a:xfrm>
              <a:off x="3159" y="1652"/>
              <a:ext cx="13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453F43"/>
                  </a:solidFill>
                  <a:effectLst/>
                  <a:uLnTx/>
                  <a:uFillTx/>
                  <a:latin typeface="Arial"/>
                  <a:ea typeface="MS PGothic" panose="020B0600070205080204" pitchFamily="34" charset="-128"/>
                  <a:cs typeface="+mn-cs"/>
                </a:rPr>
                <a:t>-2%</a:t>
              </a:r>
              <a:endParaRPr kumimoji="0" lang="en-US" altLang="en-US" sz="1000" b="1"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6" name="Rectangle 41">
              <a:extLst>
                <a:ext uri="{FF2B5EF4-FFF2-40B4-BE49-F238E27FC236}">
                  <a16:creationId xmlns:a16="http://schemas.microsoft.com/office/drawing/2014/main" id="{3B10A985-5205-4C2E-9482-245351085C9A}"/>
                </a:ext>
              </a:extLst>
            </p:cNvPr>
            <p:cNvSpPr>
              <a:spLocks noChangeArrowheads="1"/>
            </p:cNvSpPr>
            <p:nvPr/>
          </p:nvSpPr>
          <p:spPr bwMode="auto">
            <a:xfrm>
              <a:off x="1068" y="2043"/>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Arial"/>
                  <a:ea typeface="MS PGothic" panose="020B0600070205080204" pitchFamily="34" charset="-128"/>
                  <a:cs typeface="+mn-cs"/>
                </a:rPr>
                <a:t>-43%</a:t>
              </a:r>
              <a:endParaRPr kumimoji="0" lang="en-US" altLang="en-US" sz="1000" b="1"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47" name="Rectangle 42">
              <a:extLst>
                <a:ext uri="{FF2B5EF4-FFF2-40B4-BE49-F238E27FC236}">
                  <a16:creationId xmlns:a16="http://schemas.microsoft.com/office/drawing/2014/main" id="{4E0E92A5-ADD9-435A-92A1-D947753637D0}"/>
                </a:ext>
              </a:extLst>
            </p:cNvPr>
            <p:cNvSpPr>
              <a:spLocks noChangeArrowheads="1"/>
            </p:cNvSpPr>
            <p:nvPr/>
          </p:nvSpPr>
          <p:spPr bwMode="auto">
            <a:xfrm>
              <a:off x="1647" y="1590"/>
              <a:ext cx="13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Arial"/>
                  <a:ea typeface="MS PGothic" panose="020B0600070205080204" pitchFamily="34" charset="-128"/>
                  <a:cs typeface="+mn-cs"/>
                </a:rPr>
                <a:t>-3%</a:t>
              </a:r>
              <a:endParaRPr kumimoji="0" lang="en-US" altLang="en-US" sz="1000" b="1"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48" name="Rectangle 43">
              <a:extLst>
                <a:ext uri="{FF2B5EF4-FFF2-40B4-BE49-F238E27FC236}">
                  <a16:creationId xmlns:a16="http://schemas.microsoft.com/office/drawing/2014/main" id="{35195C4C-AC46-4727-B60C-50EB07254C2C}"/>
                </a:ext>
              </a:extLst>
            </p:cNvPr>
            <p:cNvSpPr>
              <a:spLocks noChangeArrowheads="1"/>
            </p:cNvSpPr>
            <p:nvPr/>
          </p:nvSpPr>
          <p:spPr bwMode="auto">
            <a:xfrm>
              <a:off x="2189" y="2024"/>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-42%</a:t>
              </a:r>
              <a:endParaRPr kumimoji="0" lang="en-US" altLang="en-US" sz="1000" b="1"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49" name="Rectangle 44">
              <a:extLst>
                <a:ext uri="{FF2B5EF4-FFF2-40B4-BE49-F238E27FC236}">
                  <a16:creationId xmlns:a16="http://schemas.microsoft.com/office/drawing/2014/main" id="{CF79C72B-49C5-4BAC-9CAD-3E8787033533}"/>
                </a:ext>
              </a:extLst>
            </p:cNvPr>
            <p:cNvSpPr>
              <a:spLocks noChangeArrowheads="1"/>
            </p:cNvSpPr>
            <p:nvPr/>
          </p:nvSpPr>
          <p:spPr bwMode="auto">
            <a:xfrm>
              <a:off x="2769" y="1623"/>
              <a:ext cx="13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Arial"/>
                  <a:ea typeface="MS PGothic" panose="020B0600070205080204" pitchFamily="34" charset="-128"/>
                  <a:cs typeface="+mn-cs"/>
                </a:rPr>
                <a:t>-6%</a:t>
              </a:r>
              <a:endParaRPr kumimoji="0" lang="en-US" altLang="en-US" sz="1000" b="1"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0" name="Rectangle 45">
              <a:extLst>
                <a:ext uri="{FF2B5EF4-FFF2-40B4-BE49-F238E27FC236}">
                  <a16:creationId xmlns:a16="http://schemas.microsoft.com/office/drawing/2014/main" id="{3F750FA5-8478-4BA1-B407-038DCA578246}"/>
                </a:ext>
              </a:extLst>
            </p:cNvPr>
            <p:cNvSpPr>
              <a:spLocks noChangeArrowheads="1"/>
            </p:cNvSpPr>
            <p:nvPr/>
          </p:nvSpPr>
          <p:spPr bwMode="auto">
            <a:xfrm>
              <a:off x="3310" y="1673"/>
              <a:ext cx="170"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Arial"/>
                  <a:ea typeface="MS PGothic" panose="020B0600070205080204" pitchFamily="34" charset="-128"/>
                  <a:cs typeface="+mn-cs"/>
                </a:rPr>
                <a:t>-11%</a:t>
              </a:r>
              <a:endParaRPr kumimoji="0" lang="en-US" altLang="en-US" sz="1000" b="1" i="0" u="none" strike="noStrike" kern="1200" cap="none" spc="0" normalizeH="0" baseline="0" noProof="0" dirty="0">
                <a:ln>
                  <a:noFill/>
                </a:ln>
                <a:solidFill>
                  <a:prstClr val="black"/>
                </a:solidFill>
                <a:effectLst/>
                <a:uLnTx/>
                <a:uFillTx/>
                <a:latin typeface="Arial"/>
                <a:ea typeface="MS PGothic" panose="020B0600070205080204" pitchFamily="34" charset="-128"/>
                <a:cs typeface="+mn-cs"/>
              </a:endParaRPr>
            </a:p>
          </p:txBody>
        </p:sp>
        <p:sp>
          <p:nvSpPr>
            <p:cNvPr id="51" name="Rectangle 46">
              <a:extLst>
                <a:ext uri="{FF2B5EF4-FFF2-40B4-BE49-F238E27FC236}">
                  <a16:creationId xmlns:a16="http://schemas.microsoft.com/office/drawing/2014/main" id="{FC8B0D1F-50F3-4BD0-B1EC-B75BB87338BC}"/>
                </a:ext>
              </a:extLst>
            </p:cNvPr>
            <p:cNvSpPr>
              <a:spLocks noChangeArrowheads="1"/>
            </p:cNvSpPr>
            <p:nvPr/>
          </p:nvSpPr>
          <p:spPr bwMode="auto">
            <a:xfrm>
              <a:off x="975" y="1493"/>
              <a:ext cx="21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Year 1</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2" name="Rectangle 47">
              <a:extLst>
                <a:ext uri="{FF2B5EF4-FFF2-40B4-BE49-F238E27FC236}">
                  <a16:creationId xmlns:a16="http://schemas.microsoft.com/office/drawing/2014/main" id="{E95E9EE9-44B0-495A-A87F-A20707837696}"/>
                </a:ext>
              </a:extLst>
            </p:cNvPr>
            <p:cNvSpPr>
              <a:spLocks noChangeArrowheads="1"/>
            </p:cNvSpPr>
            <p:nvPr/>
          </p:nvSpPr>
          <p:spPr bwMode="auto">
            <a:xfrm>
              <a:off x="1527" y="1493"/>
              <a:ext cx="21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Year 2</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3" name="Rectangle 48">
              <a:extLst>
                <a:ext uri="{FF2B5EF4-FFF2-40B4-BE49-F238E27FC236}">
                  <a16:creationId xmlns:a16="http://schemas.microsoft.com/office/drawing/2014/main" id="{2405F0EA-9F2D-46ED-A839-A0BAD71DC843}"/>
                </a:ext>
              </a:extLst>
            </p:cNvPr>
            <p:cNvSpPr>
              <a:spLocks noChangeArrowheads="1"/>
            </p:cNvSpPr>
            <p:nvPr/>
          </p:nvSpPr>
          <p:spPr bwMode="auto">
            <a:xfrm>
              <a:off x="2087" y="1493"/>
              <a:ext cx="21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Year 3</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4" name="Rectangle 49">
              <a:extLst>
                <a:ext uri="{FF2B5EF4-FFF2-40B4-BE49-F238E27FC236}">
                  <a16:creationId xmlns:a16="http://schemas.microsoft.com/office/drawing/2014/main" id="{E2111206-F8CB-4FDE-A5BE-6C7CED7031FC}"/>
                </a:ext>
              </a:extLst>
            </p:cNvPr>
            <p:cNvSpPr>
              <a:spLocks noChangeArrowheads="1"/>
            </p:cNvSpPr>
            <p:nvPr/>
          </p:nvSpPr>
          <p:spPr bwMode="auto">
            <a:xfrm>
              <a:off x="2755" y="1493"/>
              <a:ext cx="21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Year 4</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5" name="Rectangle 50">
              <a:extLst>
                <a:ext uri="{FF2B5EF4-FFF2-40B4-BE49-F238E27FC236}">
                  <a16:creationId xmlns:a16="http://schemas.microsoft.com/office/drawing/2014/main" id="{8ADF567F-4A47-4C85-9203-489F70B405FC}"/>
                </a:ext>
              </a:extLst>
            </p:cNvPr>
            <p:cNvSpPr>
              <a:spLocks noChangeArrowheads="1"/>
            </p:cNvSpPr>
            <p:nvPr/>
          </p:nvSpPr>
          <p:spPr bwMode="auto">
            <a:xfrm>
              <a:off x="3207" y="1493"/>
              <a:ext cx="214" cy="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a:ln>
                    <a:noFill/>
                  </a:ln>
                  <a:solidFill>
                    <a:srgbClr val="B2ACAF"/>
                  </a:solidFill>
                  <a:effectLst/>
                  <a:uLnTx/>
                  <a:uFillTx/>
                  <a:latin typeface="Arial"/>
                  <a:ea typeface="MS PGothic" panose="020B0600070205080204" pitchFamily="34" charset="-128"/>
                  <a:cs typeface="+mn-cs"/>
                </a:rPr>
                <a:t>Year 5</a:t>
              </a:r>
              <a:endParaRPr kumimoji="0" lang="en-US" altLang="en-US"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sp>
          <p:nvSpPr>
            <p:cNvPr id="56" name="Line 51">
              <a:extLst>
                <a:ext uri="{FF2B5EF4-FFF2-40B4-BE49-F238E27FC236}">
                  <a16:creationId xmlns:a16="http://schemas.microsoft.com/office/drawing/2014/main" id="{AB5FB7A6-0A2A-4484-A0FE-2BBB18DF4DE6}"/>
                </a:ext>
              </a:extLst>
            </p:cNvPr>
            <p:cNvSpPr>
              <a:spLocks noChangeShapeType="1"/>
            </p:cNvSpPr>
            <p:nvPr/>
          </p:nvSpPr>
          <p:spPr bwMode="auto">
            <a:xfrm>
              <a:off x="779" y="1598"/>
              <a:ext cx="2797" cy="0"/>
            </a:xfrm>
            <a:prstGeom prst="line">
              <a:avLst/>
            </a:prstGeom>
            <a:noFill/>
            <a:ln w="7938" cap="flat">
              <a:solidFill>
                <a:srgbClr val="4C4244"/>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prstClr val="black"/>
                </a:solidFill>
                <a:effectLst/>
                <a:uLnTx/>
                <a:uFillTx/>
                <a:latin typeface="Arial"/>
                <a:ea typeface="MS PGothic" panose="020B0600070205080204" pitchFamily="34" charset="-128"/>
                <a:cs typeface="+mn-cs"/>
              </a:endParaRPr>
            </a:p>
          </p:txBody>
        </p:sp>
      </p:grpSp>
      <p:sp>
        <p:nvSpPr>
          <p:cNvPr id="57" name="Footer Placeholder 3">
            <a:extLst>
              <a:ext uri="{FF2B5EF4-FFF2-40B4-BE49-F238E27FC236}">
                <a16:creationId xmlns:a16="http://schemas.microsoft.com/office/drawing/2014/main" id="{BF6FD931-1E45-4BA5-8631-C44ED59A487C}"/>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1225862804"/>
      </p:ext>
    </p:extLst>
  </p:cSld>
  <p:clrMapOvr>
    <a:masterClrMapping/>
  </p:clrMapOvr>
</p:sld>
</file>

<file path=ppt/theme/theme1.xml><?xml version="1.0" encoding="utf-8"?>
<a:theme xmlns:a="http://schemas.openxmlformats.org/drawingml/2006/main" name="DI green PowerPoint template">
  <a:themeElements>
    <a:clrScheme name="Custom 2">
      <a:dk1>
        <a:sysClr val="windowText" lastClr="000000"/>
      </a:dk1>
      <a:lt1>
        <a:sysClr val="window" lastClr="FFFFFF"/>
      </a:lt1>
      <a:dk2>
        <a:srgbClr val="C3105A"/>
      </a:dk2>
      <a:lt2>
        <a:srgbClr val="453F43"/>
      </a:lt2>
      <a:accent1>
        <a:srgbClr val="C3105A"/>
      </a:accent1>
      <a:accent2>
        <a:srgbClr val="F9CDD0"/>
      </a:accent2>
      <a:accent3>
        <a:srgbClr val="E4819C"/>
      </a:accent3>
      <a:accent4>
        <a:srgbClr val="D64379"/>
      </a:accent4>
      <a:accent5>
        <a:srgbClr val="7F1951"/>
      </a:accent5>
      <a:accent6>
        <a:srgbClr val="6B656A"/>
      </a:accent6>
      <a:hlink>
        <a:srgbClr val="C3105A"/>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 pink PowerPoint template" id="{B17B5962-6FEB-496D-A307-8D29F54F30E7}" vid="{6C2E9F8D-507F-4FCB-B674-03DD5797A3EE}"/>
    </a:ext>
  </a:extLst>
</a:theme>
</file>

<file path=ppt/theme/theme2.xml><?xml version="1.0" encoding="utf-8"?>
<a:theme xmlns:a="http://schemas.openxmlformats.org/drawingml/2006/main" name="1_DI green PowerPoint template">
  <a:themeElements>
    <a:clrScheme name="Custom 2">
      <a:dk1>
        <a:sysClr val="windowText" lastClr="000000"/>
      </a:dk1>
      <a:lt1>
        <a:sysClr val="window" lastClr="FFFFFF"/>
      </a:lt1>
      <a:dk2>
        <a:srgbClr val="C3105A"/>
      </a:dk2>
      <a:lt2>
        <a:srgbClr val="453F43"/>
      </a:lt2>
      <a:accent1>
        <a:srgbClr val="C3105A"/>
      </a:accent1>
      <a:accent2>
        <a:srgbClr val="F9CDD0"/>
      </a:accent2>
      <a:accent3>
        <a:srgbClr val="E4819C"/>
      </a:accent3>
      <a:accent4>
        <a:srgbClr val="D64379"/>
      </a:accent4>
      <a:accent5>
        <a:srgbClr val="7F1951"/>
      </a:accent5>
      <a:accent6>
        <a:srgbClr val="6B656A"/>
      </a:accent6>
      <a:hlink>
        <a:srgbClr val="C3105A"/>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6350">
          <a:solidFill>
            <a:schemeClr val="bg2">
              <a:lumMod val="60000"/>
              <a:lumOff val="40000"/>
            </a:schemeClr>
          </a:solidFill>
          <a:prstDash val="dash"/>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sz="1200" dirty="0"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name="DI pink PowerPoint template" id="{B17B5962-6FEB-496D-A307-8D29F54F30E7}" vid="{6C2E9F8D-507F-4FCB-B674-03DD5797A3EE}"/>
    </a:ext>
  </a:extLst>
</a:theme>
</file>

<file path=ppt/theme/theme3.xml><?xml version="1.0" encoding="utf-8"?>
<a:theme xmlns:a="http://schemas.openxmlformats.org/drawingml/2006/main" name="CGD Teal Theme">
  <a:themeElements>
    <a:clrScheme name="Custom 17">
      <a:dk1>
        <a:sysClr val="windowText" lastClr="000000"/>
      </a:dk1>
      <a:lt1>
        <a:sysClr val="window" lastClr="FFFFFF"/>
      </a:lt1>
      <a:dk2>
        <a:srgbClr val="44546A"/>
      </a:dk2>
      <a:lt2>
        <a:srgbClr val="E7E6E6"/>
      </a:lt2>
      <a:accent1>
        <a:srgbClr val="00677F"/>
      </a:accent1>
      <a:accent2>
        <a:srgbClr val="696158"/>
      </a:accent2>
      <a:accent3>
        <a:srgbClr val="E4002B"/>
      </a:accent3>
      <a:accent4>
        <a:srgbClr val="DC4405"/>
      </a:accent4>
      <a:accent5>
        <a:srgbClr val="FFBF3F"/>
      </a:accent5>
      <a:accent6>
        <a:srgbClr val="319B42"/>
      </a:accent6>
      <a:hlink>
        <a:srgbClr val="00677F"/>
      </a:hlink>
      <a:folHlink>
        <a:srgbClr val="0067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000" dirty="0" smtClean="0">
            <a:solidFill>
              <a:schemeClr val="bg1">
                <a:lumMod val="95000"/>
              </a:schemeClr>
            </a:solidFill>
            <a:latin typeface="Lato" panose="020F0502020204030203" pitchFamily="34" charset="0"/>
          </a:defRPr>
        </a:defPPr>
      </a:lstStyle>
    </a:txDef>
  </a:objectDefaults>
  <a:extraClrSchemeLst/>
  <a:extLst>
    <a:ext uri="{05A4C25C-085E-4340-85A3-A5531E510DB2}">
      <thm15:themeFamily xmlns:thm15="http://schemas.microsoft.com/office/thememl/2012/main" name="InQTel ppt-kg draft (002) [Read-Only]" id="{39211610-9027-4047-9130-F9FD9254A419}" vid="{2A9779E3-9993-441E-89DF-B72DFBAE5382}"/>
    </a:ext>
  </a:extLst>
</a:theme>
</file>

<file path=ppt/theme/theme4.xml><?xml version="1.0" encoding="utf-8"?>
<a:theme xmlns:a="http://schemas.openxmlformats.org/drawingml/2006/main" name="CGD White Theme">
  <a:themeElements>
    <a:clrScheme name="Custom 18">
      <a:dk1>
        <a:sysClr val="windowText" lastClr="000000"/>
      </a:dk1>
      <a:lt1>
        <a:sysClr val="window" lastClr="FFFFFF"/>
      </a:lt1>
      <a:dk2>
        <a:srgbClr val="44546A"/>
      </a:dk2>
      <a:lt2>
        <a:srgbClr val="E7E6E6"/>
      </a:lt2>
      <a:accent1>
        <a:srgbClr val="00677F"/>
      </a:accent1>
      <a:accent2>
        <a:srgbClr val="696158"/>
      </a:accent2>
      <a:accent3>
        <a:srgbClr val="E4002B"/>
      </a:accent3>
      <a:accent4>
        <a:srgbClr val="DC4405"/>
      </a:accent4>
      <a:accent5>
        <a:srgbClr val="FFBF3F"/>
      </a:accent5>
      <a:accent6>
        <a:srgbClr val="319B42"/>
      </a:accent6>
      <a:hlink>
        <a:srgbClr val="00677F"/>
      </a:hlink>
      <a:folHlink>
        <a:srgbClr val="0067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000" dirty="0" smtClean="0">
            <a:solidFill>
              <a:srgbClr val="00677F"/>
            </a:solidFill>
            <a:latin typeface="Lato" panose="020F0502020204030203" pitchFamily="34" charset="0"/>
          </a:defRPr>
        </a:defPPr>
      </a:lstStyle>
    </a:txDef>
  </a:objectDefaults>
  <a:extraClrSchemeLst/>
  <a:extLst>
    <a:ext uri="{05A4C25C-085E-4340-85A3-A5531E510DB2}">
      <thm15:themeFamily xmlns:thm15="http://schemas.microsoft.com/office/thememl/2012/main" name="InQTel ppt-kg draft (002) [Read-Only]" id="{39211610-9027-4047-9130-F9FD9254A419}" vid="{626A00C3-D79E-402D-B6E8-DF29BFC4D1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 green PowerPoint template</Template>
  <TotalTime>0</TotalTime>
  <Words>1010</Words>
  <Application>Microsoft Office PowerPoint</Application>
  <PresentationFormat>On-screen Show (4:3)</PresentationFormat>
  <Paragraphs>309</Paragraphs>
  <Slides>11</Slides>
  <Notes>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Calibri</vt:lpstr>
      <vt:lpstr>Lato</vt:lpstr>
      <vt:lpstr>TheMixBold</vt:lpstr>
      <vt:lpstr>Wingdings</vt:lpstr>
      <vt:lpstr>DI green PowerPoint template</vt:lpstr>
      <vt:lpstr>1_DI green PowerPoint template</vt:lpstr>
      <vt:lpstr>CGD Teal Theme</vt:lpstr>
      <vt:lpstr>CGD White Theme</vt:lpstr>
      <vt:lpstr>PowerPoint Presentation</vt:lpstr>
      <vt:lpstr>Countries with recurrent crises are home to less than a tenth of the global population, but more than a third of people in extreme poverty</vt:lpstr>
      <vt:lpstr>International humanitarian assistance increases but pace of growth slows</vt:lpstr>
      <vt:lpstr>Multi-year funding grows markedly by volume but more slowly as a proportion of total funding</vt:lpstr>
      <vt:lpstr>Unearmarked funding to UN increases in total  but continues to fall in relative terms</vt:lpstr>
      <vt:lpstr>Volume of cash and voucher programmes reaches new high</vt:lpstr>
      <vt:lpstr>Direct funding to local and national actors grows  in 2018 but remains a small proportion of all funding</vt:lpstr>
      <vt:lpstr>Both domestic and international resources are lower per person in countries in crisis</vt:lpstr>
      <vt:lpstr>Foreign direct investment is volatile and inflows can fall rapidly in the early years of a protracted crisis response </vt:lpstr>
      <vt:lpstr>International funding related to disaster risk reduction increasingly targets high-risk countries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McAndrew</dc:creator>
  <cp:lastModifiedBy>Simon Murphy</cp:lastModifiedBy>
  <cp:revision>344</cp:revision>
  <cp:lastPrinted>2019-04-30T14:10:50Z</cp:lastPrinted>
  <dcterms:created xsi:type="dcterms:W3CDTF">2019-04-23T08:15:40Z</dcterms:created>
  <dcterms:modified xsi:type="dcterms:W3CDTF">2019-10-07T09:50:55Z</dcterms:modified>
</cp:coreProperties>
</file>