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Lst>
  <p:sldIdLst>
    <p:sldId id="256" r:id="rId2"/>
    <p:sldId id="257" r:id="rId3"/>
    <p:sldId id="259" r:id="rId4"/>
    <p:sldId id="258" r:id="rId5"/>
    <p:sldId id="260" r:id="rId6"/>
    <p:sldId id="262" r:id="rId7"/>
    <p:sldId id="263" r:id="rId8"/>
    <p:sldId id="264" r:id="rId9"/>
    <p:sldId id="265"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0"/>
    <p:restoredTop sz="95000"/>
  </p:normalViewPr>
  <p:slideViewPr>
    <p:cSldViewPr snapToGrid="0" snapToObjects="1">
      <p:cViewPr varScale="1">
        <p:scale>
          <a:sx n="93" d="100"/>
          <a:sy n="93" d="100"/>
        </p:scale>
        <p:origin x="20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6216099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96A94-EE67-0344-8BEE-DE6E426DA59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99315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96A94-EE67-0344-8BEE-DE6E426DA59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3671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34574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26927540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D196A94-EE67-0344-8BEE-DE6E426DA596}" type="datetimeFigureOut">
              <a:rPr lang="en-US" smtClean="0"/>
              <a:t>1/13/20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46120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68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196A94-EE67-0344-8BEE-DE6E426DA596}"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401546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96A94-EE67-0344-8BEE-DE6E426DA596}"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54822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D196A94-EE67-0344-8BEE-DE6E426DA596}" type="datetimeFigureOut">
              <a:rPr lang="en-US" smtClean="0"/>
              <a:t>1/13/20</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11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196A94-EE67-0344-8BEE-DE6E426DA596}" type="datetimeFigureOut">
              <a:rPr lang="en-US" smtClean="0"/>
              <a:t>1/13/20</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62259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D196A94-EE67-0344-8BEE-DE6E426DA596}" type="datetimeFigureOut">
              <a:rPr lang="en-US" smtClean="0"/>
              <a:t>1/13/20</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FE7274AB-49C9-3940-AD43-B23F22F0282B}" type="slidenum">
              <a:rPr lang="en-US" smtClean="0"/>
              <a:t>‹#›</a:t>
            </a:fld>
            <a:endParaRPr lang="en-US"/>
          </a:p>
        </p:txBody>
      </p:sp>
    </p:spTree>
    <p:extLst>
      <p:ext uri="{BB962C8B-B14F-4D97-AF65-F5344CB8AC3E}">
        <p14:creationId xmlns:p14="http://schemas.microsoft.com/office/powerpoint/2010/main" val="2984297035"/>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11A8-75B3-2546-BC5E-72F1930901E0}"/>
              </a:ext>
            </a:extLst>
          </p:cNvPr>
          <p:cNvSpPr>
            <a:spLocks noGrp="1"/>
          </p:cNvSpPr>
          <p:nvPr>
            <p:ph type="ctrTitle"/>
          </p:nvPr>
        </p:nvSpPr>
        <p:spPr/>
        <p:txBody>
          <a:bodyPr/>
          <a:lstStyle/>
          <a:p>
            <a:r>
              <a:rPr lang="en-US" dirty="0"/>
              <a:t>Maternal mortality</a:t>
            </a:r>
          </a:p>
        </p:txBody>
      </p:sp>
      <p:sp>
        <p:nvSpPr>
          <p:cNvPr id="3" name="Subtitle 2">
            <a:extLst>
              <a:ext uri="{FF2B5EF4-FFF2-40B4-BE49-F238E27FC236}">
                <a16:creationId xmlns:a16="http://schemas.microsoft.com/office/drawing/2014/main" id="{546686EB-2459-6947-B012-8ACFCD1F7966}"/>
              </a:ext>
            </a:extLst>
          </p:cNvPr>
          <p:cNvSpPr>
            <a:spLocks noGrp="1"/>
          </p:cNvSpPr>
          <p:nvPr>
            <p:ph type="subTitle" idx="1"/>
          </p:nvPr>
        </p:nvSpPr>
        <p:spPr/>
        <p:txBody>
          <a:bodyPr/>
          <a:lstStyle/>
          <a:p>
            <a:r>
              <a:rPr lang="en-US" dirty="0"/>
              <a:t>Lynn </a:t>
            </a:r>
            <a:r>
              <a:rPr lang="en-US" dirty="0" err="1"/>
              <a:t>Eitelman</a:t>
            </a:r>
            <a:r>
              <a:rPr lang="en-US" dirty="0"/>
              <a:t>, Chelsea Scheetz, Carolyn West, Devin Wilson</a:t>
            </a:r>
          </a:p>
        </p:txBody>
      </p:sp>
    </p:spTree>
    <p:extLst>
      <p:ext uri="{BB962C8B-B14F-4D97-AF65-F5344CB8AC3E}">
        <p14:creationId xmlns:p14="http://schemas.microsoft.com/office/powerpoint/2010/main" val="419713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B7CF-A836-0943-A580-C7A12245584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60B6C37-A581-8D45-9CA3-FD88479838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1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27FC-E563-E347-B859-D5B93BD36956}"/>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8FDA7E2C-6204-9F4A-AE69-146F5931563F}"/>
              </a:ext>
            </a:extLst>
          </p:cNvPr>
          <p:cNvSpPr>
            <a:spLocks noGrp="1"/>
          </p:cNvSpPr>
          <p:nvPr>
            <p:ph idx="1"/>
          </p:nvPr>
        </p:nvSpPr>
        <p:spPr/>
        <p:txBody>
          <a:bodyPr/>
          <a:lstStyle/>
          <a:p>
            <a:r>
              <a:rPr lang="en-US" dirty="0"/>
              <a:t>Our goal is to explore the driving factors for maternal mortality and predict mortality based on machine learning algorithms</a:t>
            </a:r>
          </a:p>
          <a:p>
            <a:r>
              <a:rPr lang="en-US" dirty="0"/>
              <a:t>Data sourced from the World Bank - World Development Indicators &amp; Health Nutrition and Population Statistics</a:t>
            </a:r>
          </a:p>
          <a:p>
            <a:pPr lvl="1"/>
            <a:r>
              <a:rPr lang="en-US" dirty="0"/>
              <a:t>1800 data series available</a:t>
            </a:r>
          </a:p>
          <a:p>
            <a:pPr lvl="1"/>
            <a:r>
              <a:rPr lang="en-US" dirty="0"/>
              <a:t>We narrowed to 6 series</a:t>
            </a:r>
          </a:p>
        </p:txBody>
      </p:sp>
    </p:spTree>
    <p:extLst>
      <p:ext uri="{BB962C8B-B14F-4D97-AF65-F5344CB8AC3E}">
        <p14:creationId xmlns:p14="http://schemas.microsoft.com/office/powerpoint/2010/main" val="68185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E1D2-8006-CD41-A8C2-A78E82FBC5F8}"/>
              </a:ext>
            </a:extLst>
          </p:cNvPr>
          <p:cNvSpPr>
            <a:spLocks noGrp="1"/>
          </p:cNvSpPr>
          <p:nvPr>
            <p:ph type="title"/>
          </p:nvPr>
        </p:nvSpPr>
        <p:spPr/>
        <p:txBody>
          <a:bodyPr/>
          <a:lstStyle/>
          <a:p>
            <a:r>
              <a:rPr lang="en-US" dirty="0"/>
              <a:t>Data series</a:t>
            </a:r>
          </a:p>
        </p:txBody>
      </p:sp>
      <p:sp>
        <p:nvSpPr>
          <p:cNvPr id="3" name="Content Placeholder 2">
            <a:extLst>
              <a:ext uri="{FF2B5EF4-FFF2-40B4-BE49-F238E27FC236}">
                <a16:creationId xmlns:a16="http://schemas.microsoft.com/office/drawing/2014/main" id="{3CD35E77-15C4-194E-BD7F-8423945256EA}"/>
              </a:ext>
            </a:extLst>
          </p:cNvPr>
          <p:cNvSpPr>
            <a:spLocks noGrp="1"/>
          </p:cNvSpPr>
          <p:nvPr>
            <p:ph idx="1"/>
          </p:nvPr>
        </p:nvSpPr>
        <p:spPr/>
        <p:txBody>
          <a:bodyPr>
            <a:normAutofit/>
          </a:bodyPr>
          <a:lstStyle/>
          <a:p>
            <a:r>
              <a:rPr lang="en-US" dirty="0"/>
              <a:t>Maternal mortality ratio (deaths per 100,000 live births)</a:t>
            </a:r>
          </a:p>
          <a:p>
            <a:r>
              <a:rPr lang="en-US" dirty="0"/>
              <a:t>Domestic general government health expenditure (% of GDP)</a:t>
            </a:r>
          </a:p>
          <a:p>
            <a:r>
              <a:rPr lang="en-US" dirty="0"/>
              <a:t>Domestic private health expenditure (% of current health expenditure)</a:t>
            </a:r>
          </a:p>
          <a:p>
            <a:r>
              <a:rPr lang="en-US" dirty="0"/>
              <a:t>GDP per capita (international-$)</a:t>
            </a:r>
          </a:p>
          <a:p>
            <a:r>
              <a:rPr lang="en-US" dirty="0"/>
              <a:t>Lifetime risk of maternal death (%) - probability that a 15-year-old female will die eventually from a maternal cause assuming current levels of fertility and mortality</a:t>
            </a:r>
          </a:p>
        </p:txBody>
      </p:sp>
    </p:spTree>
    <p:extLst>
      <p:ext uri="{BB962C8B-B14F-4D97-AF65-F5344CB8AC3E}">
        <p14:creationId xmlns:p14="http://schemas.microsoft.com/office/powerpoint/2010/main" val="348457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988-ED2C-0D47-87CD-CC262D87A1FA}"/>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9DF6465D-4FA2-544A-A3CD-42A260AB144A}"/>
              </a:ext>
            </a:extLst>
          </p:cNvPr>
          <p:cNvSpPr>
            <a:spLocks noGrp="1"/>
          </p:cNvSpPr>
          <p:nvPr>
            <p:ph idx="1"/>
          </p:nvPr>
        </p:nvSpPr>
        <p:spPr/>
        <p:txBody>
          <a:bodyPr/>
          <a:lstStyle/>
          <a:p>
            <a:r>
              <a:rPr lang="en-US" dirty="0"/>
              <a:t>The series could not all be pulled at once from the World Bank, so there was manual data manipulation to create a single data set</a:t>
            </a:r>
          </a:p>
          <a:p>
            <a:r>
              <a:rPr lang="en-US" dirty="0"/>
              <a:t>The data available for each series varied in the consistency of collection geographically and over time</a:t>
            </a:r>
          </a:p>
          <a:p>
            <a:r>
              <a:rPr lang="en-US" dirty="0"/>
              <a:t>We decided to narrow the scope of the data we used to 2000-2015 and to use aggregated regions instead of countries</a:t>
            </a:r>
          </a:p>
          <a:p>
            <a:endParaRPr lang="en-US" dirty="0"/>
          </a:p>
        </p:txBody>
      </p:sp>
    </p:spTree>
    <p:extLst>
      <p:ext uri="{BB962C8B-B14F-4D97-AF65-F5344CB8AC3E}">
        <p14:creationId xmlns:p14="http://schemas.microsoft.com/office/powerpoint/2010/main" val="398977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8D07-27B4-214E-BFA4-1B15EFAF2463}"/>
              </a:ext>
            </a:extLst>
          </p:cNvPr>
          <p:cNvSpPr>
            <a:spLocks noGrp="1"/>
          </p:cNvSpPr>
          <p:nvPr>
            <p:ph type="title"/>
          </p:nvPr>
        </p:nvSpPr>
        <p:spPr/>
        <p:txBody>
          <a:bodyPr/>
          <a:lstStyle/>
          <a:p>
            <a:r>
              <a:rPr lang="en-US" dirty="0"/>
              <a:t>Regressions</a:t>
            </a:r>
          </a:p>
        </p:txBody>
      </p:sp>
      <p:sp>
        <p:nvSpPr>
          <p:cNvPr id="3" name="Content Placeholder 2">
            <a:extLst>
              <a:ext uri="{FF2B5EF4-FFF2-40B4-BE49-F238E27FC236}">
                <a16:creationId xmlns:a16="http://schemas.microsoft.com/office/drawing/2014/main" id="{1F744D59-9241-2E4C-A75B-7401B22FF24C}"/>
              </a:ext>
            </a:extLst>
          </p:cNvPr>
          <p:cNvSpPr>
            <a:spLocks noGrp="1"/>
          </p:cNvSpPr>
          <p:nvPr>
            <p:ph idx="1"/>
          </p:nvPr>
        </p:nvSpPr>
        <p:spPr/>
        <p:txBody>
          <a:bodyPr/>
          <a:lstStyle/>
          <a:p>
            <a:r>
              <a:rPr lang="en-US" dirty="0"/>
              <a:t>We explored linear, decision tree, and random forest models</a:t>
            </a:r>
          </a:p>
        </p:txBody>
      </p:sp>
    </p:spTree>
    <p:extLst>
      <p:ext uri="{BB962C8B-B14F-4D97-AF65-F5344CB8AC3E}">
        <p14:creationId xmlns:p14="http://schemas.microsoft.com/office/powerpoint/2010/main" val="342081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8A26-AF02-7B48-A2E9-78B6963472E9}"/>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53F0D325-804C-7845-A8D9-5A3D1E60D8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71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038-F2C6-814A-B434-DA23D1AC1BA6}"/>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12733E8B-EBCF-7E41-AB23-DD13CA5A09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069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942E-C2D8-1C4E-8F02-A70CCBFB30D6}"/>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79CC27B4-9004-9A47-BF00-5DE57A6ED4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84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0A5E-EB02-F549-A6A9-9FE4DDF3705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8DA34C4-0C60-274B-8142-0A87AA2FB6BC}"/>
              </a:ext>
            </a:extLst>
          </p:cNvPr>
          <p:cNvSpPr>
            <a:spLocks noGrp="1"/>
          </p:cNvSpPr>
          <p:nvPr>
            <p:ph idx="1"/>
          </p:nvPr>
        </p:nvSpPr>
        <p:spPr/>
        <p:txBody>
          <a:bodyPr/>
          <a:lstStyle/>
          <a:p>
            <a:r>
              <a:rPr lang="en-US" dirty="0"/>
              <a:t>Data limitations – multiple series of data related to health services were available in the database, but the data was not complete enough to be used in our model. Examples include access to clean water and births attended by health care professionals</a:t>
            </a:r>
          </a:p>
          <a:p>
            <a:r>
              <a:rPr lang="en-US" dirty="0"/>
              <a:t>Further analysis based on region – with additional time we would look into fitting models based on region</a:t>
            </a:r>
          </a:p>
        </p:txBody>
      </p:sp>
    </p:spTree>
    <p:extLst>
      <p:ext uri="{BB962C8B-B14F-4D97-AF65-F5344CB8AC3E}">
        <p14:creationId xmlns:p14="http://schemas.microsoft.com/office/powerpoint/2010/main" val="1624879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174</TotalTime>
  <Words>270</Words>
  <Application>Microsoft Macintosh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Maternal mortality</vt:lpstr>
      <vt:lpstr>Our data</vt:lpstr>
      <vt:lpstr>Data series</vt:lpstr>
      <vt:lpstr>Data cleanup</vt:lpstr>
      <vt:lpstr>Regressions</vt:lpstr>
      <vt:lpstr>Linear Regression</vt:lpstr>
      <vt:lpstr>Decision tree</vt:lpstr>
      <vt:lpstr>Random forest</vt:lpstr>
      <vt:lpstr>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mortality</dc:title>
  <dc:creator>Carolyn West</dc:creator>
  <cp:lastModifiedBy>Carolyn West</cp:lastModifiedBy>
  <cp:revision>12</cp:revision>
  <dcterms:created xsi:type="dcterms:W3CDTF">2020-01-09T00:43:34Z</dcterms:created>
  <dcterms:modified xsi:type="dcterms:W3CDTF">2020-01-13T23:46:46Z</dcterms:modified>
</cp:coreProperties>
</file>