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f44e2cbfe_1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f44e2cbfe_1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44e2cbfe_1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44e2cbfe_1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f44e2cbfe_17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f44e2cbfe_17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44e2cbfe_17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f44e2cbfe_17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f44e2cbfe_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f44e2cbfe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f44e2cbfe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f44e2cbfe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44e2cbfe_9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44e2cbfe_9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465ea0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465ea0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f44e2cbfe_6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f44e2cbfe_6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44e2cbfe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f44e2cbfe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44e2cbfe_6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44e2cbfe_6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f44e2cbfe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f44e2cbfe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126" y="455575"/>
            <a:ext cx="3500650" cy="464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775" y="505075"/>
            <a:ext cx="5285000" cy="12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11700" y="200275"/>
            <a:ext cx="5430000" cy="1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Team Cara Dune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Project 1</a:t>
            </a:r>
            <a:endParaRPr sz="52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Currency Converter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/>
          <p:nvPr/>
        </p:nvSpPr>
        <p:spPr>
          <a:xfrm>
            <a:off x="5696450" y="396450"/>
            <a:ext cx="2806500" cy="916200"/>
          </a:xfrm>
          <a:prstGeom prst="snip2DiagRect">
            <a:avLst>
              <a:gd fmla="val 7272" name="adj1"/>
              <a:gd fmla="val 16667" name="adj2"/>
            </a:avLst>
          </a:prstGeom>
          <a:solidFill>
            <a:srgbClr val="968E8E">
              <a:alpha val="703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</a:t>
            </a:r>
            <a:endParaRPr sz="3600"/>
          </a:p>
        </p:txBody>
      </p:sp>
      <p:sp>
        <p:nvSpPr>
          <p:cNvPr id="157" name="Google Shape;157;p22"/>
          <p:cNvSpPr/>
          <p:nvPr/>
        </p:nvSpPr>
        <p:spPr>
          <a:xfrm>
            <a:off x="984525" y="643600"/>
            <a:ext cx="5848800" cy="4048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968E8E">
              <a:alpha val="44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1335425" y="1095475"/>
            <a:ext cx="47367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rgbClr val="303030"/>
                </a:solidFill>
                <a:latin typeface="Cambria"/>
                <a:ea typeface="Cambria"/>
                <a:cs typeface="Cambria"/>
                <a:sym typeface="Cambria"/>
              </a:rPr>
              <a:t>The 2016 Brexit referendum led to a noticeable decline in the GBP relative to the USD</a:t>
            </a:r>
            <a:endParaRPr sz="2400">
              <a:solidFill>
                <a:srgbClr val="30303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0303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rgbClr val="303030"/>
                </a:solidFill>
                <a:latin typeface="Cambria"/>
                <a:ea typeface="Cambria"/>
                <a:cs typeface="Cambria"/>
                <a:sym typeface="Cambria"/>
              </a:rPr>
              <a:t>During the 5-day period following vote, the USD strengthened versus the GBP roughly 9%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984538" y="643600"/>
            <a:ext cx="5848800" cy="4048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968E8E">
              <a:alpha val="44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5696450" y="396450"/>
            <a:ext cx="2806500" cy="916200"/>
          </a:xfrm>
          <a:prstGeom prst="snip2DiagRect">
            <a:avLst>
              <a:gd fmla="val 7272" name="adj1"/>
              <a:gd fmla="val 16667" name="adj2"/>
            </a:avLst>
          </a:prstGeom>
          <a:solidFill>
            <a:srgbClr val="968E8E">
              <a:alpha val="703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Figure</a:t>
            </a:r>
            <a:endParaRPr sz="3600"/>
          </a:p>
        </p:txBody>
      </p:sp>
      <p:sp>
        <p:nvSpPr>
          <p:cNvPr id="165" name="Google Shape;165;p23"/>
          <p:cNvSpPr txBox="1"/>
          <p:nvPr/>
        </p:nvSpPr>
        <p:spPr>
          <a:xfrm>
            <a:off x="1335425" y="870800"/>
            <a:ext cx="47367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23"/>
          <p:cNvGrpSpPr/>
          <p:nvPr/>
        </p:nvGrpSpPr>
        <p:grpSpPr>
          <a:xfrm>
            <a:off x="984324" y="1393275"/>
            <a:ext cx="5849215" cy="2549462"/>
            <a:chOff x="1630625" y="2353700"/>
            <a:chExt cx="10558149" cy="4286250"/>
          </a:xfrm>
        </p:grpSpPr>
        <p:pic>
          <p:nvPicPr>
            <p:cNvPr id="167" name="Google Shape;16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0625" y="2353700"/>
              <a:ext cx="10001250" cy="4286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3"/>
            <p:cNvSpPr/>
            <p:nvPr/>
          </p:nvSpPr>
          <p:spPr>
            <a:xfrm>
              <a:off x="4386550" y="3812100"/>
              <a:ext cx="1114800" cy="16722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00"/>
                </a:solidFill>
              </a:endParaRPr>
            </a:p>
          </p:txBody>
        </p:sp>
        <p:sp>
          <p:nvSpPr>
            <p:cNvPr id="169" name="Google Shape;169;p23"/>
            <p:cNvSpPr txBox="1"/>
            <p:nvPr/>
          </p:nvSpPr>
          <p:spPr>
            <a:xfrm>
              <a:off x="5430784" y="4440914"/>
              <a:ext cx="2400900" cy="12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ambria"/>
                  <a:ea typeface="Cambria"/>
                  <a:cs typeface="Cambria"/>
                  <a:sym typeface="Cambria"/>
                </a:rPr>
                <a:t>Days after Brexit the GBP weakened </a:t>
              </a:r>
              <a:endParaRPr sz="1100"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0" name="Google Shape;170;p23"/>
            <p:cNvSpPr txBox="1"/>
            <p:nvPr/>
          </p:nvSpPr>
          <p:spPr>
            <a:xfrm>
              <a:off x="9787874" y="4231642"/>
              <a:ext cx="2400900" cy="5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ambria"/>
                  <a:ea typeface="Cambria"/>
                  <a:cs typeface="Cambria"/>
                  <a:sym typeface="Cambria"/>
                </a:rPr>
                <a:t>Brexit 2020</a:t>
              </a:r>
              <a:endParaRPr sz="11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984525" y="643600"/>
            <a:ext cx="5848800" cy="4048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968E8E">
              <a:alpha val="44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5696450" y="396450"/>
            <a:ext cx="2806500" cy="916200"/>
          </a:xfrm>
          <a:prstGeom prst="snip2DiagRect">
            <a:avLst>
              <a:gd fmla="val 7272" name="adj1"/>
              <a:gd fmla="val 16667" name="adj2"/>
            </a:avLst>
          </a:prstGeom>
          <a:solidFill>
            <a:srgbClr val="968E8E">
              <a:alpha val="703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Interesting Takeaways</a:t>
            </a:r>
            <a:endParaRPr sz="3000"/>
          </a:p>
        </p:txBody>
      </p:sp>
      <p:sp>
        <p:nvSpPr>
          <p:cNvPr id="177" name="Google Shape;177;p24"/>
          <p:cNvSpPr txBox="1"/>
          <p:nvPr/>
        </p:nvSpPr>
        <p:spPr>
          <a:xfrm>
            <a:off x="1335425" y="1095475"/>
            <a:ext cx="47367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rgbClr val="303030"/>
                </a:solidFill>
                <a:latin typeface="Cambria"/>
                <a:ea typeface="Cambria"/>
                <a:cs typeface="Cambria"/>
                <a:sym typeface="Cambria"/>
              </a:rPr>
              <a:t>Currency pairs may provide indicative levels of economic conditions, but do not fully account for all costs that a traveler may incur when estimating cross-border expenses.</a:t>
            </a:r>
            <a:endParaRPr sz="2400">
              <a:solidFill>
                <a:srgbClr val="30303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0303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/>
        </p:nvSpPr>
        <p:spPr>
          <a:xfrm>
            <a:off x="2599550" y="1447200"/>
            <a:ext cx="5430000" cy="1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Questions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775925" y="829550"/>
            <a:ext cx="5688000" cy="3305700"/>
          </a:xfrm>
          <a:prstGeom prst="snip2DiagRect">
            <a:avLst>
              <a:gd fmla="val 7272" name="adj1"/>
              <a:gd fmla="val 16667" name="adj2"/>
            </a:avLst>
          </a:prstGeom>
          <a:solidFill>
            <a:srgbClr val="968E8E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3F3F3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13400" y="219950"/>
            <a:ext cx="2549100" cy="1096800"/>
          </a:xfrm>
          <a:prstGeom prst="snip2DiagRect">
            <a:avLst>
              <a:gd fmla="val 7272" name="adj1"/>
              <a:gd fmla="val 16667" name="adj2"/>
            </a:avLst>
          </a:prstGeom>
          <a:solidFill>
            <a:srgbClr val="968E8E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F3F3"/>
                </a:solidFill>
              </a:rPr>
              <a:t>SCOPE</a:t>
            </a:r>
            <a:endParaRPr sz="4800">
              <a:solidFill>
                <a:srgbClr val="F3F3F3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383625" y="845300"/>
            <a:ext cx="43365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3F3F3"/>
                </a:solidFill>
              </a:rPr>
              <a:t>Create an interface that will allow a user to select 2 different currencies and an amount to be calculated.</a:t>
            </a:r>
            <a:endParaRPr sz="2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2775925" y="829550"/>
            <a:ext cx="5688000" cy="3305700"/>
          </a:xfrm>
          <a:prstGeom prst="snip2DiagRect">
            <a:avLst>
              <a:gd fmla="val 7272" name="adj1"/>
              <a:gd fmla="val 16667" name="adj2"/>
            </a:avLst>
          </a:prstGeom>
          <a:solidFill>
            <a:srgbClr val="968E8E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3F3F3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613400" y="219950"/>
            <a:ext cx="2549100" cy="1096800"/>
          </a:xfrm>
          <a:prstGeom prst="snip2DiagRect">
            <a:avLst>
              <a:gd fmla="val 7272" name="adj1"/>
              <a:gd fmla="val 16667" name="adj2"/>
            </a:avLst>
          </a:prstGeom>
          <a:solidFill>
            <a:srgbClr val="968E8E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F3F3"/>
                </a:solidFill>
              </a:rPr>
              <a:t>SCOPE</a:t>
            </a:r>
            <a:endParaRPr sz="4800">
              <a:solidFill>
                <a:srgbClr val="F3F3F3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383625" y="845300"/>
            <a:ext cx="43365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66666"/>
                </a:solidFill>
              </a:rPr>
              <a:t>Create an interface that will allow a user to select 2 different currencies and an amount to be calculated.</a:t>
            </a:r>
            <a:endParaRPr sz="2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451675" y="2016350"/>
            <a:ext cx="43365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3F3F3"/>
                </a:solidFill>
              </a:rPr>
              <a:t>The currency ratio will come from an API and will be relatively “Live”.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2775925" y="829550"/>
            <a:ext cx="5688000" cy="3305700"/>
          </a:xfrm>
          <a:prstGeom prst="snip2DiagRect">
            <a:avLst>
              <a:gd fmla="val 7272" name="adj1"/>
              <a:gd fmla="val 16667" name="adj2"/>
            </a:avLst>
          </a:prstGeom>
          <a:solidFill>
            <a:srgbClr val="968E8E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3F3F3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613400" y="219950"/>
            <a:ext cx="2549100" cy="1096800"/>
          </a:xfrm>
          <a:prstGeom prst="snip2DiagRect">
            <a:avLst>
              <a:gd fmla="val 7272" name="adj1"/>
              <a:gd fmla="val 16667" name="adj2"/>
            </a:avLst>
          </a:prstGeom>
          <a:solidFill>
            <a:srgbClr val="968E8E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F3F3"/>
                </a:solidFill>
              </a:rPr>
              <a:t>SCOPE</a:t>
            </a:r>
            <a:endParaRPr sz="4800">
              <a:solidFill>
                <a:srgbClr val="F3F3F3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383625" y="845300"/>
            <a:ext cx="43365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66666"/>
                </a:solidFill>
              </a:rPr>
              <a:t>Create an interface that will allow a user to select 2 different currencies and an amount to be calculated.</a:t>
            </a:r>
            <a:endParaRPr sz="2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451675" y="2016350"/>
            <a:ext cx="43365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66666"/>
                </a:solidFill>
              </a:rPr>
              <a:t>The currency ratio will come from an API and will be relatively “Live”.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451675" y="2948450"/>
            <a:ext cx="44691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3F3F3"/>
                </a:solidFill>
              </a:rPr>
              <a:t>A map will be displayed that will show all countries both currencies are circulated.</a:t>
            </a:r>
            <a:endParaRPr sz="2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984525" y="643600"/>
            <a:ext cx="5848800" cy="4048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968E8E">
              <a:alpha val="44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5696450" y="396450"/>
            <a:ext cx="2806500" cy="916200"/>
          </a:xfrm>
          <a:prstGeom prst="snip2DiagRect">
            <a:avLst>
              <a:gd fmla="val 7272" name="adj1"/>
              <a:gd fmla="val 16667" name="adj2"/>
            </a:avLst>
          </a:prstGeom>
          <a:solidFill>
            <a:srgbClr val="968E8E">
              <a:alpha val="703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Features</a:t>
            </a:r>
            <a:endParaRPr sz="4800"/>
          </a:p>
        </p:txBody>
      </p:sp>
      <p:sp>
        <p:nvSpPr>
          <p:cNvPr id="88" name="Google Shape;88;p17"/>
          <p:cNvSpPr txBox="1"/>
          <p:nvPr/>
        </p:nvSpPr>
        <p:spPr>
          <a:xfrm>
            <a:off x="1335425" y="1095475"/>
            <a:ext cx="47367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Supports 168 currencies.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“Live” updates for currencies using the </a:t>
            </a:r>
            <a:r>
              <a:rPr lang="en" sz="1800"/>
              <a:t>CurrencyLayer</a:t>
            </a:r>
            <a:r>
              <a:rPr lang="en" sz="1800"/>
              <a:t> API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“Smart” Caching for Currency Pair Calls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Dynamic Map that will display all countries which will use selected currencies.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1131575" y="371725"/>
            <a:ext cx="6965700" cy="4048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968E8E">
              <a:alpha val="44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78225" y="3923400"/>
            <a:ext cx="2790300" cy="916200"/>
          </a:xfrm>
          <a:prstGeom prst="snip2DiagRect">
            <a:avLst>
              <a:gd fmla="val 7272" name="adj1"/>
              <a:gd fmla="val 16667" name="adj2"/>
            </a:avLst>
          </a:prstGeom>
          <a:solidFill>
            <a:srgbClr val="968E8E">
              <a:alpha val="84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Breakdown</a:t>
            </a:r>
            <a:endParaRPr sz="3600"/>
          </a:p>
        </p:txBody>
      </p:sp>
      <p:sp>
        <p:nvSpPr>
          <p:cNvPr id="95" name="Google Shape;95;p18"/>
          <p:cNvSpPr/>
          <p:nvPr/>
        </p:nvSpPr>
        <p:spPr>
          <a:xfrm>
            <a:off x="1807550" y="1827350"/>
            <a:ext cx="1895750" cy="1565100"/>
          </a:xfrm>
          <a:prstGeom prst="flowChartOffpage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 countries, currencies, symbols, readable names and valid pairs for our API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4206575" y="1827350"/>
            <a:ext cx="925800" cy="5877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Function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4206575" y="2415050"/>
            <a:ext cx="2502000" cy="5877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Interface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5132375" y="1827350"/>
            <a:ext cx="1563300" cy="5877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Currency Converter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826175" y="800450"/>
            <a:ext cx="2861100" cy="693900"/>
          </a:xfrm>
          <a:prstGeom prst="snip2DiagRect">
            <a:avLst>
              <a:gd fmla="val 7272" name="adj1"/>
              <a:gd fmla="val 16667" name="adj2"/>
            </a:avLst>
          </a:prstGeom>
          <a:solidFill>
            <a:srgbClr val="968E8E">
              <a:alpha val="84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Main Components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160325" y="135650"/>
            <a:ext cx="7549800" cy="4348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968E8E">
              <a:alpha val="44690"/>
            </a:srgbClr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5385975" y="3924725"/>
            <a:ext cx="3669900" cy="916200"/>
          </a:xfrm>
          <a:prstGeom prst="snip2DiagRect">
            <a:avLst>
              <a:gd fmla="val 7272" name="adj1"/>
              <a:gd fmla="val 16667" name="adj2"/>
            </a:avLst>
          </a:prstGeom>
          <a:solidFill>
            <a:srgbClr val="968E8E">
              <a:alpha val="703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Initial Data</a:t>
            </a:r>
            <a:endParaRPr sz="4800"/>
          </a:p>
        </p:txBody>
      </p:sp>
      <p:sp>
        <p:nvSpPr>
          <p:cNvPr id="106" name="Google Shape;106;p19"/>
          <p:cNvSpPr/>
          <p:nvPr/>
        </p:nvSpPr>
        <p:spPr>
          <a:xfrm>
            <a:off x="433525" y="455100"/>
            <a:ext cx="1329900" cy="4263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countries.CSV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2123525" y="308125"/>
            <a:ext cx="1499100" cy="4263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Currencies</a:t>
            </a:r>
            <a:r>
              <a:rPr lang="en"/>
              <a:t>.CSV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4269100" y="344875"/>
            <a:ext cx="1881000" cy="4263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validCurrencies.CSV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345350" y="1358875"/>
            <a:ext cx="1601800" cy="6319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DATAFRAME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Countries</a:t>
            </a:r>
            <a:endParaRPr sz="1200"/>
          </a:p>
        </p:txBody>
      </p:sp>
      <p:sp>
        <p:nvSpPr>
          <p:cNvPr id="110" name="Google Shape;110;p19"/>
          <p:cNvSpPr/>
          <p:nvPr/>
        </p:nvSpPr>
        <p:spPr>
          <a:xfrm>
            <a:off x="2123525" y="1197325"/>
            <a:ext cx="1601800" cy="6319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DATAFRAME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Currency</a:t>
            </a:r>
            <a:endParaRPr sz="1200"/>
          </a:p>
        </p:txBody>
      </p:sp>
      <p:sp>
        <p:nvSpPr>
          <p:cNvPr id="111" name="Google Shape;111;p19"/>
          <p:cNvSpPr/>
          <p:nvPr/>
        </p:nvSpPr>
        <p:spPr>
          <a:xfrm>
            <a:off x="4386213" y="1234075"/>
            <a:ext cx="1646784" cy="4262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</a:t>
            </a:r>
            <a:r>
              <a:rPr lang="en">
                <a:solidFill>
                  <a:schemeClr val="dk1"/>
                </a:solidFill>
              </a:rPr>
              <a:t>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ValidCurrencis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5125150" y="771163"/>
            <a:ext cx="168900" cy="46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945975" y="895963"/>
            <a:ext cx="168900" cy="46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788625" y="734425"/>
            <a:ext cx="168900" cy="46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035400" y="2681125"/>
            <a:ext cx="1447525" cy="1146400"/>
          </a:xfrm>
          <a:prstGeom prst="flowChartInternalStorag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Used to lookup the Currency Symbol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USD -&gt; $</a:t>
            </a:r>
            <a:endParaRPr sz="1000"/>
          </a:p>
        </p:txBody>
      </p:sp>
      <p:cxnSp>
        <p:nvCxnSpPr>
          <p:cNvPr id="116" name="Google Shape;116;p19"/>
          <p:cNvCxnSpPr>
            <a:stCxn id="110" idx="2"/>
            <a:endCxn id="117" idx="2"/>
          </p:cNvCxnSpPr>
          <p:nvPr/>
        </p:nvCxnSpPr>
        <p:spPr>
          <a:xfrm>
            <a:off x="2924425" y="1829225"/>
            <a:ext cx="698100" cy="426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" name="Google Shape;118;p19"/>
          <p:cNvCxnSpPr>
            <a:stCxn id="111" idx="2"/>
            <a:endCxn id="117" idx="7"/>
          </p:cNvCxnSpPr>
          <p:nvPr/>
        </p:nvCxnSpPr>
        <p:spPr>
          <a:xfrm flipH="1">
            <a:off x="3835905" y="1660351"/>
            <a:ext cx="1373700" cy="514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7" name="Google Shape;117;p19"/>
          <p:cNvSpPr/>
          <p:nvPr/>
        </p:nvSpPr>
        <p:spPr>
          <a:xfrm>
            <a:off x="3622613" y="2141325"/>
            <a:ext cx="249900" cy="227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3677625" y="2681113"/>
            <a:ext cx="1447525" cy="1146400"/>
          </a:xfrm>
          <a:prstGeom prst="flowChartInternalStorag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Used to Reference Friendly Names to Currency ISO3 Codes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20" name="Google Shape;120;p19"/>
          <p:cNvCxnSpPr>
            <a:stCxn id="117" idx="3"/>
            <a:endCxn id="115" idx="0"/>
          </p:cNvCxnSpPr>
          <p:nvPr/>
        </p:nvCxnSpPr>
        <p:spPr>
          <a:xfrm flipH="1">
            <a:off x="2759210" y="2335679"/>
            <a:ext cx="900000" cy="345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1" name="Google Shape;121;p19"/>
          <p:cNvCxnSpPr>
            <a:stCxn id="117" idx="5"/>
            <a:endCxn id="119" idx="0"/>
          </p:cNvCxnSpPr>
          <p:nvPr/>
        </p:nvCxnSpPr>
        <p:spPr>
          <a:xfrm>
            <a:off x="3835915" y="2335679"/>
            <a:ext cx="565500" cy="345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2" name="Google Shape;122;p19"/>
          <p:cNvCxnSpPr>
            <a:stCxn id="110" idx="2"/>
            <a:endCxn id="123" idx="0"/>
          </p:cNvCxnSpPr>
          <p:nvPr/>
        </p:nvCxnSpPr>
        <p:spPr>
          <a:xfrm flipH="1">
            <a:off x="1030525" y="1829225"/>
            <a:ext cx="1893900" cy="771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" name="Google Shape;124;p19"/>
          <p:cNvCxnSpPr>
            <a:stCxn id="109" idx="2"/>
            <a:endCxn id="123" idx="0"/>
          </p:cNvCxnSpPr>
          <p:nvPr/>
        </p:nvCxnSpPr>
        <p:spPr>
          <a:xfrm flipH="1">
            <a:off x="1030450" y="1990775"/>
            <a:ext cx="115800" cy="610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3" name="Google Shape;123;p19"/>
          <p:cNvSpPr txBox="1"/>
          <p:nvPr/>
        </p:nvSpPr>
        <p:spPr>
          <a:xfrm>
            <a:off x="424275" y="2600825"/>
            <a:ext cx="1212300" cy="102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Uses both DFs to find all country Codes where Currency is used. Used for Mapping</a:t>
            </a:r>
            <a:endParaRPr sz="1000"/>
          </a:p>
        </p:txBody>
      </p:sp>
      <p:sp>
        <p:nvSpPr>
          <p:cNvPr id="125" name="Google Shape;125;p19"/>
          <p:cNvSpPr/>
          <p:nvPr/>
        </p:nvSpPr>
        <p:spPr>
          <a:xfrm>
            <a:off x="5829151" y="3041725"/>
            <a:ext cx="1880982" cy="54372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Dropdown Selector with readable currency Names</a:t>
            </a:r>
            <a:endParaRPr sz="1000"/>
          </a:p>
        </p:txBody>
      </p:sp>
      <p:cxnSp>
        <p:nvCxnSpPr>
          <p:cNvPr id="126" name="Google Shape;126;p19"/>
          <p:cNvCxnSpPr>
            <a:stCxn id="111" idx="2"/>
            <a:endCxn id="125" idx="1"/>
          </p:cNvCxnSpPr>
          <p:nvPr/>
        </p:nvCxnSpPr>
        <p:spPr>
          <a:xfrm>
            <a:off x="5209605" y="1660351"/>
            <a:ext cx="619500" cy="1653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9"/>
          <p:cNvCxnSpPr>
            <a:stCxn id="119" idx="3"/>
            <a:endCxn id="125" idx="1"/>
          </p:cNvCxnSpPr>
          <p:nvPr/>
        </p:nvCxnSpPr>
        <p:spPr>
          <a:xfrm>
            <a:off x="5125150" y="3254313"/>
            <a:ext cx="704100" cy="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9"/>
          <p:cNvCxnSpPr>
            <a:stCxn id="119" idx="3"/>
            <a:endCxn id="125" idx="1"/>
          </p:cNvCxnSpPr>
          <p:nvPr/>
        </p:nvCxnSpPr>
        <p:spPr>
          <a:xfrm>
            <a:off x="5125150" y="3254313"/>
            <a:ext cx="704100" cy="59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9" name="Google Shape;129;p19"/>
          <p:cNvSpPr/>
          <p:nvPr/>
        </p:nvSpPr>
        <p:spPr>
          <a:xfrm>
            <a:off x="6326500" y="308125"/>
            <a:ext cx="2608500" cy="1833300"/>
          </a:xfrm>
          <a:prstGeom prst="snip2DiagRect">
            <a:avLst>
              <a:gd fmla="val 7272" name="adj1"/>
              <a:gd fmla="val 16667" name="adj2"/>
            </a:avLst>
          </a:prstGeom>
          <a:solidFill>
            <a:srgbClr val="968E8E">
              <a:alpha val="703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These Data structures are made to create some basic </a:t>
            </a:r>
            <a:r>
              <a:rPr b="1" lang="en" sz="1200"/>
              <a:t>Entity Relationship</a:t>
            </a:r>
            <a:r>
              <a:rPr lang="en" sz="1200"/>
              <a:t> between data for quick lookups and for some validation.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1131575" y="371725"/>
            <a:ext cx="6965700" cy="4048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968E8E">
              <a:alpha val="44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200275" y="146925"/>
            <a:ext cx="3774900" cy="504300"/>
          </a:xfrm>
          <a:prstGeom prst="snip2DiagRect">
            <a:avLst>
              <a:gd fmla="val 7272" name="adj1"/>
              <a:gd fmla="val 16667" name="adj2"/>
            </a:avLst>
          </a:prstGeom>
          <a:solidFill>
            <a:srgbClr val="968E8E">
              <a:alpha val="84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Currency Conversion</a:t>
            </a:r>
            <a:endParaRPr sz="2400"/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790700" y="1680400"/>
            <a:ext cx="2781300" cy="2529900"/>
            <a:chOff x="1524600" y="864800"/>
            <a:chExt cx="2781300" cy="2529900"/>
          </a:xfrm>
        </p:grpSpPr>
        <p:sp>
          <p:nvSpPr>
            <p:cNvPr id="137" name="Google Shape;137;p20"/>
            <p:cNvSpPr/>
            <p:nvPr/>
          </p:nvSpPr>
          <p:spPr>
            <a:xfrm>
              <a:off x="1524600" y="864800"/>
              <a:ext cx="2781300" cy="2529900"/>
            </a:xfrm>
            <a:prstGeom prst="rect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advGetCurrencyPairRatio</a:t>
              </a: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1557750" y="1734100"/>
              <a:ext cx="2454300" cy="4629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GetJsonFromCurrencyLayer</a:t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1592575" y="2305300"/>
              <a:ext cx="2454300" cy="4629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extractPairRatioFromJson</a:t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1557750" y="1201225"/>
              <a:ext cx="2454300" cy="4629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useCacheOrGetNew</a:t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1621975" y="2839750"/>
              <a:ext cx="2454300" cy="4629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updateCache</a:t>
              </a:r>
              <a:endParaRPr/>
            </a:p>
          </p:txBody>
        </p:sp>
      </p:grpSp>
      <p:sp>
        <p:nvSpPr>
          <p:cNvPr id="142" name="Google Shape;142;p20"/>
          <p:cNvSpPr/>
          <p:nvPr/>
        </p:nvSpPr>
        <p:spPr>
          <a:xfrm>
            <a:off x="4908375" y="2344000"/>
            <a:ext cx="2939150" cy="1895725"/>
          </a:xfrm>
          <a:prstGeom prst="flowChartPredefinedProcess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( DICTIONARY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GBPUSD : [ .07 , &lt;timestampe&gt; ]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USDINR : [ 20.1 , &lt;timestampe&gt; ]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USDEUR : [ .92 , &lt;timestampe&gt; ]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…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...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1601800" y="918475"/>
            <a:ext cx="3123000" cy="719700"/>
          </a:xfrm>
          <a:prstGeom prst="snip2DiagRect">
            <a:avLst>
              <a:gd fmla="val 7272" name="adj1"/>
              <a:gd fmla="val 16667" name="adj2"/>
            </a:avLst>
          </a:prstGeom>
          <a:solidFill>
            <a:srgbClr val="968E8E">
              <a:alpha val="84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Top level function handles how the API call works, how to determine to pull from cache along with it’s management.</a:t>
            </a:r>
            <a:endParaRPr sz="1200"/>
          </a:p>
        </p:txBody>
      </p:sp>
      <p:sp>
        <p:nvSpPr>
          <p:cNvPr id="144" name="Google Shape;144;p20"/>
          <p:cNvSpPr/>
          <p:nvPr/>
        </p:nvSpPr>
        <p:spPr>
          <a:xfrm>
            <a:off x="5202300" y="1329475"/>
            <a:ext cx="2219100" cy="931500"/>
          </a:xfrm>
          <a:prstGeom prst="snip2DiagRect">
            <a:avLst>
              <a:gd fmla="val 7272" name="adj1"/>
              <a:gd fmla="val 16667" name="adj2"/>
            </a:avLst>
          </a:prstGeom>
          <a:solidFill>
            <a:srgbClr val="968E8E">
              <a:alpha val="84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Cache is a dictionary with the currency pair as a string and a list object with the currency ratio along with a timestamp.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984525" y="643600"/>
            <a:ext cx="5848800" cy="4048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968E8E">
              <a:alpha val="44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1335425" y="1095475"/>
            <a:ext cx="47367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rgbClr val="303030"/>
                </a:solidFill>
                <a:latin typeface="Cambria"/>
                <a:ea typeface="Cambria"/>
                <a:cs typeface="Cambria"/>
                <a:sym typeface="Cambria"/>
              </a:rPr>
              <a:t>How would a potential traveler be able to track the cost of exchanging currencies before going on a trip? </a:t>
            </a:r>
            <a:endParaRPr sz="2400">
              <a:solidFill>
                <a:srgbClr val="30303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0303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rgbClr val="303030"/>
                </a:solidFill>
                <a:latin typeface="Cambria"/>
                <a:ea typeface="Cambria"/>
                <a:cs typeface="Cambria"/>
                <a:sym typeface="Cambria"/>
              </a:rPr>
              <a:t>Are there any recent examples of a period when a particular currency pair changed rapidly?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5696450" y="396450"/>
            <a:ext cx="2806500" cy="916200"/>
          </a:xfrm>
          <a:prstGeom prst="snip2DiagRect">
            <a:avLst>
              <a:gd fmla="val 7272" name="adj1"/>
              <a:gd fmla="val 16667" name="adj2"/>
            </a:avLst>
          </a:prstGeom>
          <a:solidFill>
            <a:srgbClr val="968E8E">
              <a:alpha val="703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 Case</a:t>
            </a:r>
            <a:endParaRPr sz="3600"/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