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8" r:id="rId7"/>
    <p:sldId id="269" r:id="rId8"/>
    <p:sldId id="270" r:id="rId9"/>
    <p:sldId id="274" r:id="rId10"/>
    <p:sldId id="272" r:id="rId11"/>
    <p:sldId id="271" r:id="rId12"/>
    <p:sldId id="26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A84B8-14D8-0A36-186A-98B6E48AFF01}" v="3" dt="2024-12-08T18:31:50.294"/>
    <p1510:client id="{357942BF-5426-C7F1-7C57-BFD23E8B5980}" v="1029" dt="2024-12-08T18:13:18.382"/>
    <p1510:client id="{4AC9806B-5FD5-4D80-DD82-4B76FDE77461}" v="1340" dt="2024-12-07T09:38:19.602"/>
    <p1510:client id="{BC3EF0D7-9636-3521-4908-212A6F5332A3}" v="1489" dt="2024-12-08T17:10:05.874"/>
    <p1510:client id="{E4291931-F5A9-37D6-3D26-7C35E514CD36}" v="78" dt="2024-12-08T18:26:57.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3F81A-9176-4830-B19A-9FD5332536AE}" type="datetimeFigureOut">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160E1-0F3C-4C8B-997B-E332AA8F9116}" type="slidenum">
              <a:t>‹#›</a:t>
            </a:fld>
            <a:endParaRPr lang="en-US"/>
          </a:p>
        </p:txBody>
      </p:sp>
    </p:spTree>
    <p:extLst>
      <p:ext uri="{BB962C8B-B14F-4D97-AF65-F5344CB8AC3E}">
        <p14:creationId xmlns:p14="http://schemas.microsoft.com/office/powerpoint/2010/main" val="18125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web shell is a malicious script that allows an attacker to remotely access a web server and perform a variety of harmful actions</a:t>
            </a:r>
          </a:p>
        </p:txBody>
      </p:sp>
      <p:sp>
        <p:nvSpPr>
          <p:cNvPr id="4" name="Slide Number Placeholder 3"/>
          <p:cNvSpPr>
            <a:spLocks noGrp="1"/>
          </p:cNvSpPr>
          <p:nvPr>
            <p:ph type="sldNum" sz="quarter" idx="5"/>
          </p:nvPr>
        </p:nvSpPr>
        <p:spPr/>
        <p:txBody>
          <a:bodyPr/>
          <a:lstStyle/>
          <a:p>
            <a:fld id="{D1F160E1-0F3C-4C8B-997B-E332AA8F9116}" type="slidenum">
              <a:rPr lang="en-US"/>
              <a:t>5</a:t>
            </a:fld>
            <a:endParaRPr lang="en-US"/>
          </a:p>
        </p:txBody>
      </p:sp>
    </p:spTree>
    <p:extLst>
      <p:ext uri="{BB962C8B-B14F-4D97-AF65-F5344CB8AC3E}">
        <p14:creationId xmlns:p14="http://schemas.microsoft.com/office/powerpoint/2010/main" val="155181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way, even if an attacker gains access to the DMZ, they cannot easily pivot into the internal network</a:t>
            </a:r>
          </a:p>
        </p:txBody>
      </p:sp>
      <p:sp>
        <p:nvSpPr>
          <p:cNvPr id="4" name="Slide Number Placeholder 3"/>
          <p:cNvSpPr>
            <a:spLocks noGrp="1"/>
          </p:cNvSpPr>
          <p:nvPr>
            <p:ph type="sldNum" sz="quarter" idx="5"/>
          </p:nvPr>
        </p:nvSpPr>
        <p:spPr/>
        <p:txBody>
          <a:bodyPr/>
          <a:lstStyle/>
          <a:p>
            <a:fld id="{D1F160E1-0F3C-4C8B-997B-E332AA8F9116}" type="slidenum">
              <a:t>6</a:t>
            </a:fld>
            <a:endParaRPr lang="en-US"/>
          </a:p>
        </p:txBody>
      </p:sp>
    </p:spTree>
    <p:extLst>
      <p:ext uri="{BB962C8B-B14F-4D97-AF65-F5344CB8AC3E}">
        <p14:creationId xmlns:p14="http://schemas.microsoft.com/office/powerpoint/2010/main" val="76558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5435" indent="-305435">
              <a:lnSpc>
                <a:spcPct val="110000"/>
              </a:lnSpc>
              <a:spcBef>
                <a:spcPct val="20000"/>
              </a:spcBef>
              <a:spcAft>
                <a:spcPts val="600"/>
              </a:spcAft>
              <a:buFont typeface="Arial"/>
              <a:buChar char="•"/>
            </a:pPr>
            <a:r>
              <a:rPr lang="en-US" dirty="0"/>
              <a:t>Use IDS and HIDS to monitor failed login attempts, unauthorized access attempts, or suspicious authentication bypass methods, as well as set up signature-based or anomaly detection to identify suspicious input patterns indicating command injection attempts </a:t>
            </a:r>
          </a:p>
          <a:p>
            <a:pPr marL="305435" indent="-305435">
              <a:lnSpc>
                <a:spcPct val="110000"/>
              </a:lnSpc>
              <a:spcBef>
                <a:spcPct val="20000"/>
              </a:spcBef>
              <a:spcAft>
                <a:spcPts val="600"/>
              </a:spcAft>
              <a:buFont typeface="Arial"/>
              <a:buChar char="•"/>
            </a:pPr>
            <a:r>
              <a:rPr lang="en-US" dirty="0"/>
              <a:t>Use one-way network bridges to ensure that data can only flow into the DMZ but not out</a:t>
            </a:r>
            <a:endParaRPr lang="en-US" dirty="0">
              <a:ea typeface="Calibri"/>
              <a:cs typeface="Calibri"/>
            </a:endParaRPr>
          </a:p>
          <a:p>
            <a:pPr marL="305435" indent="-305435">
              <a:lnSpc>
                <a:spcPct val="110000"/>
              </a:lnSpc>
              <a:spcBef>
                <a:spcPct val="20000"/>
              </a:spcBef>
              <a:spcAft>
                <a:spcPts val="600"/>
              </a:spcAft>
              <a:buFont typeface="Arial"/>
              <a:buChar char="•"/>
            </a:pPr>
            <a:r>
              <a:rPr lang="en-US" dirty="0"/>
              <a:t>As an extra layer of protection, use deep packet inspection on outbound traffic from the DMZ, including traffic from the honeypot, to detect and block any attempts by attackers to exfiltrate data or send malicious commands to external or internal systems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1F160E1-0F3C-4C8B-997B-E332AA8F9116}" type="slidenum">
              <a:t>7</a:t>
            </a:fld>
            <a:endParaRPr lang="en-US"/>
          </a:p>
        </p:txBody>
      </p:sp>
    </p:spTree>
    <p:extLst>
      <p:ext uri="{BB962C8B-B14F-4D97-AF65-F5344CB8AC3E}">
        <p14:creationId xmlns:p14="http://schemas.microsoft.com/office/powerpoint/2010/main" val="329739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5435" indent="-305435">
              <a:lnSpc>
                <a:spcPct val="110000"/>
              </a:lnSpc>
              <a:spcBef>
                <a:spcPct val="20000"/>
              </a:spcBef>
              <a:spcAft>
                <a:spcPts val="600"/>
              </a:spcAft>
              <a:buFont typeface="Arial"/>
              <a:buChar char="•"/>
            </a:pPr>
            <a:r>
              <a:rPr lang="en-US" dirty="0"/>
              <a:t>If the attacker attempts to connect to certain services or requests specific data, you could redirect their traffic using DNS poisoning or HTTP redirects, effectively sending them to a virtual sandbox outside of the internal network </a:t>
            </a:r>
          </a:p>
          <a:p>
            <a:pPr marL="305435" indent="-305435">
              <a:lnSpc>
                <a:spcPct val="110000"/>
              </a:lnSpc>
              <a:spcBef>
                <a:spcPct val="20000"/>
              </a:spcBef>
              <a:spcAft>
                <a:spcPts val="600"/>
              </a:spcAft>
              <a:buFont typeface="Arial"/>
              <a:buChar char="•"/>
            </a:pPr>
            <a:r>
              <a:rPr lang="en-US"/>
              <a:t>Place the virtualized sandbox on a VLAN with no routing to the internal network</a:t>
            </a:r>
          </a:p>
          <a:p>
            <a:pPr marL="305435" indent="-305435">
              <a:lnSpc>
                <a:spcPct val="110000"/>
              </a:lnSpc>
              <a:spcBef>
                <a:spcPct val="20000"/>
              </a:spcBef>
              <a:spcAft>
                <a:spcPts val="600"/>
              </a:spcAft>
              <a:buFont typeface="Arial"/>
              <a:buChar char="•"/>
            </a:pPr>
            <a:r>
              <a:rPr lang="en-US"/>
              <a:t>Disconnect the sandbox from the internet and restrict outbound communication</a:t>
            </a:r>
          </a:p>
          <a:p>
            <a:pPr marL="305435" indent="-305435">
              <a:lnSpc>
                <a:spcPct val="110000"/>
              </a:lnSpc>
              <a:spcBef>
                <a:spcPct val="20000"/>
              </a:spcBef>
              <a:spcAft>
                <a:spcPts val="600"/>
              </a:spcAft>
              <a:buFont typeface="Arial"/>
              <a:buChar char="•"/>
            </a:pPr>
            <a:r>
              <a:rPr lang="en-US" dirty="0"/>
              <a:t>Ensure that the filesystem within the sandbox is completely isolated from your actual internal network's file systems</a:t>
            </a:r>
            <a:endParaRPr lang="en-US" dirty="0">
              <a:ea typeface="Calibri"/>
              <a:cs typeface="Calibri"/>
            </a:endParaRPr>
          </a:p>
          <a:p>
            <a:pPr marL="305435" indent="-305435">
              <a:lnSpc>
                <a:spcPct val="110000"/>
              </a:lnSpc>
              <a:spcBef>
                <a:spcPct val="20000"/>
              </a:spcBef>
              <a:spcAft>
                <a:spcPts val="600"/>
              </a:spcAft>
              <a:buFont typeface="Arial"/>
              <a:buChar char="•"/>
            </a:pPr>
            <a:r>
              <a:rPr lang="en-US" dirty="0"/>
              <a:t>Set the sandbox environment to be temporary and disposable</a:t>
            </a:r>
            <a:endParaRPr lang="en-US" dirty="0">
              <a:ea typeface="Calibri"/>
              <a:cs typeface="Calibri"/>
            </a:endParaRPr>
          </a:p>
          <a:p>
            <a:pPr marL="305435" indent="-305435">
              <a:lnSpc>
                <a:spcPct val="110000"/>
              </a:lnSpc>
              <a:spcBef>
                <a:spcPct val="20000"/>
              </a:spcBef>
              <a:spcAft>
                <a:spcPts val="600"/>
              </a:spcAft>
              <a:buFont typeface="Arial"/>
              <a:buChar char="•"/>
            </a:pPr>
            <a:r>
              <a:rPr lang="en-US" dirty="0"/>
              <a:t>Ensure that the sandbox environment is periodically reset to a clean state after each engagement.</a:t>
            </a:r>
            <a:endParaRPr lang="en-US" dirty="0">
              <a:ea typeface="Calibri"/>
              <a:cs typeface="Calibri"/>
            </a:endParaRPr>
          </a:p>
          <a:p>
            <a:pPr marL="305435" indent="-305435">
              <a:lnSpc>
                <a:spcPct val="110000"/>
              </a:lnSpc>
              <a:spcBef>
                <a:spcPct val="20000"/>
              </a:spcBef>
              <a:spcAft>
                <a:spcPts val="600"/>
              </a:spcAft>
              <a:buFont typeface="Arial"/>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D1F160E1-0F3C-4C8B-997B-E332AA8F9116}" type="slidenum">
              <a:t>8</a:t>
            </a:fld>
            <a:endParaRPr lang="en-US"/>
          </a:p>
        </p:txBody>
      </p:sp>
    </p:spTree>
    <p:extLst>
      <p:ext uri="{BB962C8B-B14F-4D97-AF65-F5344CB8AC3E}">
        <p14:creationId xmlns:p14="http://schemas.microsoft.com/office/powerpoint/2010/main" val="283295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96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206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352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911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571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529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11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664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243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998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445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22230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mitre-engenuity/advanced-cyber-threats-impact-even-the-most-prepared-56444e980dc8&#8203;" TargetMode="External"/><Relationship Id="rId2" Type="http://schemas.openxmlformats.org/officeDocument/2006/relationships/hyperlink" Target="https://ipwithease.com/honeypot-vs-honeynet-complete-guide/&#8203;" TargetMode="External"/><Relationship Id="rId1" Type="http://schemas.openxmlformats.org/officeDocument/2006/relationships/slideLayout" Target="../slideLayouts/slideLayout2.xml"/><Relationship Id="rId5" Type="http://schemas.openxmlformats.org/officeDocument/2006/relationships/hyperlink" Target="https://medium.com/mitre-engenuity/technical-deep-dive-understanding-the-anatomy-of-a-cyber-intrusion-080bddc679f3" TargetMode="External"/><Relationship Id="rId4" Type="http://schemas.openxmlformats.org/officeDocument/2006/relationships/hyperlink" Target="https://medium.com/mitre-engenuity/infiltrating-defenses-abusing-vmware-in-mitres-cyber-intrusion-4ea647b83f5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ve.mitre.org/cgi-bin/cvename.cgi?name=CVE-2024-21887" TargetMode="External"/><Relationship Id="rId2" Type="http://schemas.openxmlformats.org/officeDocument/2006/relationships/hyperlink" Target="https://cve.mitre.org/cgi-bin/cvename.cgi?name=CVE-2023-46805" TargetMode="External"/><Relationship Id="rId1" Type="http://schemas.openxmlformats.org/officeDocument/2006/relationships/slideLayout" Target="../slideLayouts/slideLayout2.xml"/><Relationship Id="rId5" Type="http://schemas.openxmlformats.org/officeDocument/2006/relationships/hyperlink" Target="https://builtin.com/software-engineering-perspectives/sandbox-environment" TargetMode="External"/><Relationship Id="rId4" Type="http://schemas.openxmlformats.org/officeDocument/2006/relationships/hyperlink" Target="https://pages.rexelusa.com/blog/automation/idmz"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150010" y="863695"/>
            <a:ext cx="3999843" cy="3779995"/>
          </a:xfrm>
        </p:spPr>
        <p:txBody>
          <a:bodyPr anchor="ctr">
            <a:normAutofit/>
          </a:bodyPr>
          <a:lstStyle/>
          <a:p>
            <a:r>
              <a:rPr lang="en-US" dirty="0">
                <a:solidFill>
                  <a:schemeClr val="tx1"/>
                </a:solidFill>
              </a:rPr>
              <a:t>MITRE CNP Presentation</a:t>
            </a:r>
          </a:p>
        </p:txBody>
      </p:sp>
      <p:sp>
        <p:nvSpPr>
          <p:cNvPr id="3" name="Subtitle 2"/>
          <p:cNvSpPr>
            <a:spLocks noGrp="1"/>
          </p:cNvSpPr>
          <p:nvPr>
            <p:ph type="subTitle" idx="1"/>
          </p:nvPr>
        </p:nvSpPr>
        <p:spPr>
          <a:xfrm>
            <a:off x="638621" y="4739780"/>
            <a:ext cx="3511233" cy="1147054"/>
          </a:xfrm>
        </p:spPr>
        <p:txBody>
          <a:bodyPr anchor="t">
            <a:normAutofit/>
          </a:bodyPr>
          <a:lstStyle/>
          <a:p>
            <a:r>
              <a:rPr lang="en-US" sz="2200" dirty="0"/>
              <a:t>Presented by: </a:t>
            </a:r>
            <a:endParaRPr lang="en-US" dirty="0"/>
          </a:p>
          <a:p>
            <a:r>
              <a:rPr lang="en-US" sz="2200" dirty="0"/>
              <a:t>Devin Young</a:t>
            </a:r>
            <a:endParaRPr lang="en-US"/>
          </a:p>
        </p:txBody>
      </p:sp>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FREE IMAGE: Internet Technology Concept | Libreshot Public Domain Photos">
            <a:extLst>
              <a:ext uri="{FF2B5EF4-FFF2-40B4-BE49-F238E27FC236}">
                <a16:creationId xmlns:a16="http://schemas.microsoft.com/office/drawing/2014/main" id="{33D2B354-5364-DFB3-BB52-DE84A8D7C92E}"/>
              </a:ext>
            </a:extLst>
          </p:cNvPr>
          <p:cNvPicPr>
            <a:picLocks noChangeAspect="1"/>
          </p:cNvPicPr>
          <p:nvPr/>
        </p:nvPicPr>
        <p:blipFill>
          <a:blip r:embed="rId2"/>
          <a:srcRect l="11366" r="13620" b="1"/>
          <a:stretch/>
        </p:blipFill>
        <p:spPr>
          <a:xfrm>
            <a:off x="4654295" y="10"/>
            <a:ext cx="7537705"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E97-AF02-EC95-2FCC-38BE9BCA8E79}"/>
              </a:ext>
            </a:extLst>
          </p:cNvPr>
          <p:cNvSpPr>
            <a:spLocks noGrp="1"/>
          </p:cNvSpPr>
          <p:nvPr>
            <p:ph type="title"/>
          </p:nvPr>
        </p:nvSpPr>
        <p:spPr/>
        <p:txBody>
          <a:bodyPr/>
          <a:lstStyle/>
          <a:p>
            <a:r>
              <a:rPr lang="en-US" dirty="0"/>
              <a:t>Overall Recommendation</a:t>
            </a:r>
          </a:p>
        </p:txBody>
      </p:sp>
      <p:sp>
        <p:nvSpPr>
          <p:cNvPr id="3" name="Content Placeholder 2">
            <a:extLst>
              <a:ext uri="{FF2B5EF4-FFF2-40B4-BE49-F238E27FC236}">
                <a16:creationId xmlns:a16="http://schemas.microsoft.com/office/drawing/2014/main" id="{50A01C20-765D-D439-8D5A-0D01B04A0E04}"/>
              </a:ext>
            </a:extLst>
          </p:cNvPr>
          <p:cNvSpPr>
            <a:spLocks noGrp="1"/>
          </p:cNvSpPr>
          <p:nvPr>
            <p:ph idx="1"/>
          </p:nvPr>
        </p:nvSpPr>
        <p:spPr/>
        <p:txBody>
          <a:bodyPr>
            <a:normAutofit fontScale="85000" lnSpcReduction="20000"/>
          </a:bodyPr>
          <a:lstStyle/>
          <a:p>
            <a:pPr marL="0" indent="0">
              <a:buNone/>
            </a:pPr>
            <a:endParaRPr lang="en-US" sz="2000" dirty="0">
              <a:latin typeface="Century Schoolbook"/>
            </a:endParaRPr>
          </a:p>
          <a:p>
            <a:pPr marL="0" indent="0">
              <a:buNone/>
            </a:pPr>
            <a:r>
              <a:rPr lang="en-US" sz="2000" dirty="0">
                <a:latin typeface="Century Schoolbook"/>
              </a:rPr>
              <a:t>Understanding that:</a:t>
            </a:r>
            <a:endParaRPr lang="en-US" dirty="0"/>
          </a:p>
          <a:p>
            <a:pPr marL="305435" indent="-305435"/>
            <a:r>
              <a:rPr lang="en-US" sz="2000" dirty="0">
                <a:latin typeface="Century Schoolbook"/>
              </a:rPr>
              <a:t>SSL VPNs are highly targeted because the exploitation of their vulnerabilities can lead to gaining access to an internal network</a:t>
            </a:r>
            <a:endParaRPr lang="en-US"/>
          </a:p>
          <a:p>
            <a:pPr marL="305435" indent="-305435"/>
            <a:r>
              <a:rPr lang="en-US" sz="2000" dirty="0">
                <a:latin typeface="Century Schoolbook"/>
              </a:rPr>
              <a:t>MITRE has no control over Ivanti's response time to vulnerabilities within its software</a:t>
            </a:r>
          </a:p>
          <a:p>
            <a:pPr marL="0" indent="0">
              <a:buNone/>
            </a:pPr>
            <a:endParaRPr lang="en-US" sz="2000" dirty="0">
              <a:latin typeface="Century Schoolbook"/>
            </a:endParaRPr>
          </a:p>
          <a:p>
            <a:pPr marL="0" indent="0">
              <a:buNone/>
            </a:pPr>
            <a:r>
              <a:rPr lang="en-US" sz="2000" dirty="0">
                <a:latin typeface="Century Schoolbook"/>
              </a:rPr>
              <a:t>MITRE should consider reevaluating its network security architecture, even for a prototype networking environment:</a:t>
            </a:r>
          </a:p>
          <a:p>
            <a:pPr marL="342900" indent="-342900"/>
            <a:r>
              <a:rPr lang="en-US" sz="2000" dirty="0">
                <a:latin typeface="Century Schoolbook"/>
              </a:rPr>
              <a:t>Detection and mitigation tools to threat hunt within the internal network and other network security efforts within the internal network is great</a:t>
            </a:r>
          </a:p>
          <a:p>
            <a:pPr marL="342900" indent="-342900"/>
            <a:r>
              <a:rPr lang="en-US" sz="2000" dirty="0">
                <a:latin typeface="Century Schoolbook"/>
              </a:rPr>
              <a:t>Layers of strategies to prevent initial access into the internal network is even better</a:t>
            </a:r>
          </a:p>
          <a:p>
            <a:pPr marL="305435" indent="-305435"/>
            <a:endParaRPr lang="en-US" sz="2000" dirty="0">
              <a:latin typeface="Century Schoolbook"/>
            </a:endParaRPr>
          </a:p>
          <a:p>
            <a:pPr marL="305435" indent="-305435"/>
            <a:endParaRPr lang="en-US" sz="2000" dirty="0">
              <a:latin typeface="Century Schoolbook"/>
            </a:endParaRPr>
          </a:p>
        </p:txBody>
      </p:sp>
    </p:spTree>
    <p:extLst>
      <p:ext uri="{BB962C8B-B14F-4D97-AF65-F5344CB8AC3E}">
        <p14:creationId xmlns:p14="http://schemas.microsoft.com/office/powerpoint/2010/main" val="227299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E97-AF02-EC95-2FCC-38BE9BCA8E79}"/>
              </a:ext>
            </a:extLst>
          </p:cNvPr>
          <p:cNvSpPr>
            <a:spLocks noGrp="1"/>
          </p:cNvSpPr>
          <p:nvPr>
            <p:ph type="title"/>
          </p:nvPr>
        </p:nvSpPr>
        <p:spPr/>
        <p:txBody>
          <a:bodyPr/>
          <a:lstStyle/>
          <a:p>
            <a:r>
              <a:rPr lang="en-US" dirty="0"/>
              <a:t>Significance of Presentation</a:t>
            </a:r>
          </a:p>
        </p:txBody>
      </p:sp>
      <p:sp>
        <p:nvSpPr>
          <p:cNvPr id="3" name="Content Placeholder 2">
            <a:extLst>
              <a:ext uri="{FF2B5EF4-FFF2-40B4-BE49-F238E27FC236}">
                <a16:creationId xmlns:a16="http://schemas.microsoft.com/office/drawing/2014/main" id="{50A01C20-765D-D439-8D5A-0D01B04A0E04}"/>
              </a:ext>
            </a:extLst>
          </p:cNvPr>
          <p:cNvSpPr>
            <a:spLocks noGrp="1"/>
          </p:cNvSpPr>
          <p:nvPr>
            <p:ph idx="1"/>
          </p:nvPr>
        </p:nvSpPr>
        <p:spPr/>
        <p:txBody>
          <a:bodyPr>
            <a:normAutofit/>
          </a:bodyPr>
          <a:lstStyle/>
          <a:p>
            <a:pPr marL="305435" indent="-305435"/>
            <a:r>
              <a:rPr lang="en-US" sz="2000" dirty="0">
                <a:latin typeface="Century Schoolbook"/>
              </a:rPr>
              <a:t>Based on the research I conducted; general best practices and detailed incident response efforts were mentioned but a strategy that could have mitigated the intrusion was not</a:t>
            </a:r>
            <a:endParaRPr lang="en-US" dirty="0">
              <a:latin typeface="Franklin Gothic Book" panose="020B0502020104020203"/>
            </a:endParaRPr>
          </a:p>
          <a:p>
            <a:pPr marL="305435" indent="-305435"/>
            <a:r>
              <a:rPr lang="en-US" sz="2000" dirty="0">
                <a:latin typeface="Century Schoolbook"/>
              </a:rPr>
              <a:t>Combines my academic background in network enterprise infrastructure and internship experience in information security</a:t>
            </a:r>
            <a:endParaRPr lang="en-US"/>
          </a:p>
          <a:p>
            <a:pPr marL="305435" indent="-305435"/>
            <a:r>
              <a:rPr lang="en-US" sz="2000" dirty="0">
                <a:latin typeface="Century Schoolbook"/>
              </a:rPr>
              <a:t>Displays how I can currently be an asset, hence my unique train of thought and analytical skills</a:t>
            </a:r>
          </a:p>
          <a:p>
            <a:pPr marL="305435" indent="-305435"/>
            <a:endParaRPr lang="en-US" sz="2000" dirty="0">
              <a:latin typeface="Century Schoolbook"/>
            </a:endParaRPr>
          </a:p>
        </p:txBody>
      </p:sp>
    </p:spTree>
    <p:extLst>
      <p:ext uri="{BB962C8B-B14F-4D97-AF65-F5344CB8AC3E}">
        <p14:creationId xmlns:p14="http://schemas.microsoft.com/office/powerpoint/2010/main" val="380307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E97-AF02-EC95-2FCC-38BE9BCA8E7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A01C20-765D-D439-8D5A-0D01B04A0E04}"/>
              </a:ext>
            </a:extLst>
          </p:cNvPr>
          <p:cNvSpPr>
            <a:spLocks noGrp="1"/>
          </p:cNvSpPr>
          <p:nvPr>
            <p:ph idx="1"/>
          </p:nvPr>
        </p:nvSpPr>
        <p:spPr/>
        <p:txBody>
          <a:bodyPr>
            <a:normAutofit fontScale="92500" lnSpcReduction="10000"/>
          </a:bodyPr>
          <a:lstStyle/>
          <a:p>
            <a:pPr marL="305435" indent="-305435"/>
            <a:r>
              <a:rPr lang="en-US" sz="1800" dirty="0">
                <a:latin typeface="Century Schoolbook"/>
                <a:ea typeface="+mn-lt"/>
                <a:cs typeface="+mn-lt"/>
              </a:rPr>
              <a:t>Bhardwaj, R. (2022, July 13). Honeypot vs Honeynet: Complete Guide - IP With Ease. IP With Ease. </a:t>
            </a:r>
            <a:r>
              <a:rPr lang="en-US" sz="1800" dirty="0">
                <a:latin typeface="Century Schoolbook"/>
                <a:ea typeface="+mn-lt"/>
                <a:cs typeface="+mn-lt"/>
                <a:hlinkClick r:id="rId2"/>
              </a:rPr>
              <a:t>https://ipwithease.com/honeypot-vs-honeynet-complete-guide/</a:t>
            </a:r>
            <a:endParaRPr lang="en-US"/>
          </a:p>
          <a:p>
            <a:pPr marL="305435" indent="-305435"/>
            <a:r>
              <a:rPr lang="en-US" sz="1800" dirty="0">
                <a:latin typeface="Century Schoolbook"/>
                <a:ea typeface="+mn-lt"/>
                <a:cs typeface="+mn-lt"/>
              </a:rPr>
              <a:t>Crumpton, L. (2024c, November 28). Advanced cyber threats impact even the most prepared. Medium. </a:t>
            </a:r>
            <a:r>
              <a:rPr lang="en-US" sz="1800" dirty="0">
                <a:latin typeface="Century Schoolbook"/>
                <a:ea typeface="+mn-lt"/>
                <a:cs typeface="+mn-lt"/>
                <a:hlinkClick r:id="rId3"/>
              </a:rPr>
              <a:t>https://medium.com/mitre-engenuity/advanced-cyber-threats-impact-even-the-most-prepared-56444e980dc8</a:t>
            </a:r>
            <a:endParaRPr lang="en-US" sz="1800" dirty="0">
              <a:latin typeface="Century Schoolbook"/>
              <a:ea typeface="+mn-lt"/>
              <a:cs typeface="+mn-lt"/>
            </a:endParaRPr>
          </a:p>
          <a:p>
            <a:pPr marL="305435" indent="-305435"/>
            <a:r>
              <a:rPr lang="en-US" sz="1800" dirty="0">
                <a:latin typeface="Century Schoolbook"/>
                <a:ea typeface="+mn-lt"/>
                <a:cs typeface="+mn-lt"/>
              </a:rPr>
              <a:t>Crumpton, L. (2024a, November 25). Infiltrating Defenses: Abusing VMware in MITRE’s cyber intrusion. Medium. </a:t>
            </a:r>
            <a:r>
              <a:rPr lang="en-US" sz="1800" dirty="0">
                <a:latin typeface="Century Schoolbook"/>
                <a:ea typeface="+mn-lt"/>
                <a:cs typeface="+mn-lt"/>
                <a:hlinkClick r:id="rId4"/>
              </a:rPr>
              <a:t>https://medium.com/mitre-engenuity/infiltrating-defenses-abusing-vmware-in-mitres-cyber-intrusion-4ea647b83f5b</a:t>
            </a:r>
            <a:endParaRPr lang="en-US" sz="1800" dirty="0">
              <a:latin typeface="Century Schoolbook"/>
              <a:ea typeface="+mn-lt"/>
              <a:cs typeface="+mn-lt"/>
            </a:endParaRPr>
          </a:p>
          <a:p>
            <a:pPr marL="305435" indent="-305435"/>
            <a:r>
              <a:rPr lang="en-US" sz="1800" dirty="0">
                <a:latin typeface="Century Schoolbook"/>
                <a:ea typeface="+mn-lt"/>
                <a:cs typeface="+mn-lt"/>
              </a:rPr>
              <a:t>Crumpton, L. (2024, November 27). Technical Deep Dive: Understanding the Anatomy of a Cyber Intrusion | Center for Threat-Informed Defense. </a:t>
            </a:r>
            <a:r>
              <a:rPr lang="en-US" sz="1800" i="1" dirty="0">
                <a:latin typeface="Century Schoolbook"/>
                <a:ea typeface="+mn-lt"/>
                <a:cs typeface="+mn-lt"/>
              </a:rPr>
              <a:t>Medium</a:t>
            </a:r>
            <a:r>
              <a:rPr lang="en-US" sz="1800" dirty="0">
                <a:latin typeface="Century Schoolbook"/>
                <a:ea typeface="+mn-lt"/>
                <a:cs typeface="+mn-lt"/>
              </a:rPr>
              <a:t>. </a:t>
            </a:r>
            <a:r>
              <a:rPr lang="en-US" sz="1800" dirty="0">
                <a:latin typeface="Century Schoolbook"/>
                <a:ea typeface="+mn-lt"/>
                <a:cs typeface="+mn-lt"/>
                <a:hlinkClick r:id="rId5"/>
              </a:rPr>
              <a:t>https://medium.com/mitre-engenuity/technical-deep-dive-understanding-the-anatomy-of-a-cyber-intrusion-080bddc679f3</a:t>
            </a:r>
            <a:endParaRPr lang="en-US" sz="1800" dirty="0">
              <a:latin typeface="Century Schoolbook"/>
              <a:ea typeface="+mn-lt"/>
              <a:cs typeface="+mn-lt"/>
            </a:endParaRPr>
          </a:p>
          <a:p>
            <a:pPr marL="305435" indent="-305435"/>
            <a:endParaRPr lang="en-US" sz="1800" dirty="0">
              <a:latin typeface="Century Schoolbook"/>
              <a:ea typeface="+mn-lt"/>
              <a:cs typeface="+mn-lt"/>
            </a:endParaRPr>
          </a:p>
        </p:txBody>
      </p:sp>
    </p:spTree>
    <p:extLst>
      <p:ext uri="{BB962C8B-B14F-4D97-AF65-F5344CB8AC3E}">
        <p14:creationId xmlns:p14="http://schemas.microsoft.com/office/powerpoint/2010/main" val="165673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E97-AF02-EC95-2FCC-38BE9BCA8E7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A01C20-765D-D439-8D5A-0D01B04A0E04}"/>
              </a:ext>
            </a:extLst>
          </p:cNvPr>
          <p:cNvSpPr>
            <a:spLocks noGrp="1"/>
          </p:cNvSpPr>
          <p:nvPr>
            <p:ph idx="1"/>
          </p:nvPr>
        </p:nvSpPr>
        <p:spPr/>
        <p:txBody>
          <a:bodyPr>
            <a:normAutofit/>
          </a:bodyPr>
          <a:lstStyle/>
          <a:p>
            <a:pPr marL="305435" indent="-305435"/>
            <a:r>
              <a:rPr lang="en-US" sz="1800" dirty="0">
                <a:latin typeface="Century Schoolbook"/>
                <a:ea typeface="+mn-lt"/>
                <a:cs typeface="+mn-lt"/>
              </a:rPr>
              <a:t>CVE - CVE-2023-46805. (n.d.). </a:t>
            </a:r>
            <a:r>
              <a:rPr lang="en-US" sz="1800" dirty="0">
                <a:latin typeface="Century Schoolbook"/>
                <a:ea typeface="+mn-lt"/>
                <a:cs typeface="+mn-lt"/>
                <a:hlinkClick r:id="rId2"/>
              </a:rPr>
              <a:t>https://cve.mitre.org/cgi-bin/cvename.cgi?name=CVE-2023-46805</a:t>
            </a:r>
            <a:r>
              <a:rPr lang="en-US" sz="1800" dirty="0">
                <a:latin typeface="Century Schoolbook"/>
                <a:ea typeface="+mn-lt"/>
                <a:cs typeface="+mn-lt"/>
              </a:rPr>
              <a:t> </a:t>
            </a:r>
          </a:p>
          <a:p>
            <a:pPr marL="305435" indent="-305435"/>
            <a:r>
              <a:rPr lang="en-US" sz="1800" dirty="0">
                <a:latin typeface="Century Schoolbook"/>
                <a:ea typeface="+mn-lt"/>
                <a:cs typeface="+mn-lt"/>
              </a:rPr>
              <a:t>CVE - CVE-2024-21887. (n.d.). </a:t>
            </a:r>
            <a:r>
              <a:rPr lang="en-US" sz="1800" dirty="0">
                <a:latin typeface="Century Schoolbook"/>
                <a:ea typeface="+mn-lt"/>
                <a:cs typeface="+mn-lt"/>
                <a:hlinkClick r:id="rId3"/>
              </a:rPr>
              <a:t>https://cve.mitre.org/cgi-bin/cvename.cgi?name=CVE-2024-21887</a:t>
            </a:r>
            <a:r>
              <a:rPr lang="en-US" sz="1800" dirty="0">
                <a:latin typeface="Century Schoolbook"/>
                <a:ea typeface="+mn-lt"/>
                <a:cs typeface="+mn-lt"/>
              </a:rPr>
              <a:t> </a:t>
            </a:r>
            <a:endParaRPr lang="en-US">
              <a:latin typeface="Century Schoolbook"/>
            </a:endParaRPr>
          </a:p>
          <a:p>
            <a:pPr marL="305435" indent="-305435"/>
            <a:r>
              <a:rPr lang="en-US" sz="1800" dirty="0">
                <a:latin typeface="Century Schoolbook"/>
                <a:ea typeface="+mn-lt"/>
                <a:cs typeface="+mn-lt"/>
              </a:rPr>
              <a:t>Haff, E. (2022, February 2). What is an IDMZ? </a:t>
            </a:r>
            <a:r>
              <a:rPr lang="en-US" sz="1800" dirty="0">
                <a:latin typeface="Century Schoolbook"/>
                <a:ea typeface="+mn-lt"/>
                <a:cs typeface="+mn-lt"/>
                <a:hlinkClick r:id="rId4"/>
              </a:rPr>
              <a:t>https://pages.rexelusa.com/blog/automation/idmz</a:t>
            </a:r>
            <a:r>
              <a:rPr lang="en-US" sz="1800" dirty="0">
                <a:latin typeface="Century Schoolbook"/>
                <a:ea typeface="+mn-lt"/>
                <a:cs typeface="+mn-lt"/>
              </a:rPr>
              <a:t> </a:t>
            </a:r>
            <a:endParaRPr lang="en-US">
              <a:latin typeface="Century Schoolbook"/>
            </a:endParaRPr>
          </a:p>
          <a:p>
            <a:pPr marL="305435" indent="-305435"/>
            <a:r>
              <a:rPr lang="en-US" sz="1800" dirty="0">
                <a:latin typeface="Century Schoolbook"/>
                <a:ea typeface="+mn-lt"/>
                <a:cs typeface="+mn-lt"/>
              </a:rPr>
              <a:t>Hassan, A. (2023, March 28). What is a sandbox environment? Built In. </a:t>
            </a:r>
            <a:r>
              <a:rPr lang="en-US" sz="1800" dirty="0">
                <a:latin typeface="Century Schoolbook"/>
                <a:ea typeface="+mn-lt"/>
                <a:cs typeface="+mn-lt"/>
                <a:hlinkClick r:id="rId5"/>
              </a:rPr>
              <a:t>https://builtin.com/software-engineering-perspectives/sandbox-environment</a:t>
            </a:r>
            <a:endParaRPr lang="en-US" sz="1800">
              <a:latin typeface="Century Schoolbook"/>
              <a:ea typeface="+mn-lt"/>
              <a:cs typeface="+mn-lt"/>
            </a:endParaRPr>
          </a:p>
          <a:p>
            <a:pPr marL="305435" indent="-305435"/>
            <a:endParaRPr lang="en-US" sz="1800" dirty="0">
              <a:latin typeface="Century Schoolbook"/>
              <a:ea typeface="+mn-lt"/>
              <a:cs typeface="+mn-lt"/>
            </a:endParaRPr>
          </a:p>
        </p:txBody>
      </p:sp>
    </p:spTree>
    <p:extLst>
      <p:ext uri="{BB962C8B-B14F-4D97-AF65-F5344CB8AC3E}">
        <p14:creationId xmlns:p14="http://schemas.microsoft.com/office/powerpoint/2010/main" val="242269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F0A1-D753-C2E8-BB34-E5BFE6DC31BE}"/>
              </a:ext>
            </a:extLst>
          </p:cNvPr>
          <p:cNvSpPr>
            <a:spLocks noGrp="1"/>
          </p:cNvSpPr>
          <p:nvPr>
            <p:ph type="title"/>
          </p:nvPr>
        </p:nvSpPr>
        <p:spPr>
          <a:xfrm>
            <a:off x="581192" y="702156"/>
            <a:ext cx="10679641" cy="1188720"/>
          </a:xfrm>
        </p:spPr>
        <p:txBody>
          <a:bodyPr>
            <a:normAutofit/>
          </a:bodyPr>
          <a:lstStyle/>
          <a:p>
            <a:r>
              <a:rPr lang="en-US" dirty="0"/>
              <a:t>About Me</a:t>
            </a:r>
          </a:p>
        </p:txBody>
      </p:sp>
      <p:sp>
        <p:nvSpPr>
          <p:cNvPr id="33" name="Rectangle 32">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05EA9C52-0283-4714-A38F-0864C8B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erson in a suit&#10;&#10;Description automatically generated">
            <a:extLst>
              <a:ext uri="{FF2B5EF4-FFF2-40B4-BE49-F238E27FC236}">
                <a16:creationId xmlns:a16="http://schemas.microsoft.com/office/drawing/2014/main" id="{20BC3590-9A83-86AF-554E-8099F3C810DA}"/>
              </a:ext>
            </a:extLst>
          </p:cNvPr>
          <p:cNvPicPr>
            <a:picLocks noChangeAspect="1"/>
          </p:cNvPicPr>
          <p:nvPr/>
        </p:nvPicPr>
        <p:blipFill>
          <a:blip r:embed="rId2"/>
          <a:srcRect l="7051" r="3462" b="1"/>
          <a:stretch/>
        </p:blipFill>
        <p:spPr>
          <a:xfrm>
            <a:off x="611126" y="2347105"/>
            <a:ext cx="3374136" cy="3712464"/>
          </a:xfrm>
          <a:prstGeom prst="rect">
            <a:avLst/>
          </a:prstGeom>
        </p:spPr>
      </p:pic>
      <p:pic>
        <p:nvPicPr>
          <p:cNvPr id="5" name="Content Placeholder 4" descr="File:Mitre Corporation logo.svg - Wikimedia Commons">
            <a:extLst>
              <a:ext uri="{FF2B5EF4-FFF2-40B4-BE49-F238E27FC236}">
                <a16:creationId xmlns:a16="http://schemas.microsoft.com/office/drawing/2014/main" id="{3CF49FD7-497C-C4FC-AABD-157BC294A157}"/>
              </a:ext>
            </a:extLst>
          </p:cNvPr>
          <p:cNvPicPr>
            <a:picLocks noGrp="1" noChangeAspect="1"/>
          </p:cNvPicPr>
          <p:nvPr>
            <p:ph idx="1"/>
          </p:nvPr>
        </p:nvPicPr>
        <p:blipFill>
          <a:blip r:embed="rId3"/>
          <a:stretch>
            <a:fillRect/>
          </a:stretch>
        </p:blipFill>
        <p:spPr>
          <a:xfrm>
            <a:off x="4406624" y="4935991"/>
            <a:ext cx="1274351" cy="386373"/>
          </a:xfrm>
        </p:spPr>
      </p:pic>
      <p:pic>
        <p:nvPicPr>
          <p:cNvPr id="6" name="Picture 5" descr="Booz Allen Hamilton 01 Logo PNG Transparent &amp; SVG Vector - Freebie Supply">
            <a:extLst>
              <a:ext uri="{FF2B5EF4-FFF2-40B4-BE49-F238E27FC236}">
                <a16:creationId xmlns:a16="http://schemas.microsoft.com/office/drawing/2014/main" id="{EF86147D-3F61-50D1-DF0E-994DF26DFF0D}"/>
              </a:ext>
            </a:extLst>
          </p:cNvPr>
          <p:cNvPicPr>
            <a:picLocks noChangeAspect="1"/>
          </p:cNvPicPr>
          <p:nvPr/>
        </p:nvPicPr>
        <p:blipFill>
          <a:blip r:embed="rId4"/>
          <a:stretch>
            <a:fillRect/>
          </a:stretch>
        </p:blipFill>
        <p:spPr>
          <a:xfrm>
            <a:off x="5917095" y="3945834"/>
            <a:ext cx="2405270" cy="2352262"/>
          </a:xfrm>
          <a:prstGeom prst="rect">
            <a:avLst/>
          </a:prstGeom>
        </p:spPr>
      </p:pic>
      <p:pic>
        <p:nvPicPr>
          <p:cNvPr id="7" name="Graphic 6" descr="File:Federated Hermes logo.svg - Wikimedia Commons">
            <a:extLst>
              <a:ext uri="{FF2B5EF4-FFF2-40B4-BE49-F238E27FC236}">
                <a16:creationId xmlns:a16="http://schemas.microsoft.com/office/drawing/2014/main" id="{B0B7087D-6A28-3D0E-11A7-D61B129A5C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0174" y="4841990"/>
            <a:ext cx="1656523" cy="480435"/>
          </a:xfrm>
          <a:prstGeom prst="rect">
            <a:avLst/>
          </a:prstGeom>
        </p:spPr>
      </p:pic>
      <p:pic>
        <p:nvPicPr>
          <p:cNvPr id="12" name="Picture 11" descr="A white and blue logo on a black background&#10;&#10;Description automatically generated">
            <a:extLst>
              <a:ext uri="{FF2B5EF4-FFF2-40B4-BE49-F238E27FC236}">
                <a16:creationId xmlns:a16="http://schemas.microsoft.com/office/drawing/2014/main" id="{F88F4BF4-4E05-B7C2-3428-2C299D647AED}"/>
              </a:ext>
            </a:extLst>
          </p:cNvPr>
          <p:cNvPicPr>
            <a:picLocks noChangeAspect="1"/>
          </p:cNvPicPr>
          <p:nvPr/>
        </p:nvPicPr>
        <p:blipFill>
          <a:blip r:embed="rId7"/>
          <a:stretch>
            <a:fillRect/>
          </a:stretch>
        </p:blipFill>
        <p:spPr>
          <a:xfrm>
            <a:off x="10516593" y="4379844"/>
            <a:ext cx="1674413" cy="1404731"/>
          </a:xfrm>
          <a:prstGeom prst="rect">
            <a:avLst/>
          </a:prstGeom>
        </p:spPr>
      </p:pic>
      <p:sp>
        <p:nvSpPr>
          <p:cNvPr id="18" name="TextBox 17">
            <a:extLst>
              <a:ext uri="{FF2B5EF4-FFF2-40B4-BE49-F238E27FC236}">
                <a16:creationId xmlns:a16="http://schemas.microsoft.com/office/drawing/2014/main" id="{3530FCB8-33E1-D8EB-4347-FB9A10C36858}"/>
              </a:ext>
            </a:extLst>
          </p:cNvPr>
          <p:cNvSpPr txBox="1"/>
          <p:nvPr/>
        </p:nvSpPr>
        <p:spPr>
          <a:xfrm>
            <a:off x="4401048" y="3884211"/>
            <a:ext cx="168965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entury Schoolbook"/>
              </a:rPr>
              <a:t>Cyber Futures Intern</a:t>
            </a:r>
          </a:p>
        </p:txBody>
      </p:sp>
      <p:sp>
        <p:nvSpPr>
          <p:cNvPr id="19" name="TextBox 18">
            <a:extLst>
              <a:ext uri="{FF2B5EF4-FFF2-40B4-BE49-F238E27FC236}">
                <a16:creationId xmlns:a16="http://schemas.microsoft.com/office/drawing/2014/main" id="{AAE754A6-097F-0734-CFB9-9F3D208B0089}"/>
              </a:ext>
            </a:extLst>
          </p:cNvPr>
          <p:cNvSpPr txBox="1"/>
          <p:nvPr/>
        </p:nvSpPr>
        <p:spPr>
          <a:xfrm>
            <a:off x="5918422" y="3930592"/>
            <a:ext cx="240526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Century Schoolbook"/>
              </a:rPr>
              <a:t>Cybersecurity     Intern </a:t>
            </a:r>
            <a:endParaRPr lang="en-US" dirty="0"/>
          </a:p>
          <a:p>
            <a:pPr algn="ctr"/>
            <a:r>
              <a:rPr lang="en-US" sz="2000" dirty="0">
                <a:latin typeface="Century Schoolbook"/>
              </a:rPr>
              <a:t>(NASA </a:t>
            </a:r>
            <a:r>
              <a:rPr lang="en-US" sz="2000" dirty="0" err="1">
                <a:latin typeface="Century Schoolbook"/>
              </a:rPr>
              <a:t>CyPrESS</a:t>
            </a:r>
            <a:r>
              <a:rPr lang="en-US" sz="2000" dirty="0">
                <a:latin typeface="Century Schoolbook"/>
              </a:rPr>
              <a:t>)</a:t>
            </a:r>
            <a:endParaRPr lang="en-US"/>
          </a:p>
        </p:txBody>
      </p:sp>
      <p:sp>
        <p:nvSpPr>
          <p:cNvPr id="20" name="TextBox 19">
            <a:extLst>
              <a:ext uri="{FF2B5EF4-FFF2-40B4-BE49-F238E27FC236}">
                <a16:creationId xmlns:a16="http://schemas.microsoft.com/office/drawing/2014/main" id="{BDAA08AA-563A-620E-A7AD-5FEE82160CEA}"/>
              </a:ext>
            </a:extLst>
          </p:cNvPr>
          <p:cNvSpPr txBox="1"/>
          <p:nvPr/>
        </p:nvSpPr>
        <p:spPr>
          <a:xfrm>
            <a:off x="8323690" y="3519774"/>
            <a:ext cx="18288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Century Schoolbook"/>
              </a:rPr>
              <a:t>Information Security Analyst Intern</a:t>
            </a:r>
          </a:p>
        </p:txBody>
      </p:sp>
      <p:sp>
        <p:nvSpPr>
          <p:cNvPr id="21" name="TextBox 20">
            <a:extLst>
              <a:ext uri="{FF2B5EF4-FFF2-40B4-BE49-F238E27FC236}">
                <a16:creationId xmlns:a16="http://schemas.microsoft.com/office/drawing/2014/main" id="{7D0C1930-2958-4BCF-86D5-DC8B3C1D58B6}"/>
              </a:ext>
            </a:extLst>
          </p:cNvPr>
          <p:cNvSpPr txBox="1"/>
          <p:nvPr/>
        </p:nvSpPr>
        <p:spPr>
          <a:xfrm>
            <a:off x="10364523" y="3731809"/>
            <a:ext cx="18288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Century Schoolbook"/>
              </a:rPr>
              <a:t>Upcoming IT Support Intern</a:t>
            </a:r>
          </a:p>
        </p:txBody>
      </p:sp>
      <p:pic>
        <p:nvPicPr>
          <p:cNvPr id="25" name="Picture 24" descr="Bowie State University Information | About Bowie State University | Find  Colleges">
            <a:extLst>
              <a:ext uri="{FF2B5EF4-FFF2-40B4-BE49-F238E27FC236}">
                <a16:creationId xmlns:a16="http://schemas.microsoft.com/office/drawing/2014/main" id="{49C166D4-5908-BF28-BCA2-DE737268A52D}"/>
              </a:ext>
            </a:extLst>
          </p:cNvPr>
          <p:cNvPicPr>
            <a:picLocks noChangeAspect="1"/>
          </p:cNvPicPr>
          <p:nvPr/>
        </p:nvPicPr>
        <p:blipFill>
          <a:blip r:embed="rId8"/>
          <a:stretch>
            <a:fillRect/>
          </a:stretch>
        </p:blipFill>
        <p:spPr>
          <a:xfrm>
            <a:off x="6672470" y="617551"/>
            <a:ext cx="2266122" cy="1998428"/>
          </a:xfrm>
          <a:prstGeom prst="rect">
            <a:avLst/>
          </a:prstGeom>
        </p:spPr>
      </p:pic>
      <p:sp>
        <p:nvSpPr>
          <p:cNvPr id="27" name="TextBox 26">
            <a:extLst>
              <a:ext uri="{FF2B5EF4-FFF2-40B4-BE49-F238E27FC236}">
                <a16:creationId xmlns:a16="http://schemas.microsoft.com/office/drawing/2014/main" id="{E5C094C9-930B-67F3-5F44-85D46487FF42}"/>
              </a:ext>
            </a:extLst>
          </p:cNvPr>
          <p:cNvSpPr txBox="1"/>
          <p:nvPr/>
        </p:nvSpPr>
        <p:spPr>
          <a:xfrm>
            <a:off x="4613083" y="2406590"/>
            <a:ext cx="68579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Century Schoolbook"/>
              </a:rPr>
              <a:t>Senior Computer Technology Major </a:t>
            </a:r>
            <a:endParaRPr lang="en-US" dirty="0"/>
          </a:p>
          <a:p>
            <a:pPr algn="ctr"/>
            <a:r>
              <a:rPr lang="en-US" sz="2000" dirty="0">
                <a:latin typeface="Century Schoolbook"/>
              </a:rPr>
              <a:t>(Concentration in Network Enterprise Infrastructure)</a:t>
            </a:r>
            <a:endParaRPr lang="en-US" dirty="0"/>
          </a:p>
        </p:txBody>
      </p:sp>
    </p:spTree>
    <p:extLst>
      <p:ext uri="{BB962C8B-B14F-4D97-AF65-F5344CB8AC3E}">
        <p14:creationId xmlns:p14="http://schemas.microsoft.com/office/powerpoint/2010/main" val="374644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E97-AF02-EC95-2FCC-38BE9BCA8E79}"/>
              </a:ext>
            </a:extLst>
          </p:cNvPr>
          <p:cNvSpPr>
            <a:spLocks noGrp="1"/>
          </p:cNvSpPr>
          <p:nvPr>
            <p:ph type="title"/>
          </p:nvPr>
        </p:nvSpPr>
        <p:spPr/>
        <p:txBody>
          <a:bodyPr/>
          <a:lstStyle/>
          <a:p>
            <a:r>
              <a:rPr lang="en-US" dirty="0"/>
              <a:t>Summary of Internships</a:t>
            </a:r>
          </a:p>
        </p:txBody>
      </p:sp>
      <p:sp>
        <p:nvSpPr>
          <p:cNvPr id="3" name="Content Placeholder 2">
            <a:extLst>
              <a:ext uri="{FF2B5EF4-FFF2-40B4-BE49-F238E27FC236}">
                <a16:creationId xmlns:a16="http://schemas.microsoft.com/office/drawing/2014/main" id="{50A01C20-765D-D439-8D5A-0D01B04A0E04}"/>
              </a:ext>
            </a:extLst>
          </p:cNvPr>
          <p:cNvSpPr>
            <a:spLocks noGrp="1"/>
          </p:cNvSpPr>
          <p:nvPr>
            <p:ph idx="1"/>
          </p:nvPr>
        </p:nvSpPr>
        <p:spPr/>
        <p:txBody>
          <a:bodyPr>
            <a:normAutofit/>
          </a:bodyPr>
          <a:lstStyle/>
          <a:p>
            <a:pPr marL="305435" indent="-305435"/>
            <a:r>
              <a:rPr lang="en-US" sz="2000" dirty="0">
                <a:latin typeface="Century Schoolbook"/>
              </a:rPr>
              <a:t>MITRE – Developed a cyber defense mindset while conducting research on various mitigations and detections that I eventually proposed to be added under specific techniques within the MITRE ATT&amp;CK Framework</a:t>
            </a:r>
          </a:p>
          <a:p>
            <a:pPr marL="305435" indent="-305435"/>
            <a:r>
              <a:rPr lang="en-US" sz="2000" dirty="0">
                <a:latin typeface="Century Schoolbook"/>
              </a:rPr>
              <a:t>Booz Allen Hamilton (NASA </a:t>
            </a:r>
            <a:r>
              <a:rPr lang="en-US" sz="2000" dirty="0" err="1">
                <a:latin typeface="Century Schoolbook"/>
              </a:rPr>
              <a:t>CyPrESS</a:t>
            </a:r>
            <a:r>
              <a:rPr lang="en-US" sz="2000" dirty="0">
                <a:latin typeface="Century Schoolbook"/>
              </a:rPr>
              <a:t>) – Exposed to a SOC environment where I gained experience with incident response tools and the development of standard operating procedures for asset compromise (Splunk, </a:t>
            </a:r>
            <a:r>
              <a:rPr lang="en-US" sz="2000" dirty="0" err="1">
                <a:latin typeface="Century Schoolbook"/>
              </a:rPr>
              <a:t>SentinelOne</a:t>
            </a:r>
            <a:r>
              <a:rPr lang="en-US" sz="2000" dirty="0">
                <a:latin typeface="Century Schoolbook"/>
              </a:rPr>
              <a:t>, etc.)</a:t>
            </a:r>
          </a:p>
          <a:p>
            <a:pPr marL="305435" indent="-305435"/>
            <a:r>
              <a:rPr lang="en-US" sz="2000" dirty="0">
                <a:latin typeface="Century Schoolbook"/>
              </a:rPr>
              <a:t>Federated Hermes – Gained hands-on experience with hunting for threats in Microsoft Outlook emails that employees found suspicious and reported using the phish alert button (Microsoft Defender, Mimecast, </a:t>
            </a:r>
            <a:r>
              <a:rPr lang="en-US" sz="2000" dirty="0" err="1">
                <a:latin typeface="Century Schoolbook"/>
              </a:rPr>
              <a:t>VirusTotal</a:t>
            </a:r>
            <a:r>
              <a:rPr lang="en-US" sz="2000" dirty="0">
                <a:latin typeface="Century Schoolbook"/>
              </a:rPr>
              <a:t>, </a:t>
            </a:r>
            <a:r>
              <a:rPr lang="en-US" sz="2000" dirty="0" err="1">
                <a:latin typeface="Century Schoolbook"/>
              </a:rPr>
              <a:t>Crowdstrike</a:t>
            </a:r>
            <a:r>
              <a:rPr lang="en-US" sz="2000" dirty="0">
                <a:latin typeface="Century Schoolbook"/>
              </a:rPr>
              <a:t> Falcon, etc.)</a:t>
            </a:r>
          </a:p>
        </p:txBody>
      </p:sp>
    </p:spTree>
    <p:extLst>
      <p:ext uri="{BB962C8B-B14F-4D97-AF65-F5344CB8AC3E}">
        <p14:creationId xmlns:p14="http://schemas.microsoft.com/office/powerpoint/2010/main" val="332824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E97-AF02-EC95-2FCC-38BE9BCA8E7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0A01C20-765D-D439-8D5A-0D01B04A0E04}"/>
              </a:ext>
            </a:extLst>
          </p:cNvPr>
          <p:cNvSpPr>
            <a:spLocks noGrp="1"/>
          </p:cNvSpPr>
          <p:nvPr>
            <p:ph idx="1"/>
          </p:nvPr>
        </p:nvSpPr>
        <p:spPr/>
        <p:txBody>
          <a:bodyPr>
            <a:normAutofit/>
          </a:bodyPr>
          <a:lstStyle/>
          <a:p>
            <a:pPr marL="305435" indent="-305435"/>
            <a:r>
              <a:rPr lang="en-US" sz="2000" dirty="0">
                <a:latin typeface="Century Schoolbook"/>
              </a:rPr>
              <a:t>Apply what I've learned throughout academic coursework and internships to propose a series of mitigations that could have been implemented to prevent the research collaboration network at MITRE known as NERVE from being infiltrated by a Chinese nation-state adversary</a:t>
            </a:r>
          </a:p>
        </p:txBody>
      </p:sp>
    </p:spTree>
    <p:extLst>
      <p:ext uri="{BB962C8B-B14F-4D97-AF65-F5344CB8AC3E}">
        <p14:creationId xmlns:p14="http://schemas.microsoft.com/office/powerpoint/2010/main" val="350183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E97-AF02-EC95-2FCC-38BE9BCA8E79}"/>
              </a:ext>
            </a:extLst>
          </p:cNvPr>
          <p:cNvSpPr>
            <a:spLocks noGrp="1"/>
          </p:cNvSpPr>
          <p:nvPr>
            <p:ph type="title"/>
          </p:nvPr>
        </p:nvSpPr>
        <p:spPr/>
        <p:txBody>
          <a:bodyPr/>
          <a:lstStyle/>
          <a:p>
            <a:r>
              <a:rPr lang="en-US" dirty="0"/>
              <a:t>Initial Access </a:t>
            </a:r>
          </a:p>
        </p:txBody>
      </p:sp>
      <p:sp>
        <p:nvSpPr>
          <p:cNvPr id="3" name="Content Placeholder 2">
            <a:extLst>
              <a:ext uri="{FF2B5EF4-FFF2-40B4-BE49-F238E27FC236}">
                <a16:creationId xmlns:a16="http://schemas.microsoft.com/office/drawing/2014/main" id="{50A01C20-765D-D439-8D5A-0D01B04A0E04}"/>
              </a:ext>
            </a:extLst>
          </p:cNvPr>
          <p:cNvSpPr>
            <a:spLocks noGrp="1"/>
          </p:cNvSpPr>
          <p:nvPr>
            <p:ph idx="1"/>
          </p:nvPr>
        </p:nvSpPr>
        <p:spPr/>
        <p:txBody>
          <a:bodyPr>
            <a:normAutofit lnSpcReduction="10000"/>
          </a:bodyPr>
          <a:lstStyle/>
          <a:p>
            <a:pPr marL="305435" indent="-305435"/>
            <a:r>
              <a:rPr lang="en-US" sz="2000" dirty="0">
                <a:latin typeface="Century Schoolbook"/>
              </a:rPr>
              <a:t>RootRot webshell was deployed on an "</a:t>
            </a:r>
            <a:r>
              <a:rPr lang="en-US" sz="2000" dirty="0">
                <a:latin typeface="Century Schoolbook"/>
                <a:ea typeface="+mn-lt"/>
                <a:cs typeface="+mn-lt"/>
              </a:rPr>
              <a:t>on an external-facing Ivanti appliance, gaining initial access to NERVE, a MITRE prototyping network" (Crumpton, 2024)</a:t>
            </a:r>
          </a:p>
          <a:p>
            <a:pPr marL="305435" indent="-305435"/>
            <a:r>
              <a:rPr lang="en-US" sz="2000" dirty="0">
                <a:latin typeface="Century Schoolbook"/>
                <a:ea typeface="+mn-lt"/>
                <a:cs typeface="+mn-lt"/>
              </a:rPr>
              <a:t>This involved the exploitation of two zero-day vulnerabilities within Ivanti Connect Secure (Secure Sockets Layer VPN)</a:t>
            </a:r>
          </a:p>
          <a:p>
            <a:pPr marL="305435" indent="-305435"/>
            <a:r>
              <a:rPr lang="en-US" sz="2000" dirty="0">
                <a:latin typeface="Century Schoolbook"/>
                <a:ea typeface="+mn-lt"/>
                <a:cs typeface="+mn-lt"/>
              </a:rPr>
              <a:t>CVE-2023-46805: An authentication bypass vulnerability in the web component of Ivanti Connect Secure and Ivanti Policy Secure that allowed a remote attacker to bypass control checks and access restricted resources (CVE - CVE-2023-46805, n.d.)</a:t>
            </a:r>
          </a:p>
          <a:p>
            <a:pPr marL="305435" indent="-305435"/>
            <a:r>
              <a:rPr lang="en-US" sz="2000" dirty="0">
                <a:latin typeface="Century Schoolbook"/>
                <a:ea typeface="+mn-lt"/>
                <a:cs typeface="+mn-lt"/>
              </a:rPr>
              <a:t>CVE-2024-21887: A command injection vulnerability in web components of Ivanti Connect Secure and Ivanti Policy Secure that allowed the adversary to execute arbitrary commands on the appliance (CVE - CVE-2024-21887, n.d.)</a:t>
            </a:r>
          </a:p>
        </p:txBody>
      </p:sp>
    </p:spTree>
    <p:extLst>
      <p:ext uri="{BB962C8B-B14F-4D97-AF65-F5344CB8AC3E}">
        <p14:creationId xmlns:p14="http://schemas.microsoft.com/office/powerpoint/2010/main" val="47090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3BDE-8DE7-DC95-A795-87CEA0B9EAB1}"/>
              </a:ext>
            </a:extLst>
          </p:cNvPr>
          <p:cNvSpPr>
            <a:spLocks noGrp="1"/>
          </p:cNvSpPr>
          <p:nvPr>
            <p:ph type="title"/>
          </p:nvPr>
        </p:nvSpPr>
        <p:spPr/>
        <p:txBody>
          <a:bodyPr/>
          <a:lstStyle/>
          <a:p>
            <a:r>
              <a:rPr lang="en-US" dirty="0"/>
              <a:t>Phase 1 of mitigation proposal – DMZ</a:t>
            </a:r>
          </a:p>
        </p:txBody>
      </p:sp>
      <p:sp>
        <p:nvSpPr>
          <p:cNvPr id="4" name="Content Placeholder 3">
            <a:extLst>
              <a:ext uri="{FF2B5EF4-FFF2-40B4-BE49-F238E27FC236}">
                <a16:creationId xmlns:a16="http://schemas.microsoft.com/office/drawing/2014/main" id="{6372754E-7670-FA90-7B49-8C92D89F3A49}"/>
              </a:ext>
            </a:extLst>
          </p:cNvPr>
          <p:cNvSpPr>
            <a:spLocks noGrp="1"/>
          </p:cNvSpPr>
          <p:nvPr>
            <p:ph sz="half" idx="2"/>
          </p:nvPr>
        </p:nvSpPr>
        <p:spPr/>
        <p:txBody>
          <a:bodyPr vert="horz" lIns="91440" tIns="45720" rIns="91440" bIns="45720" rtlCol="0" anchor="ctr">
            <a:noAutofit/>
          </a:bodyPr>
          <a:lstStyle/>
          <a:p>
            <a:pPr marL="305435" indent="-305435"/>
            <a:r>
              <a:rPr lang="en-US" dirty="0">
                <a:latin typeface="Century Schoolbook"/>
                <a:ea typeface="+mn-lt"/>
                <a:cs typeface="+mn-lt"/>
              </a:rPr>
              <a:t>Implement a DMZ and configure the VPN to route authenticated users (employees) to the internal network, but direct unauthenticated or suspicious users (attackers exploiting authentication bypass) to the DMZ </a:t>
            </a:r>
          </a:p>
          <a:p>
            <a:pPr marL="305435" indent="-305435"/>
            <a:r>
              <a:rPr lang="en-US" dirty="0">
                <a:latin typeface="Century Schoolbook"/>
                <a:ea typeface="+mn-lt"/>
                <a:cs typeface="+mn-lt"/>
              </a:rPr>
              <a:t>Use stateful packet inspection firewalls and ACLs to prevent direct communication between the DMZ and the internal network</a:t>
            </a:r>
            <a:endParaRPr lang="en-US" dirty="0"/>
          </a:p>
        </p:txBody>
      </p:sp>
      <p:pic>
        <p:nvPicPr>
          <p:cNvPr id="6" name="Content Placeholder 3" descr="Demilitarized Zone (DMZ) Explained - VPN Wiki - FineVPN Glossary">
            <a:extLst>
              <a:ext uri="{FF2B5EF4-FFF2-40B4-BE49-F238E27FC236}">
                <a16:creationId xmlns:a16="http://schemas.microsoft.com/office/drawing/2014/main" id="{399CB3BE-7D10-3C5F-3494-175451F32525}"/>
              </a:ext>
            </a:extLst>
          </p:cNvPr>
          <p:cNvPicPr>
            <a:picLocks noChangeAspect="1"/>
          </p:cNvPicPr>
          <p:nvPr/>
        </p:nvPicPr>
        <p:blipFill>
          <a:blip r:embed="rId3"/>
          <a:srcRect r="-1257" b="13924"/>
          <a:stretch/>
        </p:blipFill>
        <p:spPr>
          <a:xfrm>
            <a:off x="389198" y="2417324"/>
            <a:ext cx="5705216" cy="3022716"/>
          </a:xfrm>
          <a:prstGeom prst="rect">
            <a:avLst/>
          </a:prstGeom>
        </p:spPr>
      </p:pic>
      <p:sp>
        <p:nvSpPr>
          <p:cNvPr id="8" name="TextBox 7">
            <a:extLst>
              <a:ext uri="{FF2B5EF4-FFF2-40B4-BE49-F238E27FC236}">
                <a16:creationId xmlns:a16="http://schemas.microsoft.com/office/drawing/2014/main" id="{CDA4BCE9-91ED-BCB8-2693-CE5CB7EB6010}"/>
              </a:ext>
            </a:extLst>
          </p:cNvPr>
          <p:cNvSpPr txBox="1"/>
          <p:nvPr/>
        </p:nvSpPr>
        <p:spPr>
          <a:xfrm>
            <a:off x="2262325" y="548787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entury Schoolbook"/>
                <a:ea typeface="+mn-lt"/>
                <a:cs typeface="+mn-lt"/>
              </a:rPr>
              <a:t>(Haff, 2022)</a:t>
            </a:r>
            <a:endParaRPr lang="en-US" dirty="0">
              <a:latin typeface="Century Schoolbook"/>
            </a:endParaRPr>
          </a:p>
        </p:txBody>
      </p:sp>
    </p:spTree>
    <p:extLst>
      <p:ext uri="{BB962C8B-B14F-4D97-AF65-F5344CB8AC3E}">
        <p14:creationId xmlns:p14="http://schemas.microsoft.com/office/powerpoint/2010/main" val="172652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3BDE-8DE7-DC95-A795-87CEA0B9EAB1}"/>
              </a:ext>
            </a:extLst>
          </p:cNvPr>
          <p:cNvSpPr>
            <a:spLocks noGrp="1"/>
          </p:cNvSpPr>
          <p:nvPr>
            <p:ph type="title"/>
          </p:nvPr>
        </p:nvSpPr>
        <p:spPr/>
        <p:txBody>
          <a:bodyPr/>
          <a:lstStyle/>
          <a:p>
            <a:r>
              <a:rPr lang="en-US" dirty="0"/>
              <a:t>Phase 2 of mitigation proposal – Deploy Honeynet within the </a:t>
            </a:r>
            <a:r>
              <a:rPr lang="en-US" dirty="0" err="1"/>
              <a:t>dmz</a:t>
            </a:r>
          </a:p>
        </p:txBody>
      </p:sp>
      <p:sp>
        <p:nvSpPr>
          <p:cNvPr id="4" name="Content Placeholder 3">
            <a:extLst>
              <a:ext uri="{FF2B5EF4-FFF2-40B4-BE49-F238E27FC236}">
                <a16:creationId xmlns:a16="http://schemas.microsoft.com/office/drawing/2014/main" id="{6372754E-7670-FA90-7B49-8C92D89F3A49}"/>
              </a:ext>
            </a:extLst>
          </p:cNvPr>
          <p:cNvSpPr>
            <a:spLocks noGrp="1"/>
          </p:cNvSpPr>
          <p:nvPr>
            <p:ph sz="half" idx="2"/>
          </p:nvPr>
        </p:nvSpPr>
        <p:spPr/>
        <p:txBody>
          <a:bodyPr vert="horz" lIns="91440" tIns="45720" rIns="91440" bIns="45720" rtlCol="0" anchor="ctr">
            <a:noAutofit/>
          </a:bodyPr>
          <a:lstStyle/>
          <a:p>
            <a:pPr marL="305435" indent="-305435"/>
            <a:r>
              <a:rPr lang="en-US" dirty="0">
                <a:latin typeface="Century Schoolbook"/>
                <a:ea typeface="+mn-lt"/>
                <a:cs typeface="+mn-lt"/>
              </a:rPr>
              <a:t>Deploy decoy servers and services that simulate vulnerable MITRE internal infrastructure, such as fake web applications, databases, or file shares </a:t>
            </a:r>
          </a:p>
          <a:p>
            <a:pPr marL="0" indent="0">
              <a:buNone/>
            </a:pPr>
            <a:endParaRPr lang="en-US" dirty="0">
              <a:latin typeface="Century Schoolbook"/>
              <a:ea typeface="+mn-lt"/>
              <a:cs typeface="+mn-lt"/>
            </a:endParaRPr>
          </a:p>
          <a:p>
            <a:pPr marL="305435" indent="-305435"/>
            <a:r>
              <a:rPr lang="en-US" dirty="0">
                <a:latin typeface="Century Schoolbook"/>
                <a:ea typeface="+mn-lt"/>
                <a:cs typeface="+mn-lt"/>
              </a:rPr>
              <a:t>Set up fake login pages to lure attackers who have bypassed authentication. When attackers try to authenticate to these fake pages, you can capture their credentials, IP address, and tools used </a:t>
            </a:r>
          </a:p>
        </p:txBody>
      </p:sp>
      <p:pic>
        <p:nvPicPr>
          <p:cNvPr id="5" name="Picture 4" descr="A diagram of honeynet topology&#10;&#10;Description automatically generated">
            <a:extLst>
              <a:ext uri="{FF2B5EF4-FFF2-40B4-BE49-F238E27FC236}">
                <a16:creationId xmlns:a16="http://schemas.microsoft.com/office/drawing/2014/main" id="{16E08CE8-9B5B-48CD-1B85-FB19F579B5D9}"/>
              </a:ext>
            </a:extLst>
          </p:cNvPr>
          <p:cNvPicPr>
            <a:picLocks noChangeAspect="1"/>
          </p:cNvPicPr>
          <p:nvPr/>
        </p:nvPicPr>
        <p:blipFill>
          <a:blip r:embed="rId3"/>
          <a:stretch>
            <a:fillRect/>
          </a:stretch>
        </p:blipFill>
        <p:spPr>
          <a:xfrm>
            <a:off x="581792" y="2435732"/>
            <a:ext cx="5420367" cy="2843108"/>
          </a:xfrm>
          <a:prstGeom prst="rect">
            <a:avLst/>
          </a:prstGeom>
        </p:spPr>
      </p:pic>
      <p:sp>
        <p:nvSpPr>
          <p:cNvPr id="6" name="TextBox 5">
            <a:extLst>
              <a:ext uri="{FF2B5EF4-FFF2-40B4-BE49-F238E27FC236}">
                <a16:creationId xmlns:a16="http://schemas.microsoft.com/office/drawing/2014/main" id="{3815940E-01EF-C45C-C9F2-1282EF915888}"/>
              </a:ext>
            </a:extLst>
          </p:cNvPr>
          <p:cNvSpPr txBox="1"/>
          <p:nvPr/>
        </p:nvSpPr>
        <p:spPr>
          <a:xfrm>
            <a:off x="2166150" y="528073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entury Schoolbook"/>
                <a:ea typeface="+mn-lt"/>
                <a:cs typeface="+mn-lt"/>
              </a:rPr>
              <a:t>(Bhardwaj, 2022)</a:t>
            </a:r>
            <a:endParaRPr lang="en-US" dirty="0">
              <a:latin typeface="Century Schoolbook"/>
            </a:endParaRPr>
          </a:p>
        </p:txBody>
      </p:sp>
    </p:spTree>
    <p:extLst>
      <p:ext uri="{BB962C8B-B14F-4D97-AF65-F5344CB8AC3E}">
        <p14:creationId xmlns:p14="http://schemas.microsoft.com/office/powerpoint/2010/main" val="230480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3BDE-8DE7-DC95-A795-87CEA0B9EAB1}"/>
              </a:ext>
            </a:extLst>
          </p:cNvPr>
          <p:cNvSpPr>
            <a:spLocks noGrp="1"/>
          </p:cNvSpPr>
          <p:nvPr>
            <p:ph type="title"/>
          </p:nvPr>
        </p:nvSpPr>
        <p:spPr/>
        <p:txBody>
          <a:bodyPr/>
          <a:lstStyle/>
          <a:p>
            <a:r>
              <a:rPr lang="en-US" dirty="0"/>
              <a:t>Phase 3 of mitigation proposal – Redirection to virtual sandbox</a:t>
            </a:r>
          </a:p>
        </p:txBody>
      </p:sp>
      <p:sp>
        <p:nvSpPr>
          <p:cNvPr id="4" name="Content Placeholder 3">
            <a:extLst>
              <a:ext uri="{FF2B5EF4-FFF2-40B4-BE49-F238E27FC236}">
                <a16:creationId xmlns:a16="http://schemas.microsoft.com/office/drawing/2014/main" id="{6372754E-7670-FA90-7B49-8C92D89F3A49}"/>
              </a:ext>
            </a:extLst>
          </p:cNvPr>
          <p:cNvSpPr>
            <a:spLocks noGrp="1"/>
          </p:cNvSpPr>
          <p:nvPr>
            <p:ph sz="half" idx="2"/>
          </p:nvPr>
        </p:nvSpPr>
        <p:spPr/>
        <p:txBody>
          <a:bodyPr vert="horz" lIns="91440" tIns="45720" rIns="91440" bIns="45720" rtlCol="0" anchor="ctr">
            <a:noAutofit/>
          </a:bodyPr>
          <a:lstStyle/>
          <a:p>
            <a:pPr marL="305435" indent="-305435"/>
            <a:r>
              <a:rPr lang="en-US" dirty="0">
                <a:latin typeface="Century Schoolbook"/>
                <a:ea typeface="+mn-lt"/>
                <a:cs typeface="+mn-lt"/>
              </a:rPr>
              <a:t>Implement honeytoken files and fake admin credentials within the honeynet that direct the adversary to a virtual sandbox outside of the internal network </a:t>
            </a:r>
          </a:p>
          <a:p>
            <a:pPr marL="305435" indent="-305435"/>
            <a:r>
              <a:rPr lang="en-US" dirty="0">
                <a:latin typeface="Century Schoolbook"/>
                <a:ea typeface="+mn-lt"/>
                <a:cs typeface="+mn-lt"/>
              </a:rPr>
              <a:t>Simulate a Command-and-Control (C2) server that sends the attacker to separate decoy systems that then connects to a virtual sandbox outside of the internal network </a:t>
            </a:r>
            <a:endParaRPr lang="en-US" dirty="0">
              <a:latin typeface="Century Schoolbook"/>
            </a:endParaRPr>
          </a:p>
          <a:p>
            <a:pPr marL="305435" indent="-305435"/>
            <a:r>
              <a:rPr lang="en-US" dirty="0">
                <a:latin typeface="Century Schoolbook"/>
              </a:rPr>
              <a:t>DNS/HTTPS Redirection</a:t>
            </a:r>
          </a:p>
        </p:txBody>
      </p:sp>
      <p:pic>
        <p:nvPicPr>
          <p:cNvPr id="3" name="Picture 2" descr="What Is a Sandbox Environment? (Definition, How To Guide) | Built In">
            <a:extLst>
              <a:ext uri="{FF2B5EF4-FFF2-40B4-BE49-F238E27FC236}">
                <a16:creationId xmlns:a16="http://schemas.microsoft.com/office/drawing/2014/main" id="{3639B085-CE19-A564-338B-C08F6A76AC79}"/>
              </a:ext>
            </a:extLst>
          </p:cNvPr>
          <p:cNvPicPr>
            <a:picLocks noChangeAspect="1"/>
          </p:cNvPicPr>
          <p:nvPr/>
        </p:nvPicPr>
        <p:blipFill>
          <a:blip r:embed="rId3"/>
          <a:stretch>
            <a:fillRect/>
          </a:stretch>
        </p:blipFill>
        <p:spPr>
          <a:xfrm>
            <a:off x="359545" y="2531709"/>
            <a:ext cx="5739413" cy="3237205"/>
          </a:xfrm>
          <a:prstGeom prst="rect">
            <a:avLst/>
          </a:prstGeom>
        </p:spPr>
      </p:pic>
      <p:sp>
        <p:nvSpPr>
          <p:cNvPr id="6" name="TextBox 5">
            <a:extLst>
              <a:ext uri="{FF2B5EF4-FFF2-40B4-BE49-F238E27FC236}">
                <a16:creationId xmlns:a16="http://schemas.microsoft.com/office/drawing/2014/main" id="{B1AD6961-99B3-DAD5-9437-55446BF2F2D8}"/>
              </a:ext>
            </a:extLst>
          </p:cNvPr>
          <p:cNvSpPr txBox="1"/>
          <p:nvPr/>
        </p:nvSpPr>
        <p:spPr>
          <a:xfrm>
            <a:off x="2243090" y="57719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entury Schoolbook"/>
                <a:ea typeface="+mn-lt"/>
                <a:cs typeface="+mn-lt"/>
              </a:rPr>
              <a:t>(Hassan, 2023)</a:t>
            </a:r>
            <a:endParaRPr lang="en-US" dirty="0">
              <a:latin typeface="Century Schoolbook"/>
            </a:endParaRPr>
          </a:p>
        </p:txBody>
      </p:sp>
    </p:spTree>
    <p:extLst>
      <p:ext uri="{BB962C8B-B14F-4D97-AF65-F5344CB8AC3E}">
        <p14:creationId xmlns:p14="http://schemas.microsoft.com/office/powerpoint/2010/main" val="151793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40B5-E991-FCC0-7810-4F67058B6BD2}"/>
              </a:ext>
            </a:extLst>
          </p:cNvPr>
          <p:cNvSpPr>
            <a:spLocks noGrp="1"/>
          </p:cNvSpPr>
          <p:nvPr>
            <p:ph type="title"/>
          </p:nvPr>
        </p:nvSpPr>
        <p:spPr>
          <a:xfrm>
            <a:off x="582463" y="184434"/>
            <a:ext cx="11029616" cy="988332"/>
          </a:xfrm>
        </p:spPr>
        <p:txBody>
          <a:bodyPr/>
          <a:lstStyle/>
          <a:p>
            <a:pPr algn="ctr"/>
            <a:r>
              <a:rPr lang="en-US" dirty="0"/>
              <a:t>Best Practices for all networks</a:t>
            </a:r>
          </a:p>
        </p:txBody>
      </p:sp>
      <p:pic>
        <p:nvPicPr>
          <p:cNvPr id="3" name="Picture 2" descr="A diagram of a computer system&#10;&#10;Description automatically generated">
            <a:extLst>
              <a:ext uri="{FF2B5EF4-FFF2-40B4-BE49-F238E27FC236}">
                <a16:creationId xmlns:a16="http://schemas.microsoft.com/office/drawing/2014/main" id="{B17FC762-A297-17B3-8E3D-1EFF011C9BEF}"/>
              </a:ext>
            </a:extLst>
          </p:cNvPr>
          <p:cNvPicPr>
            <a:picLocks noChangeAspect="1"/>
          </p:cNvPicPr>
          <p:nvPr/>
        </p:nvPicPr>
        <p:blipFill>
          <a:blip r:embed="rId2"/>
          <a:stretch>
            <a:fillRect/>
          </a:stretch>
        </p:blipFill>
        <p:spPr>
          <a:xfrm>
            <a:off x="916536" y="1327586"/>
            <a:ext cx="10365498" cy="5529757"/>
          </a:xfrm>
          <a:prstGeom prst="rect">
            <a:avLst/>
          </a:prstGeom>
        </p:spPr>
      </p:pic>
    </p:spTree>
    <p:extLst>
      <p:ext uri="{BB962C8B-B14F-4D97-AF65-F5344CB8AC3E}">
        <p14:creationId xmlns:p14="http://schemas.microsoft.com/office/powerpoint/2010/main" val="2930119862"/>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MITRE CNP Presentation</vt:lpstr>
      <vt:lpstr>About Me</vt:lpstr>
      <vt:lpstr>Summary of Internships</vt:lpstr>
      <vt:lpstr>Objective</vt:lpstr>
      <vt:lpstr>Initial Access </vt:lpstr>
      <vt:lpstr>Phase 1 of mitigation proposal – DMZ</vt:lpstr>
      <vt:lpstr>Phase 2 of mitigation proposal – Deploy Honeynet within the dmz</vt:lpstr>
      <vt:lpstr>Phase 3 of mitigation proposal – Redirection to virtual sandbox</vt:lpstr>
      <vt:lpstr>Best Practices for all networks</vt:lpstr>
      <vt:lpstr>Overall Recommendation</vt:lpstr>
      <vt:lpstr>Significance of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1068</cp:revision>
  <dcterms:created xsi:type="dcterms:W3CDTF">2024-12-07T05:57:34Z</dcterms:created>
  <dcterms:modified xsi:type="dcterms:W3CDTF">2024-12-08T18:32:26Z</dcterms:modified>
</cp:coreProperties>
</file>