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IBM Plex Sans"/>
      <p:bold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IBM Plex Sans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ansSemiBold-bold.fntdata"/><Relationship Id="rId25" Type="http://schemas.openxmlformats.org/officeDocument/2006/relationships/font" Target="fonts/IBMPlexSansSemiBold-regular.fntdata"/><Relationship Id="rId28" Type="http://schemas.openxmlformats.org/officeDocument/2006/relationships/font" Target="fonts/IBMPlexSansSemiBold-boldItalic.fntdata"/><Relationship Id="rId27" Type="http://schemas.openxmlformats.org/officeDocument/2006/relationships/font" Target="fonts/IBMPlexSansSemiBol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IBMPlexSans-bold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3022e754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13022e7548_0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b52bb55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b52bb55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abd737e18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abd737e18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abd737e18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abd737e18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abd737e1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abd737e1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abd737e18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abd737e18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3022e75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3022e75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3022e7548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3022e7548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abd737e18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abd737e18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b52bb55a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b52bb55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abd737e1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abd737e1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b52bb55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b52bb55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mayoclinicproceedings.org/content/aboutmayo" TargetMode="External"/><Relationship Id="rId4" Type="http://schemas.openxmlformats.org/officeDocument/2006/relationships/hyperlink" Target="https://www.mayo.edu/research/about/overview" TargetMode="External"/><Relationship Id="rId5" Type="http://schemas.openxmlformats.org/officeDocument/2006/relationships/hyperlink" Target="https://www.mayoclinic.org/about-mayo-clinic%E2%80%8B" TargetMode="External"/><Relationship Id="rId6" Type="http://schemas.openxmlformats.org/officeDocument/2006/relationships/hyperlink" Target="https://www.cms.gov/about-cms/information-systems/privacy/health-insurance-portability-and-accountability-act-1996#:~:text=The%20Privacy%20Rule%20of%20the,and%20other%20personal%20health%20informa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nist.gov/itl/smallbusinesscyber/nist-cybersecurity-framework-0" TargetMode="External"/><Relationship Id="rId4" Type="http://schemas.openxmlformats.org/officeDocument/2006/relationships/hyperlink" Target="https://www.youtube.com/watch?v=FqP4QiyKh4M" TargetMode="External"/><Relationship Id="rId5" Type="http://schemas.openxmlformats.org/officeDocument/2006/relationships/hyperlink" Target="https://www.mayoclinic.org/about-mayo-clinic/quality/top-ranked" TargetMode="External"/><Relationship Id="rId6" Type="http://schemas.openxmlformats.org/officeDocument/2006/relationships/hyperlink" Target="https://www.mayoclinic.org/loca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5"/>
          <p:cNvGrpSpPr/>
          <p:nvPr/>
        </p:nvGrpSpPr>
        <p:grpSpPr>
          <a:xfrm>
            <a:off x="851275" y="3108225"/>
            <a:ext cx="7498781" cy="632304"/>
            <a:chOff x="0" y="-38100"/>
            <a:chExt cx="3570848" cy="469800"/>
          </a:xfrm>
        </p:grpSpPr>
        <p:sp>
          <p:nvSpPr>
            <p:cNvPr id="105" name="Google Shape;105;p25"/>
            <p:cNvSpPr/>
            <p:nvPr/>
          </p:nvSpPr>
          <p:spPr>
            <a:xfrm>
              <a:off x="0" y="0"/>
              <a:ext cx="3570848" cy="431653"/>
            </a:xfrm>
            <a:custGeom>
              <a:rect b="b" l="l" r="r" t="t"/>
              <a:pathLst>
                <a:path extrusionOk="0" h="431653" w="3570848">
                  <a:moveTo>
                    <a:pt x="203200" y="0"/>
                  </a:moveTo>
                  <a:lnTo>
                    <a:pt x="3570848" y="0"/>
                  </a:lnTo>
                  <a:lnTo>
                    <a:pt x="3367648" y="431653"/>
                  </a:lnTo>
                  <a:lnTo>
                    <a:pt x="0" y="431653"/>
                  </a:lnTo>
                  <a:lnTo>
                    <a:pt x="203200" y="0"/>
                  </a:lnTo>
                  <a:close/>
                </a:path>
              </a:pathLst>
            </a:custGeom>
            <a:gradFill>
              <a:gsLst>
                <a:gs pos="0">
                  <a:srgbClr val="5DE0E6"/>
                </a:gs>
                <a:gs pos="100000">
                  <a:srgbClr val="004AAD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06" name="Google Shape;106;p25"/>
            <p:cNvSpPr txBox="1"/>
            <p:nvPr/>
          </p:nvSpPr>
          <p:spPr>
            <a:xfrm>
              <a:off x="101600" y="-38100"/>
              <a:ext cx="3367500" cy="46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525" lIns="20525" spcFirstLastPara="1" rIns="20525" wrap="square" tIns="20525">
              <a:noAutofit/>
            </a:bodyPr>
            <a:lstStyle/>
            <a:p>
              <a:pPr indent="0" lvl="0" marL="0" marR="0" rtl="0" algn="ctr">
                <a:lnSpc>
                  <a:spcPct val="18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25"/>
          <p:cNvSpPr txBox="1"/>
          <p:nvPr/>
        </p:nvSpPr>
        <p:spPr>
          <a:xfrm>
            <a:off x="66050" y="1770675"/>
            <a:ext cx="9078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6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4AAD"/>
                </a:solidFill>
                <a:latin typeface="IBM Plex Sans"/>
                <a:ea typeface="IBM Plex Sans"/>
                <a:cs typeface="IBM Plex Sans"/>
                <a:sym typeface="IBM Plex Sans"/>
              </a:rPr>
              <a:t>Mayo Clinic - Phase 3</a:t>
            </a:r>
            <a:endParaRPr sz="4000"/>
          </a:p>
        </p:txBody>
      </p:sp>
      <p:grpSp>
        <p:nvGrpSpPr>
          <p:cNvPr id="108" name="Google Shape;108;p25"/>
          <p:cNvGrpSpPr/>
          <p:nvPr/>
        </p:nvGrpSpPr>
        <p:grpSpPr>
          <a:xfrm>
            <a:off x="7659812" y="187173"/>
            <a:ext cx="1484188" cy="781454"/>
            <a:chOff x="0" y="0"/>
            <a:chExt cx="3957834" cy="2083878"/>
          </a:xfrm>
        </p:grpSpPr>
        <p:sp>
          <p:nvSpPr>
            <p:cNvPr id="109" name="Google Shape;109;p25"/>
            <p:cNvSpPr/>
            <p:nvPr/>
          </p:nvSpPr>
          <p:spPr>
            <a:xfrm>
              <a:off x="0" y="110354"/>
              <a:ext cx="3515414" cy="1863169"/>
            </a:xfrm>
            <a:custGeom>
              <a:rect b="b" l="l" r="r" t="t"/>
              <a:pathLst>
                <a:path extrusionOk="0" h="1863169" w="3515414">
                  <a:moveTo>
                    <a:pt x="0" y="0"/>
                  </a:moveTo>
                  <a:lnTo>
                    <a:pt x="3515414" y="0"/>
                  </a:lnTo>
                  <a:lnTo>
                    <a:pt x="3515414" y="1863170"/>
                  </a:lnTo>
                  <a:lnTo>
                    <a:pt x="0" y="18631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0" name="Google Shape;110;p25"/>
            <p:cNvSpPr/>
            <p:nvPr/>
          </p:nvSpPr>
          <p:spPr>
            <a:xfrm>
              <a:off x="125414" y="0"/>
              <a:ext cx="3832420" cy="2083878"/>
            </a:xfrm>
            <a:custGeom>
              <a:rect b="b" l="l" r="r" t="t"/>
              <a:pathLst>
                <a:path extrusionOk="0" h="2083878" w="3832420">
                  <a:moveTo>
                    <a:pt x="0" y="0"/>
                  </a:moveTo>
                  <a:lnTo>
                    <a:pt x="3832419" y="0"/>
                  </a:lnTo>
                  <a:lnTo>
                    <a:pt x="3832419" y="2083878"/>
                  </a:lnTo>
                  <a:lnTo>
                    <a:pt x="0" y="20838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11" name="Google Shape;111;p25"/>
          <p:cNvSpPr txBox="1"/>
          <p:nvPr/>
        </p:nvSpPr>
        <p:spPr>
          <a:xfrm>
            <a:off x="1618979" y="3301225"/>
            <a:ext cx="5936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Presented by: Devin Young, Olamikun Asorona, Daryl Coston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Security Features &amp; Business Continuity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311700" y="1442100"/>
            <a:ext cx="8520600" cy="31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 firewalls are stateful packet inspection firewalls, which means that they filter data packets based on the state and context of their connection, and don’t simply analyze individual packets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of endpoint detection and response software to monitor all endpoint devices for malware and signs of compromise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Full backups performed once on weekends and incremental backups performed every night of the week after-hours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Stored backups off-premise and encrypt them, and designating only authorized personnel to have access to them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About Mayo Clinic. Mayo Clinic Proceedings. (n.d.). ​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  </a:t>
            </a:r>
            <a:r>
              <a:rPr lang="en" sz="15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https://www.mayoclinicproceedings.org/content/aboutmayo ​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About Mayo Clinic Research. (2024). Mayo Clinic. Retrieved October 31, 2024, from ​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  </a:t>
            </a:r>
            <a:r>
              <a:rPr lang="en" sz="15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https://www.mayo.edu/research/about/overview ​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About us. (n.d.). Mayo Clinic. </a:t>
            </a:r>
            <a:r>
              <a:rPr lang="en" sz="15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https://www.mayoclinic.org/about-mayo-clinic​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Health Insurance Portability and Accountability Act of 1996 | CMS. (n.d.). ​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 </a:t>
            </a:r>
            <a:r>
              <a:rPr lang="en" sz="15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https://www.cms.gov/about-cms/information-systems/privacy/health-insurance-portability-and-accountability-act-1996#:~:text=The%20Privacy%20Rule%20of%20the,and%20other%20personal%20health%20information. ​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 ​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NIST Cybersecurity Framework | NIST. (2024, September 27). NIST. ​</a:t>
            </a:r>
            <a:endParaRPr sz="6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 </a:t>
            </a:r>
            <a:r>
              <a:rPr lang="en" sz="6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https://www.nist.gov/itl/smallbusinesscyber/nist-cybersecurity-framework-0 ​</a:t>
            </a:r>
            <a:endParaRPr sz="6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Shriram Vasudevan. (2022, April 14). OSI layer and corresponding cyber attacks and threats [Video]. YouTube. ​</a:t>
            </a:r>
            <a:endParaRPr sz="6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 </a:t>
            </a:r>
            <a:r>
              <a:rPr lang="en" sz="6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https://www.youtube.com/watch?v=FqP4QiyKh4M ​</a:t>
            </a:r>
            <a:endParaRPr sz="6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Top-ranked hospital in the U.S. - About Us - Mayo Clinic. (n.d.).    ​</a:t>
            </a:r>
            <a:endParaRPr sz="6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  </a:t>
            </a:r>
            <a:r>
              <a:rPr lang="en" sz="6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https://www.mayoclinic.org/about-mayo-clinic/quality/top-ranked ​</a:t>
            </a:r>
            <a:endParaRPr sz="6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U.S. and International Locations. (n.d.). Mayo Clinic.   ​</a:t>
            </a:r>
            <a:endParaRPr sz="6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 </a:t>
            </a:r>
            <a:r>
              <a:rPr lang="en" sz="6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https://www.mayoclinic.org/locations</a:t>
            </a:r>
            <a:r>
              <a:rPr lang="en" sz="6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​</a:t>
            </a:r>
            <a:endParaRPr sz="6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Mayo Clinic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Mayo Clinic is the "largest integrated, not-for-profit medical group practice in the world" (About Us, n.d.).​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Top-ranked in more specialties than any other hospital and has been recognized as an Honor Roll member according to U.S. News &amp; World Report's 2024-2025 "Best Hospitals" rankings (Top-ranked Hospital in the U.S. - About Us - Mayo Clinic, n.d.)​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Performs "basic, translational, clinical and epidemiological research at its campuses" (About Mayo Clinic Research, 2024)​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Mayo Clinic Locations &amp; Network Type​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4 buildings located in Arizona (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Phoenix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&amp; Scottsdale), 9 buildings located in Florida (Jacksonville), more than 30 buildings located in Minnesota (Rochester), including the headquarters, and one building located in London, United Kingdom (U.S. And International Locations, n.d.) ​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Mayo Clinic being geographically spread out, having approximately 65,000 employees and approximately caring for more than one million people per year (Mayo Clinic Proceedings, 2024), it is considered a wide area network​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Mayo Clinic’s Organizational Chart</a:t>
            </a:r>
            <a:endParaRPr/>
          </a:p>
        </p:txBody>
      </p:sp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00" y="1017725"/>
            <a:ext cx="4758277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17796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Diagram (Two Locations)</a:t>
            </a:r>
            <a:endParaRPr/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986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Functions of NIST Cybersecurity Framework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311700" y="1263875"/>
            <a:ext cx="8520600" cy="3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NIST Cybersecurity Framework is centered around governing/managing cybersecurity practices, identifying cybersecurity risks and areas of improvements, protecting all assets, detecting cybersecurity attacks, responding to cybersecurity incidents, and recovering from cybersecurity incidents​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NIST Cybersecurity Framework wheel graphic has external sections labeled Identify, Protect, Detect, Respond and Recover; internal circle is labeled Govern. "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725" y="1152475"/>
            <a:ext cx="2843350" cy="21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500" y="0"/>
            <a:ext cx="74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75" y="0"/>
            <a:ext cx="7534426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