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bb135ffd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2bb135ffd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bb135ffd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2bb135ffd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bb135ffd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bb135ffd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bb135ffd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bb135ffd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2bb135ffd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2bb135ffd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bb135ffd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2bb135ffd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2bb135ffd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2bb135ffd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bb135ffd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bb135ffd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bb135ffd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bb135ffd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2bb135ffd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bb135ffd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bb135ffd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bb135ffd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2bb135ffd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2bb135ffd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2bb135ff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2bb135ff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2bb135ffd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2bb135ffd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bb135ffd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bb135ffd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bb135ffd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bb135ffd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bb135ffd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bb135ffd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bb135ffd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2bb135ffd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bb135ffd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bb135ffd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bb135ffd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bb135ffd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bb135ffd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bb135ffd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mayo.edu/research/about/overview" TargetMode="External"/><Relationship Id="rId4" Type="http://schemas.openxmlformats.org/officeDocument/2006/relationships/hyperlink" Target="https://www.mayoclinic.org/about-mayo-clinic%E2%80%8B" TargetMode="External"/><Relationship Id="rId5" Type="http://schemas.openxmlformats.org/officeDocument/2006/relationships/hyperlink" Target="https://www.itpro.com/security/cyber-attacks/358738/intern-blamed-for-weak-password-that-may-have-sparked-solarwinds" TargetMode="External"/><Relationship Id="rId6" Type="http://schemas.openxmlformats.org/officeDocument/2006/relationships/hyperlink" Target="https://help.coalitioninc.com/hc/en-us/articles/7770311581083-Closing-Unused-Network-Ports" TargetMode="External"/><Relationship Id="rId7" Type="http://schemas.openxmlformats.org/officeDocument/2006/relationships/hyperlink" Target="https://www.securityinfowatch.com/cybersecurity/article/53081265/15-billion-records-leaked-in-real-estate-wealth-network-data-breac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blog.pcisecuritystandards.org/video-strong-passwords" TargetMode="External"/><Relationship Id="rId4" Type="http://schemas.openxmlformats.org/officeDocument/2006/relationships/hyperlink" Target="https://www.cms.gov/about-cms/information-systems/privacy/health-insurance-portability-and-accountability-act-1996#:~:text=The%20Privacy%20Rule%20of%20the,and%20other%20personal%20health%20information" TargetMode="External"/><Relationship Id="rId5" Type="http://schemas.openxmlformats.org/officeDocument/2006/relationships/hyperlink" Target="https://melapress.com/wordpress-password-policy/" TargetMode="External"/><Relationship Id="rId6" Type="http://schemas.openxmlformats.org/officeDocument/2006/relationships/hyperlink" Target="https://www.wallarm.com/what/what-exactly-is-role-based-access-control-rbac" TargetMode="External"/><Relationship Id="rId7" Type="http://schemas.openxmlformats.org/officeDocument/2006/relationships/hyperlink" Target="https://www.w3schools.in/cyber-security/ports-and-its-securi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muedge.com/open-source-intelligence-how-hackers-gather-your-information/" TargetMode="External"/><Relationship Id="rId4" Type="http://schemas.openxmlformats.org/officeDocument/2006/relationships/hyperlink" Target="https://www.itperfection.com/network-security/tcp-udp-ports-network-ssh-ftp-ftps-dhcp-dns/" TargetMode="External"/><Relationship Id="rId5" Type="http://schemas.openxmlformats.org/officeDocument/2006/relationships/hyperlink" Target="https://www.blumira.com/blog/using-nmap" TargetMode="External"/><Relationship Id="rId6" Type="http://schemas.openxmlformats.org/officeDocument/2006/relationships/hyperlink" Target="https://www.mayoclinic.org/about-mayo-clinic/quality/top-ranked" TargetMode="External"/><Relationship Id="rId7" Type="http://schemas.openxmlformats.org/officeDocument/2006/relationships/hyperlink" Target="https://cybernews.com/security/cost-of-week-password-hack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80300" y="1578400"/>
            <a:ext cx="56148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Organizational Security at Mayo Clinic</a:t>
            </a:r>
            <a:endParaRPr/>
          </a:p>
        </p:txBody>
      </p:sp>
      <p:sp>
        <p:nvSpPr>
          <p:cNvPr id="135" name="Google Shape;135;p13"/>
          <p:cNvSpPr txBox="1"/>
          <p:nvPr>
            <p:ph idx="1" type="subTitle"/>
          </p:nvPr>
        </p:nvSpPr>
        <p:spPr>
          <a:xfrm>
            <a:off x="5316800" y="4524225"/>
            <a:ext cx="36783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CTEC 450 - Case Studies in Computer Security</a:t>
            </a:r>
            <a:endParaRPr/>
          </a:p>
          <a:p>
            <a:pPr indent="0" lvl="0" marL="0" rtl="0" algn="l">
              <a:spcBef>
                <a:spcPts val="0"/>
              </a:spcBef>
              <a:spcAft>
                <a:spcPts val="0"/>
              </a:spcAft>
              <a:buNone/>
            </a:pPr>
            <a:r>
              <a:t/>
            </a:r>
            <a:endParaRPr/>
          </a:p>
        </p:txBody>
      </p:sp>
      <p:sp>
        <p:nvSpPr>
          <p:cNvPr id="136" name="Google Shape;136;p13"/>
          <p:cNvSpPr txBox="1"/>
          <p:nvPr>
            <p:ph idx="1" type="subTitle"/>
          </p:nvPr>
        </p:nvSpPr>
        <p:spPr>
          <a:xfrm>
            <a:off x="400800" y="45242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 Devin Young</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Password Standards and Requirements - Challenges with Implementing the Proposed Password Policy at Mayo Clinic</a:t>
            </a:r>
            <a:endParaRPr/>
          </a:p>
        </p:txBody>
      </p:sp>
      <p:sp>
        <p:nvSpPr>
          <p:cNvPr id="198" name="Google Shape;198;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10"/>
              <a:t>Challenges:</a:t>
            </a:r>
            <a:endParaRPr sz="1210"/>
          </a:p>
          <a:p>
            <a:pPr indent="-305435" lvl="0" marL="457200" rtl="0" algn="l">
              <a:lnSpc>
                <a:spcPct val="95000"/>
              </a:lnSpc>
              <a:spcBef>
                <a:spcPts val="1200"/>
              </a:spcBef>
              <a:spcAft>
                <a:spcPts val="0"/>
              </a:spcAft>
              <a:buSzPts val="1210"/>
              <a:buChar char="●"/>
            </a:pPr>
            <a:r>
              <a:rPr lang="en" sz="1210"/>
              <a:t>Users could forget passwords often</a:t>
            </a:r>
            <a:endParaRPr sz="1210"/>
          </a:p>
          <a:p>
            <a:pPr indent="0" lvl="0" marL="457200" rtl="0" algn="l">
              <a:lnSpc>
                <a:spcPct val="95000"/>
              </a:lnSpc>
              <a:spcBef>
                <a:spcPts val="1200"/>
              </a:spcBef>
              <a:spcAft>
                <a:spcPts val="0"/>
              </a:spcAft>
              <a:buSzPts val="770"/>
              <a:buNone/>
            </a:pPr>
            <a:r>
              <a:t/>
            </a:r>
            <a:endParaRPr sz="1210"/>
          </a:p>
          <a:p>
            <a:pPr indent="-305435" lvl="0" marL="457200" rtl="0" algn="l">
              <a:lnSpc>
                <a:spcPct val="95000"/>
              </a:lnSpc>
              <a:spcBef>
                <a:spcPts val="1200"/>
              </a:spcBef>
              <a:spcAft>
                <a:spcPts val="0"/>
              </a:spcAft>
              <a:buSzPts val="1210"/>
              <a:buChar char="●"/>
            </a:pPr>
            <a:r>
              <a:rPr lang="en" sz="1210"/>
              <a:t>Users could make minor changes to their passwords which weakens security</a:t>
            </a:r>
            <a:endParaRPr sz="1210"/>
          </a:p>
          <a:p>
            <a:pPr indent="0" lvl="0" marL="457200" rtl="0" algn="l">
              <a:lnSpc>
                <a:spcPct val="95000"/>
              </a:lnSpc>
              <a:spcBef>
                <a:spcPts val="1200"/>
              </a:spcBef>
              <a:spcAft>
                <a:spcPts val="0"/>
              </a:spcAft>
              <a:buSzPts val="770"/>
              <a:buNone/>
            </a:pPr>
            <a:r>
              <a:t/>
            </a:r>
            <a:endParaRPr sz="1210"/>
          </a:p>
          <a:p>
            <a:pPr indent="-305435" lvl="0" marL="457200" rtl="0" algn="l">
              <a:lnSpc>
                <a:spcPct val="95000"/>
              </a:lnSpc>
              <a:spcBef>
                <a:spcPts val="1200"/>
              </a:spcBef>
              <a:spcAft>
                <a:spcPts val="0"/>
              </a:spcAft>
              <a:buSzPts val="1210"/>
              <a:buChar char="●"/>
            </a:pPr>
            <a:r>
              <a:rPr lang="en" sz="1210"/>
              <a:t>Strict password policies might hinder production in a fast-paced environment like the healthcare industry</a:t>
            </a:r>
            <a:endParaRPr sz="1210"/>
          </a:p>
          <a:p>
            <a:pPr indent="0" lvl="0" marL="457200" rtl="0" algn="l">
              <a:lnSpc>
                <a:spcPct val="95000"/>
              </a:lnSpc>
              <a:spcBef>
                <a:spcPts val="1200"/>
              </a:spcBef>
              <a:spcAft>
                <a:spcPts val="0"/>
              </a:spcAft>
              <a:buSzPts val="770"/>
              <a:buNone/>
            </a:pPr>
            <a:r>
              <a:t/>
            </a:r>
            <a:endParaRPr sz="1210"/>
          </a:p>
          <a:p>
            <a:pPr indent="-305435" lvl="0" marL="457200" rtl="0" algn="l">
              <a:lnSpc>
                <a:spcPct val="95000"/>
              </a:lnSpc>
              <a:spcBef>
                <a:spcPts val="1200"/>
              </a:spcBef>
              <a:spcAft>
                <a:spcPts val="0"/>
              </a:spcAft>
              <a:buSzPts val="1210"/>
              <a:buChar char="●"/>
            </a:pPr>
            <a:r>
              <a:rPr lang="en" sz="1210"/>
              <a:t>Users may be prone to write passwords down on paper if they’re not very tech-savvy</a:t>
            </a:r>
            <a:endParaRPr sz="1210"/>
          </a:p>
          <a:p>
            <a:pPr indent="0" lvl="0" marL="457200" rtl="0" algn="l">
              <a:lnSpc>
                <a:spcPct val="95000"/>
              </a:lnSpc>
              <a:spcBef>
                <a:spcPts val="1200"/>
              </a:spcBef>
              <a:spcAft>
                <a:spcPts val="0"/>
              </a:spcAft>
              <a:buSzPts val="770"/>
              <a:buNone/>
            </a:pPr>
            <a:r>
              <a:t/>
            </a:r>
            <a:endParaRPr sz="1210"/>
          </a:p>
          <a:p>
            <a:pPr indent="-305435" lvl="0" marL="457200" rtl="0" algn="l">
              <a:lnSpc>
                <a:spcPct val="95000"/>
              </a:lnSpc>
              <a:spcBef>
                <a:spcPts val="1200"/>
              </a:spcBef>
              <a:spcAft>
                <a:spcPts val="0"/>
              </a:spcAft>
              <a:buSzPts val="1210"/>
              <a:buChar char="●"/>
            </a:pPr>
            <a:r>
              <a:rPr lang="en" sz="1210"/>
              <a:t>Users may grow </a:t>
            </a:r>
            <a:r>
              <a:rPr lang="en" sz="1210"/>
              <a:t>fatigue</a:t>
            </a:r>
            <a:r>
              <a:rPr lang="en" sz="1210"/>
              <a:t> with having to update their passwords every 3 months</a:t>
            </a:r>
            <a:endParaRPr sz="121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Shutting Down </a:t>
            </a:r>
            <a:r>
              <a:rPr lang="en"/>
              <a:t>Unnecessary</a:t>
            </a:r>
            <a:r>
              <a:rPr lang="en"/>
              <a:t> Services - Analysis</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onsequences of leaving unnecessary services active on organizational networks:</a:t>
            </a:r>
            <a:endParaRPr/>
          </a:p>
          <a:p>
            <a:pPr indent="-311150" lvl="0" marL="457200" rtl="0" algn="l">
              <a:spcBef>
                <a:spcPts val="1200"/>
              </a:spcBef>
              <a:spcAft>
                <a:spcPts val="0"/>
              </a:spcAft>
              <a:buSzPts val="1300"/>
              <a:buChar char="●"/>
            </a:pPr>
            <a:r>
              <a:rPr lang="en"/>
              <a:t>Broader attack surface for threat actors</a:t>
            </a:r>
            <a:endParaRPr/>
          </a:p>
          <a:p>
            <a:pPr indent="-311150" lvl="0" marL="457200" rtl="0" algn="l">
              <a:spcBef>
                <a:spcPts val="0"/>
              </a:spcBef>
              <a:spcAft>
                <a:spcPts val="0"/>
              </a:spcAft>
              <a:buSzPts val="1300"/>
              <a:buChar char="●"/>
            </a:pPr>
            <a:r>
              <a:rPr lang="en"/>
              <a:t>If those unnecessary services are not maintained, they will have unpatched vulnerabilities which could lead to an adversary infiltrating a network</a:t>
            </a:r>
            <a:endParaRPr/>
          </a:p>
          <a:p>
            <a:pPr indent="-311150" lvl="0" marL="457200" rtl="0" algn="l">
              <a:spcBef>
                <a:spcPts val="0"/>
              </a:spcBef>
              <a:spcAft>
                <a:spcPts val="0"/>
              </a:spcAft>
              <a:buSzPts val="1300"/>
              <a:buChar char="●"/>
            </a:pPr>
            <a:r>
              <a:rPr lang="en"/>
              <a:t>Could expose sensitive data to the public </a:t>
            </a:r>
            <a:endParaRPr/>
          </a:p>
          <a:p>
            <a:pPr indent="-311150" lvl="0" marL="457200" rtl="0" algn="l">
              <a:spcBef>
                <a:spcPts val="0"/>
              </a:spcBef>
              <a:spcAft>
                <a:spcPts val="0"/>
              </a:spcAft>
              <a:buSzPts val="1300"/>
              <a:buChar char="●"/>
            </a:pPr>
            <a:r>
              <a:rPr lang="en"/>
              <a:t>May violate security standards and fail audits that look for services to be secured</a:t>
            </a:r>
            <a:endParaRPr/>
          </a:p>
          <a:p>
            <a:pPr indent="-311150" lvl="0" marL="457200" rtl="0" algn="l">
              <a:spcBef>
                <a:spcPts val="0"/>
              </a:spcBef>
              <a:spcAft>
                <a:spcPts val="0"/>
              </a:spcAft>
              <a:buSzPts val="1300"/>
              <a:buChar char="●"/>
            </a:pPr>
            <a:r>
              <a:rPr lang="en"/>
              <a:t>Can use up the network bandwidth, computing power, memory or disk space that’s needed for essential services</a:t>
            </a:r>
            <a:endParaRPr/>
          </a:p>
          <a:p>
            <a:pPr indent="-311150" lvl="0" marL="457200" rtl="0" algn="l">
              <a:spcBef>
                <a:spcPts val="0"/>
              </a:spcBef>
              <a:spcAft>
                <a:spcPts val="0"/>
              </a:spcAft>
              <a:buSzPts val="1300"/>
              <a:buChar char="●"/>
            </a:pPr>
            <a:r>
              <a:rPr lang="en"/>
              <a:t>If a breach does occur as a result, there will be reputation damage</a:t>
            </a:r>
            <a:endParaRPr/>
          </a:p>
          <a:p>
            <a:pPr indent="-311150" lvl="0" marL="457200" rtl="0" algn="l">
              <a:spcBef>
                <a:spcPts val="0"/>
              </a:spcBef>
              <a:spcAft>
                <a:spcPts val="0"/>
              </a:spcAft>
              <a:buSzPts val="1300"/>
              <a:buChar char="●"/>
            </a:pPr>
            <a:r>
              <a:rPr lang="en"/>
              <a:t>In addition, if a breach does occur there will be an increased costs for an incident response investigation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Shutting Down Unnecessary Services - Common Services that Pose Security Risks</a:t>
            </a:r>
            <a:endParaRPr/>
          </a:p>
        </p:txBody>
      </p:sp>
      <p:sp>
        <p:nvSpPr>
          <p:cNvPr id="210" name="Google Shape;21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left running, common services that pose security risks include:</a:t>
            </a:r>
            <a:endParaRPr/>
          </a:p>
          <a:p>
            <a:pPr indent="-311150" lvl="0" marL="457200" rtl="0" algn="l">
              <a:spcBef>
                <a:spcPts val="1200"/>
              </a:spcBef>
              <a:spcAft>
                <a:spcPts val="0"/>
              </a:spcAft>
              <a:buSzPts val="1300"/>
              <a:buChar char="●"/>
            </a:pPr>
            <a:r>
              <a:rPr lang="en"/>
              <a:t>Telnet</a:t>
            </a:r>
            <a:endParaRPr/>
          </a:p>
          <a:p>
            <a:pPr indent="-311150" lvl="0" marL="457200" rtl="0" algn="l">
              <a:spcBef>
                <a:spcPts val="0"/>
              </a:spcBef>
              <a:spcAft>
                <a:spcPts val="0"/>
              </a:spcAft>
              <a:buSzPts val="1300"/>
              <a:buChar char="●"/>
            </a:pPr>
            <a:r>
              <a:rPr lang="en"/>
              <a:t>File Transfer </a:t>
            </a:r>
            <a:r>
              <a:rPr lang="en"/>
              <a:t>Protocol</a:t>
            </a:r>
            <a:endParaRPr/>
          </a:p>
          <a:p>
            <a:pPr indent="-311150" lvl="0" marL="457200" rtl="0" algn="l">
              <a:spcBef>
                <a:spcPts val="0"/>
              </a:spcBef>
              <a:spcAft>
                <a:spcPts val="0"/>
              </a:spcAft>
              <a:buSzPts val="1300"/>
              <a:buChar char="●"/>
            </a:pPr>
            <a:r>
              <a:rPr lang="en"/>
              <a:t>Server Message Block (v1)</a:t>
            </a:r>
            <a:endParaRPr/>
          </a:p>
          <a:p>
            <a:pPr indent="-311150" lvl="0" marL="457200" rtl="0" algn="l">
              <a:spcBef>
                <a:spcPts val="0"/>
              </a:spcBef>
              <a:spcAft>
                <a:spcPts val="0"/>
              </a:spcAft>
              <a:buSzPts val="1300"/>
              <a:buChar char="●"/>
            </a:pPr>
            <a:r>
              <a:rPr lang="en"/>
              <a:t>Universal Plug and Play</a:t>
            </a:r>
            <a:endParaRPr/>
          </a:p>
          <a:p>
            <a:pPr indent="-311150" lvl="0" marL="457200" rtl="0" algn="l">
              <a:spcBef>
                <a:spcPts val="0"/>
              </a:spcBef>
              <a:spcAft>
                <a:spcPts val="0"/>
              </a:spcAft>
              <a:buSzPts val="1300"/>
              <a:buChar char="●"/>
            </a:pPr>
            <a:r>
              <a:rPr lang="en"/>
              <a:t>HTTP/HTTPS (Web Servers)</a:t>
            </a:r>
            <a:endParaRPr/>
          </a:p>
          <a:p>
            <a:pPr indent="-311150" lvl="0" marL="457200" rtl="0" algn="l">
              <a:spcBef>
                <a:spcPts val="0"/>
              </a:spcBef>
              <a:spcAft>
                <a:spcPts val="0"/>
              </a:spcAft>
              <a:buSzPts val="1300"/>
              <a:buChar char="●"/>
            </a:pPr>
            <a:r>
              <a:rPr lang="en"/>
              <a:t>MySQL/Database Services</a:t>
            </a:r>
            <a:endParaRPr/>
          </a:p>
          <a:p>
            <a:pPr indent="-311150" lvl="0" marL="457200" rtl="0" algn="l">
              <a:spcBef>
                <a:spcPts val="0"/>
              </a:spcBef>
              <a:spcAft>
                <a:spcPts val="0"/>
              </a:spcAft>
              <a:buSzPts val="1300"/>
              <a:buChar char="●"/>
            </a:pPr>
            <a:r>
              <a:rPr lang="en"/>
              <a:t>Simple  Mail Transfer </a:t>
            </a:r>
            <a:r>
              <a:rPr lang="en"/>
              <a:t>Protocol</a:t>
            </a:r>
            <a:endParaRPr/>
          </a:p>
          <a:p>
            <a:pPr indent="-311150" lvl="0" marL="457200" rtl="0" algn="l">
              <a:spcBef>
                <a:spcPts val="0"/>
              </a:spcBef>
              <a:spcAft>
                <a:spcPts val="0"/>
              </a:spcAft>
              <a:buSzPts val="1300"/>
              <a:buChar char="●"/>
            </a:pPr>
            <a:r>
              <a:rPr lang="en"/>
              <a:t>NetBIOS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135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for Identifying and Shutting Down Unnecessary Services</a:t>
            </a:r>
            <a:endParaRPr/>
          </a:p>
        </p:txBody>
      </p:sp>
      <p:sp>
        <p:nvSpPr>
          <p:cNvPr id="216" name="Google Shape;216;p25"/>
          <p:cNvSpPr txBox="1"/>
          <p:nvPr>
            <p:ph idx="1" type="body"/>
          </p:nvPr>
        </p:nvSpPr>
        <p:spPr>
          <a:xfrm>
            <a:off x="1297500" y="1227650"/>
            <a:ext cx="7038900" cy="3057900"/>
          </a:xfrm>
          <a:prstGeom prst="rect">
            <a:avLst/>
          </a:prstGeom>
        </p:spPr>
        <p:txBody>
          <a:bodyPr anchorCtr="0" anchor="t" bIns="91425" lIns="91425" spcFirstLastPara="1" rIns="91425" wrap="square" tIns="91425">
            <a:noAutofit/>
          </a:bodyPr>
          <a:lstStyle/>
          <a:p>
            <a:pPr indent="-305752" lvl="0" marL="457200" rtl="0" algn="l">
              <a:lnSpc>
                <a:spcPct val="95000"/>
              </a:lnSpc>
              <a:spcBef>
                <a:spcPts val="0"/>
              </a:spcBef>
              <a:spcAft>
                <a:spcPts val="0"/>
              </a:spcAft>
              <a:buSzPts val="1215"/>
              <a:buChar char="●"/>
            </a:pPr>
            <a:r>
              <a:rPr lang="en" sz="1215"/>
              <a:t>Conduct regular audits that scan the network to identify services that are currently running and determine if they are needed or not</a:t>
            </a:r>
            <a:endParaRPr sz="1215"/>
          </a:p>
          <a:p>
            <a:pPr indent="0" lvl="0" marL="0" rtl="0" algn="l">
              <a:lnSpc>
                <a:spcPct val="95000"/>
              </a:lnSpc>
              <a:spcBef>
                <a:spcPts val="1200"/>
              </a:spcBef>
              <a:spcAft>
                <a:spcPts val="0"/>
              </a:spcAft>
              <a:buSzPts val="605"/>
              <a:buNone/>
            </a:pPr>
            <a:r>
              <a:t/>
            </a:r>
            <a:endParaRPr sz="1215"/>
          </a:p>
          <a:p>
            <a:pPr indent="-305752" lvl="0" marL="457200" rtl="0" algn="l">
              <a:lnSpc>
                <a:spcPct val="95000"/>
              </a:lnSpc>
              <a:spcBef>
                <a:spcPts val="1200"/>
              </a:spcBef>
              <a:spcAft>
                <a:spcPts val="0"/>
              </a:spcAft>
              <a:buSzPts val="1215"/>
              <a:buChar char="●"/>
            </a:pPr>
            <a:r>
              <a:rPr lang="en" sz="1215"/>
              <a:t>Use the principle of least privilege </a:t>
            </a:r>
            <a:endParaRPr sz="1215"/>
          </a:p>
          <a:p>
            <a:pPr indent="0" lvl="0" marL="457200" rtl="0" algn="l">
              <a:lnSpc>
                <a:spcPct val="95000"/>
              </a:lnSpc>
              <a:spcBef>
                <a:spcPts val="1200"/>
              </a:spcBef>
              <a:spcAft>
                <a:spcPts val="0"/>
              </a:spcAft>
              <a:buSzPts val="605"/>
              <a:buNone/>
            </a:pPr>
            <a:r>
              <a:t/>
            </a:r>
            <a:endParaRPr sz="1215"/>
          </a:p>
          <a:p>
            <a:pPr indent="-305752" lvl="0" marL="457200" rtl="0" algn="l">
              <a:lnSpc>
                <a:spcPct val="95000"/>
              </a:lnSpc>
              <a:spcBef>
                <a:spcPts val="1200"/>
              </a:spcBef>
              <a:spcAft>
                <a:spcPts val="0"/>
              </a:spcAft>
              <a:buSzPts val="1215"/>
              <a:buChar char="●"/>
            </a:pPr>
            <a:r>
              <a:rPr lang="en" sz="1215"/>
              <a:t>When managing firewalls, restrict services that are unnecessary</a:t>
            </a:r>
            <a:endParaRPr sz="1215"/>
          </a:p>
          <a:p>
            <a:pPr indent="0" lvl="0" marL="457200" rtl="0" algn="l">
              <a:lnSpc>
                <a:spcPct val="95000"/>
              </a:lnSpc>
              <a:spcBef>
                <a:spcPts val="1200"/>
              </a:spcBef>
              <a:spcAft>
                <a:spcPts val="0"/>
              </a:spcAft>
              <a:buSzPts val="605"/>
              <a:buNone/>
            </a:pPr>
            <a:r>
              <a:t/>
            </a:r>
            <a:endParaRPr sz="1215"/>
          </a:p>
          <a:p>
            <a:pPr indent="-305752" lvl="0" marL="457200" rtl="0" algn="l">
              <a:lnSpc>
                <a:spcPct val="95000"/>
              </a:lnSpc>
              <a:spcBef>
                <a:spcPts val="1200"/>
              </a:spcBef>
              <a:spcAft>
                <a:spcPts val="0"/>
              </a:spcAft>
              <a:buSzPts val="1215"/>
              <a:buChar char="●"/>
            </a:pPr>
            <a:r>
              <a:rPr lang="en" sz="1215"/>
              <a:t>If on an endpoint device, run commands to view all active processes and services </a:t>
            </a:r>
            <a:endParaRPr sz="1215"/>
          </a:p>
          <a:p>
            <a:pPr indent="0" lvl="0" marL="457200" rtl="0" algn="l">
              <a:lnSpc>
                <a:spcPct val="95000"/>
              </a:lnSpc>
              <a:spcBef>
                <a:spcPts val="1200"/>
              </a:spcBef>
              <a:spcAft>
                <a:spcPts val="0"/>
              </a:spcAft>
              <a:buSzPts val="605"/>
              <a:buNone/>
            </a:pPr>
            <a:r>
              <a:t/>
            </a:r>
            <a:endParaRPr sz="1215"/>
          </a:p>
          <a:p>
            <a:pPr indent="-305752" lvl="0" marL="457200" rtl="0" algn="l">
              <a:lnSpc>
                <a:spcPct val="95000"/>
              </a:lnSpc>
              <a:spcBef>
                <a:spcPts val="1200"/>
              </a:spcBef>
              <a:spcAft>
                <a:spcPts val="0"/>
              </a:spcAft>
              <a:buSzPts val="1215"/>
              <a:buChar char="●"/>
            </a:pPr>
            <a:r>
              <a:rPr lang="en" sz="1215"/>
              <a:t>If on an endpoint device, run commands to disable the startup for a particular service</a:t>
            </a:r>
            <a:endParaRPr sz="1215"/>
          </a:p>
          <a:p>
            <a:pPr indent="0" lvl="0" marL="457200" rtl="0" algn="l">
              <a:lnSpc>
                <a:spcPct val="95000"/>
              </a:lnSpc>
              <a:spcBef>
                <a:spcPts val="1200"/>
              </a:spcBef>
              <a:spcAft>
                <a:spcPts val="0"/>
              </a:spcAft>
              <a:buSzPts val="605"/>
              <a:buNone/>
            </a:pPr>
            <a:r>
              <a:t/>
            </a:r>
            <a:endParaRPr sz="1215"/>
          </a:p>
          <a:p>
            <a:pPr indent="-305752" lvl="0" marL="457200" rtl="0" algn="l">
              <a:lnSpc>
                <a:spcPct val="95000"/>
              </a:lnSpc>
              <a:spcBef>
                <a:spcPts val="1200"/>
              </a:spcBef>
              <a:spcAft>
                <a:spcPts val="0"/>
              </a:spcAft>
              <a:buSzPts val="1215"/>
              <a:buChar char="●"/>
            </a:pPr>
            <a:r>
              <a:rPr lang="en" sz="1215"/>
              <a:t>Document disable services and provide reasoning as to why the services are </a:t>
            </a:r>
            <a:r>
              <a:rPr lang="en" sz="1215"/>
              <a:t>disabled</a:t>
            </a:r>
            <a:endParaRPr sz="121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Strategy for Identifying and Shutting Down Unnecessary Services</a:t>
            </a:r>
            <a:endParaRPr/>
          </a:p>
        </p:txBody>
      </p:sp>
      <p:sp>
        <p:nvSpPr>
          <p:cNvPr id="222" name="Google Shape;222;p26"/>
          <p:cNvSpPr txBox="1"/>
          <p:nvPr>
            <p:ph idx="1" type="body"/>
          </p:nvPr>
        </p:nvSpPr>
        <p:spPr>
          <a:xfrm>
            <a:off x="1297500" y="1432325"/>
            <a:ext cx="7038900" cy="304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014"/>
              <a:t>This strategy enhances security because:</a:t>
            </a:r>
            <a:endParaRPr sz="1014"/>
          </a:p>
          <a:p>
            <a:pPr indent="-293052" lvl="0" marL="457200" rtl="0" algn="l">
              <a:lnSpc>
                <a:spcPct val="95000"/>
              </a:lnSpc>
              <a:spcBef>
                <a:spcPts val="1200"/>
              </a:spcBef>
              <a:spcAft>
                <a:spcPts val="0"/>
              </a:spcAft>
              <a:buSzPts val="1015"/>
              <a:buChar char="●"/>
            </a:pPr>
            <a:r>
              <a:rPr lang="en" sz="1014"/>
              <a:t>All active services can be seen through audits which will help with choosing what services to eliminate </a:t>
            </a:r>
            <a:endParaRPr sz="1014"/>
          </a:p>
          <a:p>
            <a:pPr indent="0" lvl="0" marL="457200" rtl="0" algn="l">
              <a:lnSpc>
                <a:spcPct val="95000"/>
              </a:lnSpc>
              <a:spcBef>
                <a:spcPts val="1200"/>
              </a:spcBef>
              <a:spcAft>
                <a:spcPts val="0"/>
              </a:spcAft>
              <a:buSzPts val="605"/>
              <a:buNone/>
            </a:pPr>
            <a:r>
              <a:t/>
            </a:r>
            <a:endParaRPr sz="1014"/>
          </a:p>
          <a:p>
            <a:pPr indent="-293052" lvl="0" marL="457200" rtl="0" algn="l">
              <a:lnSpc>
                <a:spcPct val="95000"/>
              </a:lnSpc>
              <a:spcBef>
                <a:spcPts val="1200"/>
              </a:spcBef>
              <a:spcAft>
                <a:spcPts val="0"/>
              </a:spcAft>
              <a:buSzPts val="1015"/>
              <a:buChar char="●"/>
            </a:pPr>
            <a:r>
              <a:rPr lang="en" sz="1014"/>
              <a:t>The principle of least privilege will help identify what services are not needed for the organization to run efficiently</a:t>
            </a:r>
            <a:endParaRPr sz="1014"/>
          </a:p>
          <a:p>
            <a:pPr indent="0" lvl="0" marL="457200" rtl="0" algn="l">
              <a:lnSpc>
                <a:spcPct val="95000"/>
              </a:lnSpc>
              <a:spcBef>
                <a:spcPts val="1200"/>
              </a:spcBef>
              <a:spcAft>
                <a:spcPts val="0"/>
              </a:spcAft>
              <a:buSzPts val="605"/>
              <a:buNone/>
            </a:pPr>
            <a:r>
              <a:t/>
            </a:r>
            <a:endParaRPr sz="1014"/>
          </a:p>
          <a:p>
            <a:pPr indent="-293052" lvl="0" marL="457200" rtl="0" algn="l">
              <a:lnSpc>
                <a:spcPct val="95000"/>
              </a:lnSpc>
              <a:spcBef>
                <a:spcPts val="1200"/>
              </a:spcBef>
              <a:spcAft>
                <a:spcPts val="0"/>
              </a:spcAft>
              <a:buSzPts val="1015"/>
              <a:buChar char="●"/>
            </a:pPr>
            <a:r>
              <a:rPr lang="en" sz="1014"/>
              <a:t>Using firewalls to restrict services from running will ensure that those services are not ran, manually or dynamically</a:t>
            </a:r>
            <a:endParaRPr sz="1014"/>
          </a:p>
          <a:p>
            <a:pPr indent="0" lvl="0" marL="457200" rtl="0" algn="l">
              <a:lnSpc>
                <a:spcPct val="95000"/>
              </a:lnSpc>
              <a:spcBef>
                <a:spcPts val="1200"/>
              </a:spcBef>
              <a:spcAft>
                <a:spcPts val="0"/>
              </a:spcAft>
              <a:buSzPts val="605"/>
              <a:buNone/>
            </a:pPr>
            <a:r>
              <a:t/>
            </a:r>
            <a:endParaRPr sz="1014"/>
          </a:p>
          <a:p>
            <a:pPr indent="-293052" lvl="0" marL="457200" rtl="0" algn="l">
              <a:lnSpc>
                <a:spcPct val="95000"/>
              </a:lnSpc>
              <a:spcBef>
                <a:spcPts val="1200"/>
              </a:spcBef>
              <a:spcAft>
                <a:spcPts val="0"/>
              </a:spcAft>
              <a:buSzPts val="1015"/>
              <a:buChar char="●"/>
            </a:pPr>
            <a:r>
              <a:rPr lang="en" sz="1014"/>
              <a:t>Running commands on endpoint devices to either disable a service or list all of the active services running allows an organization to monitor and manage individual endpoint devices to ensure that services get disabled on all endpoint devices and not just the majority</a:t>
            </a:r>
            <a:endParaRPr sz="1014"/>
          </a:p>
          <a:p>
            <a:pPr indent="0" lvl="0" marL="457200" rtl="0" algn="l">
              <a:lnSpc>
                <a:spcPct val="95000"/>
              </a:lnSpc>
              <a:spcBef>
                <a:spcPts val="1200"/>
              </a:spcBef>
              <a:spcAft>
                <a:spcPts val="0"/>
              </a:spcAft>
              <a:buNone/>
            </a:pPr>
            <a:r>
              <a:t/>
            </a:r>
            <a:endParaRPr sz="1014"/>
          </a:p>
          <a:p>
            <a:pPr indent="-293052" lvl="0" marL="457200" rtl="0" algn="l">
              <a:lnSpc>
                <a:spcPct val="95000"/>
              </a:lnSpc>
              <a:spcBef>
                <a:spcPts val="1200"/>
              </a:spcBef>
              <a:spcAft>
                <a:spcPts val="0"/>
              </a:spcAft>
              <a:buSzPts val="1015"/>
              <a:buChar char="●"/>
            </a:pPr>
            <a:r>
              <a:rPr lang="en" sz="1014"/>
              <a:t>Documenting disabled services and providing reasoning as to why they’re disabled will help the organization keep track of what services are disabled and why they’re disabled in case a debate arises</a:t>
            </a:r>
            <a:endParaRPr sz="1014"/>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Closing Unnecessary Ports Analysis</a:t>
            </a:r>
            <a:endParaRPr/>
          </a:p>
        </p:txBody>
      </p:sp>
      <p:sp>
        <p:nvSpPr>
          <p:cNvPr id="228" name="Google Shape;22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importance of closing </a:t>
            </a:r>
            <a:r>
              <a:rPr lang="en"/>
              <a:t>unnecessary</a:t>
            </a:r>
            <a:r>
              <a:rPr lang="en"/>
              <a:t> ports: </a:t>
            </a:r>
            <a:endParaRPr/>
          </a:p>
          <a:p>
            <a:pPr indent="-304958" lvl="0" marL="457200" rtl="0" algn="l">
              <a:spcBef>
                <a:spcPts val="1200"/>
              </a:spcBef>
              <a:spcAft>
                <a:spcPts val="0"/>
              </a:spcAft>
              <a:buSzPct val="100000"/>
              <a:buChar char="●"/>
            </a:pPr>
            <a:r>
              <a:rPr lang="en"/>
              <a:t>“Network Ports are what computers use to communicate between one another” (Closing Unused Network Ports – North American Servicing, 2025), and they all have publicly known numbers to identify them, as well as specific technologies that run on them</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With that being the case, “attackers also know what ports weak or vulnerable services typically run on” (Closing Unused Network Ports – North American Servicing, 2025)</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Closing </a:t>
            </a:r>
            <a:r>
              <a:rPr lang="en"/>
              <a:t>unnecessary</a:t>
            </a:r>
            <a:r>
              <a:rPr lang="en"/>
              <a:t> ports is important because it will make it extremely harder for threat actors to intercept communication between networking devices and decrease the attack surface within Mayo Clinic’s network enterprise infrastructure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Closing Unnecessary Ports Analysis (Part II)</a:t>
            </a:r>
            <a:endParaRPr/>
          </a:p>
        </p:txBody>
      </p:sp>
      <p:sp>
        <p:nvSpPr>
          <p:cNvPr id="234" name="Google Shape;234;p28"/>
          <p:cNvSpPr txBox="1"/>
          <p:nvPr>
            <p:ph idx="1" type="body"/>
          </p:nvPr>
        </p:nvSpPr>
        <p:spPr>
          <a:xfrm>
            <a:off x="4572000" y="1567550"/>
            <a:ext cx="4422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Ports commonly targeted in cyber attacks include:</a:t>
            </a:r>
            <a:endParaRPr/>
          </a:p>
          <a:p>
            <a:pPr indent="-311150" lvl="0" marL="457200" rtl="0" algn="l">
              <a:spcBef>
                <a:spcPts val="1200"/>
              </a:spcBef>
              <a:spcAft>
                <a:spcPts val="0"/>
              </a:spcAft>
              <a:buSzPts val="1300"/>
              <a:buChar char="●"/>
            </a:pPr>
            <a:r>
              <a:rPr lang="en"/>
              <a:t>Port 15 - NetStat (Ports and Its Security, n.d.)</a:t>
            </a:r>
            <a:endParaRPr/>
          </a:p>
          <a:p>
            <a:pPr indent="-311150" lvl="0" marL="457200" rtl="0" algn="l">
              <a:spcBef>
                <a:spcPts val="0"/>
              </a:spcBef>
              <a:spcAft>
                <a:spcPts val="0"/>
              </a:spcAft>
              <a:buSzPts val="1300"/>
              <a:buChar char="●"/>
            </a:pPr>
            <a:r>
              <a:rPr lang="en"/>
              <a:t>Port 20/21 - FTP (Ports and Its Security, n.d.)</a:t>
            </a:r>
            <a:endParaRPr/>
          </a:p>
          <a:p>
            <a:pPr indent="-311150" lvl="0" marL="457200" rtl="0" algn="l">
              <a:spcBef>
                <a:spcPts val="0"/>
              </a:spcBef>
              <a:spcAft>
                <a:spcPts val="0"/>
              </a:spcAft>
              <a:buSzPts val="1300"/>
              <a:buChar char="●"/>
            </a:pPr>
            <a:r>
              <a:rPr lang="en"/>
              <a:t>Port 22 - SSH (Ports and Its Security, n.d.)</a:t>
            </a:r>
            <a:endParaRPr/>
          </a:p>
          <a:p>
            <a:pPr indent="-311150" lvl="0" marL="457200" rtl="0" algn="l">
              <a:spcBef>
                <a:spcPts val="0"/>
              </a:spcBef>
              <a:spcAft>
                <a:spcPts val="0"/>
              </a:spcAft>
              <a:buSzPts val="1300"/>
              <a:buChar char="●"/>
            </a:pPr>
            <a:r>
              <a:rPr lang="en"/>
              <a:t>Port 23 - Telnet (Ports and Its Security, n.d.)</a:t>
            </a:r>
            <a:endParaRPr/>
          </a:p>
          <a:p>
            <a:pPr indent="-311150" lvl="0" marL="457200" rtl="0" algn="l">
              <a:spcBef>
                <a:spcPts val="0"/>
              </a:spcBef>
              <a:spcAft>
                <a:spcPts val="0"/>
              </a:spcAft>
              <a:buSzPts val="1300"/>
              <a:buChar char="●"/>
            </a:pPr>
            <a:r>
              <a:rPr lang="en"/>
              <a:t>Port 25 - SMTP (Ports and Its Security, n.d.)</a:t>
            </a:r>
            <a:endParaRPr/>
          </a:p>
          <a:p>
            <a:pPr indent="-311150" lvl="0" marL="457200" rtl="0" algn="l">
              <a:spcBef>
                <a:spcPts val="0"/>
              </a:spcBef>
              <a:spcAft>
                <a:spcPts val="0"/>
              </a:spcAft>
              <a:buSzPts val="1300"/>
              <a:buChar char="●"/>
            </a:pPr>
            <a:r>
              <a:rPr lang="en"/>
              <a:t>Port 50/51 - IPSec (Ports and Its Security, n.d.)</a:t>
            </a:r>
            <a:endParaRPr/>
          </a:p>
          <a:p>
            <a:pPr indent="-311150" lvl="0" marL="457200" rtl="0" algn="l">
              <a:spcBef>
                <a:spcPts val="0"/>
              </a:spcBef>
              <a:spcAft>
                <a:spcPts val="0"/>
              </a:spcAft>
              <a:buSzPts val="1300"/>
              <a:buChar char="●"/>
            </a:pPr>
            <a:r>
              <a:rPr lang="en"/>
              <a:t>Port 53 - DNS (Ports and Its Security, n.d.)</a:t>
            </a:r>
            <a:endParaRPr/>
          </a:p>
          <a:p>
            <a:pPr indent="-311150" lvl="0" marL="457200" rtl="0" algn="l">
              <a:spcBef>
                <a:spcPts val="0"/>
              </a:spcBef>
              <a:spcAft>
                <a:spcPts val="0"/>
              </a:spcAft>
              <a:buSzPts val="1300"/>
              <a:buChar char="●"/>
            </a:pPr>
            <a:r>
              <a:rPr lang="en"/>
              <a:t>Port 80 - HTTP (Ports and Its Security, n.d.)</a:t>
            </a:r>
            <a:endParaRPr/>
          </a:p>
          <a:p>
            <a:pPr indent="-311150" lvl="0" marL="457200" rtl="0" algn="l">
              <a:spcBef>
                <a:spcPts val="0"/>
              </a:spcBef>
              <a:spcAft>
                <a:spcPts val="0"/>
              </a:spcAft>
              <a:buSzPts val="1300"/>
              <a:buChar char="●"/>
            </a:pPr>
            <a:r>
              <a:rPr lang="en"/>
              <a:t>Port 137-139 - NetBIOS (Ports and Its Security, n.d.)</a:t>
            </a:r>
            <a:endParaRPr/>
          </a:p>
          <a:p>
            <a:pPr indent="-311150" lvl="0" marL="457200" rtl="0" algn="l">
              <a:spcBef>
                <a:spcPts val="0"/>
              </a:spcBef>
              <a:spcAft>
                <a:spcPts val="0"/>
              </a:spcAft>
              <a:buSzPts val="1300"/>
              <a:buChar char="●"/>
            </a:pPr>
            <a:r>
              <a:rPr lang="en"/>
              <a:t>As well as many more!</a:t>
            </a:r>
            <a:endParaRPr/>
          </a:p>
        </p:txBody>
      </p:sp>
      <p:pic>
        <p:nvPicPr>
          <p:cNvPr id="235" name="Google Shape;235;p28"/>
          <p:cNvPicPr preferRelativeResize="0"/>
          <p:nvPr/>
        </p:nvPicPr>
        <p:blipFill>
          <a:blip r:embed="rId3">
            <a:alphaModFix/>
          </a:blip>
          <a:stretch>
            <a:fillRect/>
          </a:stretch>
        </p:blipFill>
        <p:spPr>
          <a:xfrm>
            <a:off x="403725" y="1679050"/>
            <a:ext cx="3732850" cy="2799701"/>
          </a:xfrm>
          <a:prstGeom prst="rect">
            <a:avLst/>
          </a:prstGeom>
          <a:noFill/>
          <a:ln>
            <a:noFill/>
          </a:ln>
        </p:spPr>
      </p:pic>
      <p:sp>
        <p:nvSpPr>
          <p:cNvPr id="236" name="Google Shape;236;p28"/>
          <p:cNvSpPr txBox="1"/>
          <p:nvPr/>
        </p:nvSpPr>
        <p:spPr>
          <a:xfrm>
            <a:off x="1131356" y="4478750"/>
            <a:ext cx="227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(TCP/UDP Ports, 2020)</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 for Identifying and Closing Unnecessary Ports</a:t>
            </a:r>
            <a:endParaRPr/>
          </a:p>
        </p:txBody>
      </p:sp>
      <p:sp>
        <p:nvSpPr>
          <p:cNvPr id="242" name="Google Shape;242;p29"/>
          <p:cNvSpPr txBox="1"/>
          <p:nvPr>
            <p:ph idx="1" type="body"/>
          </p:nvPr>
        </p:nvSpPr>
        <p:spPr>
          <a:xfrm>
            <a:off x="3769900" y="1613400"/>
            <a:ext cx="53742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Steps to identify and close unnecessary ports include:</a:t>
            </a:r>
            <a:endParaRPr/>
          </a:p>
          <a:p>
            <a:pPr indent="-298767" lvl="0" marL="457200" rtl="0" algn="l">
              <a:spcBef>
                <a:spcPts val="1200"/>
              </a:spcBef>
              <a:spcAft>
                <a:spcPts val="0"/>
              </a:spcAft>
              <a:buSzPct val="100000"/>
              <a:buChar char="●"/>
            </a:pPr>
            <a:r>
              <a:rPr lang="en"/>
              <a:t>Using the NMAP command to look for open network ports (Closing Unused Network Ports – North American Servicing, 2025)</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Using the Netstat command to view open ports on an endpoint device (Closing Unused Network Ports – North American Servicing, 2025)</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As for closing unnecessary ports, you can disable them or use a network firewall to prevent inbound network access by removing rules that allow </a:t>
            </a:r>
            <a:r>
              <a:rPr lang="en"/>
              <a:t>inbound</a:t>
            </a:r>
            <a:r>
              <a:rPr lang="en"/>
              <a:t> network access </a:t>
            </a:r>
            <a:endParaRPr/>
          </a:p>
          <a:p>
            <a:pPr indent="0" lvl="0" marL="457200" rtl="0" algn="l">
              <a:spcBef>
                <a:spcPts val="1200"/>
              </a:spcBef>
              <a:spcAft>
                <a:spcPts val="1200"/>
              </a:spcAft>
              <a:buNone/>
            </a:pPr>
            <a:r>
              <a:rPr lang="en"/>
              <a:t>(Closing Unused Network Ports – North American Servicing, 2025)</a:t>
            </a:r>
            <a:endParaRPr/>
          </a:p>
        </p:txBody>
      </p:sp>
      <p:pic>
        <p:nvPicPr>
          <p:cNvPr id="243" name="Google Shape;243;p29"/>
          <p:cNvPicPr preferRelativeResize="0"/>
          <p:nvPr/>
        </p:nvPicPr>
        <p:blipFill>
          <a:blip r:embed="rId3">
            <a:alphaModFix/>
          </a:blip>
          <a:stretch>
            <a:fillRect/>
          </a:stretch>
        </p:blipFill>
        <p:spPr>
          <a:xfrm>
            <a:off x="160050" y="1707350"/>
            <a:ext cx="3532725" cy="2165675"/>
          </a:xfrm>
          <a:prstGeom prst="rect">
            <a:avLst/>
          </a:prstGeom>
          <a:noFill/>
          <a:ln>
            <a:noFill/>
          </a:ln>
        </p:spPr>
      </p:pic>
      <p:sp>
        <p:nvSpPr>
          <p:cNvPr id="244" name="Google Shape;244;p29"/>
          <p:cNvSpPr txBox="1"/>
          <p:nvPr/>
        </p:nvSpPr>
        <p:spPr>
          <a:xfrm>
            <a:off x="1092739" y="3873025"/>
            <a:ext cx="18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(Toole, 2022)</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Proposal for Identifying and Closing Unnecessary Ports</a:t>
            </a:r>
            <a:endParaRPr/>
          </a:p>
        </p:txBody>
      </p:sp>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suggested process for identifying and closing unnecessary ports enhances security by:</a:t>
            </a:r>
            <a:endParaRPr/>
          </a:p>
          <a:p>
            <a:pPr indent="-311150" lvl="0" marL="457200" rtl="0" algn="l">
              <a:spcBef>
                <a:spcPts val="1200"/>
              </a:spcBef>
              <a:spcAft>
                <a:spcPts val="0"/>
              </a:spcAft>
              <a:buSzPts val="1300"/>
              <a:buChar char="●"/>
            </a:pPr>
            <a:r>
              <a:rPr lang="en"/>
              <a:t>Establishing port visibility for all network ports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Establishing port visibility on all endpoint devices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Providing a standard way of closing unnecessary ports, which is by manually disabling them or manually using a network  firewall to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6" name="Google Shape;256;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Cybersecurity is a strategy, and requires a balance between security and convenience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By disabling unnecessary ports and services, it allows an organization to focus more on securing ports and services that are essential to the organization’s operation efficiency</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Developing strategies to secure network enterprise </a:t>
            </a:r>
            <a:r>
              <a:rPr lang="en"/>
              <a:t>infrastructures</a:t>
            </a:r>
            <a:r>
              <a:rPr lang="en"/>
              <a:t> can be difficult since threat actors know what ports, services, and technologies are likely to be vulnerable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Mayo Clinic is the "largest integrated, not-for-profit medical group practice in the world" (About Us, n.d.).​</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Top-ranked in more specialties than any other hospital and has been recognized as an Honor Roll member according to U.S. News &amp; World Report's 2024-2025 "Best Hospitals" rankings (Top-ranked Hospital in the U.S. - About Us - Mayo Clinic, n.d.)​</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Performs "basic, translational, clinical and epidemiological research at its campuses" (About Mayo Clinic Research, 2024)​</a:t>
            </a:r>
            <a:endParaRPr sz="1400"/>
          </a:p>
          <a:p>
            <a:pPr indent="0" lvl="0" marL="45720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62" name="Google Shape;262;p3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000"/>
              <a:t>About Mayo Clinic Research. (2024). Mayo Clinic. Retrieved October 31, 2024, from ​</a:t>
            </a:r>
            <a:endParaRPr sz="1000"/>
          </a:p>
          <a:p>
            <a:pPr indent="0" lvl="0" marL="0" rtl="0" algn="l">
              <a:lnSpc>
                <a:spcPct val="95000"/>
              </a:lnSpc>
              <a:spcBef>
                <a:spcPts val="1200"/>
              </a:spcBef>
              <a:spcAft>
                <a:spcPts val="0"/>
              </a:spcAft>
              <a:buSzPts val="935"/>
              <a:buNone/>
            </a:pPr>
            <a:r>
              <a:rPr lang="en" sz="1000"/>
              <a:t>  </a:t>
            </a:r>
            <a:r>
              <a:rPr lang="en" sz="1000" u="sng">
                <a:solidFill>
                  <a:schemeClr val="hlink"/>
                </a:solidFill>
                <a:hlinkClick r:id="rId3"/>
              </a:rPr>
              <a:t>https://www.mayo.edu/research/about/overview</a:t>
            </a:r>
            <a:r>
              <a:rPr lang="en" sz="1000"/>
              <a:t> ​</a:t>
            </a:r>
            <a:endParaRPr sz="1000"/>
          </a:p>
          <a:p>
            <a:pPr indent="0" lvl="0" marL="0" rtl="0" algn="l">
              <a:lnSpc>
                <a:spcPct val="95000"/>
              </a:lnSpc>
              <a:spcBef>
                <a:spcPts val="1200"/>
              </a:spcBef>
              <a:spcAft>
                <a:spcPts val="0"/>
              </a:spcAft>
              <a:buSzPts val="935"/>
              <a:buNone/>
            </a:pPr>
            <a:r>
              <a:rPr lang="en" sz="1000"/>
              <a:t>About us. (n.d.). Mayo Clinic. </a:t>
            </a:r>
            <a:r>
              <a:rPr lang="en" sz="1000" u="sng">
                <a:solidFill>
                  <a:schemeClr val="hlink"/>
                </a:solidFill>
                <a:hlinkClick r:id="rId4"/>
              </a:rPr>
              <a:t>https://www.mayoclinic.org/about-mayo-clinic​</a:t>
            </a:r>
            <a:endParaRPr sz="1000"/>
          </a:p>
          <a:p>
            <a:pPr indent="0" lvl="0" marL="0" rtl="0" algn="l">
              <a:lnSpc>
                <a:spcPct val="95000"/>
              </a:lnSpc>
              <a:spcBef>
                <a:spcPts val="1200"/>
              </a:spcBef>
              <a:spcAft>
                <a:spcPts val="0"/>
              </a:spcAft>
              <a:buSzPts val="935"/>
              <a:buNone/>
            </a:pPr>
            <a:r>
              <a:rPr lang="en" sz="1000"/>
              <a:t>Afifi-Sabet, K. (2021, March 1). SolarWinds blames intern for weak ‘solarwinds123’ password. ITPro. </a:t>
            </a:r>
            <a:endParaRPr sz="1000"/>
          </a:p>
          <a:p>
            <a:pPr indent="457200" lvl="0" marL="0" rtl="0" algn="l">
              <a:lnSpc>
                <a:spcPct val="95000"/>
              </a:lnSpc>
              <a:spcBef>
                <a:spcPts val="1200"/>
              </a:spcBef>
              <a:spcAft>
                <a:spcPts val="0"/>
              </a:spcAft>
              <a:buSzPts val="935"/>
              <a:buNone/>
            </a:pPr>
            <a:r>
              <a:rPr lang="en" sz="1000" u="sng">
                <a:solidFill>
                  <a:schemeClr val="hlink"/>
                </a:solidFill>
                <a:hlinkClick r:id="rId5"/>
              </a:rPr>
              <a:t>https://www.itpro.com/security/cyber-attacks/358738/intern-blamed-for-weak-password-that-may-have-sparked-solarwinds</a:t>
            </a:r>
            <a:endParaRPr sz="1000"/>
          </a:p>
          <a:p>
            <a:pPr indent="0" lvl="0" marL="0" rtl="0" algn="l">
              <a:lnSpc>
                <a:spcPct val="95000"/>
              </a:lnSpc>
              <a:spcBef>
                <a:spcPts val="1200"/>
              </a:spcBef>
              <a:spcAft>
                <a:spcPts val="0"/>
              </a:spcAft>
              <a:buSzPts val="935"/>
              <a:buNone/>
            </a:pPr>
            <a:r>
              <a:rPr lang="en" sz="1000"/>
              <a:t>Closing Unused Network Ports – North American Servicing. Coalition. (n.d.). </a:t>
            </a:r>
            <a:endParaRPr sz="1000"/>
          </a:p>
          <a:p>
            <a:pPr indent="0" lvl="0" marL="0" rtl="0" algn="l">
              <a:lnSpc>
                <a:spcPct val="95000"/>
              </a:lnSpc>
              <a:spcBef>
                <a:spcPts val="1200"/>
              </a:spcBef>
              <a:spcAft>
                <a:spcPts val="0"/>
              </a:spcAft>
              <a:buSzPts val="935"/>
              <a:buNone/>
            </a:pPr>
            <a:r>
              <a:rPr lang="en" sz="1000"/>
              <a:t>	</a:t>
            </a:r>
            <a:r>
              <a:rPr lang="en" sz="1000" u="sng">
                <a:solidFill>
                  <a:schemeClr val="hlink"/>
                </a:solidFill>
                <a:hlinkClick r:id="rId6"/>
              </a:rPr>
              <a:t>https://help.coalitioninc.com/hc/en-us/articles/7770311581083-Closing-Unused-Network-Ports</a:t>
            </a:r>
            <a:endParaRPr sz="1000"/>
          </a:p>
          <a:p>
            <a:pPr indent="0" lvl="0" marL="0" rtl="0" algn="l">
              <a:lnSpc>
                <a:spcPct val="95000"/>
              </a:lnSpc>
              <a:spcBef>
                <a:spcPts val="1200"/>
              </a:spcBef>
              <a:spcAft>
                <a:spcPts val="0"/>
              </a:spcAft>
              <a:buSzPts val="935"/>
              <a:buNone/>
            </a:pPr>
            <a:r>
              <a:rPr lang="en" sz="1000"/>
              <a:t>Fowler, J. (2023, December 26). 1.5 Billion Records Leaked in Real Estate Wealth Network Data breach. Security InfoWatch. </a:t>
            </a:r>
            <a:endParaRPr sz="1000"/>
          </a:p>
          <a:p>
            <a:pPr indent="457200" lvl="0" marL="0" rtl="0" algn="l">
              <a:lnSpc>
                <a:spcPct val="95000"/>
              </a:lnSpc>
              <a:spcBef>
                <a:spcPts val="1200"/>
              </a:spcBef>
              <a:spcAft>
                <a:spcPts val="0"/>
              </a:spcAft>
              <a:buSzPts val="935"/>
              <a:buNone/>
            </a:pPr>
            <a:r>
              <a:rPr lang="en" sz="1000" u="sng">
                <a:solidFill>
                  <a:schemeClr val="hlink"/>
                </a:solidFill>
                <a:hlinkClick r:id="rId7"/>
              </a:rPr>
              <a:t>https://www.securityinfowatch.com/cybersecurity/article/53081265/15-billion-records-leaked-in-real-estate-wealth-network-data-breach</a:t>
            </a:r>
            <a:endParaRPr sz="1000"/>
          </a:p>
          <a:p>
            <a:pPr indent="0" lvl="0" marL="0" rtl="0" algn="l">
              <a:lnSpc>
                <a:spcPct val="95000"/>
              </a:lnSpc>
              <a:spcBef>
                <a:spcPts val="1200"/>
              </a:spcBef>
              <a:spcAft>
                <a:spcPts val="1200"/>
              </a:spcAft>
              <a:buSzPts val="935"/>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68" name="Google Shape;268;p33"/>
          <p:cNvSpPr txBox="1"/>
          <p:nvPr>
            <p:ph idx="1" type="body"/>
          </p:nvPr>
        </p:nvSpPr>
        <p:spPr>
          <a:xfrm>
            <a:off x="1297500" y="1512550"/>
            <a:ext cx="7628700" cy="285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00"/>
              <a:t>Gray, L. K. (n.d.). Video: Strong Passwords. </a:t>
            </a:r>
            <a:r>
              <a:rPr lang="en" sz="1100" u="sng">
                <a:solidFill>
                  <a:schemeClr val="hlink"/>
                </a:solidFill>
                <a:hlinkClick r:id="rId3"/>
              </a:rPr>
              <a:t>https://blog.pcisecuritystandards.org/video-strong-passwords</a:t>
            </a:r>
            <a:endParaRPr sz="1100"/>
          </a:p>
          <a:p>
            <a:pPr indent="0" lvl="0" marL="0" rtl="0" algn="l">
              <a:lnSpc>
                <a:spcPct val="95000"/>
              </a:lnSpc>
              <a:spcBef>
                <a:spcPts val="1200"/>
              </a:spcBef>
              <a:spcAft>
                <a:spcPts val="0"/>
              </a:spcAft>
              <a:buSzPts val="275"/>
              <a:buNone/>
            </a:pPr>
            <a:r>
              <a:rPr lang="en" sz="1100"/>
              <a:t>Health Insurance Portability and Accountability Act of 1996 | CMS. (n.d.). ​	</a:t>
            </a:r>
            <a:endParaRPr sz="1100"/>
          </a:p>
          <a:p>
            <a:pPr indent="457200" lvl="0" marL="0" rtl="0" algn="l">
              <a:lnSpc>
                <a:spcPct val="95000"/>
              </a:lnSpc>
              <a:spcBef>
                <a:spcPts val="1200"/>
              </a:spcBef>
              <a:spcAft>
                <a:spcPts val="0"/>
              </a:spcAft>
              <a:buSzPts val="275"/>
              <a:buNone/>
            </a:pPr>
            <a:r>
              <a:rPr lang="en" sz="1100" u="sng">
                <a:solidFill>
                  <a:schemeClr val="hlink"/>
                </a:solidFill>
                <a:hlinkClick r:id="rId4"/>
              </a:rPr>
              <a:t>https://www.cms.gov/about-cms/information-systems/privacy/health-insurance-portability-and-accountability-act-1996#:~:text=The%20Privacy%20Rule%20of%20the,and%20other%20personal%20health%20information. ​	</a:t>
            </a:r>
            <a:endParaRPr sz="1100"/>
          </a:p>
          <a:p>
            <a:pPr indent="0" lvl="0" marL="0" rtl="0" algn="l">
              <a:lnSpc>
                <a:spcPct val="95000"/>
              </a:lnSpc>
              <a:spcBef>
                <a:spcPts val="1200"/>
              </a:spcBef>
              <a:spcAft>
                <a:spcPts val="0"/>
              </a:spcAft>
              <a:buSzPts val="275"/>
              <a:buNone/>
            </a:pPr>
            <a:r>
              <a:rPr lang="en" sz="1100"/>
              <a:t>Kumar, N. (2025, January 19). WordPress Password Policy: Enforcing strong passwords. Melapress. </a:t>
            </a:r>
            <a:endParaRPr sz="1100"/>
          </a:p>
          <a:p>
            <a:pPr indent="0" lvl="0" marL="0" rtl="0" algn="l">
              <a:lnSpc>
                <a:spcPct val="95000"/>
              </a:lnSpc>
              <a:spcBef>
                <a:spcPts val="1200"/>
              </a:spcBef>
              <a:spcAft>
                <a:spcPts val="0"/>
              </a:spcAft>
              <a:buSzPts val="275"/>
              <a:buNone/>
            </a:pPr>
            <a:r>
              <a:rPr lang="en" sz="1100"/>
              <a:t>	</a:t>
            </a:r>
            <a:r>
              <a:rPr lang="en" sz="1100" u="sng">
                <a:solidFill>
                  <a:schemeClr val="hlink"/>
                </a:solidFill>
                <a:hlinkClick r:id="rId5"/>
              </a:rPr>
              <a:t>https://melapress.com/wordpress-password-policy/</a:t>
            </a:r>
            <a:endParaRPr sz="1100"/>
          </a:p>
          <a:p>
            <a:pPr indent="0" lvl="0" marL="0" rtl="0" algn="l">
              <a:lnSpc>
                <a:spcPct val="95000"/>
              </a:lnSpc>
              <a:spcBef>
                <a:spcPts val="1200"/>
              </a:spcBef>
              <a:spcAft>
                <a:spcPts val="0"/>
              </a:spcAft>
              <a:buSzPts val="275"/>
              <a:buNone/>
            </a:pPr>
            <a:r>
              <a:rPr lang="en" sz="1100"/>
              <a:t>Lee, I. (2024, May 13). What is RBAC (Role-Based Access Control)? Wallarm. </a:t>
            </a:r>
            <a:endParaRPr sz="1100"/>
          </a:p>
          <a:p>
            <a:pPr indent="457200" lvl="0" marL="0" rtl="0" algn="l">
              <a:lnSpc>
                <a:spcPct val="95000"/>
              </a:lnSpc>
              <a:spcBef>
                <a:spcPts val="1200"/>
              </a:spcBef>
              <a:spcAft>
                <a:spcPts val="0"/>
              </a:spcAft>
              <a:buSzPts val="275"/>
              <a:buNone/>
            </a:pPr>
            <a:r>
              <a:rPr lang="en" sz="1100" u="sng">
                <a:solidFill>
                  <a:schemeClr val="hlink"/>
                </a:solidFill>
                <a:hlinkClick r:id="rId6"/>
              </a:rPr>
              <a:t>https://www.wallarm.com/what/what-exactly-is-role-based-access-control-rbac	</a:t>
            </a:r>
            <a:endParaRPr sz="1100"/>
          </a:p>
          <a:p>
            <a:pPr indent="0" lvl="0" marL="0" rtl="0" algn="l">
              <a:lnSpc>
                <a:spcPct val="95000"/>
              </a:lnSpc>
              <a:spcBef>
                <a:spcPts val="1200"/>
              </a:spcBef>
              <a:spcAft>
                <a:spcPts val="0"/>
              </a:spcAft>
              <a:buSzPts val="275"/>
              <a:buNone/>
            </a:pPr>
            <a:r>
              <a:rPr lang="en" sz="1100"/>
              <a:t>Ports and its security. (n.d.). </a:t>
            </a:r>
            <a:r>
              <a:rPr lang="en" sz="1100" u="sng">
                <a:solidFill>
                  <a:schemeClr val="hlink"/>
                </a:solidFill>
                <a:hlinkClick r:id="rId7"/>
              </a:rPr>
              <a:t>https://www.w3schools.in/cyber-security/ports-and-its-security</a:t>
            </a:r>
            <a:endParaRPr sz="1100"/>
          </a:p>
          <a:p>
            <a:pPr indent="0" lvl="0" marL="0" rtl="0" algn="l">
              <a:lnSpc>
                <a:spcPct val="95000"/>
              </a:lnSpc>
              <a:spcBef>
                <a:spcPts val="1200"/>
              </a:spcBef>
              <a:spcAft>
                <a:spcPts val="1200"/>
              </a:spcAft>
              <a:buSzPts val="275"/>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74" name="Google Shape;274;p34"/>
          <p:cNvSpPr txBox="1"/>
          <p:nvPr>
            <p:ph idx="1" type="body"/>
          </p:nvPr>
        </p:nvSpPr>
        <p:spPr>
          <a:xfrm>
            <a:off x="1297500" y="1307850"/>
            <a:ext cx="7038900" cy="271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00"/>
              <a:t>Rutherford, Dr. A. J. (2022, October 25). Open Source Intelligence: How Hackers Gather your </a:t>
            </a:r>
            <a:endParaRPr sz="1100"/>
          </a:p>
          <a:p>
            <a:pPr indent="457200" lvl="0" marL="0" rtl="0" algn="l">
              <a:lnSpc>
                <a:spcPct val="95000"/>
              </a:lnSpc>
              <a:spcBef>
                <a:spcPts val="1200"/>
              </a:spcBef>
              <a:spcAft>
                <a:spcPts val="0"/>
              </a:spcAft>
              <a:buSzPts val="275"/>
              <a:buNone/>
            </a:pPr>
            <a:r>
              <a:rPr lang="en" sz="1100"/>
              <a:t>Information. EDGE. </a:t>
            </a:r>
            <a:endParaRPr sz="1100"/>
          </a:p>
          <a:p>
            <a:pPr indent="457200" lvl="0" marL="0" rtl="0" algn="l">
              <a:lnSpc>
                <a:spcPct val="95000"/>
              </a:lnSpc>
              <a:spcBef>
                <a:spcPts val="1200"/>
              </a:spcBef>
              <a:spcAft>
                <a:spcPts val="0"/>
              </a:spcAft>
              <a:buSzPts val="275"/>
              <a:buNone/>
            </a:pPr>
            <a:r>
              <a:rPr lang="en" sz="1100" u="sng">
                <a:solidFill>
                  <a:schemeClr val="hlink"/>
                </a:solidFill>
                <a:hlinkClick r:id="rId3"/>
              </a:rPr>
              <a:t>https://amuedge.com/open-source-intelligence-how-hackers-gather-your-information/</a:t>
            </a:r>
            <a:endParaRPr sz="1100"/>
          </a:p>
          <a:p>
            <a:pPr indent="0" lvl="0" marL="0" rtl="0" algn="l">
              <a:lnSpc>
                <a:spcPct val="95000"/>
              </a:lnSpc>
              <a:spcBef>
                <a:spcPts val="1200"/>
              </a:spcBef>
              <a:spcAft>
                <a:spcPts val="0"/>
              </a:spcAft>
              <a:buSzPts val="275"/>
              <a:buNone/>
            </a:pPr>
            <a:r>
              <a:rPr lang="en" sz="1100"/>
              <a:t>TCP/UDP Ports. ITPerfection. (2020, September 24). </a:t>
            </a:r>
            <a:endParaRPr sz="1100"/>
          </a:p>
          <a:p>
            <a:pPr indent="0" lvl="0" marL="0" rtl="0" algn="l">
              <a:lnSpc>
                <a:spcPct val="95000"/>
              </a:lnSpc>
              <a:spcBef>
                <a:spcPts val="1200"/>
              </a:spcBef>
              <a:spcAft>
                <a:spcPts val="0"/>
              </a:spcAft>
              <a:buSzPts val="275"/>
              <a:buNone/>
            </a:pPr>
            <a:r>
              <a:rPr lang="en" sz="1100"/>
              <a:t>	</a:t>
            </a:r>
            <a:r>
              <a:rPr lang="en" sz="1100" u="sng">
                <a:solidFill>
                  <a:schemeClr val="hlink"/>
                </a:solidFill>
                <a:hlinkClick r:id="rId4"/>
              </a:rPr>
              <a:t>https://www.itperfection.com/network-security/tcp-udp-ports-network-ssh-ftp-ftps-dhcp-dns/</a:t>
            </a:r>
            <a:endParaRPr sz="1100"/>
          </a:p>
          <a:p>
            <a:pPr indent="0" lvl="0" marL="0" rtl="0" algn="l">
              <a:lnSpc>
                <a:spcPct val="95000"/>
              </a:lnSpc>
              <a:spcBef>
                <a:spcPts val="1200"/>
              </a:spcBef>
              <a:spcAft>
                <a:spcPts val="0"/>
              </a:spcAft>
              <a:buSzPts val="275"/>
              <a:buNone/>
            </a:pPr>
            <a:r>
              <a:rPr lang="en" sz="1100"/>
              <a:t>Toole, M. (2022, December 23). How To Use Nmap To Scan For Open Ports. Blumira. </a:t>
            </a:r>
            <a:endParaRPr sz="1100"/>
          </a:p>
          <a:p>
            <a:pPr indent="0" lvl="0" marL="0" rtl="0" algn="l">
              <a:lnSpc>
                <a:spcPct val="95000"/>
              </a:lnSpc>
              <a:spcBef>
                <a:spcPts val="1200"/>
              </a:spcBef>
              <a:spcAft>
                <a:spcPts val="0"/>
              </a:spcAft>
              <a:buSzPts val="275"/>
              <a:buNone/>
            </a:pPr>
            <a:r>
              <a:rPr lang="en" sz="1100"/>
              <a:t>	</a:t>
            </a:r>
            <a:r>
              <a:rPr lang="en" sz="1100" u="sng">
                <a:solidFill>
                  <a:schemeClr val="hlink"/>
                </a:solidFill>
                <a:hlinkClick r:id="rId5"/>
              </a:rPr>
              <a:t>https://www.blumira.com/blog/using-nmap</a:t>
            </a:r>
            <a:endParaRPr sz="1100"/>
          </a:p>
          <a:p>
            <a:pPr indent="0" lvl="0" marL="0" rtl="0" algn="l">
              <a:lnSpc>
                <a:spcPct val="95000"/>
              </a:lnSpc>
              <a:spcBef>
                <a:spcPts val="1200"/>
              </a:spcBef>
              <a:spcAft>
                <a:spcPts val="0"/>
              </a:spcAft>
              <a:buSzPts val="275"/>
              <a:buNone/>
            </a:pPr>
            <a:r>
              <a:rPr lang="en" sz="1100"/>
              <a:t>Top-ranked hospital in the U.S. - About Us - Mayo Clinic. (n.d.).    ​</a:t>
            </a:r>
            <a:endParaRPr sz="1100"/>
          </a:p>
          <a:p>
            <a:pPr indent="0" lvl="0" marL="0" rtl="0" algn="l">
              <a:lnSpc>
                <a:spcPct val="95000"/>
              </a:lnSpc>
              <a:spcBef>
                <a:spcPts val="1200"/>
              </a:spcBef>
              <a:spcAft>
                <a:spcPts val="0"/>
              </a:spcAft>
              <a:buSzPts val="275"/>
              <a:buNone/>
            </a:pPr>
            <a:r>
              <a:rPr lang="en" sz="1100"/>
              <a:t>  </a:t>
            </a:r>
            <a:r>
              <a:rPr lang="en" sz="1100" u="sng">
                <a:solidFill>
                  <a:schemeClr val="hlink"/>
                </a:solidFill>
                <a:hlinkClick r:id="rId6"/>
              </a:rPr>
              <a:t>https://www.mayoclinic.org/about-mayo-clinic/quality/top-ranked ​</a:t>
            </a:r>
            <a:endParaRPr sz="1100"/>
          </a:p>
          <a:p>
            <a:pPr indent="0" lvl="0" marL="0" rtl="0" algn="l">
              <a:lnSpc>
                <a:spcPct val="95000"/>
              </a:lnSpc>
              <a:spcBef>
                <a:spcPts val="1200"/>
              </a:spcBef>
              <a:spcAft>
                <a:spcPts val="0"/>
              </a:spcAft>
              <a:buSzPts val="275"/>
              <a:buNone/>
            </a:pPr>
            <a:r>
              <a:rPr lang="en" sz="1100"/>
              <a:t>Walker, C. (2023, May 4). The Top 4 Instances When a Weak Password Led to a Major Hacking Incident. Cybernews. </a:t>
            </a:r>
            <a:endParaRPr sz="1100"/>
          </a:p>
          <a:p>
            <a:pPr indent="0" lvl="0" marL="0" rtl="0" algn="l">
              <a:lnSpc>
                <a:spcPct val="95000"/>
              </a:lnSpc>
              <a:spcBef>
                <a:spcPts val="1200"/>
              </a:spcBef>
              <a:spcAft>
                <a:spcPts val="0"/>
              </a:spcAft>
              <a:buSzPts val="275"/>
              <a:buNone/>
            </a:pPr>
            <a:r>
              <a:rPr lang="en" sz="1100"/>
              <a:t>	</a:t>
            </a:r>
            <a:r>
              <a:rPr lang="en" sz="1100" u="sng">
                <a:solidFill>
                  <a:schemeClr val="hlink"/>
                </a:solidFill>
                <a:hlinkClick r:id="rId7"/>
              </a:rPr>
              <a:t>https://cybernews.com/security/cost-of-week-password-hacking</a:t>
            </a:r>
            <a:endParaRPr sz="1100"/>
          </a:p>
          <a:p>
            <a:pPr indent="0" lvl="0" marL="0" rtl="0" algn="l">
              <a:lnSpc>
                <a:spcPct val="95000"/>
              </a:lnSpc>
              <a:spcBef>
                <a:spcPts val="1200"/>
              </a:spcBef>
              <a:spcAft>
                <a:spcPts val="0"/>
              </a:spcAft>
              <a:buSzPts val="275"/>
              <a:buNone/>
            </a:pPr>
            <a:r>
              <a:t/>
            </a:r>
            <a:endParaRPr sz="1100"/>
          </a:p>
          <a:p>
            <a:pPr indent="0" lvl="0" marL="0" rtl="0" algn="l">
              <a:lnSpc>
                <a:spcPct val="95000"/>
              </a:lnSpc>
              <a:spcBef>
                <a:spcPts val="1200"/>
              </a:spcBef>
              <a:spcAft>
                <a:spcPts val="1200"/>
              </a:spcAft>
              <a:buSzPts val="275"/>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Restrictions and Access Control Analysis</a:t>
            </a:r>
            <a:endParaRPr/>
          </a:p>
        </p:txBody>
      </p:sp>
      <p:sp>
        <p:nvSpPr>
          <p:cNvPr id="148" name="Google Shape;148;p15"/>
          <p:cNvSpPr txBox="1"/>
          <p:nvPr>
            <p:ph idx="1" type="body"/>
          </p:nvPr>
        </p:nvSpPr>
        <p:spPr>
          <a:xfrm>
            <a:off x="1297500" y="1260450"/>
            <a:ext cx="7038900" cy="3882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Measures of setting user restrictions and access controls are important within the healthcare industry because patient data and proprietary research must be safeguarded to maintain compliance with </a:t>
            </a:r>
            <a:r>
              <a:rPr lang="en"/>
              <a:t>HIPAA</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The “Privacy Rule of the Health Insurance Portability and Accountability Act of 1996 establishes national standards to protect individuals’ medical records and other personal health information” (Health Insurance Portability and Accountability Act of 1996 | CMS, n.d.)</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“The HIPAA Privacy Rule also gives individuals rights over their health information, like getting a copy of their records and seeking correction” (Health Insurance Portability and Accountability Act of 1996 | CMS, n.d.)</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Without user restrictions and access controls, unauthorized individuals can get access to confidential medical data</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User Restrictions and Access Control Analysis (Continued)</a:t>
            </a:r>
            <a:endParaRPr/>
          </a:p>
        </p:txBody>
      </p:sp>
      <p:sp>
        <p:nvSpPr>
          <p:cNvPr id="154" name="Google Shape;154;p16"/>
          <p:cNvSpPr txBox="1"/>
          <p:nvPr>
            <p:ph idx="1" type="body"/>
          </p:nvPr>
        </p:nvSpPr>
        <p:spPr>
          <a:xfrm>
            <a:off x="4251175" y="1615700"/>
            <a:ext cx="4743900" cy="28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risks from inadequate user restrictions include:</a:t>
            </a:r>
            <a:endParaRPr/>
          </a:p>
          <a:p>
            <a:pPr indent="-311150" lvl="0" marL="457200" rtl="0" algn="l">
              <a:spcBef>
                <a:spcPts val="1200"/>
              </a:spcBef>
              <a:spcAft>
                <a:spcPts val="0"/>
              </a:spcAft>
              <a:buSzPts val="1300"/>
              <a:buChar char="●"/>
            </a:pPr>
            <a:r>
              <a:rPr lang="en"/>
              <a:t>The emergence of insider threats</a:t>
            </a:r>
            <a:endParaRPr/>
          </a:p>
          <a:p>
            <a:pPr indent="-311150" lvl="0" marL="457200" rtl="0" algn="l">
              <a:spcBef>
                <a:spcPts val="0"/>
              </a:spcBef>
              <a:spcAft>
                <a:spcPts val="0"/>
              </a:spcAft>
              <a:buSzPts val="1300"/>
              <a:buChar char="●"/>
            </a:pPr>
            <a:r>
              <a:rPr lang="en"/>
              <a:t>Costly data breaches</a:t>
            </a:r>
            <a:endParaRPr/>
          </a:p>
          <a:p>
            <a:pPr indent="-311150" lvl="0" marL="457200" rtl="0" algn="l">
              <a:spcBef>
                <a:spcPts val="0"/>
              </a:spcBef>
              <a:spcAft>
                <a:spcPts val="0"/>
              </a:spcAft>
              <a:buSzPts val="1300"/>
              <a:buChar char="●"/>
            </a:pPr>
            <a:r>
              <a:rPr lang="en"/>
              <a:t>Regulatory violations (resulting in fines and reputation damage)</a:t>
            </a:r>
            <a:endParaRPr/>
          </a:p>
          <a:p>
            <a:pPr indent="-311150" lvl="0" marL="457200" rtl="0" algn="l">
              <a:spcBef>
                <a:spcPts val="0"/>
              </a:spcBef>
              <a:spcAft>
                <a:spcPts val="0"/>
              </a:spcAft>
              <a:buSzPts val="1300"/>
              <a:buChar char="●"/>
            </a:pPr>
            <a:r>
              <a:rPr lang="en"/>
              <a:t>Data manipulation</a:t>
            </a:r>
            <a:endParaRPr/>
          </a:p>
          <a:p>
            <a:pPr indent="-311150" lvl="0" marL="457200" rtl="0" algn="l">
              <a:spcBef>
                <a:spcPts val="0"/>
              </a:spcBef>
              <a:spcAft>
                <a:spcPts val="0"/>
              </a:spcAft>
              <a:buSzPts val="1300"/>
              <a:buChar char="●"/>
            </a:pPr>
            <a:r>
              <a:rPr lang="en"/>
              <a:t>Intellectual property theft</a:t>
            </a:r>
            <a:endParaRPr/>
          </a:p>
          <a:p>
            <a:pPr indent="-311150" lvl="0" marL="457200" rtl="0" algn="l">
              <a:spcBef>
                <a:spcPts val="0"/>
              </a:spcBef>
              <a:spcAft>
                <a:spcPts val="0"/>
              </a:spcAft>
              <a:buSzPts val="1300"/>
              <a:buChar char="●"/>
            </a:pPr>
            <a:r>
              <a:rPr lang="en"/>
              <a:t>An interruption in the organization’s business continuity process</a:t>
            </a:r>
            <a:endParaRPr/>
          </a:p>
        </p:txBody>
      </p:sp>
      <p:pic>
        <p:nvPicPr>
          <p:cNvPr id="155" name="Google Shape;155;p16"/>
          <p:cNvPicPr preferRelativeResize="0"/>
          <p:nvPr/>
        </p:nvPicPr>
        <p:blipFill rotWithShape="1">
          <a:blip r:embed="rId3">
            <a:alphaModFix/>
          </a:blip>
          <a:srcRect b="9664" l="7728" r="11593" t="9664"/>
          <a:stretch/>
        </p:blipFill>
        <p:spPr>
          <a:xfrm>
            <a:off x="449950" y="1615700"/>
            <a:ext cx="2827226" cy="2809825"/>
          </a:xfrm>
          <a:prstGeom prst="rect">
            <a:avLst/>
          </a:prstGeom>
          <a:noFill/>
          <a:ln>
            <a:noFill/>
          </a:ln>
        </p:spPr>
      </p:pic>
      <p:sp>
        <p:nvSpPr>
          <p:cNvPr id="156" name="Google Shape;156;p16"/>
          <p:cNvSpPr txBox="1"/>
          <p:nvPr/>
        </p:nvSpPr>
        <p:spPr>
          <a:xfrm>
            <a:off x="1065650" y="4425525"/>
            <a:ext cx="173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(Rutherford, 2022)</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User Restrictions </a:t>
            </a:r>
            <a:r>
              <a:rPr lang="en"/>
              <a:t>and Access Control </a:t>
            </a:r>
            <a:r>
              <a:rPr lang="en"/>
              <a:t>Policy Proposals</a:t>
            </a:r>
            <a:endParaRPr/>
          </a:p>
        </p:txBody>
      </p:sp>
      <p:sp>
        <p:nvSpPr>
          <p:cNvPr id="162" name="Google Shape;162;p17"/>
          <p:cNvSpPr txBox="1"/>
          <p:nvPr>
            <p:ph idx="1" type="body"/>
          </p:nvPr>
        </p:nvSpPr>
        <p:spPr>
          <a:xfrm>
            <a:off x="3746950" y="1729500"/>
            <a:ext cx="5511600" cy="25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user restrictions and access control mechanisms should be enforced within Mayo Clinic (healthcare industry):</a:t>
            </a:r>
            <a:endParaRPr/>
          </a:p>
          <a:p>
            <a:pPr indent="-311150" lvl="0" marL="457200" rtl="0" algn="l">
              <a:spcBef>
                <a:spcPts val="1200"/>
              </a:spcBef>
              <a:spcAft>
                <a:spcPts val="0"/>
              </a:spcAft>
              <a:buSzPts val="1300"/>
              <a:buChar char="●"/>
            </a:pPr>
            <a:r>
              <a:rPr lang="en"/>
              <a:t>Role-Based Access Controls</a:t>
            </a:r>
            <a:endParaRPr/>
          </a:p>
          <a:p>
            <a:pPr indent="-311150" lvl="0" marL="457200" rtl="0" algn="l">
              <a:spcBef>
                <a:spcPts val="0"/>
              </a:spcBef>
              <a:spcAft>
                <a:spcPts val="0"/>
              </a:spcAft>
              <a:buSzPts val="1300"/>
              <a:buChar char="●"/>
            </a:pPr>
            <a:r>
              <a:rPr lang="en"/>
              <a:t>Two-factor authentication</a:t>
            </a:r>
            <a:endParaRPr/>
          </a:p>
          <a:p>
            <a:pPr indent="-311150" lvl="0" marL="457200" rtl="0" algn="l">
              <a:spcBef>
                <a:spcPts val="0"/>
              </a:spcBef>
              <a:spcAft>
                <a:spcPts val="0"/>
              </a:spcAft>
              <a:buSzPts val="1300"/>
              <a:buChar char="●"/>
            </a:pPr>
            <a:r>
              <a:rPr lang="en"/>
              <a:t>Least </a:t>
            </a:r>
            <a:r>
              <a:rPr lang="en"/>
              <a:t>privilege</a:t>
            </a:r>
            <a:r>
              <a:rPr lang="en"/>
              <a:t> principle</a:t>
            </a:r>
            <a:endParaRPr/>
          </a:p>
          <a:p>
            <a:pPr indent="-311150" lvl="0" marL="457200" rtl="0" algn="l">
              <a:spcBef>
                <a:spcPts val="0"/>
              </a:spcBef>
              <a:spcAft>
                <a:spcPts val="0"/>
              </a:spcAft>
              <a:buSzPts val="1300"/>
              <a:buChar char="●"/>
            </a:pPr>
            <a:r>
              <a:rPr lang="en"/>
              <a:t>Data segregation and Encryption (in transit and at rest)</a:t>
            </a:r>
            <a:endParaRPr/>
          </a:p>
          <a:p>
            <a:pPr indent="-311150" lvl="0" marL="457200" rtl="0" algn="l">
              <a:spcBef>
                <a:spcPts val="0"/>
              </a:spcBef>
              <a:spcAft>
                <a:spcPts val="0"/>
              </a:spcAft>
              <a:buSzPts val="1300"/>
              <a:buChar char="●"/>
            </a:pPr>
            <a:r>
              <a:rPr lang="en"/>
              <a:t>Users must create strong complex passwords</a:t>
            </a:r>
            <a:endParaRPr/>
          </a:p>
          <a:p>
            <a:pPr indent="-311150" lvl="0" marL="457200" rtl="0" algn="l">
              <a:spcBef>
                <a:spcPts val="0"/>
              </a:spcBef>
              <a:spcAft>
                <a:spcPts val="0"/>
              </a:spcAft>
              <a:buSzPts val="1300"/>
              <a:buChar char="●"/>
            </a:pPr>
            <a:r>
              <a:rPr lang="en"/>
              <a:t>Time-Based Access Controls</a:t>
            </a:r>
            <a:endParaRPr/>
          </a:p>
          <a:p>
            <a:pPr indent="-311150" lvl="0" marL="457200" rtl="0" algn="l">
              <a:spcBef>
                <a:spcPts val="0"/>
              </a:spcBef>
              <a:spcAft>
                <a:spcPts val="0"/>
              </a:spcAft>
              <a:buSzPts val="1300"/>
              <a:buChar char="●"/>
            </a:pPr>
            <a:r>
              <a:rPr lang="en"/>
              <a:t>Badge-Based Authentication (physical security control)</a:t>
            </a:r>
            <a:endParaRPr/>
          </a:p>
        </p:txBody>
      </p:sp>
      <p:pic>
        <p:nvPicPr>
          <p:cNvPr id="163" name="Google Shape;163;p17"/>
          <p:cNvPicPr preferRelativeResize="0"/>
          <p:nvPr/>
        </p:nvPicPr>
        <p:blipFill>
          <a:blip r:embed="rId3">
            <a:alphaModFix/>
          </a:blip>
          <a:stretch>
            <a:fillRect/>
          </a:stretch>
        </p:blipFill>
        <p:spPr>
          <a:xfrm>
            <a:off x="177600" y="1833375"/>
            <a:ext cx="3569350" cy="2141605"/>
          </a:xfrm>
          <a:prstGeom prst="rect">
            <a:avLst/>
          </a:prstGeom>
          <a:noFill/>
          <a:ln>
            <a:noFill/>
          </a:ln>
        </p:spPr>
      </p:pic>
      <p:sp>
        <p:nvSpPr>
          <p:cNvPr id="164" name="Google Shape;164;p17"/>
          <p:cNvSpPr txBox="1"/>
          <p:nvPr/>
        </p:nvSpPr>
        <p:spPr>
          <a:xfrm>
            <a:off x="1297500" y="3974975"/>
            <a:ext cx="151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(Lee, 2024)</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User Restrictions and Access Control Policy Proposals - Justified</a:t>
            </a:r>
            <a:endParaRPr/>
          </a:p>
        </p:txBody>
      </p:sp>
      <p:sp>
        <p:nvSpPr>
          <p:cNvPr id="170" name="Google Shape;170;p18"/>
          <p:cNvSpPr txBox="1"/>
          <p:nvPr>
            <p:ph idx="1" type="body"/>
          </p:nvPr>
        </p:nvSpPr>
        <p:spPr>
          <a:xfrm>
            <a:off x="1019825" y="1397950"/>
            <a:ext cx="7316700" cy="3529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Role-based access controls ensure that users are granted access to information based on their role and what’s required for their role (mitigating unjustified and unauthorized access)</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Two-factor authentication makes it so that even if </a:t>
            </a:r>
            <a:r>
              <a:rPr lang="en" sz="1200"/>
              <a:t>unauthorized</a:t>
            </a:r>
            <a:r>
              <a:rPr lang="en" sz="1200"/>
              <a:t> users have an employee or patient’s login information, they have to go through an extra step of verification to be granted access</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Least privilege principles ensures that only those who need access to a specific set of data will have access to it, which makes it extremely harder for medical information to get into the wrong hands</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With data segregation, data is organized so that it is easier to tell if it’s been manipulated and mitigates a scenario that would involve an incident going undetected for a long period of time</a:t>
            </a:r>
            <a:endParaRPr sz="1200"/>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User Restrictions and Access Control Policy Proposals - Justified (Part II)</a:t>
            </a:r>
            <a:endParaRPr/>
          </a:p>
        </p:txBody>
      </p:sp>
      <p:sp>
        <p:nvSpPr>
          <p:cNvPr id="176" name="Google Shape;176;p19"/>
          <p:cNvSpPr txBox="1"/>
          <p:nvPr>
            <p:ph idx="1" type="body"/>
          </p:nvPr>
        </p:nvSpPr>
        <p:spPr>
          <a:xfrm>
            <a:off x="1019825" y="1386500"/>
            <a:ext cx="7316700" cy="33231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SzPts val="1200"/>
              <a:buChar char="●"/>
            </a:pPr>
            <a:r>
              <a:rPr lang="en" sz="1200"/>
              <a:t>Data encryption (both in transit and at rest) is a layer of protection that would be used to prevent initial access and data manipulation within Mayo Clinic’s network enterprise infrastructure</a:t>
            </a:r>
            <a:endParaRPr sz="1200"/>
          </a:p>
          <a:p>
            <a:pPr indent="0" lvl="0" marL="457200" rtl="0" algn="l">
              <a:lnSpc>
                <a:spcPct val="95000"/>
              </a:lnSpc>
              <a:spcBef>
                <a:spcPts val="1200"/>
              </a:spcBef>
              <a:spcAft>
                <a:spcPts val="0"/>
              </a:spcAft>
              <a:buSzPts val="852"/>
              <a:buNone/>
            </a:pPr>
            <a:r>
              <a:t/>
            </a:r>
            <a:endParaRPr sz="1200"/>
          </a:p>
          <a:p>
            <a:pPr indent="-304800" lvl="0" marL="457200" rtl="0" algn="l">
              <a:lnSpc>
                <a:spcPct val="95000"/>
              </a:lnSpc>
              <a:spcBef>
                <a:spcPts val="1200"/>
              </a:spcBef>
              <a:spcAft>
                <a:spcPts val="0"/>
              </a:spcAft>
              <a:buSzPts val="1200"/>
              <a:buChar char="●"/>
            </a:pPr>
            <a:r>
              <a:rPr lang="en" sz="1200"/>
              <a:t>Enforcing  strong complex passwords will significantly decrease the likelihood of successful brute force attacks and password sprays</a:t>
            </a:r>
            <a:endParaRPr sz="1200"/>
          </a:p>
          <a:p>
            <a:pPr indent="0" lvl="0" marL="457200" rtl="0" algn="l">
              <a:lnSpc>
                <a:spcPct val="95000"/>
              </a:lnSpc>
              <a:spcBef>
                <a:spcPts val="1200"/>
              </a:spcBef>
              <a:spcAft>
                <a:spcPts val="0"/>
              </a:spcAft>
              <a:buSzPts val="852"/>
              <a:buNone/>
            </a:pPr>
            <a:r>
              <a:t/>
            </a:r>
            <a:endParaRPr sz="1200"/>
          </a:p>
          <a:p>
            <a:pPr indent="-304800" lvl="0" marL="457200" rtl="0" algn="l">
              <a:lnSpc>
                <a:spcPct val="95000"/>
              </a:lnSpc>
              <a:spcBef>
                <a:spcPts val="1200"/>
              </a:spcBef>
              <a:spcAft>
                <a:spcPts val="0"/>
              </a:spcAft>
              <a:buSzPts val="1200"/>
              <a:buChar char="●"/>
            </a:pPr>
            <a:r>
              <a:rPr lang="en" sz="1200"/>
              <a:t>Time-Based Access Controls only allow users to access information at either a certain time or for a specific amount of time which helps identify when there are threat actors within a network enterprise infrastructure at Mayo Clinic</a:t>
            </a:r>
            <a:endParaRPr sz="1200"/>
          </a:p>
          <a:p>
            <a:pPr indent="0" lvl="0" marL="457200" rtl="0" algn="l">
              <a:lnSpc>
                <a:spcPct val="95000"/>
              </a:lnSpc>
              <a:spcBef>
                <a:spcPts val="1200"/>
              </a:spcBef>
              <a:spcAft>
                <a:spcPts val="0"/>
              </a:spcAft>
              <a:buSzPts val="852"/>
              <a:buNone/>
            </a:pPr>
            <a:r>
              <a:t/>
            </a:r>
            <a:endParaRPr sz="1200"/>
          </a:p>
          <a:p>
            <a:pPr indent="-304800" lvl="0" marL="457200" rtl="0" algn="l">
              <a:lnSpc>
                <a:spcPct val="95000"/>
              </a:lnSpc>
              <a:spcBef>
                <a:spcPts val="1200"/>
              </a:spcBef>
              <a:spcAft>
                <a:spcPts val="0"/>
              </a:spcAft>
              <a:buSzPts val="1200"/>
              <a:buChar char="●"/>
            </a:pPr>
            <a:r>
              <a:rPr lang="en" sz="1200"/>
              <a:t>Badge-based authentication (physical security control) requires users to have the </a:t>
            </a:r>
            <a:r>
              <a:rPr lang="en" sz="1200"/>
              <a:t>appropriate</a:t>
            </a:r>
            <a:r>
              <a:rPr lang="en" sz="1200"/>
              <a:t> form of verification to gain access to what they’re attempting to access within Mayo Clinic’s physical facilities or network enterprise infrastructure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Standards and Requirements - Security Breaches caused by Weak Password Policies</a:t>
            </a:r>
            <a:endParaRPr/>
          </a:p>
        </p:txBody>
      </p:sp>
      <p:sp>
        <p:nvSpPr>
          <p:cNvPr id="182" name="Google Shape;182;p20"/>
          <p:cNvSpPr txBox="1"/>
          <p:nvPr>
            <p:ph idx="1" type="body"/>
          </p:nvPr>
        </p:nvSpPr>
        <p:spPr>
          <a:xfrm>
            <a:off x="2386075" y="1601925"/>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Northern Irish Parliament - In 2018, the accounts of elected officials were compromised by a brute force attack, with hackers gaining access by using a list of commonly used passwords (Walker, 2023)</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SolarWinds 123 - An intern created the password  “SolarWinds123”  on a server within SolarWinds and accidently made it  publicly accessible through a private Github account  (Afifi-Sabet, 2021)</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1.5 Billion Records - “Cybersecurity Researcher, Jeremiah Fowler, discovered and reported to vpnMentor about a non-password protected database that held 1.5 billion records containing real estate ownership data of millions of people, including celebrities, politicians, and even his own personal information” (Fowler, 2023)</a:t>
            </a:r>
            <a:endParaRPr/>
          </a:p>
        </p:txBody>
      </p:sp>
      <p:pic>
        <p:nvPicPr>
          <p:cNvPr id="183" name="Google Shape;183;p20"/>
          <p:cNvPicPr preferRelativeResize="0"/>
          <p:nvPr/>
        </p:nvPicPr>
        <p:blipFill>
          <a:blip r:embed="rId3">
            <a:alphaModFix/>
          </a:blip>
          <a:stretch>
            <a:fillRect/>
          </a:stretch>
        </p:blipFill>
        <p:spPr>
          <a:xfrm>
            <a:off x="217700" y="1743850"/>
            <a:ext cx="2240176" cy="1579150"/>
          </a:xfrm>
          <a:prstGeom prst="rect">
            <a:avLst/>
          </a:prstGeom>
          <a:noFill/>
          <a:ln>
            <a:noFill/>
          </a:ln>
        </p:spPr>
      </p:pic>
      <p:sp>
        <p:nvSpPr>
          <p:cNvPr id="184" name="Google Shape;184;p20"/>
          <p:cNvSpPr txBox="1"/>
          <p:nvPr/>
        </p:nvSpPr>
        <p:spPr>
          <a:xfrm>
            <a:off x="580125" y="3323000"/>
            <a:ext cx="151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(Gray, n.d.)</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Standards and Requirements - Creation of Comprehensive Password Policy</a:t>
            </a:r>
            <a:endParaRPr/>
          </a:p>
        </p:txBody>
      </p:sp>
      <p:sp>
        <p:nvSpPr>
          <p:cNvPr id="190" name="Google Shape;190;p21"/>
          <p:cNvSpPr txBox="1"/>
          <p:nvPr>
            <p:ph idx="1" type="body"/>
          </p:nvPr>
        </p:nvSpPr>
        <p:spPr>
          <a:xfrm>
            <a:off x="2580850" y="15446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Passwords within Mayo Clinic:</a:t>
            </a:r>
            <a:endParaRPr/>
          </a:p>
          <a:p>
            <a:pPr indent="-311150" lvl="0" marL="457200" rtl="0" algn="l">
              <a:spcBef>
                <a:spcPts val="1200"/>
              </a:spcBef>
              <a:spcAft>
                <a:spcPts val="0"/>
              </a:spcAft>
              <a:buSzPts val="1300"/>
              <a:buChar char="●"/>
            </a:pPr>
            <a:r>
              <a:rPr lang="en"/>
              <a:t>M</a:t>
            </a:r>
            <a:r>
              <a:rPr lang="en"/>
              <a:t>ust have at least 12 characters with uppercase, lowercase, and special characters</a:t>
            </a:r>
            <a:endParaRPr/>
          </a:p>
          <a:p>
            <a:pPr indent="-311150" lvl="0" marL="457200" rtl="0" algn="l">
              <a:spcBef>
                <a:spcPts val="0"/>
              </a:spcBef>
              <a:spcAft>
                <a:spcPts val="0"/>
              </a:spcAft>
              <a:buSzPts val="1300"/>
              <a:buChar char="●"/>
            </a:pPr>
            <a:r>
              <a:rPr lang="en"/>
              <a:t>Must not replicate any common passwords</a:t>
            </a:r>
            <a:endParaRPr/>
          </a:p>
          <a:p>
            <a:pPr indent="-311150" lvl="0" marL="457200" rtl="0" algn="l">
              <a:spcBef>
                <a:spcPts val="0"/>
              </a:spcBef>
              <a:spcAft>
                <a:spcPts val="0"/>
              </a:spcAft>
              <a:buSzPts val="1300"/>
              <a:buChar char="●"/>
            </a:pPr>
            <a:r>
              <a:rPr lang="en"/>
              <a:t>Should not include any name you go by, your age, or birthdate</a:t>
            </a:r>
            <a:endParaRPr/>
          </a:p>
          <a:p>
            <a:pPr indent="-311150" lvl="0" marL="457200" rtl="0" algn="l">
              <a:spcBef>
                <a:spcPts val="0"/>
              </a:spcBef>
              <a:spcAft>
                <a:spcPts val="0"/>
              </a:spcAft>
              <a:buSzPts val="1300"/>
              <a:buChar char="●"/>
            </a:pPr>
            <a:r>
              <a:rPr lang="en"/>
              <a:t>Should not include the name, age, or birthdate of a relative</a:t>
            </a:r>
            <a:endParaRPr/>
          </a:p>
          <a:p>
            <a:pPr indent="-311150" lvl="0" marL="457200" rtl="0" algn="l">
              <a:spcBef>
                <a:spcPts val="0"/>
              </a:spcBef>
              <a:spcAft>
                <a:spcPts val="0"/>
              </a:spcAft>
              <a:buSzPts val="1300"/>
              <a:buChar char="●"/>
            </a:pPr>
            <a:r>
              <a:rPr lang="en"/>
              <a:t>Should not be an exact copy of a password you already use</a:t>
            </a:r>
            <a:endParaRPr/>
          </a:p>
          <a:p>
            <a:pPr indent="-311150" lvl="0" marL="457200" rtl="0" algn="l">
              <a:spcBef>
                <a:spcPts val="0"/>
              </a:spcBef>
              <a:spcAft>
                <a:spcPts val="0"/>
              </a:spcAft>
              <a:buSzPts val="1300"/>
              <a:buChar char="●"/>
            </a:pPr>
            <a:r>
              <a:rPr lang="en"/>
              <a:t>Must be updated/changed every 3 months</a:t>
            </a:r>
            <a:endParaRPr/>
          </a:p>
          <a:p>
            <a:pPr indent="-311150" lvl="0" marL="457200" rtl="0" algn="l">
              <a:spcBef>
                <a:spcPts val="0"/>
              </a:spcBef>
              <a:spcAft>
                <a:spcPts val="0"/>
              </a:spcAft>
              <a:buSzPts val="1300"/>
              <a:buChar char="●"/>
            </a:pPr>
            <a:r>
              <a:rPr lang="en"/>
              <a:t>Must not be stored on the web, only in an approved password manager</a:t>
            </a:r>
            <a:endParaRPr/>
          </a:p>
          <a:p>
            <a:pPr indent="-311150" lvl="0" marL="457200" rtl="0" algn="l">
              <a:spcBef>
                <a:spcPts val="0"/>
              </a:spcBef>
              <a:spcAft>
                <a:spcPts val="0"/>
              </a:spcAft>
              <a:buSzPts val="1300"/>
              <a:buChar char="●"/>
            </a:pPr>
            <a:r>
              <a:rPr lang="en"/>
              <a:t>Must be secured with two-factor authentication (Limited to  Google Authenticator and Microsoft Authenticator…No Biometrics)</a:t>
            </a:r>
            <a:endParaRPr/>
          </a:p>
        </p:txBody>
      </p:sp>
      <p:pic>
        <p:nvPicPr>
          <p:cNvPr id="191" name="Google Shape;191;p21"/>
          <p:cNvPicPr preferRelativeResize="0"/>
          <p:nvPr/>
        </p:nvPicPr>
        <p:blipFill>
          <a:blip r:embed="rId3">
            <a:alphaModFix/>
          </a:blip>
          <a:stretch>
            <a:fillRect/>
          </a:stretch>
        </p:blipFill>
        <p:spPr>
          <a:xfrm>
            <a:off x="268888" y="1960150"/>
            <a:ext cx="2311974" cy="2080150"/>
          </a:xfrm>
          <a:prstGeom prst="rect">
            <a:avLst/>
          </a:prstGeom>
          <a:noFill/>
          <a:ln>
            <a:noFill/>
          </a:ln>
        </p:spPr>
      </p:pic>
      <p:sp>
        <p:nvSpPr>
          <p:cNvPr id="192" name="Google Shape;192;p21"/>
          <p:cNvSpPr txBox="1"/>
          <p:nvPr/>
        </p:nvSpPr>
        <p:spPr>
          <a:xfrm>
            <a:off x="667213" y="4040300"/>
            <a:ext cx="151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(Kumar, 2025)</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