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 id="2147483716" r:id="rId2"/>
    <p:sldMasterId id="2147483718" r:id="rId3"/>
  </p:sldMasterIdLst>
  <p:notesMasterIdLst>
    <p:notesMasterId r:id="rId65"/>
  </p:notesMasterIdLst>
  <p:handoutMasterIdLst>
    <p:handoutMasterId r:id="rId66"/>
  </p:handoutMasterIdLst>
  <p:sldIdLst>
    <p:sldId id="442" r:id="rId4"/>
    <p:sldId id="349" r:id="rId5"/>
    <p:sldId id="444" r:id="rId6"/>
    <p:sldId id="350" r:id="rId7"/>
    <p:sldId id="352" r:id="rId8"/>
    <p:sldId id="359" r:id="rId9"/>
    <p:sldId id="360" r:id="rId10"/>
    <p:sldId id="361" r:id="rId11"/>
    <p:sldId id="362" r:id="rId12"/>
    <p:sldId id="363" r:id="rId13"/>
    <p:sldId id="364" r:id="rId14"/>
    <p:sldId id="414" r:id="rId15"/>
    <p:sldId id="365" r:id="rId16"/>
    <p:sldId id="366" r:id="rId17"/>
    <p:sldId id="351" r:id="rId18"/>
    <p:sldId id="353" r:id="rId19"/>
    <p:sldId id="367" r:id="rId20"/>
    <p:sldId id="354" r:id="rId21"/>
    <p:sldId id="355" r:id="rId22"/>
    <p:sldId id="356" r:id="rId23"/>
    <p:sldId id="357" r:id="rId24"/>
    <p:sldId id="358" r:id="rId25"/>
    <p:sldId id="371" r:id="rId26"/>
    <p:sldId id="425" r:id="rId27"/>
    <p:sldId id="426" r:id="rId28"/>
    <p:sldId id="428" r:id="rId29"/>
    <p:sldId id="429" r:id="rId30"/>
    <p:sldId id="368" r:id="rId31"/>
    <p:sldId id="441" r:id="rId32"/>
    <p:sldId id="369" r:id="rId33"/>
    <p:sldId id="370" r:id="rId34"/>
    <p:sldId id="372" r:id="rId35"/>
    <p:sldId id="373" r:id="rId36"/>
    <p:sldId id="415" r:id="rId37"/>
    <p:sldId id="416" r:id="rId38"/>
    <p:sldId id="374" r:id="rId39"/>
    <p:sldId id="430" r:id="rId40"/>
    <p:sldId id="432" r:id="rId41"/>
    <p:sldId id="419" r:id="rId42"/>
    <p:sldId id="418" r:id="rId43"/>
    <p:sldId id="433" r:id="rId44"/>
    <p:sldId id="434" r:id="rId45"/>
    <p:sldId id="417" r:id="rId46"/>
    <p:sldId id="435" r:id="rId47"/>
    <p:sldId id="375" r:id="rId48"/>
    <p:sldId id="420" r:id="rId49"/>
    <p:sldId id="437" r:id="rId50"/>
    <p:sldId id="436" r:id="rId51"/>
    <p:sldId id="376" r:id="rId52"/>
    <p:sldId id="377" r:id="rId53"/>
    <p:sldId id="391" r:id="rId54"/>
    <p:sldId id="392" r:id="rId55"/>
    <p:sldId id="403" r:id="rId56"/>
    <p:sldId id="407" r:id="rId57"/>
    <p:sldId id="405" r:id="rId58"/>
    <p:sldId id="421" r:id="rId59"/>
    <p:sldId id="445" r:id="rId60"/>
    <p:sldId id="423" r:id="rId61"/>
    <p:sldId id="424" r:id="rId62"/>
    <p:sldId id="438" r:id="rId63"/>
    <p:sldId id="439" r:id="rId64"/>
  </p:sldIdLst>
  <p:sldSz cx="9144000" cy="6858000" type="screen4x3"/>
  <p:notesSz cx="6997700" cy="9283700"/>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4">
          <p15:clr>
            <a:srgbClr val="A4A3A4"/>
          </p15:clr>
        </p15:guide>
        <p15:guide id="2" pos="22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58" autoAdjust="0"/>
    <p:restoredTop sz="75504" autoAdjust="0"/>
  </p:normalViewPr>
  <p:slideViewPr>
    <p:cSldViewPr>
      <p:cViewPr varScale="1">
        <p:scale>
          <a:sx n="53" d="100"/>
          <a:sy n="53" d="100"/>
        </p:scale>
        <p:origin x="1666" y="48"/>
      </p:cViewPr>
      <p:guideLst>
        <p:guide orient="horz" pos="2160"/>
        <p:guide pos="2880"/>
      </p:guideLst>
    </p:cSldViewPr>
  </p:slideViewPr>
  <p:notesTextViewPr>
    <p:cViewPr>
      <p:scale>
        <a:sx n="100" d="100"/>
        <a:sy n="100" d="100"/>
      </p:scale>
      <p:origin x="0" y="0"/>
    </p:cViewPr>
  </p:notesTextViewPr>
  <p:sorterViewPr>
    <p:cViewPr>
      <p:scale>
        <a:sx n="75" d="100"/>
        <a:sy n="75" d="100"/>
      </p:scale>
      <p:origin x="0" y="0"/>
    </p:cViewPr>
  </p:sorterViewPr>
  <p:notesViewPr>
    <p:cSldViewPr>
      <p:cViewPr varScale="1">
        <p:scale>
          <a:sx n="55" d="100"/>
          <a:sy n="55" d="100"/>
        </p:scale>
        <p:origin x="-1806" y="-96"/>
      </p:cViewPr>
      <p:guideLst>
        <p:guide orient="horz" pos="2924"/>
        <p:guide pos="22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slide" Target="slides/slide58.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9010"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31" tIns="46516" rIns="93031" bIns="46516" numCol="1" anchor="t" anchorCtr="0" compatLnSpc="1">
            <a:prstTxWarp prst="textNoShape">
              <a:avLst/>
            </a:prstTxWarp>
          </a:bodyPr>
          <a:lstStyle>
            <a:lvl1pPr defTabSz="930275" eaLnBrk="1" hangingPunct="1">
              <a:defRPr sz="1200" b="0"/>
            </a:lvl1pPr>
          </a:lstStyle>
          <a:p>
            <a:pPr>
              <a:defRPr/>
            </a:pPr>
            <a:endParaRPr lang="en-US" altLang="en-US"/>
          </a:p>
        </p:txBody>
      </p:sp>
      <p:sp>
        <p:nvSpPr>
          <p:cNvPr id="299011" name="Rectangle 3"/>
          <p:cNvSpPr>
            <a:spLocks noGrp="1" noChangeArrowheads="1"/>
          </p:cNvSpPr>
          <p:nvPr>
            <p:ph type="dt" sz="quarter" idx="1"/>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31" tIns="46516" rIns="93031" bIns="46516" numCol="1" anchor="t" anchorCtr="0" compatLnSpc="1">
            <a:prstTxWarp prst="textNoShape">
              <a:avLst/>
            </a:prstTxWarp>
          </a:bodyPr>
          <a:lstStyle>
            <a:lvl1pPr algn="r" defTabSz="930275" eaLnBrk="1" hangingPunct="1">
              <a:defRPr sz="1200" b="0"/>
            </a:lvl1pPr>
          </a:lstStyle>
          <a:p>
            <a:pPr>
              <a:defRPr/>
            </a:pPr>
            <a:endParaRPr lang="en-US" altLang="en-US"/>
          </a:p>
        </p:txBody>
      </p:sp>
      <p:sp>
        <p:nvSpPr>
          <p:cNvPr id="299012" name="Rectangle 4"/>
          <p:cNvSpPr>
            <a:spLocks noGrp="1" noChangeArrowheads="1"/>
          </p:cNvSpPr>
          <p:nvPr>
            <p:ph type="ftr" sz="quarter" idx="2"/>
          </p:nvPr>
        </p:nvSpPr>
        <p:spPr bwMode="auto">
          <a:xfrm>
            <a:off x="0"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31" tIns="46516" rIns="93031" bIns="46516" numCol="1" anchor="b" anchorCtr="0" compatLnSpc="1">
            <a:prstTxWarp prst="textNoShape">
              <a:avLst/>
            </a:prstTxWarp>
          </a:bodyPr>
          <a:lstStyle>
            <a:lvl1pPr defTabSz="930275" eaLnBrk="1" hangingPunct="1">
              <a:defRPr sz="1200" b="0"/>
            </a:lvl1pPr>
          </a:lstStyle>
          <a:p>
            <a:pPr>
              <a:defRPr/>
            </a:pPr>
            <a:endParaRPr lang="en-US" altLang="en-US"/>
          </a:p>
        </p:txBody>
      </p:sp>
      <p:sp>
        <p:nvSpPr>
          <p:cNvPr id="299013" name="Rectangle 5"/>
          <p:cNvSpPr>
            <a:spLocks noGrp="1" noChangeArrowheads="1"/>
          </p:cNvSpPr>
          <p:nvPr>
            <p:ph type="sldNum" sz="quarter" idx="3"/>
          </p:nvPr>
        </p:nvSpPr>
        <p:spPr bwMode="auto">
          <a:xfrm>
            <a:off x="3963988"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31" tIns="46516" rIns="93031" bIns="46516" numCol="1" anchor="b" anchorCtr="0" compatLnSpc="1">
            <a:prstTxWarp prst="textNoShape">
              <a:avLst/>
            </a:prstTxWarp>
          </a:bodyPr>
          <a:lstStyle>
            <a:lvl1pPr algn="r" defTabSz="930275" eaLnBrk="1" hangingPunct="1">
              <a:defRPr sz="1200" b="0"/>
            </a:lvl1pPr>
          </a:lstStyle>
          <a:p>
            <a:pPr>
              <a:defRPr/>
            </a:pPr>
            <a:fld id="{EBD02818-1692-4443-9FAC-1EA47E10690D}" type="slidenum">
              <a:rPr lang="en-US" altLang="en-US"/>
              <a:pPr>
                <a:defRPr/>
              </a:pPr>
              <a:t>‹#›</a:t>
            </a:fld>
            <a:endParaRPr lang="en-US" altLang="en-US"/>
          </a:p>
        </p:txBody>
      </p:sp>
    </p:spTree>
    <p:extLst>
      <p:ext uri="{BB962C8B-B14F-4D97-AF65-F5344CB8AC3E}">
        <p14:creationId xmlns:p14="http://schemas.microsoft.com/office/powerpoint/2010/main" val="37161600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858" name="Rectangle 2"/>
          <p:cNvSpPr>
            <a:spLocks noGrp="1" noChangeArrowheads="1"/>
          </p:cNvSpPr>
          <p:nvPr>
            <p:ph type="hdr" sz="quarter"/>
          </p:nvPr>
        </p:nvSpPr>
        <p:spPr bwMode="auto">
          <a:xfrm>
            <a:off x="0"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31" tIns="46516" rIns="93031" bIns="46516" numCol="1" anchor="t" anchorCtr="0" compatLnSpc="1">
            <a:prstTxWarp prst="textNoShape">
              <a:avLst/>
            </a:prstTxWarp>
          </a:bodyPr>
          <a:lstStyle>
            <a:lvl1pPr defTabSz="930275" eaLnBrk="1" hangingPunct="1">
              <a:defRPr sz="1200" b="0"/>
            </a:lvl1pPr>
          </a:lstStyle>
          <a:p>
            <a:pPr>
              <a:defRPr/>
            </a:pPr>
            <a:endParaRPr lang="en-US" altLang="en-US"/>
          </a:p>
        </p:txBody>
      </p:sp>
      <p:sp>
        <p:nvSpPr>
          <p:cNvPr id="121859" name="Rectangle 3"/>
          <p:cNvSpPr>
            <a:spLocks noGrp="1" noChangeArrowheads="1"/>
          </p:cNvSpPr>
          <p:nvPr>
            <p:ph type="dt" idx="1"/>
          </p:nvPr>
        </p:nvSpPr>
        <p:spPr bwMode="auto">
          <a:xfrm>
            <a:off x="3963988" y="0"/>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31" tIns="46516" rIns="93031" bIns="46516" numCol="1" anchor="t" anchorCtr="0" compatLnSpc="1">
            <a:prstTxWarp prst="textNoShape">
              <a:avLst/>
            </a:prstTxWarp>
          </a:bodyPr>
          <a:lstStyle>
            <a:lvl1pPr algn="r" defTabSz="930275" eaLnBrk="1" hangingPunct="1">
              <a:defRPr sz="1200" b="0"/>
            </a:lvl1pPr>
          </a:lstStyle>
          <a:p>
            <a:pPr>
              <a:defRPr/>
            </a:pPr>
            <a:endParaRPr lang="en-US" altLang="en-US"/>
          </a:p>
        </p:txBody>
      </p:sp>
      <p:sp>
        <p:nvSpPr>
          <p:cNvPr id="13316"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1861" name="Rectangle 5"/>
          <p:cNvSpPr>
            <a:spLocks noGrp="1" noChangeArrowheads="1"/>
          </p:cNvSpPr>
          <p:nvPr>
            <p:ph type="body" sz="quarter" idx="3"/>
          </p:nvPr>
        </p:nvSpPr>
        <p:spPr bwMode="auto">
          <a:xfrm>
            <a:off x="700088" y="4410075"/>
            <a:ext cx="559752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31" tIns="46516" rIns="93031" bIns="46516"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121862" name="Rectangle 6"/>
          <p:cNvSpPr>
            <a:spLocks noGrp="1" noChangeArrowheads="1"/>
          </p:cNvSpPr>
          <p:nvPr>
            <p:ph type="ftr" sz="quarter" idx="4"/>
          </p:nvPr>
        </p:nvSpPr>
        <p:spPr bwMode="auto">
          <a:xfrm>
            <a:off x="0"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31" tIns="46516" rIns="93031" bIns="46516" numCol="1" anchor="b" anchorCtr="0" compatLnSpc="1">
            <a:prstTxWarp prst="textNoShape">
              <a:avLst/>
            </a:prstTxWarp>
          </a:bodyPr>
          <a:lstStyle>
            <a:lvl1pPr defTabSz="930275" eaLnBrk="1" hangingPunct="1">
              <a:defRPr sz="1200" b="0"/>
            </a:lvl1pPr>
          </a:lstStyle>
          <a:p>
            <a:pPr>
              <a:defRPr/>
            </a:pPr>
            <a:endParaRPr lang="en-US" altLang="en-US"/>
          </a:p>
        </p:txBody>
      </p:sp>
      <p:sp>
        <p:nvSpPr>
          <p:cNvPr id="121863" name="Rectangle 7"/>
          <p:cNvSpPr>
            <a:spLocks noGrp="1" noChangeArrowheads="1"/>
          </p:cNvSpPr>
          <p:nvPr>
            <p:ph type="sldNum" sz="quarter" idx="5"/>
          </p:nvPr>
        </p:nvSpPr>
        <p:spPr bwMode="auto">
          <a:xfrm>
            <a:off x="3963988" y="8818563"/>
            <a:ext cx="3032125"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031" tIns="46516" rIns="93031" bIns="46516" numCol="1" anchor="b" anchorCtr="0" compatLnSpc="1">
            <a:prstTxWarp prst="textNoShape">
              <a:avLst/>
            </a:prstTxWarp>
          </a:bodyPr>
          <a:lstStyle>
            <a:lvl1pPr algn="r" defTabSz="930275" eaLnBrk="1" hangingPunct="1">
              <a:defRPr sz="1200" b="0"/>
            </a:lvl1pPr>
          </a:lstStyle>
          <a:p>
            <a:pPr>
              <a:defRPr/>
            </a:pPr>
            <a:fld id="{84DDBE87-5032-4C2B-ADC6-D4F442231CFC}" type="slidenum">
              <a:rPr lang="en-US" altLang="en-US"/>
              <a:pPr>
                <a:defRPr/>
              </a:pPr>
              <a:t>‹#›</a:t>
            </a:fld>
            <a:endParaRPr lang="en-US" altLang="en-US"/>
          </a:p>
        </p:txBody>
      </p:sp>
    </p:spTree>
    <p:extLst>
      <p:ext uri="{BB962C8B-B14F-4D97-AF65-F5344CB8AC3E}">
        <p14:creationId xmlns:p14="http://schemas.microsoft.com/office/powerpoint/2010/main" val="7765906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4DDBE87-5032-4C2B-ADC6-D4F442231CFC}" type="slidenum">
              <a:rPr lang="en-US" altLang="en-US" smtClean="0"/>
              <a:pPr>
                <a:defRPr/>
              </a:pPr>
              <a:t>1</a:t>
            </a:fld>
            <a:endParaRPr lang="en-US" altLang="en-US"/>
          </a:p>
        </p:txBody>
      </p:sp>
    </p:spTree>
    <p:extLst>
      <p:ext uri="{BB962C8B-B14F-4D97-AF65-F5344CB8AC3E}">
        <p14:creationId xmlns:p14="http://schemas.microsoft.com/office/powerpoint/2010/main" val="1379429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DDBBD4F3-3D59-4B5B-95D0-6036F32F3B92}" type="slidenum">
              <a:rPr lang="en-US" altLang="en-US" b="0" smtClean="0"/>
              <a:pPr/>
              <a:t>11</a:t>
            </a:fld>
            <a:endParaRPr lang="en-US" altLang="en-US" b="0"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xfrm>
            <a:off x="933450" y="4410075"/>
            <a:ext cx="5130800" cy="4176713"/>
          </a:xfrm>
          <a:noFill/>
        </p:spPr>
        <p:txBody>
          <a:bodyPr/>
          <a:lstStyle/>
          <a:p>
            <a:pPr>
              <a:spcBef>
                <a:spcPct val="0"/>
              </a:spcBef>
            </a:pPr>
            <a:r>
              <a:rPr lang="en-US" altLang="en-US" sz="1800" smtClean="0"/>
              <a:t>Let’s return to the Status Bar display of the filter.  The first parameter is the field that is being used for the sort.  The second parameter shows whether the sort is ascending (first time the field is clicked) or decreasing – if selected again.  Click on the </a:t>
            </a:r>
            <a:r>
              <a:rPr lang="en-US" altLang="en-US" sz="1800" b="1" smtClean="0"/>
              <a:t>Orig Duration</a:t>
            </a:r>
            <a:r>
              <a:rPr lang="en-US" altLang="en-US" sz="1800" smtClean="0"/>
              <a:t> column again to set the sorting as decreasing. (see the 1 as the second parameter of the identified sort.</a:t>
            </a:r>
          </a:p>
          <a:p>
            <a:pPr eaLnBrk="1" hangingPunct="1"/>
            <a:endParaRPr lang="en-US" altLang="en-US" sz="1800" smtClean="0"/>
          </a:p>
        </p:txBody>
      </p:sp>
    </p:spTree>
    <p:extLst>
      <p:ext uri="{BB962C8B-B14F-4D97-AF65-F5344CB8AC3E}">
        <p14:creationId xmlns:p14="http://schemas.microsoft.com/office/powerpoint/2010/main" val="282493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3D3D72DB-7399-4B63-98D5-DF341D3EB0A1}" type="slidenum">
              <a:rPr lang="en-US" altLang="en-US" b="0" smtClean="0"/>
              <a:pPr/>
              <a:t>12</a:t>
            </a:fld>
            <a:endParaRPr lang="en-US" altLang="en-US" b="0"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xfrm>
            <a:off x="933450" y="4410075"/>
            <a:ext cx="5130800" cy="4176713"/>
          </a:xfrm>
          <a:noFill/>
        </p:spPr>
        <p:txBody>
          <a:bodyPr/>
          <a:lstStyle/>
          <a:p>
            <a:pPr>
              <a:spcBef>
                <a:spcPct val="0"/>
              </a:spcBef>
            </a:pPr>
            <a:r>
              <a:rPr lang="en-US" altLang="en-US" sz="1800" smtClean="0"/>
              <a:t>The Click to sort is not restricted to sorting only on one column.  After clicking once (or twice) on the first column, hold down the CNTL key and click on another column to sort by that field.  Having clicked the original duration column, hold down the CNTL key and select the Early Start column.</a:t>
            </a:r>
            <a:endParaRPr lang="en-US" altLang="en-US" sz="1800" smtClean="0">
              <a:solidFill>
                <a:schemeClr val="accent2"/>
              </a:solidFill>
            </a:endParaRPr>
          </a:p>
          <a:p>
            <a:pPr eaLnBrk="1" hangingPunct="1"/>
            <a:endParaRPr lang="en-US" altLang="en-US" sz="1800" smtClean="0"/>
          </a:p>
        </p:txBody>
      </p:sp>
    </p:spTree>
    <p:extLst>
      <p:ext uri="{BB962C8B-B14F-4D97-AF65-F5344CB8AC3E}">
        <p14:creationId xmlns:p14="http://schemas.microsoft.com/office/powerpoint/2010/main" val="1685159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FD5C4ACD-54B0-4FF3-9476-CF326114CDF3}" type="slidenum">
              <a:rPr lang="en-US" altLang="en-US" b="0" smtClean="0"/>
              <a:pPr/>
              <a:t>13</a:t>
            </a:fld>
            <a:endParaRPr lang="en-US" altLang="en-US" b="0"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33450" y="4410075"/>
            <a:ext cx="5130800" cy="4176713"/>
          </a:xfrm>
          <a:noFill/>
        </p:spPr>
        <p:txBody>
          <a:bodyPr/>
          <a:lstStyle/>
          <a:p>
            <a:pPr eaLnBrk="1" hangingPunct="1"/>
            <a:r>
              <a:rPr lang="en-US" altLang="en-US" sz="1800" smtClean="0"/>
              <a:t>Users should be aware that the results of sorts are dependent on the data type of the column.  Right-Click add the Early start column.  Then Click to sort on the early start.  </a:t>
            </a:r>
          </a:p>
          <a:p>
            <a:pPr eaLnBrk="1" hangingPunct="1"/>
            <a:r>
              <a:rPr lang="en-US" altLang="en-US" sz="1800" smtClean="0"/>
              <a:t>Note that the first three tasks are:</a:t>
            </a:r>
          </a:p>
          <a:p>
            <a:pPr eaLnBrk="1" hangingPunct="1"/>
            <a:r>
              <a:rPr lang="en-US" altLang="en-US" sz="1800" smtClean="0"/>
              <a:t>	200   100   300</a:t>
            </a:r>
          </a:p>
          <a:p>
            <a:pPr eaLnBrk="1" hangingPunct="1"/>
            <a:endParaRPr lang="en-US" altLang="en-US" sz="1800" smtClean="0"/>
          </a:p>
          <a:p>
            <a:pPr eaLnBrk="1" hangingPunct="1"/>
            <a:r>
              <a:rPr lang="en-US" altLang="en-US" sz="1800" smtClean="0"/>
              <a:t>Since the Early Dates column is a combination of the early start and early finish, shouldn’t sorting on that column yield the same results?</a:t>
            </a:r>
          </a:p>
          <a:p>
            <a:pPr eaLnBrk="1" hangingPunct="1"/>
            <a:endParaRPr lang="en-US" altLang="en-US" sz="1800" smtClean="0"/>
          </a:p>
        </p:txBody>
      </p:sp>
    </p:spTree>
    <p:extLst>
      <p:ext uri="{BB962C8B-B14F-4D97-AF65-F5344CB8AC3E}">
        <p14:creationId xmlns:p14="http://schemas.microsoft.com/office/powerpoint/2010/main" val="2687652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59800A6A-DEEB-480A-BE34-AEEDA6C4D15B}" type="slidenum">
              <a:rPr lang="en-US" altLang="en-US" b="0" smtClean="0"/>
              <a:pPr/>
              <a:t>14</a:t>
            </a:fld>
            <a:endParaRPr lang="en-US" altLang="en-US" b="0"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xfrm>
            <a:off x="933450" y="4410075"/>
            <a:ext cx="5130800" cy="4176713"/>
          </a:xfrm>
          <a:noFill/>
        </p:spPr>
        <p:txBody>
          <a:bodyPr/>
          <a:lstStyle/>
          <a:p>
            <a:pPr>
              <a:spcBef>
                <a:spcPct val="0"/>
              </a:spcBef>
            </a:pPr>
            <a:r>
              <a:rPr lang="en-US" altLang="en-US" sz="1800" smtClean="0"/>
              <a:t>Sorting by the Early Dates column gives first three tasks of   200   100   700.1   Why the difference?</a:t>
            </a:r>
          </a:p>
          <a:p>
            <a:pPr eaLnBrk="1" hangingPunct="1"/>
            <a:endParaRPr lang="en-US" altLang="en-US" sz="1800" smtClean="0"/>
          </a:p>
        </p:txBody>
      </p:sp>
    </p:spTree>
    <p:extLst>
      <p:ext uri="{BB962C8B-B14F-4D97-AF65-F5344CB8AC3E}">
        <p14:creationId xmlns:p14="http://schemas.microsoft.com/office/powerpoint/2010/main" val="2073038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317060EB-79B1-4587-9690-349866AF00AF}" type="slidenum">
              <a:rPr lang="en-US" altLang="en-US" b="0" smtClean="0"/>
              <a:pPr/>
              <a:t>15</a:t>
            </a:fld>
            <a:endParaRPr lang="en-US" altLang="en-US" b="0"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xfrm>
            <a:off x="933450" y="4410075"/>
            <a:ext cx="5130800" cy="4176713"/>
          </a:xfrm>
          <a:noFill/>
        </p:spPr>
        <p:txBody>
          <a:bodyPr/>
          <a:lstStyle/>
          <a:p>
            <a:pPr eaLnBrk="1" hangingPunct="1"/>
            <a:r>
              <a:rPr lang="en-US" altLang="en-US" sz="1800" smtClean="0"/>
              <a:t>Users should be aware that sorting  the early dates is a character sort and therefore the sorting is dependent on the format options used in the calculated fields.  Lets demonstrate by creating a copy of the Early_Dates Field and changing the format to be dayMonthYear  -- %D%A%Y.  Name the New Calculated Field {yourID}_Early Dates.</a:t>
            </a:r>
          </a:p>
          <a:p>
            <a:pPr eaLnBrk="1" hangingPunct="1"/>
            <a:endParaRPr lang="en-US" altLang="en-US" sz="1800" smtClean="0"/>
          </a:p>
          <a:p>
            <a:pPr eaLnBrk="1" hangingPunct="1"/>
            <a:r>
              <a:rPr lang="en-US" altLang="en-US" sz="1800" smtClean="0"/>
              <a:t>Applying the sort to the new calculated fields we find that tasks 400   800.2  500.</a:t>
            </a:r>
          </a:p>
          <a:p>
            <a:pPr eaLnBrk="1" hangingPunct="1"/>
            <a:endParaRPr lang="en-US" altLang="en-US" sz="1800" smtClean="0"/>
          </a:p>
        </p:txBody>
      </p:sp>
    </p:spTree>
    <p:extLst>
      <p:ext uri="{BB962C8B-B14F-4D97-AF65-F5344CB8AC3E}">
        <p14:creationId xmlns:p14="http://schemas.microsoft.com/office/powerpoint/2010/main" val="497048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76F8175B-3141-4C1E-99A6-FFDCCE9877DF}" type="slidenum">
              <a:rPr lang="en-US" altLang="en-US" b="0" smtClean="0"/>
              <a:pPr/>
              <a:t>16</a:t>
            </a:fld>
            <a:endParaRPr lang="en-US" altLang="en-US" b="0"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33450" y="4410075"/>
            <a:ext cx="5130800" cy="4176713"/>
          </a:xfrm>
          <a:noFill/>
        </p:spPr>
        <p:txBody>
          <a:bodyPr/>
          <a:lstStyle/>
          <a:p>
            <a:pPr>
              <a:spcBef>
                <a:spcPct val="0"/>
              </a:spcBef>
            </a:pPr>
            <a:r>
              <a:rPr lang="en-US" altLang="en-US" sz="1800" smtClean="0"/>
              <a:t>Click on the early start column and sort again.  Next right-click on the spreadsheet and select Preferences and then enable outlining.  Note that task 800.2 comes before task A300 even though the early is later.  This is due to the outlining.</a:t>
            </a:r>
          </a:p>
          <a:p>
            <a:pPr eaLnBrk="1" hangingPunct="1"/>
            <a:endParaRPr lang="en-US" altLang="en-US" sz="1800" smtClean="0"/>
          </a:p>
        </p:txBody>
      </p:sp>
    </p:spTree>
    <p:extLst>
      <p:ext uri="{BB962C8B-B14F-4D97-AF65-F5344CB8AC3E}">
        <p14:creationId xmlns:p14="http://schemas.microsoft.com/office/powerpoint/2010/main" val="17816993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69AA29AE-29DF-46E0-8372-91D429D0FF09}" type="slidenum">
              <a:rPr lang="en-US" altLang="en-US" b="0" smtClean="0"/>
              <a:pPr/>
              <a:t>17</a:t>
            </a:fld>
            <a:endParaRPr lang="en-US" altLang="en-US" b="0"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xfrm>
            <a:off x="933450" y="4410075"/>
            <a:ext cx="5130800" cy="4176713"/>
          </a:xfrm>
          <a:noFill/>
        </p:spPr>
        <p:txBody>
          <a:bodyPr/>
          <a:lstStyle/>
          <a:p>
            <a:pPr>
              <a:spcBef>
                <a:spcPct val="0"/>
              </a:spcBef>
            </a:pPr>
            <a:r>
              <a:rPr lang="en-US" altLang="en-US" sz="1800" smtClean="0"/>
              <a:t>As explained on Chart 16, with the outlining enabled, the sorting occurs within a subproject.</a:t>
            </a:r>
          </a:p>
          <a:p>
            <a:pPr eaLnBrk="1" hangingPunct="1"/>
            <a:endParaRPr lang="en-US" altLang="en-US" sz="1800" smtClean="0"/>
          </a:p>
        </p:txBody>
      </p:sp>
    </p:spTree>
    <p:extLst>
      <p:ext uri="{BB962C8B-B14F-4D97-AF65-F5344CB8AC3E}">
        <p14:creationId xmlns:p14="http://schemas.microsoft.com/office/powerpoint/2010/main" val="23301826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A1AEF46E-B8E1-4FB6-B7A5-8FE00D19CD08}" type="slidenum">
              <a:rPr lang="en-US" altLang="en-US" b="0" smtClean="0"/>
              <a:pPr/>
              <a:t>18</a:t>
            </a:fld>
            <a:endParaRPr lang="en-US" altLang="en-US" b="0"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xfrm>
            <a:off x="933450" y="4410075"/>
            <a:ext cx="5130800" cy="4176713"/>
          </a:xfrm>
          <a:noFill/>
        </p:spPr>
        <p:txBody>
          <a:bodyPr/>
          <a:lstStyle/>
          <a:p>
            <a:pPr>
              <a:spcBef>
                <a:spcPct val="0"/>
              </a:spcBef>
            </a:pPr>
            <a:r>
              <a:rPr lang="en-US" altLang="en-US" sz="1800" smtClean="0"/>
              <a:t>While click to sort gives users lots of flexibility, user may want the ability to create even more complex sorts – or to create and save sorts that can be quickly reused many times in the future.  This is accomplished by selecting </a:t>
            </a:r>
            <a:r>
              <a:rPr lang="en-US" altLang="en-US" sz="1800" b="1" smtClean="0"/>
              <a:t>Tools</a:t>
            </a:r>
            <a:r>
              <a:rPr lang="en-US" altLang="en-US" sz="1800" smtClean="0"/>
              <a:t> … </a:t>
            </a:r>
            <a:r>
              <a:rPr lang="en-US" altLang="en-US" sz="1800" b="1" smtClean="0"/>
              <a:t>Sorts  </a:t>
            </a:r>
            <a:r>
              <a:rPr lang="en-US" altLang="en-US" sz="1800" smtClean="0"/>
              <a:t>and click the </a:t>
            </a:r>
            <a:r>
              <a:rPr lang="en-US" altLang="en-US" sz="1800" b="1" smtClean="0"/>
              <a:t>New</a:t>
            </a:r>
            <a:r>
              <a:rPr lang="en-US" altLang="en-US" sz="1800" smtClean="0"/>
              <a:t> button</a:t>
            </a:r>
            <a:r>
              <a:rPr lang="en-US" altLang="en-US" sz="1800" b="1" smtClean="0"/>
              <a:t>.</a:t>
            </a:r>
          </a:p>
          <a:p>
            <a:pPr eaLnBrk="1" hangingPunct="1"/>
            <a:endParaRPr lang="en-US" altLang="en-US" sz="1800" smtClean="0"/>
          </a:p>
        </p:txBody>
      </p:sp>
    </p:spTree>
    <p:extLst>
      <p:ext uri="{BB962C8B-B14F-4D97-AF65-F5344CB8AC3E}">
        <p14:creationId xmlns:p14="http://schemas.microsoft.com/office/powerpoint/2010/main" val="2429224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8A4DAE28-C5A3-4FA7-8D82-1B8200F7A378}" type="slidenum">
              <a:rPr lang="en-US" altLang="en-US" b="0" smtClean="0"/>
              <a:pPr/>
              <a:t>19</a:t>
            </a:fld>
            <a:endParaRPr lang="en-US" altLang="en-US" b="0"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xfrm>
            <a:off x="933450" y="4410075"/>
            <a:ext cx="5130800" cy="4176713"/>
          </a:xfrm>
          <a:noFill/>
        </p:spPr>
        <p:txBody>
          <a:bodyPr/>
          <a:lstStyle/>
          <a:p>
            <a:pPr eaLnBrk="1" hangingPunct="1"/>
            <a:r>
              <a:rPr lang="en-US" altLang="en-US" smtClean="0"/>
              <a:t>Let’s create a new sort that will present the data sorted first by the Control Account and then by Early start.</a:t>
            </a:r>
          </a:p>
          <a:p>
            <a:pPr eaLnBrk="1" hangingPunct="1"/>
            <a:endParaRPr lang="en-US" altLang="en-US" smtClean="0"/>
          </a:p>
          <a:p>
            <a:pPr eaLnBrk="1" hangingPunct="1"/>
            <a:r>
              <a:rPr lang="en-US" altLang="en-US" smtClean="0"/>
              <a:t>At the New Sort dialog box enter a new for the Sort.  It is advised that the name begin either with a program abbreviation or your logon ID.  Lets call our new sort </a:t>
            </a:r>
            <a:r>
              <a:rPr lang="en-US" altLang="en-US" b="1" smtClean="0"/>
              <a:t>{yourID}_CA _and_Early_Start</a:t>
            </a:r>
            <a:r>
              <a:rPr lang="en-US" altLang="en-US" smtClean="0"/>
              <a:t>.</a:t>
            </a:r>
          </a:p>
          <a:p>
            <a:pPr eaLnBrk="1" hangingPunct="1"/>
            <a:endParaRPr lang="en-US" altLang="en-US" smtClean="0"/>
          </a:p>
          <a:p>
            <a:pPr eaLnBrk="1" hangingPunct="1"/>
            <a:r>
              <a:rPr lang="en-US" altLang="en-US" smtClean="0"/>
              <a:t>Most frequently the sort will apply to the Activity table.  Click </a:t>
            </a:r>
            <a:r>
              <a:rPr lang="en-US" altLang="en-US" b="1" smtClean="0"/>
              <a:t>OK</a:t>
            </a:r>
          </a:p>
          <a:p>
            <a:pPr eaLnBrk="1" hangingPunct="1"/>
            <a:endParaRPr lang="en-US" altLang="en-US" smtClean="0"/>
          </a:p>
          <a:p>
            <a:pPr eaLnBrk="1" hangingPunct="1"/>
            <a:r>
              <a:rPr lang="en-US" altLang="en-US" smtClean="0"/>
              <a:t>The sort Expression dialog box allows the user to select any OPP field and whether to sort ascending or descending.  The user can continue to select addition fields that will be used to sort any ties in the initial fields.  </a:t>
            </a:r>
            <a:br>
              <a:rPr lang="en-US" altLang="en-US" smtClean="0"/>
            </a:br>
            <a:r>
              <a:rPr lang="en-US" altLang="en-US" smtClean="0"/>
              <a:t>We select the </a:t>
            </a:r>
            <a:r>
              <a:rPr lang="en-US" altLang="en-US" b="1" smtClean="0"/>
              <a:t>C4</a:t>
            </a:r>
            <a:r>
              <a:rPr lang="en-US" altLang="en-US" smtClean="0"/>
              <a:t> code – which is Control Account and accept the default of ascending order.  In the second row, we select the Early Start field and again accept the default of ascending order.</a:t>
            </a:r>
          </a:p>
          <a:p>
            <a:pPr eaLnBrk="1" hangingPunct="1"/>
            <a:endParaRPr lang="en-US" altLang="en-US" smtClean="0"/>
          </a:p>
          <a:p>
            <a:pPr eaLnBrk="1" hangingPunct="1"/>
            <a:r>
              <a:rPr lang="en-US" altLang="en-US" smtClean="0"/>
              <a:t>Users should be very cautious and not use the Share Item with Others check box frequently – Shares with all other users.</a:t>
            </a:r>
          </a:p>
          <a:p>
            <a:pPr eaLnBrk="1" hangingPunct="1"/>
            <a:endParaRPr lang="en-US" altLang="en-US" smtClean="0"/>
          </a:p>
        </p:txBody>
      </p:sp>
    </p:spTree>
    <p:extLst>
      <p:ext uri="{BB962C8B-B14F-4D97-AF65-F5344CB8AC3E}">
        <p14:creationId xmlns:p14="http://schemas.microsoft.com/office/powerpoint/2010/main" val="24280119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6D75B405-8DB2-466C-8D62-2E83EF6A148E}" type="slidenum">
              <a:rPr lang="en-US" altLang="en-US" b="0" smtClean="0"/>
              <a:pPr/>
              <a:t>20</a:t>
            </a:fld>
            <a:endParaRPr lang="en-US" altLang="en-US" b="0" smtClean="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xfrm>
            <a:off x="933450" y="4410075"/>
            <a:ext cx="5130800" cy="4176713"/>
          </a:xfrm>
          <a:noFill/>
        </p:spPr>
        <p:txBody>
          <a:bodyPr/>
          <a:lstStyle/>
          <a:p>
            <a:pPr>
              <a:spcBef>
                <a:spcPct val="0"/>
              </a:spcBef>
            </a:pPr>
            <a:r>
              <a:rPr lang="en-US" altLang="en-US" sz="1800" smtClean="0"/>
              <a:t>When the sort is applied, the name is displayed in the Status bar.  Let’s insert the C04 field into the spread sheet to verify that the sort has been performed as request.</a:t>
            </a:r>
          </a:p>
          <a:p>
            <a:pPr eaLnBrk="1" hangingPunct="1"/>
            <a:endParaRPr lang="en-US" altLang="en-US" sz="1800" smtClean="0"/>
          </a:p>
        </p:txBody>
      </p:sp>
    </p:spTree>
    <p:extLst>
      <p:ext uri="{BB962C8B-B14F-4D97-AF65-F5344CB8AC3E}">
        <p14:creationId xmlns:p14="http://schemas.microsoft.com/office/powerpoint/2010/main" val="818949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F06403F7-D18A-4249-976B-F32A10FB17D2}" type="slidenum">
              <a:rPr lang="en-US" altLang="en-US" b="0" smtClean="0"/>
              <a:pPr/>
              <a:t>2</a:t>
            </a:fld>
            <a:endParaRPr lang="en-US" altLang="en-US" b="0"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933450" y="4410075"/>
            <a:ext cx="5130800" cy="4176713"/>
          </a:xfrm>
          <a:noFill/>
        </p:spPr>
        <p:txBody>
          <a:bodyPr/>
          <a:lstStyle/>
          <a:p>
            <a:pPr eaLnBrk="1" hangingPunct="1"/>
            <a:endParaRPr lang="en-US" altLang="en-US" sz="1800" smtClean="0"/>
          </a:p>
        </p:txBody>
      </p:sp>
    </p:spTree>
    <p:extLst>
      <p:ext uri="{BB962C8B-B14F-4D97-AF65-F5344CB8AC3E}">
        <p14:creationId xmlns:p14="http://schemas.microsoft.com/office/powerpoint/2010/main" val="1346360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F8942727-94C8-461B-A4DB-B08CC36F0EF1}" type="slidenum">
              <a:rPr lang="en-US" altLang="en-US" b="0" smtClean="0"/>
              <a:pPr/>
              <a:t>21</a:t>
            </a:fld>
            <a:endParaRPr lang="en-US" altLang="en-US" b="0"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933450" y="4410075"/>
            <a:ext cx="5130800" cy="4176713"/>
          </a:xfrm>
          <a:noFill/>
        </p:spPr>
        <p:txBody>
          <a:bodyPr/>
          <a:lstStyle/>
          <a:p>
            <a:pPr eaLnBrk="1" hangingPunct="1"/>
            <a:r>
              <a:rPr lang="en-US" altLang="en-US" sz="1800" smtClean="0"/>
              <a:t>Each time a view is saved, the applied sort is saved and applied when the view is used.  Let’s demonstrate this by saving a view.  Call the view </a:t>
            </a:r>
            <a:r>
              <a:rPr lang="en-US" altLang="en-US" sz="1800" b="1" smtClean="0"/>
              <a:t>{yourID}_CA_ES</a:t>
            </a:r>
            <a:r>
              <a:rPr lang="en-US" altLang="en-US" sz="1800" smtClean="0"/>
              <a:t>   - for Control Account &amp; Early Start</a:t>
            </a:r>
          </a:p>
          <a:p>
            <a:pPr eaLnBrk="1" hangingPunct="1"/>
            <a:endParaRPr lang="en-US" altLang="en-US" sz="1800" smtClean="0"/>
          </a:p>
          <a:p>
            <a:pPr eaLnBrk="1" hangingPunct="1"/>
            <a:r>
              <a:rPr lang="en-US" altLang="en-US" sz="1800" smtClean="0"/>
              <a:t>Select </a:t>
            </a:r>
            <a:r>
              <a:rPr lang="en-US" altLang="en-US" sz="1800" b="1" smtClean="0"/>
              <a:t>File</a:t>
            </a:r>
            <a:r>
              <a:rPr lang="en-US" altLang="en-US" sz="1800" smtClean="0"/>
              <a:t> …  </a:t>
            </a:r>
            <a:r>
              <a:rPr lang="en-US" altLang="en-US" sz="1800" b="1" smtClean="0"/>
              <a:t>Save View</a:t>
            </a:r>
            <a:r>
              <a:rPr lang="en-US" altLang="en-US" sz="1800" smtClean="0"/>
              <a:t> and enter the name and the description “</a:t>
            </a:r>
            <a:r>
              <a:rPr lang="en-US" altLang="en-US" sz="1800" b="1" smtClean="0"/>
              <a:t>Spreadsheet with CA&amp;ES Sort Applied</a:t>
            </a:r>
            <a:r>
              <a:rPr lang="en-US" altLang="en-US" sz="1800" smtClean="0"/>
              <a:t>”  Click </a:t>
            </a:r>
            <a:r>
              <a:rPr lang="en-US" altLang="en-US" sz="1800" b="1" smtClean="0"/>
              <a:t>OK</a:t>
            </a:r>
            <a:endParaRPr lang="en-US" altLang="en-US" sz="1800" smtClean="0"/>
          </a:p>
        </p:txBody>
      </p:sp>
    </p:spTree>
    <p:extLst>
      <p:ext uri="{BB962C8B-B14F-4D97-AF65-F5344CB8AC3E}">
        <p14:creationId xmlns:p14="http://schemas.microsoft.com/office/powerpoint/2010/main" val="15900340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A3790CBB-91F1-4F70-AC39-08CBEC9E4CCF}" type="slidenum">
              <a:rPr lang="en-US" altLang="en-US" b="0" smtClean="0"/>
              <a:pPr/>
              <a:t>22</a:t>
            </a:fld>
            <a:endParaRPr lang="en-US" altLang="en-US" b="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933450" y="4410075"/>
            <a:ext cx="5130800" cy="4176713"/>
          </a:xfrm>
          <a:noFill/>
        </p:spPr>
        <p:txBody>
          <a:bodyPr/>
          <a:lstStyle/>
          <a:p>
            <a:pPr>
              <a:spcBef>
                <a:spcPct val="0"/>
              </a:spcBef>
            </a:pPr>
            <a:r>
              <a:rPr lang="en-US" altLang="en-US" sz="1800" smtClean="0"/>
              <a:t>The user can see the saved view in the views folder of the Open Plan Library.  The Saved View can be used on other project.  Access to the view can be granted to groups and individuals.  Grant the students access. </a:t>
            </a:r>
          </a:p>
          <a:p>
            <a:pPr eaLnBrk="1" hangingPunct="1"/>
            <a:endParaRPr lang="en-US" altLang="en-US" sz="1800" smtClean="0"/>
          </a:p>
        </p:txBody>
      </p:sp>
    </p:spTree>
    <p:extLst>
      <p:ext uri="{BB962C8B-B14F-4D97-AF65-F5344CB8AC3E}">
        <p14:creationId xmlns:p14="http://schemas.microsoft.com/office/powerpoint/2010/main" val="1873320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3CA49E97-B658-4AF2-95A2-D97139FEABDE}" type="slidenum">
              <a:rPr lang="en-US" altLang="en-US" b="0" smtClean="0"/>
              <a:pPr/>
              <a:t>23</a:t>
            </a:fld>
            <a:endParaRPr lang="en-US" altLang="en-US" b="0"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933450" y="4410075"/>
            <a:ext cx="5130800" cy="4176713"/>
          </a:xfrm>
          <a:noFill/>
        </p:spPr>
        <p:txBody>
          <a:bodyPr/>
          <a:lstStyle/>
          <a:p>
            <a:pPr>
              <a:spcBef>
                <a:spcPct val="0"/>
              </a:spcBef>
            </a:pPr>
            <a:r>
              <a:rPr lang="en-US" altLang="en-US" sz="1800" smtClean="0"/>
              <a:t>The saved Sort can be used with other views on this and other projects – as long as the views is based on the same table. </a:t>
            </a:r>
          </a:p>
          <a:p>
            <a:pPr eaLnBrk="1" hangingPunct="1"/>
            <a:endParaRPr lang="en-US" altLang="en-US" sz="1800" smtClean="0"/>
          </a:p>
        </p:txBody>
      </p:sp>
    </p:spTree>
    <p:extLst>
      <p:ext uri="{BB962C8B-B14F-4D97-AF65-F5344CB8AC3E}">
        <p14:creationId xmlns:p14="http://schemas.microsoft.com/office/powerpoint/2010/main" val="16790463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13698712-B6D8-428A-AC43-07DB083D6046}" type="slidenum">
              <a:rPr lang="en-US" altLang="en-US" b="0" smtClean="0"/>
              <a:pPr/>
              <a:t>24</a:t>
            </a:fld>
            <a:endParaRPr lang="en-US" altLang="en-US" b="0"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33450" y="4410075"/>
            <a:ext cx="5130800" cy="4176713"/>
          </a:xfrm>
          <a:noFill/>
        </p:spPr>
        <p:txBody>
          <a:bodyPr/>
          <a:lstStyle/>
          <a:p>
            <a:pPr>
              <a:spcBef>
                <a:spcPct val="0"/>
              </a:spcBef>
            </a:pPr>
            <a:r>
              <a:rPr lang="en-US" altLang="en-US" sz="1800" smtClean="0"/>
              <a:t>Sorts can be shared with read or write access to groups and individuals.  All sorts that one has access to will be available when opening the sorts dialog box from the tools drop down menu.</a:t>
            </a:r>
          </a:p>
          <a:p>
            <a:pPr eaLnBrk="1" hangingPunct="1"/>
            <a:endParaRPr lang="en-US" altLang="en-US" sz="1800" smtClean="0"/>
          </a:p>
        </p:txBody>
      </p:sp>
    </p:spTree>
    <p:extLst>
      <p:ext uri="{BB962C8B-B14F-4D97-AF65-F5344CB8AC3E}">
        <p14:creationId xmlns:p14="http://schemas.microsoft.com/office/powerpoint/2010/main" val="11497849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011F70FE-DC7A-499E-AAC5-6766821BD23F}" type="slidenum">
              <a:rPr lang="en-US" altLang="en-US" b="0" smtClean="0"/>
              <a:pPr/>
              <a:t>25</a:t>
            </a:fld>
            <a:endParaRPr lang="en-US" altLang="en-US" b="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933450" y="4410075"/>
            <a:ext cx="5130800" cy="4176713"/>
          </a:xfrm>
          <a:noFill/>
        </p:spPr>
        <p:txBody>
          <a:bodyPr/>
          <a:lstStyle/>
          <a:p>
            <a:pPr>
              <a:spcBef>
                <a:spcPct val="0"/>
              </a:spcBef>
            </a:pPr>
            <a:r>
              <a:rPr lang="en-US" altLang="en-US" sz="1800" smtClean="0"/>
              <a:t>Returning to the OPP Explorer, have the students add the TRAIN_CA_ES view to their {yourID}_136 project using either drag and drop method  or copy and paste.</a:t>
            </a:r>
          </a:p>
          <a:p>
            <a:pPr eaLnBrk="1" hangingPunct="1"/>
            <a:endParaRPr lang="en-US" altLang="en-US" sz="1800" smtClean="0"/>
          </a:p>
        </p:txBody>
      </p:sp>
    </p:spTree>
    <p:extLst>
      <p:ext uri="{BB962C8B-B14F-4D97-AF65-F5344CB8AC3E}">
        <p14:creationId xmlns:p14="http://schemas.microsoft.com/office/powerpoint/2010/main" val="6495224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94ACF3DE-85F5-4D33-AA3E-65D9C4A960F7}" type="slidenum">
              <a:rPr lang="en-US" altLang="en-US" b="0" smtClean="0"/>
              <a:pPr/>
              <a:t>26</a:t>
            </a:fld>
            <a:endParaRPr lang="en-US" altLang="en-US" b="0"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933450" y="4410075"/>
            <a:ext cx="5130800" cy="4176713"/>
          </a:xfrm>
          <a:noFill/>
        </p:spPr>
        <p:txBody>
          <a:bodyPr/>
          <a:lstStyle/>
          <a:p>
            <a:pPr>
              <a:spcBef>
                <a:spcPct val="0"/>
              </a:spcBef>
            </a:pPr>
            <a:r>
              <a:rPr lang="en-US" altLang="en-US" sz="1800" smtClean="0"/>
              <a:t>Opening the new view, the students will see in the status bar that the sort that they could not see before is now applied to the view.  </a:t>
            </a:r>
          </a:p>
          <a:p>
            <a:pPr eaLnBrk="1" hangingPunct="1"/>
            <a:endParaRPr lang="en-US" altLang="en-US" sz="1800" smtClean="0"/>
          </a:p>
        </p:txBody>
      </p:sp>
    </p:spTree>
    <p:extLst>
      <p:ext uri="{BB962C8B-B14F-4D97-AF65-F5344CB8AC3E}">
        <p14:creationId xmlns:p14="http://schemas.microsoft.com/office/powerpoint/2010/main" val="25959489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3E633AB4-F648-4F3F-8B65-EB27E27BDF57}" type="slidenum">
              <a:rPr lang="en-US" altLang="en-US" b="0" smtClean="0"/>
              <a:pPr/>
              <a:t>27</a:t>
            </a:fld>
            <a:endParaRPr lang="en-US" altLang="en-US" b="0"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337953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53514680-BCFD-4C51-A9B8-B73F3A313FA6}" type="slidenum">
              <a:rPr lang="en-US" altLang="en-US" b="0" smtClean="0"/>
              <a:pPr/>
              <a:t>28</a:t>
            </a:fld>
            <a:endParaRPr lang="en-US" altLang="en-US" b="0"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933450" y="4410075"/>
            <a:ext cx="5130800" cy="4176713"/>
          </a:xfrm>
          <a:noFill/>
        </p:spPr>
        <p:txBody>
          <a:bodyPr/>
          <a:lstStyle/>
          <a:p>
            <a:pPr>
              <a:spcBef>
                <a:spcPct val="0"/>
              </a:spcBef>
            </a:pPr>
            <a:endParaRPr lang="en-US" altLang="en-US" sz="1800" smtClean="0"/>
          </a:p>
          <a:p>
            <a:pPr eaLnBrk="1" hangingPunct="1"/>
            <a:endParaRPr lang="en-US" altLang="en-US" sz="1800" smtClean="0"/>
          </a:p>
        </p:txBody>
      </p:sp>
    </p:spTree>
    <p:extLst>
      <p:ext uri="{BB962C8B-B14F-4D97-AF65-F5344CB8AC3E}">
        <p14:creationId xmlns:p14="http://schemas.microsoft.com/office/powerpoint/2010/main" val="18769469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C7676D2E-7501-4DF5-AFB0-67534B8123EF}" type="slidenum">
              <a:rPr lang="en-US" altLang="en-US" b="0" smtClean="0"/>
              <a:pPr/>
              <a:t>29</a:t>
            </a:fld>
            <a:endParaRPr lang="en-US" altLang="en-US" b="0"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933450" y="4410075"/>
            <a:ext cx="5130800" cy="4176713"/>
          </a:xfrm>
          <a:noFill/>
        </p:spPr>
        <p:txBody>
          <a:bodyPr/>
          <a:lstStyle/>
          <a:p>
            <a:pPr>
              <a:spcBef>
                <a:spcPct val="0"/>
              </a:spcBef>
            </a:pPr>
            <a:r>
              <a:rPr lang="en-US" altLang="en-US" sz="1800" smtClean="0"/>
              <a:t>The users are accustomed to seeing Filters identified in the status bar when applied.</a:t>
            </a:r>
          </a:p>
          <a:p>
            <a:pPr eaLnBrk="1" hangingPunct="1"/>
            <a:endParaRPr lang="en-US" altLang="en-US" sz="1800" smtClean="0"/>
          </a:p>
        </p:txBody>
      </p:sp>
    </p:spTree>
    <p:extLst>
      <p:ext uri="{BB962C8B-B14F-4D97-AF65-F5344CB8AC3E}">
        <p14:creationId xmlns:p14="http://schemas.microsoft.com/office/powerpoint/2010/main" val="29138401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4B79461E-8CD8-4D81-B95E-0369A90C7C35}" type="slidenum">
              <a:rPr lang="en-US" altLang="en-US" b="0" smtClean="0"/>
              <a:pPr/>
              <a:t>30</a:t>
            </a:fld>
            <a:endParaRPr lang="en-US" altLang="en-US" b="0"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xfrm>
            <a:off x="933450" y="4410075"/>
            <a:ext cx="5130800" cy="4176713"/>
          </a:xfrm>
          <a:noFill/>
        </p:spPr>
        <p:txBody>
          <a:bodyPr/>
          <a:lstStyle/>
          <a:p>
            <a:pPr>
              <a:spcBef>
                <a:spcPct val="0"/>
              </a:spcBef>
            </a:pPr>
            <a:r>
              <a:rPr lang="en-US" altLang="en-US" sz="1800" smtClean="0"/>
              <a:t>User can access </a:t>
            </a:r>
            <a:r>
              <a:rPr lang="en-US" altLang="en-US" sz="1800" b="1" smtClean="0"/>
              <a:t>Filters</a:t>
            </a:r>
            <a:r>
              <a:rPr lang="en-US" altLang="en-US" sz="1800" smtClean="0"/>
              <a:t> by right-clicking and selecting from the short cut menu.</a:t>
            </a:r>
          </a:p>
          <a:p>
            <a:pPr eaLnBrk="1" hangingPunct="1"/>
            <a:endParaRPr lang="en-US" altLang="en-US" sz="1800" smtClean="0"/>
          </a:p>
        </p:txBody>
      </p:sp>
    </p:spTree>
    <p:extLst>
      <p:ext uri="{BB962C8B-B14F-4D97-AF65-F5344CB8AC3E}">
        <p14:creationId xmlns:p14="http://schemas.microsoft.com/office/powerpoint/2010/main" val="2593578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11E46C03-515E-4643-AC7B-494D86820F4D}" type="slidenum">
              <a:rPr lang="en-US" altLang="en-US" b="0" smtClean="0"/>
              <a:pPr/>
              <a:t>4</a:t>
            </a:fld>
            <a:endParaRPr lang="en-US" altLang="en-US" b="0"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xfrm>
            <a:off x="933450" y="4410075"/>
            <a:ext cx="5130800" cy="4176713"/>
          </a:xfrm>
          <a:noFill/>
        </p:spPr>
        <p:txBody>
          <a:bodyPr/>
          <a:lstStyle/>
          <a:p>
            <a:pPr eaLnBrk="1" hangingPunct="1"/>
            <a:r>
              <a:rPr lang="en-US" altLang="en-US" sz="1800" smtClean="0"/>
              <a:t>Each of the students need to make a copy of the working project TRAIN_136 to use throughout the class.</a:t>
            </a:r>
          </a:p>
          <a:p>
            <a:pPr eaLnBrk="1" hangingPunct="1"/>
            <a:endParaRPr lang="en-US" altLang="en-US" sz="1800" smtClean="0"/>
          </a:p>
          <a:p>
            <a:pPr eaLnBrk="1" hangingPunct="1"/>
            <a:r>
              <a:rPr lang="en-US" altLang="en-US" sz="1800" smtClean="0"/>
              <a:t>Open TRAIN_136 in Read Only mode.  </a:t>
            </a:r>
            <a:r>
              <a:rPr lang="en-US" altLang="en-US" sz="1800" b="1" smtClean="0"/>
              <a:t>File</a:t>
            </a:r>
            <a:r>
              <a:rPr lang="en-US" altLang="en-US" sz="1800" smtClean="0"/>
              <a:t> … </a:t>
            </a:r>
            <a:r>
              <a:rPr lang="en-US" altLang="en-US" sz="1800" b="1" smtClean="0"/>
              <a:t>Save As</a:t>
            </a:r>
            <a:r>
              <a:rPr lang="en-US" altLang="en-US" sz="1800" smtClean="0"/>
              <a:t> … </a:t>
            </a:r>
            <a:r>
              <a:rPr lang="en-US" altLang="en-US" sz="1800" b="1" smtClean="0"/>
              <a:t>{yourID}_136</a:t>
            </a:r>
            <a:r>
              <a:rPr lang="en-US" altLang="en-US" sz="1800" smtClean="0"/>
              <a:t>.  Copy the </a:t>
            </a:r>
            <a:r>
              <a:rPr lang="en-US" altLang="en-US" sz="1800" b="1" smtClean="0"/>
              <a:t>Test</a:t>
            </a:r>
            <a:r>
              <a:rPr lang="en-US" altLang="en-US" sz="1800" smtClean="0"/>
              <a:t> Baseline.</a:t>
            </a:r>
          </a:p>
          <a:p>
            <a:pPr eaLnBrk="1" hangingPunct="1"/>
            <a:r>
              <a:rPr lang="en-US" altLang="en-US" sz="1800" smtClean="0"/>
              <a:t>Open the SPREADVW  - Activity Spreadsheet View.</a:t>
            </a:r>
          </a:p>
          <a:p>
            <a:pPr eaLnBrk="1" hangingPunct="1"/>
            <a:endParaRPr lang="en-US" altLang="en-US" sz="1800" smtClean="0"/>
          </a:p>
          <a:p>
            <a:pPr eaLnBrk="1" hangingPunct="1"/>
            <a:r>
              <a:rPr lang="en-US" altLang="en-US" sz="1800" smtClean="0"/>
              <a:t>Note that the filter that is applied is identified in the lower right of the screen on the status bar.</a:t>
            </a:r>
          </a:p>
          <a:p>
            <a:pPr eaLnBrk="1" hangingPunct="1"/>
            <a:endParaRPr lang="en-US" altLang="en-US" sz="1800" smtClean="0"/>
          </a:p>
        </p:txBody>
      </p:sp>
    </p:spTree>
    <p:extLst>
      <p:ext uri="{BB962C8B-B14F-4D97-AF65-F5344CB8AC3E}">
        <p14:creationId xmlns:p14="http://schemas.microsoft.com/office/powerpoint/2010/main" val="30073432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5B0FBE4A-59FC-445F-82EF-A5A8943F186E}" type="slidenum">
              <a:rPr lang="en-US" altLang="en-US" b="0" smtClean="0"/>
              <a:pPr/>
              <a:t>31</a:t>
            </a:fld>
            <a:endParaRPr lang="en-US" altLang="en-US" b="0"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933450" y="4410075"/>
            <a:ext cx="5130800" cy="4176713"/>
          </a:xfrm>
          <a:noFill/>
        </p:spPr>
        <p:txBody>
          <a:bodyPr/>
          <a:lstStyle/>
          <a:p>
            <a:pPr>
              <a:spcBef>
                <a:spcPct val="0"/>
              </a:spcBef>
            </a:pPr>
            <a:r>
              <a:rPr lang="en-US" altLang="en-US" sz="1800" dirty="0" smtClean="0"/>
              <a:t>Or the user can select </a:t>
            </a:r>
            <a:r>
              <a:rPr lang="en-US" altLang="en-US" sz="1800" b="1" dirty="0" smtClean="0"/>
              <a:t>Filters</a:t>
            </a:r>
            <a:r>
              <a:rPr lang="en-US" altLang="en-US" sz="1800" dirty="0" smtClean="0"/>
              <a:t> from the </a:t>
            </a:r>
            <a:r>
              <a:rPr lang="en-US" altLang="en-US" sz="1800" b="1" dirty="0" smtClean="0"/>
              <a:t>Tools</a:t>
            </a:r>
            <a:r>
              <a:rPr lang="en-US" altLang="en-US" sz="1800" dirty="0" smtClean="0"/>
              <a:t> </a:t>
            </a:r>
            <a:r>
              <a:rPr lang="en-US" altLang="en-US" sz="1800" dirty="0" smtClean="0"/>
              <a:t>ribbon.</a:t>
            </a:r>
            <a:endParaRPr lang="en-US" altLang="en-US" sz="1800" dirty="0" smtClean="0"/>
          </a:p>
          <a:p>
            <a:pPr eaLnBrk="1" hangingPunct="1"/>
            <a:endParaRPr lang="en-US" altLang="en-US" sz="1800" dirty="0" smtClean="0"/>
          </a:p>
        </p:txBody>
      </p:sp>
    </p:spTree>
    <p:extLst>
      <p:ext uri="{BB962C8B-B14F-4D97-AF65-F5344CB8AC3E}">
        <p14:creationId xmlns:p14="http://schemas.microsoft.com/office/powerpoint/2010/main" val="22492340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2E3A6789-92D8-42F0-8B67-E397312EFD93}" type="slidenum">
              <a:rPr lang="en-US" altLang="en-US" b="0" smtClean="0"/>
              <a:pPr/>
              <a:t>32</a:t>
            </a:fld>
            <a:endParaRPr lang="en-US" altLang="en-US" b="0"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933450" y="4410075"/>
            <a:ext cx="5130800" cy="4176713"/>
          </a:xfrm>
          <a:noFill/>
        </p:spPr>
        <p:txBody>
          <a:bodyPr/>
          <a:lstStyle/>
          <a:p>
            <a:pPr eaLnBrk="1" hangingPunct="1"/>
            <a:r>
              <a:rPr lang="en-US" altLang="en-US" sz="1400" smtClean="0"/>
              <a:t>Either of the above methods will bring up the Filters Dialog box.  At the top, the drop down allows the user to determine which of the table in OPP the filter will be used with. – Most frequently, we will be defining filters that apply to the Activity table.</a:t>
            </a:r>
          </a:p>
          <a:p>
            <a:pPr eaLnBrk="1" hangingPunct="1"/>
            <a:endParaRPr lang="en-US" altLang="en-US" sz="1400" smtClean="0"/>
          </a:p>
          <a:p>
            <a:pPr eaLnBrk="1" hangingPunct="1"/>
            <a:r>
              <a:rPr lang="en-US" altLang="en-US" sz="1400" smtClean="0"/>
              <a:t>&lt;Cancel Filter&gt; selection results in all records being shown</a:t>
            </a:r>
          </a:p>
          <a:p>
            <a:pPr eaLnBrk="1" hangingPunct="1"/>
            <a:r>
              <a:rPr lang="en-US" altLang="en-US" sz="1400" smtClean="0"/>
              <a:t>&lt;Temporary Filter&gt; allows the user to create a filter but it will not be saved for use later</a:t>
            </a:r>
          </a:p>
          <a:p>
            <a:pPr eaLnBrk="1" hangingPunct="1"/>
            <a:endParaRPr lang="en-US" altLang="en-US" sz="1400" smtClean="0"/>
          </a:p>
          <a:p>
            <a:pPr eaLnBrk="1" hangingPunct="1"/>
            <a:r>
              <a:rPr lang="en-US" altLang="en-US" sz="1400" smtClean="0"/>
              <a:t>The remaining alphabetical list shows all the filters that the user has access to use. This list will include those created by the user and those created by others and “shared” with other users.</a:t>
            </a:r>
          </a:p>
          <a:p>
            <a:pPr eaLnBrk="1" hangingPunct="1"/>
            <a:endParaRPr lang="en-US" altLang="en-US" sz="1400" smtClean="0"/>
          </a:p>
        </p:txBody>
      </p:sp>
    </p:spTree>
    <p:extLst>
      <p:ext uri="{BB962C8B-B14F-4D97-AF65-F5344CB8AC3E}">
        <p14:creationId xmlns:p14="http://schemas.microsoft.com/office/powerpoint/2010/main" val="14033204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A78D5BBC-31BB-4032-B2C1-2C8659C0A083}" type="slidenum">
              <a:rPr lang="en-US" altLang="en-US" b="0" smtClean="0"/>
              <a:pPr/>
              <a:t>33</a:t>
            </a:fld>
            <a:endParaRPr lang="en-US" altLang="en-US" b="0"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xfrm>
            <a:off x="933450" y="4410075"/>
            <a:ext cx="5130800" cy="4176713"/>
          </a:xfrm>
          <a:noFill/>
        </p:spPr>
        <p:txBody>
          <a:bodyPr/>
          <a:lstStyle/>
          <a:p>
            <a:pPr>
              <a:spcBef>
                <a:spcPct val="0"/>
              </a:spcBef>
            </a:pPr>
            <a:r>
              <a:rPr lang="en-US" altLang="en-US" sz="1800" smtClean="0"/>
              <a:t>Have each student return to the view that they created </a:t>
            </a:r>
            <a:r>
              <a:rPr lang="en-US" altLang="en-US" sz="1800" b="1" smtClean="0"/>
              <a:t>{yourID}_CS_ES</a:t>
            </a:r>
            <a:r>
              <a:rPr lang="en-US" altLang="en-US" sz="1800" smtClean="0"/>
              <a:t>.</a:t>
            </a:r>
            <a:r>
              <a:rPr lang="en-US" altLang="en-US" sz="1800" b="1" smtClean="0"/>
              <a:t> </a:t>
            </a:r>
            <a:r>
              <a:rPr lang="en-US" altLang="en-US" sz="1800" smtClean="0"/>
              <a:t>Let’s practice making filters by creating a filter to select only task 200 of the project.  Give the new filter the name </a:t>
            </a:r>
            <a:r>
              <a:rPr lang="en-US" altLang="en-US" sz="1800" b="1" smtClean="0"/>
              <a:t>{yourID}_Task_200</a:t>
            </a:r>
            <a:r>
              <a:rPr lang="en-US" altLang="en-US" sz="1800" smtClean="0"/>
              <a:t>.</a:t>
            </a:r>
          </a:p>
          <a:p>
            <a:pPr eaLnBrk="1" hangingPunct="1"/>
            <a:endParaRPr lang="en-US" altLang="en-US" sz="1800" smtClean="0"/>
          </a:p>
        </p:txBody>
      </p:sp>
    </p:spTree>
    <p:extLst>
      <p:ext uri="{BB962C8B-B14F-4D97-AF65-F5344CB8AC3E}">
        <p14:creationId xmlns:p14="http://schemas.microsoft.com/office/powerpoint/2010/main" val="4563977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05F391D6-C2F9-445E-88B7-E8102AFCAEB9}" type="slidenum">
              <a:rPr lang="en-US" altLang="en-US" b="0" smtClean="0"/>
              <a:pPr/>
              <a:t>34</a:t>
            </a:fld>
            <a:endParaRPr lang="en-US" altLang="en-US" b="0"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933450" y="4410075"/>
            <a:ext cx="5130800" cy="4176713"/>
          </a:xfrm>
          <a:noFill/>
        </p:spPr>
        <p:txBody>
          <a:bodyPr/>
          <a:lstStyle/>
          <a:p>
            <a:pPr>
              <a:spcBef>
                <a:spcPct val="0"/>
              </a:spcBef>
            </a:pPr>
            <a:r>
              <a:rPr lang="en-US" altLang="en-US" sz="1800" smtClean="0"/>
              <a:t>Select the field name box in the first row and then the drop down arrow and choose the </a:t>
            </a:r>
            <a:r>
              <a:rPr lang="en-US" altLang="en-US" sz="1800" b="1" smtClean="0"/>
              <a:t>Activity ID</a:t>
            </a:r>
            <a:r>
              <a:rPr lang="en-US" altLang="en-US" sz="1800" smtClean="0"/>
              <a:t> field.</a:t>
            </a:r>
          </a:p>
          <a:p>
            <a:pPr eaLnBrk="1" hangingPunct="1"/>
            <a:endParaRPr lang="en-US" altLang="en-US" sz="1800" smtClean="0"/>
          </a:p>
        </p:txBody>
      </p:sp>
    </p:spTree>
    <p:extLst>
      <p:ext uri="{BB962C8B-B14F-4D97-AF65-F5344CB8AC3E}">
        <p14:creationId xmlns:p14="http://schemas.microsoft.com/office/powerpoint/2010/main" val="1278844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D61EEE34-99B6-4E37-BA7F-576BA907DF39}" type="slidenum">
              <a:rPr lang="en-US" altLang="en-US" b="0" smtClean="0"/>
              <a:pPr/>
              <a:t>35</a:t>
            </a:fld>
            <a:endParaRPr lang="en-US" altLang="en-US" b="0"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933450" y="4410075"/>
            <a:ext cx="5130800" cy="4176713"/>
          </a:xfrm>
          <a:noFill/>
        </p:spPr>
        <p:txBody>
          <a:bodyPr/>
          <a:lstStyle/>
          <a:p>
            <a:pPr>
              <a:spcBef>
                <a:spcPct val="0"/>
              </a:spcBef>
            </a:pPr>
            <a:r>
              <a:rPr lang="en-US" altLang="en-US" sz="1800" smtClean="0"/>
              <a:t>Select the Operator box in the first line and then choose the drop down arrow. From the list of operators available, select </a:t>
            </a:r>
            <a:r>
              <a:rPr lang="en-US" altLang="en-US" sz="1800" b="1" smtClean="0"/>
              <a:t>Equals</a:t>
            </a:r>
            <a:r>
              <a:rPr lang="en-US" altLang="en-US" sz="1800" smtClean="0"/>
              <a:t>.  Users can see the full list of choices for the operator on the chart.  We will explore more of these operators in just a bit.</a:t>
            </a:r>
          </a:p>
          <a:p>
            <a:pPr eaLnBrk="1" hangingPunct="1"/>
            <a:endParaRPr lang="en-US" altLang="en-US" sz="1800" smtClean="0"/>
          </a:p>
        </p:txBody>
      </p:sp>
    </p:spTree>
    <p:extLst>
      <p:ext uri="{BB962C8B-B14F-4D97-AF65-F5344CB8AC3E}">
        <p14:creationId xmlns:p14="http://schemas.microsoft.com/office/powerpoint/2010/main" val="31030820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54537AE5-8D3D-433D-929D-B332A7A82534}" type="slidenum">
              <a:rPr lang="en-US" altLang="en-US" b="0" smtClean="0"/>
              <a:pPr/>
              <a:t>36</a:t>
            </a:fld>
            <a:endParaRPr lang="en-US" altLang="en-US" b="0"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xfrm>
            <a:off x="933450" y="4410075"/>
            <a:ext cx="5130800" cy="4176713"/>
          </a:xfrm>
          <a:noFill/>
        </p:spPr>
        <p:txBody>
          <a:bodyPr/>
          <a:lstStyle/>
          <a:p>
            <a:pPr eaLnBrk="1" hangingPunct="1"/>
            <a:r>
              <a:rPr lang="en-US" altLang="en-US" sz="1800" smtClean="0"/>
              <a:t>The last step is to enter the value </a:t>
            </a:r>
            <a:r>
              <a:rPr lang="en-US" altLang="en-US" sz="1800" b="1" smtClean="0"/>
              <a:t>200</a:t>
            </a:r>
            <a:r>
              <a:rPr lang="en-US" altLang="en-US" sz="1800" smtClean="0"/>
              <a:t> into the Value1 cell. And then click </a:t>
            </a:r>
            <a:r>
              <a:rPr lang="en-US" altLang="en-US" sz="1800" b="1" smtClean="0"/>
              <a:t>OK </a:t>
            </a:r>
            <a:r>
              <a:rPr lang="en-US" altLang="en-US" sz="1800" smtClean="0"/>
              <a:t>and then OK again.</a:t>
            </a:r>
          </a:p>
          <a:p>
            <a:pPr eaLnBrk="1" hangingPunct="1"/>
            <a:endParaRPr lang="en-US" altLang="en-US" sz="1800" smtClean="0"/>
          </a:p>
          <a:p>
            <a:pPr eaLnBrk="1" hangingPunct="1"/>
            <a:r>
              <a:rPr lang="en-US" altLang="en-US" sz="1800" smtClean="0"/>
              <a:t>What do we see?   Should be No tasks</a:t>
            </a:r>
          </a:p>
          <a:p>
            <a:pPr eaLnBrk="1" hangingPunct="1"/>
            <a:r>
              <a:rPr lang="en-US" altLang="en-US" sz="1800" smtClean="0"/>
              <a:t>Why?  - Students should suggest or be led to a discussion about delimiters around the text</a:t>
            </a:r>
          </a:p>
          <a:p>
            <a:pPr eaLnBrk="1" hangingPunct="1"/>
            <a:r>
              <a:rPr lang="en-US" altLang="en-US" sz="1800" smtClean="0"/>
              <a:t>Explain that in most cases OPP will identify errors like this.</a:t>
            </a:r>
          </a:p>
          <a:p>
            <a:pPr eaLnBrk="1" hangingPunct="1"/>
            <a:endParaRPr lang="en-US" altLang="en-US" sz="1800" smtClean="0"/>
          </a:p>
        </p:txBody>
      </p:sp>
    </p:spTree>
    <p:extLst>
      <p:ext uri="{BB962C8B-B14F-4D97-AF65-F5344CB8AC3E}">
        <p14:creationId xmlns:p14="http://schemas.microsoft.com/office/powerpoint/2010/main" val="19082744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26E6BDEF-0AA8-4D4A-88C0-45AE3758DEF9}" type="slidenum">
              <a:rPr lang="en-US" altLang="en-US" b="0" smtClean="0"/>
              <a:pPr/>
              <a:t>37</a:t>
            </a:fld>
            <a:endParaRPr lang="en-US" altLang="en-US" b="0"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a:spcBef>
                <a:spcPct val="0"/>
              </a:spcBef>
            </a:pPr>
            <a:r>
              <a:rPr lang="en-US" altLang="en-US" sz="1800" smtClean="0"/>
              <a:t>Just as when working with Calculated Fields, the user must use the correct delimiters around different data types.  The Activity ID field is a text field so we must enter quotes – either single or double quotes – around the activity ID.</a:t>
            </a:r>
          </a:p>
          <a:p>
            <a:pPr eaLnBrk="1" hangingPunct="1"/>
            <a:endParaRPr lang="en-US" altLang="en-US" sz="1800" smtClean="0"/>
          </a:p>
        </p:txBody>
      </p:sp>
    </p:spTree>
    <p:extLst>
      <p:ext uri="{BB962C8B-B14F-4D97-AF65-F5344CB8AC3E}">
        <p14:creationId xmlns:p14="http://schemas.microsoft.com/office/powerpoint/2010/main" val="1177130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5CB8DA21-C288-47EB-8EF1-CC189D160236}" type="slidenum">
              <a:rPr lang="en-US" altLang="en-US" b="0" smtClean="0"/>
              <a:pPr/>
              <a:t>38</a:t>
            </a:fld>
            <a:endParaRPr lang="en-US" altLang="en-US" b="0"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xfrm>
            <a:off x="933450" y="4410075"/>
            <a:ext cx="5130800" cy="4176713"/>
          </a:xfrm>
          <a:noFill/>
        </p:spPr>
        <p:txBody>
          <a:bodyPr/>
          <a:lstStyle/>
          <a:p>
            <a:pPr>
              <a:spcBef>
                <a:spcPct val="0"/>
              </a:spcBef>
            </a:pPr>
            <a:r>
              <a:rPr lang="en-US" altLang="en-US" sz="1800" smtClean="0"/>
              <a:t>After selecting the edit of {yourID}_Task_200 filter the user can add the quotes around 200.</a:t>
            </a:r>
          </a:p>
          <a:p>
            <a:pPr eaLnBrk="1" hangingPunct="1"/>
            <a:endParaRPr lang="en-US" altLang="en-US" sz="1800" smtClean="0"/>
          </a:p>
        </p:txBody>
      </p:sp>
    </p:spTree>
    <p:extLst>
      <p:ext uri="{BB962C8B-B14F-4D97-AF65-F5344CB8AC3E}">
        <p14:creationId xmlns:p14="http://schemas.microsoft.com/office/powerpoint/2010/main" val="1894478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626E48B3-F85A-499E-833E-BE7D769B8346}" type="slidenum">
              <a:rPr lang="en-US" altLang="en-US" b="0" smtClean="0"/>
              <a:pPr/>
              <a:t>39</a:t>
            </a:fld>
            <a:endParaRPr lang="en-US" altLang="en-US" b="0"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xfrm>
            <a:off x="933450" y="4410075"/>
            <a:ext cx="5130800" cy="4176713"/>
          </a:xfrm>
          <a:noFill/>
        </p:spPr>
        <p:txBody>
          <a:bodyPr/>
          <a:lstStyle/>
          <a:p>
            <a:pPr>
              <a:spcBef>
                <a:spcPct val="0"/>
              </a:spcBef>
            </a:pPr>
            <a:r>
              <a:rPr lang="en-US" altLang="en-US" sz="1800" smtClean="0"/>
              <a:t>After applying the revised filter the single task is selected.</a:t>
            </a:r>
          </a:p>
          <a:p>
            <a:pPr eaLnBrk="1" hangingPunct="1"/>
            <a:endParaRPr lang="en-US" altLang="en-US" sz="1800" smtClean="0"/>
          </a:p>
        </p:txBody>
      </p:sp>
    </p:spTree>
    <p:extLst>
      <p:ext uri="{BB962C8B-B14F-4D97-AF65-F5344CB8AC3E}">
        <p14:creationId xmlns:p14="http://schemas.microsoft.com/office/powerpoint/2010/main" val="10257400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ACE20A21-1310-4C6F-BB8F-80FE2B57F2F8}" type="slidenum">
              <a:rPr lang="en-US" altLang="en-US" b="0" smtClean="0"/>
              <a:pPr/>
              <a:t>40</a:t>
            </a:fld>
            <a:endParaRPr lang="en-US" altLang="en-US" b="0"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933450" y="4410075"/>
            <a:ext cx="5130800" cy="4176713"/>
          </a:xfrm>
          <a:noFill/>
        </p:spPr>
        <p:txBody>
          <a:bodyPr/>
          <a:lstStyle/>
          <a:p>
            <a:pPr>
              <a:spcBef>
                <a:spcPct val="0"/>
              </a:spcBef>
            </a:pPr>
            <a:r>
              <a:rPr lang="en-US" altLang="en-US" sz="1800" dirty="0" smtClean="0"/>
              <a:t>Our next filter will use the Between operation to identify all the tasks with Early Finish between </a:t>
            </a:r>
            <a:r>
              <a:rPr lang="en-US" altLang="en-US" sz="1800" dirty="0" smtClean="0"/>
              <a:t>11/11/16 </a:t>
            </a:r>
            <a:r>
              <a:rPr lang="en-US" altLang="en-US" sz="1800" dirty="0" smtClean="0"/>
              <a:t>and </a:t>
            </a:r>
            <a:r>
              <a:rPr lang="en-US" altLang="en-US" sz="1800" dirty="0" smtClean="0"/>
              <a:t>02/01/17</a:t>
            </a:r>
            <a:endParaRPr lang="en-US" altLang="en-US" sz="1800" dirty="0" smtClean="0"/>
          </a:p>
          <a:p>
            <a:pPr eaLnBrk="1" hangingPunct="1"/>
            <a:endParaRPr lang="en-US" altLang="en-US" sz="1800" dirty="0" smtClean="0"/>
          </a:p>
        </p:txBody>
      </p:sp>
    </p:spTree>
    <p:extLst>
      <p:ext uri="{BB962C8B-B14F-4D97-AF65-F5344CB8AC3E}">
        <p14:creationId xmlns:p14="http://schemas.microsoft.com/office/powerpoint/2010/main" val="2313091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D6745C1A-DF55-49A7-B87F-EDB0925B4AA3}" type="slidenum">
              <a:rPr lang="en-US" altLang="en-US" b="0" smtClean="0"/>
              <a:pPr/>
              <a:t>5</a:t>
            </a:fld>
            <a:endParaRPr lang="en-US" altLang="en-US" b="0"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xfrm>
            <a:off x="933450" y="4410075"/>
            <a:ext cx="5130800" cy="4176713"/>
          </a:xfrm>
          <a:noFill/>
        </p:spPr>
        <p:txBody>
          <a:bodyPr/>
          <a:lstStyle/>
          <a:p>
            <a:pPr>
              <a:spcBef>
                <a:spcPct val="0"/>
              </a:spcBef>
            </a:pPr>
            <a:r>
              <a:rPr lang="en-US" altLang="en-US" sz="1800" smtClean="0"/>
              <a:t>Note that the Default_Activity_Sort shows the numeric values are sorted in the way that we would expect – with lowest number first.  The alphas are sorted to the end.</a:t>
            </a:r>
          </a:p>
          <a:p>
            <a:pPr eaLnBrk="1" hangingPunct="1"/>
            <a:endParaRPr lang="en-US" altLang="en-US" sz="1800" smtClean="0"/>
          </a:p>
        </p:txBody>
      </p:sp>
    </p:spTree>
    <p:extLst>
      <p:ext uri="{BB962C8B-B14F-4D97-AF65-F5344CB8AC3E}">
        <p14:creationId xmlns:p14="http://schemas.microsoft.com/office/powerpoint/2010/main" val="27437801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3889870A-10F7-41C9-9C0A-824E4AF63B9B}" type="slidenum">
              <a:rPr lang="en-US" altLang="en-US" b="0" smtClean="0"/>
              <a:pPr/>
              <a:t>41</a:t>
            </a:fld>
            <a:endParaRPr lang="en-US" altLang="en-US" b="0"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xfrm>
            <a:off x="933450" y="4410075"/>
            <a:ext cx="5130800" cy="4176713"/>
          </a:xfrm>
          <a:noFill/>
        </p:spPr>
        <p:txBody>
          <a:bodyPr/>
          <a:lstStyle/>
          <a:p>
            <a:pPr eaLnBrk="1" hangingPunct="1"/>
            <a:r>
              <a:rPr lang="en-US" altLang="en-US" sz="1800" smtClean="0"/>
              <a:t>After creating the new filter the user selects the Between Operation which requires entries in both the Value1 and Value 2 fields.  Remember the proper delimiters for constants – in this case dates are set off by curly brackets - {}</a:t>
            </a:r>
          </a:p>
          <a:p>
            <a:pPr eaLnBrk="1" hangingPunct="1"/>
            <a:endParaRPr lang="en-US" altLang="en-US" sz="1800" smtClean="0"/>
          </a:p>
          <a:p>
            <a:pPr eaLnBrk="1" hangingPunct="1"/>
            <a:r>
              <a:rPr lang="en-US" altLang="en-US" sz="1800" smtClean="0"/>
              <a:t>Applying this filter gives only one task – 500</a:t>
            </a:r>
          </a:p>
          <a:p>
            <a:pPr>
              <a:spcBef>
                <a:spcPct val="0"/>
              </a:spcBef>
            </a:pPr>
            <a:endParaRPr lang="en-US" altLang="en-US" sz="1800" smtClean="0"/>
          </a:p>
          <a:p>
            <a:pPr eaLnBrk="1" hangingPunct="1"/>
            <a:endParaRPr lang="en-US" altLang="en-US" sz="1800" smtClean="0"/>
          </a:p>
        </p:txBody>
      </p:sp>
    </p:spTree>
    <p:extLst>
      <p:ext uri="{BB962C8B-B14F-4D97-AF65-F5344CB8AC3E}">
        <p14:creationId xmlns:p14="http://schemas.microsoft.com/office/powerpoint/2010/main" val="12022539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B5AC2D1B-9792-4889-8FDA-9B3F461C4C65}" type="slidenum">
              <a:rPr lang="en-US" altLang="en-US" b="0" smtClean="0"/>
              <a:pPr/>
              <a:t>42</a:t>
            </a:fld>
            <a:endParaRPr lang="en-US" altLang="en-US" b="0"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xfrm>
            <a:off x="933450" y="4410075"/>
            <a:ext cx="5130800" cy="4176713"/>
          </a:xfrm>
          <a:noFill/>
        </p:spPr>
        <p:txBody>
          <a:bodyPr/>
          <a:lstStyle/>
          <a:p>
            <a:pPr>
              <a:spcBef>
                <a:spcPct val="0"/>
              </a:spcBef>
            </a:pPr>
            <a:r>
              <a:rPr lang="en-US" altLang="en-US" sz="1800" smtClean="0"/>
              <a:t>Let’s increase the complexity of the filters we are working with by using the Logic field to create a compound filter.  Let’s do create one that will identify values with Early finish as defined in our Between Filter but also include any task with type of Finish Milestone.</a:t>
            </a:r>
          </a:p>
          <a:p>
            <a:pPr eaLnBrk="1" hangingPunct="1"/>
            <a:endParaRPr lang="en-US" altLang="en-US" sz="1800" smtClean="0"/>
          </a:p>
        </p:txBody>
      </p:sp>
    </p:spTree>
    <p:extLst>
      <p:ext uri="{BB962C8B-B14F-4D97-AF65-F5344CB8AC3E}">
        <p14:creationId xmlns:p14="http://schemas.microsoft.com/office/powerpoint/2010/main" val="35445216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C5C3B128-57AB-44A8-B189-29BAE4A50680}" type="slidenum">
              <a:rPr lang="en-US" altLang="en-US" b="0" smtClean="0"/>
              <a:pPr/>
              <a:t>43</a:t>
            </a:fld>
            <a:endParaRPr lang="en-US" altLang="en-US" b="0"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xfrm>
            <a:off x="933450" y="4410075"/>
            <a:ext cx="5130800" cy="4176713"/>
          </a:xfrm>
          <a:noFill/>
        </p:spPr>
        <p:txBody>
          <a:bodyPr/>
          <a:lstStyle/>
          <a:p>
            <a:pPr>
              <a:spcBef>
                <a:spcPct val="0"/>
              </a:spcBef>
            </a:pPr>
            <a:r>
              <a:rPr lang="en-US" altLang="en-US" sz="1800" smtClean="0"/>
              <a:t>Because we are going to reuse the Between filter logic in the new filter, let’s create a new filter by using Copy button after selecting the Between Filter.</a:t>
            </a:r>
          </a:p>
          <a:p>
            <a:pPr eaLnBrk="1" hangingPunct="1"/>
            <a:endParaRPr lang="en-US" altLang="en-US" sz="1800" smtClean="0"/>
          </a:p>
        </p:txBody>
      </p:sp>
    </p:spTree>
    <p:extLst>
      <p:ext uri="{BB962C8B-B14F-4D97-AF65-F5344CB8AC3E}">
        <p14:creationId xmlns:p14="http://schemas.microsoft.com/office/powerpoint/2010/main" val="39734031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2FF86DC9-0B9D-4548-BF5F-A857E8137097}" type="slidenum">
              <a:rPr lang="en-US" altLang="en-US" b="0" smtClean="0"/>
              <a:pPr/>
              <a:t>44</a:t>
            </a:fld>
            <a:endParaRPr lang="en-US" altLang="en-US" b="0"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xfrm>
            <a:off x="933450" y="4410075"/>
            <a:ext cx="5130800" cy="4176713"/>
          </a:xfrm>
          <a:noFill/>
        </p:spPr>
        <p:txBody>
          <a:bodyPr/>
          <a:lstStyle/>
          <a:p>
            <a:pPr eaLnBrk="1" hangingPunct="1"/>
            <a:r>
              <a:rPr lang="en-US" altLang="en-US" sz="1800" smtClean="0"/>
              <a:t>Rename the filter </a:t>
            </a:r>
            <a:r>
              <a:rPr lang="en-US" altLang="en-US" sz="1800" b="1" smtClean="0"/>
              <a:t>{yourID}_Between_or_Finish_MS</a:t>
            </a:r>
            <a:r>
              <a:rPr lang="en-US" altLang="en-US" sz="1800" smtClean="0"/>
              <a:t>.  Click into the logic field on the second line and then choose OR from the dropdown.  After selecting the </a:t>
            </a:r>
            <a:r>
              <a:rPr lang="en-US" altLang="en-US" sz="1800" b="1" smtClean="0"/>
              <a:t>Activity Type</a:t>
            </a:r>
            <a:r>
              <a:rPr lang="en-US" altLang="en-US" sz="1800" smtClean="0"/>
              <a:t> field and  the </a:t>
            </a:r>
            <a:r>
              <a:rPr lang="en-US" altLang="en-US" sz="1800" b="1" smtClean="0"/>
              <a:t>Equals</a:t>
            </a:r>
            <a:r>
              <a:rPr lang="en-US" altLang="en-US" sz="1800" smtClean="0"/>
              <a:t> operation, the user sees that clicking into the Value1 field, the drop shows a lists of the valid values – also called enumerated values.  From the drop down, select the </a:t>
            </a:r>
            <a:r>
              <a:rPr lang="en-US" altLang="en-US" sz="1800" b="1" smtClean="0"/>
              <a:t>Finish Milestone</a:t>
            </a:r>
            <a:r>
              <a:rPr lang="en-US" altLang="en-US" sz="1800" smtClean="0"/>
              <a:t>.  Click OK and OK.</a:t>
            </a:r>
          </a:p>
          <a:p>
            <a:pPr eaLnBrk="1" hangingPunct="1"/>
            <a:endParaRPr lang="en-US" altLang="en-US" sz="1800" smtClean="0"/>
          </a:p>
          <a:p>
            <a:pPr eaLnBrk="1" hangingPunct="1"/>
            <a:r>
              <a:rPr lang="en-US" altLang="en-US" sz="1800" smtClean="0"/>
              <a:t>After applying the new filter there are now 2 items shown.</a:t>
            </a:r>
          </a:p>
          <a:p>
            <a:pPr eaLnBrk="1" hangingPunct="1"/>
            <a:endParaRPr lang="en-US" altLang="en-US" sz="1800" smtClean="0"/>
          </a:p>
        </p:txBody>
      </p:sp>
    </p:spTree>
    <p:extLst>
      <p:ext uri="{BB962C8B-B14F-4D97-AF65-F5344CB8AC3E}">
        <p14:creationId xmlns:p14="http://schemas.microsoft.com/office/powerpoint/2010/main" val="35132791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5ACF73E4-3EA3-4820-AD20-E394DAD864FA}" type="slidenum">
              <a:rPr lang="en-US" altLang="en-US" b="0" smtClean="0"/>
              <a:pPr/>
              <a:t>45</a:t>
            </a:fld>
            <a:endParaRPr lang="en-US" altLang="en-US" b="0" smtClean="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xfrm>
            <a:off x="933450" y="4410075"/>
            <a:ext cx="5130800" cy="4176713"/>
          </a:xfrm>
          <a:noFill/>
        </p:spPr>
        <p:txBody>
          <a:bodyPr/>
          <a:lstStyle/>
          <a:p>
            <a:pPr>
              <a:spcBef>
                <a:spcPct val="0"/>
              </a:spcBef>
            </a:pPr>
            <a:r>
              <a:rPr lang="en-US" altLang="en-US" sz="1800" dirty="0" smtClean="0"/>
              <a:t>The use of parentheses can lead to very complicated filters – like the one shown on slide 44.  We will not attempt to replicate this </a:t>
            </a:r>
            <a:r>
              <a:rPr lang="en-US" altLang="en-US" sz="1800" dirty="0" smtClean="0"/>
              <a:t>one, </a:t>
            </a:r>
            <a:r>
              <a:rPr lang="en-US" altLang="en-US" sz="1800" dirty="0" smtClean="0"/>
              <a:t>but let’s do a little practice with parentheses.</a:t>
            </a:r>
          </a:p>
          <a:p>
            <a:pPr eaLnBrk="1" hangingPunct="1"/>
            <a:endParaRPr lang="en-US" altLang="en-US" sz="1800" dirty="0" smtClean="0"/>
          </a:p>
        </p:txBody>
      </p:sp>
    </p:spTree>
    <p:extLst>
      <p:ext uri="{BB962C8B-B14F-4D97-AF65-F5344CB8AC3E}">
        <p14:creationId xmlns:p14="http://schemas.microsoft.com/office/powerpoint/2010/main" val="12579841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0A038297-ED54-491F-8916-173247EFCCD9}" type="slidenum">
              <a:rPr lang="en-US" altLang="en-US" b="0" smtClean="0"/>
              <a:pPr/>
              <a:t>46</a:t>
            </a:fld>
            <a:endParaRPr lang="en-US" altLang="en-US" b="0"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xfrm>
            <a:off x="933450" y="4410075"/>
            <a:ext cx="5130800" cy="4176713"/>
          </a:xfrm>
          <a:noFill/>
        </p:spPr>
        <p:txBody>
          <a:bodyPr/>
          <a:lstStyle/>
          <a:p>
            <a:pPr eaLnBrk="1" hangingPunct="1"/>
            <a:r>
              <a:rPr lang="en-US" altLang="en-US" sz="1800" dirty="0" smtClean="0"/>
              <a:t>Let’s demonstrate the effects of parentheses by creating a new Filter titled {</a:t>
            </a:r>
            <a:r>
              <a:rPr lang="en-US" altLang="en-US" sz="1800" dirty="0" err="1" smtClean="0"/>
              <a:t>yourID</a:t>
            </a:r>
            <a:r>
              <a:rPr lang="en-US" altLang="en-US" sz="1800" dirty="0" smtClean="0"/>
              <a:t>}_Paren.  Define the filter as</a:t>
            </a:r>
          </a:p>
          <a:p>
            <a:pPr eaLnBrk="1" hangingPunct="1"/>
            <a:r>
              <a:rPr lang="en-US" altLang="en-US" sz="1800" dirty="0" smtClean="0"/>
              <a:t>	C4</a:t>
            </a:r>
            <a:r>
              <a:rPr lang="en-US" altLang="en-US" sz="1800" dirty="0" smtClean="0"/>
              <a:t>	</a:t>
            </a:r>
            <a:r>
              <a:rPr lang="en-US" altLang="en-US" sz="1800" dirty="0" smtClean="0"/>
              <a:t>Equals</a:t>
            </a:r>
            <a:r>
              <a:rPr lang="en-US" altLang="en-US" sz="1800" dirty="0" smtClean="0"/>
              <a:t>	THA43EN2</a:t>
            </a:r>
          </a:p>
          <a:p>
            <a:pPr eaLnBrk="1" hangingPunct="1"/>
            <a:r>
              <a:rPr lang="en-US" altLang="en-US" sz="1800" dirty="0" smtClean="0"/>
              <a:t>And 	 Activity Type        Equals	ASAP</a:t>
            </a:r>
          </a:p>
          <a:p>
            <a:pPr eaLnBrk="1" hangingPunct="1"/>
            <a:r>
              <a:rPr lang="en-US" altLang="en-US" sz="1800" dirty="0" smtClean="0"/>
              <a:t>Or	  User Char 1        Equals	Red</a:t>
            </a:r>
          </a:p>
          <a:p>
            <a:pPr eaLnBrk="1" hangingPunct="1"/>
            <a:endParaRPr lang="en-US" altLang="en-US" sz="1800" dirty="0" smtClean="0"/>
          </a:p>
          <a:p>
            <a:pPr eaLnBrk="1" hangingPunct="1"/>
            <a:r>
              <a:rPr lang="en-US" altLang="en-US" sz="1800" dirty="0" smtClean="0"/>
              <a:t>Click OK.  And OK again.  This filter to 5 tasks</a:t>
            </a:r>
          </a:p>
          <a:p>
            <a:pPr eaLnBrk="1" hangingPunct="1"/>
            <a:endParaRPr lang="en-US" altLang="en-US" sz="1800" dirty="0" smtClean="0"/>
          </a:p>
        </p:txBody>
      </p:sp>
    </p:spTree>
    <p:extLst>
      <p:ext uri="{BB962C8B-B14F-4D97-AF65-F5344CB8AC3E}">
        <p14:creationId xmlns:p14="http://schemas.microsoft.com/office/powerpoint/2010/main" val="32871131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CE170B05-1022-4333-BADC-D8C5FB619D11}" type="slidenum">
              <a:rPr lang="en-US" altLang="en-US" b="0" smtClean="0"/>
              <a:pPr/>
              <a:t>47</a:t>
            </a:fld>
            <a:endParaRPr lang="en-US" altLang="en-US" b="0"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933450" y="4410075"/>
            <a:ext cx="5130800" cy="4176713"/>
          </a:xfrm>
          <a:noFill/>
        </p:spPr>
        <p:txBody>
          <a:bodyPr/>
          <a:lstStyle/>
          <a:p>
            <a:pPr eaLnBrk="1" hangingPunct="1"/>
            <a:r>
              <a:rPr lang="en-US" altLang="en-US" sz="1800" smtClean="0"/>
              <a:t>Let’s</a:t>
            </a:r>
            <a:r>
              <a:rPr lang="en-US" altLang="en-US" sz="1800" b="1" smtClean="0">
                <a:solidFill>
                  <a:schemeClr val="accent2"/>
                </a:solidFill>
              </a:rPr>
              <a:t> </a:t>
            </a:r>
            <a:r>
              <a:rPr lang="en-US" altLang="en-US" sz="1800" smtClean="0"/>
              <a:t>Edit our filter.  We see that OPP has added parentheses  in front of C4 and after [ASAP] indicating that it will perform the AND operation prior to the OR operation.</a:t>
            </a:r>
          </a:p>
          <a:p>
            <a:pPr eaLnBrk="1" hangingPunct="1"/>
            <a:endParaRPr lang="en-US" altLang="en-US" sz="1800" smtClean="0"/>
          </a:p>
          <a:p>
            <a:pPr eaLnBrk="1" hangingPunct="1"/>
            <a:r>
              <a:rPr lang="en-US" altLang="en-US" sz="1800" smtClean="0"/>
              <a:t>Let’s modify – first we need to remove the existing parentheses.  Click into field (C4)on first line and click into the edit bar and use click /arrows to move to and then delete the open parenthesis.  Next click on the Value1 in second line [ASAP] – an easy way to delete the parenthesis is to reselect the [ASAP] form the drop down.</a:t>
            </a:r>
          </a:p>
          <a:p>
            <a:pPr eaLnBrk="1" hangingPunct="1"/>
            <a:endParaRPr lang="en-US" altLang="en-US" sz="1800" smtClean="0"/>
          </a:p>
        </p:txBody>
      </p:sp>
    </p:spTree>
    <p:extLst>
      <p:ext uri="{BB962C8B-B14F-4D97-AF65-F5344CB8AC3E}">
        <p14:creationId xmlns:p14="http://schemas.microsoft.com/office/powerpoint/2010/main" val="3980511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BB658340-8A31-411C-87BD-BC0B1C817352}" type="slidenum">
              <a:rPr lang="en-US" altLang="en-US" b="0" smtClean="0"/>
              <a:pPr/>
              <a:t>48</a:t>
            </a:fld>
            <a:endParaRPr lang="en-US" altLang="en-US" b="0"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xfrm>
            <a:off x="933450" y="4410075"/>
            <a:ext cx="5130800" cy="4176713"/>
          </a:xfrm>
          <a:noFill/>
        </p:spPr>
        <p:txBody>
          <a:bodyPr/>
          <a:lstStyle/>
          <a:p>
            <a:pPr eaLnBrk="1" hangingPunct="1"/>
            <a:r>
              <a:rPr lang="en-US" altLang="en-US" sz="1800" smtClean="0"/>
              <a:t>Now to add the parentheses where we want – select the Activity type field in line 2 and then the left parenthesis button.  Finally select the Value2 field in line 2 and then the right parenthesis.</a:t>
            </a:r>
          </a:p>
          <a:p>
            <a:pPr eaLnBrk="1" hangingPunct="1"/>
            <a:endParaRPr lang="en-US" altLang="en-US" sz="1800" smtClean="0"/>
          </a:p>
          <a:p>
            <a:pPr eaLnBrk="1" hangingPunct="1"/>
            <a:r>
              <a:rPr lang="en-US" altLang="en-US" sz="1800" smtClean="0"/>
              <a:t>Click OK twice and we see that the modified filter shows only 1 value.  The parentheses can significantly alter the definition of any filter.</a:t>
            </a:r>
          </a:p>
          <a:p>
            <a:pPr eaLnBrk="1" hangingPunct="1"/>
            <a:endParaRPr lang="en-US" altLang="en-US" sz="1800" smtClean="0"/>
          </a:p>
        </p:txBody>
      </p:sp>
    </p:spTree>
    <p:extLst>
      <p:ext uri="{BB962C8B-B14F-4D97-AF65-F5344CB8AC3E}">
        <p14:creationId xmlns:p14="http://schemas.microsoft.com/office/powerpoint/2010/main" val="26776258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A1854AE3-2D4A-4FE9-B937-7BFEBA27408A}" type="slidenum">
              <a:rPr lang="en-US" altLang="en-US" b="0" smtClean="0"/>
              <a:pPr/>
              <a:t>49</a:t>
            </a:fld>
            <a:endParaRPr lang="en-US" altLang="en-US" b="0"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xfrm>
            <a:off x="933450" y="4410075"/>
            <a:ext cx="5130800" cy="4176713"/>
          </a:xfrm>
          <a:noFill/>
        </p:spPr>
        <p:txBody>
          <a:bodyPr/>
          <a:lstStyle/>
          <a:p>
            <a:pPr>
              <a:spcBef>
                <a:spcPct val="0"/>
              </a:spcBef>
            </a:pPr>
            <a:r>
              <a:rPr lang="en-US" altLang="en-US" sz="1800" smtClean="0"/>
              <a:t>Just a reminder that the Cancel Filter selection at the top of the filter list removes all filters …</a:t>
            </a:r>
          </a:p>
          <a:p>
            <a:pPr eaLnBrk="1" hangingPunct="1"/>
            <a:endParaRPr lang="en-US" altLang="en-US" sz="1800" smtClean="0"/>
          </a:p>
        </p:txBody>
      </p:sp>
    </p:spTree>
    <p:extLst>
      <p:ext uri="{BB962C8B-B14F-4D97-AF65-F5344CB8AC3E}">
        <p14:creationId xmlns:p14="http://schemas.microsoft.com/office/powerpoint/2010/main" val="6109878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790F89F9-3CC6-45E1-8F50-F946CB1E2268}" type="slidenum">
              <a:rPr lang="en-US" altLang="en-US" b="0" smtClean="0"/>
              <a:pPr/>
              <a:t>50</a:t>
            </a:fld>
            <a:endParaRPr lang="en-US" altLang="en-US" b="0" smtClean="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xfrm>
            <a:off x="933450" y="4410075"/>
            <a:ext cx="5130800" cy="4176713"/>
          </a:xfrm>
          <a:noFill/>
        </p:spPr>
        <p:txBody>
          <a:bodyPr/>
          <a:lstStyle/>
          <a:p>
            <a:pPr>
              <a:spcBef>
                <a:spcPct val="0"/>
              </a:spcBef>
            </a:pPr>
            <a:r>
              <a:rPr lang="en-US" altLang="en-US" sz="1800" smtClean="0"/>
              <a:t>… and shows all tasks in the project.</a:t>
            </a:r>
          </a:p>
          <a:p>
            <a:pPr eaLnBrk="1" hangingPunct="1"/>
            <a:endParaRPr lang="en-US" altLang="en-US" sz="1800" smtClean="0"/>
          </a:p>
        </p:txBody>
      </p:sp>
    </p:spTree>
    <p:extLst>
      <p:ext uri="{BB962C8B-B14F-4D97-AF65-F5344CB8AC3E}">
        <p14:creationId xmlns:p14="http://schemas.microsoft.com/office/powerpoint/2010/main" val="430849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7EE6A280-4530-49C1-8515-8DACFC0ED227}" type="slidenum">
              <a:rPr lang="en-US" altLang="en-US" b="0" smtClean="0"/>
              <a:pPr/>
              <a:t>6</a:t>
            </a:fld>
            <a:endParaRPr lang="en-US" altLang="en-US" b="0"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xfrm>
            <a:off x="933450" y="4410075"/>
            <a:ext cx="5130800" cy="4176713"/>
          </a:xfrm>
          <a:noFill/>
        </p:spPr>
        <p:txBody>
          <a:bodyPr/>
          <a:lstStyle/>
          <a:p>
            <a:pPr>
              <a:spcBef>
                <a:spcPct val="0"/>
              </a:spcBef>
            </a:pPr>
            <a:r>
              <a:rPr lang="en-US" altLang="en-US" sz="1800" smtClean="0"/>
              <a:t>The fastest way to quickly sort data is the </a:t>
            </a:r>
            <a:r>
              <a:rPr lang="en-US" altLang="en-US" sz="1800" b="1" smtClean="0"/>
              <a:t>Click to Sort</a:t>
            </a:r>
            <a:r>
              <a:rPr lang="en-US" altLang="en-US" sz="1800" smtClean="0"/>
              <a:t> feature.  Right-click on any column heading and select the </a:t>
            </a:r>
            <a:r>
              <a:rPr lang="en-US" altLang="en-US" sz="1800" b="1" smtClean="0"/>
              <a:t>Click to Sort</a:t>
            </a:r>
            <a:r>
              <a:rPr lang="en-US" altLang="en-US" sz="1800" smtClean="0">
                <a:solidFill>
                  <a:schemeClr val="accent2"/>
                </a:solidFill>
              </a:rPr>
              <a:t>.  </a:t>
            </a:r>
            <a:r>
              <a:rPr lang="en-US" altLang="en-US" sz="1800" smtClean="0"/>
              <a:t>Then left clicking on any column heading will cause the data in the project to be sorted by that column. </a:t>
            </a:r>
          </a:p>
          <a:p>
            <a:pPr eaLnBrk="1" hangingPunct="1"/>
            <a:endParaRPr lang="en-US" altLang="en-US" sz="1800" smtClean="0"/>
          </a:p>
        </p:txBody>
      </p:sp>
    </p:spTree>
    <p:extLst>
      <p:ext uri="{BB962C8B-B14F-4D97-AF65-F5344CB8AC3E}">
        <p14:creationId xmlns:p14="http://schemas.microsoft.com/office/powerpoint/2010/main" val="8386446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B6DB3FAB-DA65-48B7-9245-8503DD924905}" type="slidenum">
              <a:rPr lang="en-US" altLang="en-US" b="0" smtClean="0"/>
              <a:pPr/>
              <a:t>51</a:t>
            </a:fld>
            <a:endParaRPr lang="en-US" altLang="en-US" b="0" smtClean="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xfrm>
            <a:off x="933450" y="4410075"/>
            <a:ext cx="5130800" cy="4176713"/>
          </a:xfrm>
          <a:noFill/>
        </p:spPr>
        <p:txBody>
          <a:bodyPr/>
          <a:lstStyle/>
          <a:p>
            <a:pPr>
              <a:spcBef>
                <a:spcPct val="0"/>
              </a:spcBef>
            </a:pPr>
            <a:r>
              <a:rPr lang="en-US" altLang="en-US" sz="1800" smtClean="0"/>
              <a:t>Students need to remember that filters that operate on Text fields are Case sensitive.  Create a new Filter titled {yourID}_Green.   With User Character Field 1 Equal to “Green”.  Applying the filter shows that 3 tasks are selected.      Are there really more?</a:t>
            </a:r>
          </a:p>
          <a:p>
            <a:pPr eaLnBrk="1" hangingPunct="1"/>
            <a:endParaRPr lang="en-US" altLang="en-US" sz="1800" smtClean="0"/>
          </a:p>
        </p:txBody>
      </p:sp>
    </p:spTree>
    <p:extLst>
      <p:ext uri="{BB962C8B-B14F-4D97-AF65-F5344CB8AC3E}">
        <p14:creationId xmlns:p14="http://schemas.microsoft.com/office/powerpoint/2010/main" val="42761699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E7BC191D-CF85-4442-BFBC-A3D169CB059D}" type="slidenum">
              <a:rPr lang="en-US" altLang="en-US" b="0" smtClean="0"/>
              <a:pPr/>
              <a:t>52</a:t>
            </a:fld>
            <a:endParaRPr lang="en-US" altLang="en-US" b="0" smtClean="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xfrm>
            <a:off x="933450" y="4410075"/>
            <a:ext cx="5130800" cy="4176713"/>
          </a:xfrm>
          <a:noFill/>
        </p:spPr>
        <p:txBody>
          <a:bodyPr/>
          <a:lstStyle/>
          <a:p>
            <a:pPr eaLnBrk="1" hangingPunct="1"/>
            <a:r>
              <a:rPr lang="en-US" altLang="en-US" sz="1400" smtClean="0"/>
              <a:t>Remove the Filter and add the User Character Field 1 and the {yourID}_Green to the spreadsheet so that we can see the data and the evaluation of the filter.  In the sheet that we see several tasks (like 80.2 and 700.2) for which the spelling of green has lead to a False value.</a:t>
            </a:r>
          </a:p>
          <a:p>
            <a:pPr eaLnBrk="1" hangingPunct="1"/>
            <a:endParaRPr lang="en-US" altLang="en-US" sz="1400" smtClean="0"/>
          </a:p>
          <a:p>
            <a:pPr eaLnBrk="1" hangingPunct="1"/>
            <a:r>
              <a:rPr lang="en-US" altLang="en-US" sz="1400" smtClean="0"/>
              <a:t>The user had several options  - 1) data cleanup, or 2) modification of the filter to include alternate entries like all lower case.</a:t>
            </a:r>
          </a:p>
          <a:p>
            <a:pPr eaLnBrk="1" hangingPunct="1"/>
            <a:endParaRPr lang="en-US" altLang="en-US" sz="1400" smtClean="0"/>
          </a:p>
          <a:p>
            <a:pPr eaLnBrk="1" hangingPunct="1"/>
            <a:r>
              <a:rPr lang="en-US" altLang="en-US" sz="1400" smtClean="0"/>
              <a:t>Note that the user could also consider modifying the Operation used in the filter to be “Contains” if they want the task 800.3.2 to be included.</a:t>
            </a:r>
          </a:p>
          <a:p>
            <a:pPr eaLnBrk="1" hangingPunct="1"/>
            <a:endParaRPr lang="en-US" altLang="en-US" sz="1400" smtClean="0"/>
          </a:p>
          <a:p>
            <a:pPr eaLnBrk="1" hangingPunct="1"/>
            <a:r>
              <a:rPr lang="en-US" altLang="en-US" sz="1400" smtClean="0"/>
              <a:t>We should note to the students that the variability of the spelling of key values is a strong reason why Code fields are frequently used for identifying values for key fields.</a:t>
            </a:r>
          </a:p>
        </p:txBody>
      </p:sp>
    </p:spTree>
    <p:extLst>
      <p:ext uri="{BB962C8B-B14F-4D97-AF65-F5344CB8AC3E}">
        <p14:creationId xmlns:p14="http://schemas.microsoft.com/office/powerpoint/2010/main" val="12853777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1086E1FF-4DFF-4B19-A2B2-B299E8AE37CD}" type="slidenum">
              <a:rPr lang="en-US" altLang="en-US" b="0" smtClean="0"/>
              <a:pPr/>
              <a:t>53</a:t>
            </a:fld>
            <a:endParaRPr lang="en-US" altLang="en-US" b="0" smtClean="0"/>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xfrm>
            <a:off x="933450" y="4410075"/>
            <a:ext cx="5130800" cy="4176713"/>
          </a:xfrm>
          <a:noFill/>
        </p:spPr>
        <p:txBody>
          <a:bodyPr/>
          <a:lstStyle/>
          <a:p>
            <a:pPr eaLnBrk="1" hangingPunct="1"/>
            <a:r>
              <a:rPr lang="en-US" altLang="en-US" sz="1400" smtClean="0"/>
              <a:t>Filters can very depending on whether they are applied Bottom-Up or Top- Down.  Demonstrate by right-clicking in the spread sheet and under Preferences enable outlining.  Check the Outlining tab and choose a light color for the background.</a:t>
            </a:r>
          </a:p>
          <a:p>
            <a:pPr eaLnBrk="1" hangingPunct="1"/>
            <a:endParaRPr lang="en-US" altLang="en-US" sz="1400" smtClean="0"/>
          </a:p>
          <a:p>
            <a:pPr eaLnBrk="1" hangingPunct="1"/>
            <a:r>
              <a:rPr lang="en-US" altLang="en-US" sz="1400" smtClean="0"/>
              <a:t>Create a New filter titles {yourID}_Outline and filter for values of User Character Field 2 Equal to 1.  (Remember quote delimiters!)  Apply the Outline Filter.</a:t>
            </a:r>
          </a:p>
          <a:p>
            <a:pPr eaLnBrk="1" hangingPunct="1"/>
            <a:endParaRPr lang="en-US" altLang="en-US" sz="1400" smtClean="0"/>
          </a:p>
          <a:p>
            <a:pPr eaLnBrk="1" hangingPunct="1"/>
            <a:r>
              <a:rPr lang="en-US" altLang="en-US" sz="1400" smtClean="0"/>
              <a:t>Replace the User Character Field 1 with User Character Field 2 on the spreadsheet.</a:t>
            </a:r>
          </a:p>
          <a:p>
            <a:pPr eaLnBrk="1" hangingPunct="1"/>
            <a:endParaRPr lang="en-US" altLang="en-US" sz="1400" smtClean="0"/>
          </a:p>
          <a:p>
            <a:pPr eaLnBrk="1" hangingPunct="1"/>
            <a:r>
              <a:rPr lang="en-US" altLang="en-US" sz="1400" smtClean="0"/>
              <a:t>Note that filter display 3 subproject tasks and three detail tasks.  The default is for filters to be applied from Bottom-to-Top.</a:t>
            </a:r>
          </a:p>
          <a:p>
            <a:pPr eaLnBrk="1" hangingPunct="1"/>
            <a:endParaRPr lang="en-US" altLang="en-US" sz="1400" smtClean="0"/>
          </a:p>
        </p:txBody>
      </p:sp>
    </p:spTree>
    <p:extLst>
      <p:ext uri="{BB962C8B-B14F-4D97-AF65-F5344CB8AC3E}">
        <p14:creationId xmlns:p14="http://schemas.microsoft.com/office/powerpoint/2010/main" val="39175839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165C7A0D-2518-4C98-98D6-025AE341A23A}" type="slidenum">
              <a:rPr lang="en-US" altLang="en-US" b="0" smtClean="0"/>
              <a:pPr/>
              <a:t>54</a:t>
            </a:fld>
            <a:endParaRPr lang="en-US" altLang="en-US" b="0" smtClean="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xfrm>
            <a:off x="933450" y="4410075"/>
            <a:ext cx="5130800" cy="4176713"/>
          </a:xfrm>
          <a:noFill/>
        </p:spPr>
        <p:txBody>
          <a:bodyPr/>
          <a:lstStyle/>
          <a:p>
            <a:pPr eaLnBrk="1" hangingPunct="1"/>
            <a:r>
              <a:rPr lang="en-US" altLang="en-US" sz="1800" smtClean="0"/>
              <a:t>Right-click on the spreadsheet and select </a:t>
            </a:r>
            <a:r>
              <a:rPr lang="en-US" altLang="en-US" sz="1800" b="1" smtClean="0"/>
              <a:t>Preferences</a:t>
            </a:r>
            <a:r>
              <a:rPr lang="en-US" altLang="en-US" sz="1800" smtClean="0"/>
              <a:t>.  On the </a:t>
            </a:r>
            <a:r>
              <a:rPr lang="en-US" altLang="en-US" sz="1800" b="1" smtClean="0"/>
              <a:t>Outlining</a:t>
            </a:r>
            <a:r>
              <a:rPr lang="en-US" altLang="en-US" sz="1800" smtClean="0"/>
              <a:t> tab select the check box on left side to apply filters from the top down.  Click </a:t>
            </a:r>
            <a:r>
              <a:rPr lang="en-US" altLang="en-US" sz="1800" b="1" smtClean="0"/>
              <a:t>OK</a:t>
            </a:r>
            <a:r>
              <a:rPr lang="en-US" altLang="en-US" sz="1800" smtClean="0"/>
              <a:t>.</a:t>
            </a:r>
          </a:p>
          <a:p>
            <a:pPr eaLnBrk="1" hangingPunct="1"/>
            <a:endParaRPr lang="en-US" altLang="en-US" sz="1800" smtClean="0"/>
          </a:p>
          <a:p>
            <a:pPr eaLnBrk="1" hangingPunct="1"/>
            <a:r>
              <a:rPr lang="en-US" altLang="en-US" sz="1800" smtClean="0"/>
              <a:t>Now we see that only 4 tasks are displayed.  (Note the task 800.3 and it’s sub task 800.3.2 are not displayed.)</a:t>
            </a:r>
          </a:p>
          <a:p>
            <a:pPr eaLnBrk="1" hangingPunct="1"/>
            <a:endParaRPr lang="en-US" altLang="en-US" sz="1800" smtClean="0"/>
          </a:p>
        </p:txBody>
      </p:sp>
    </p:spTree>
    <p:extLst>
      <p:ext uri="{BB962C8B-B14F-4D97-AF65-F5344CB8AC3E}">
        <p14:creationId xmlns:p14="http://schemas.microsoft.com/office/powerpoint/2010/main" val="25656135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3FEBCA5E-0204-48EB-91D2-EBFE72D12DA0}" type="slidenum">
              <a:rPr lang="en-US" altLang="en-US" b="0" smtClean="0"/>
              <a:pPr/>
              <a:t>55</a:t>
            </a:fld>
            <a:endParaRPr lang="en-US" altLang="en-US" b="0" smtClean="0"/>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xfrm>
            <a:off x="933450" y="4410075"/>
            <a:ext cx="5130800" cy="4176713"/>
          </a:xfrm>
          <a:noFill/>
        </p:spPr>
        <p:txBody>
          <a:bodyPr/>
          <a:lstStyle/>
          <a:p>
            <a:pPr eaLnBrk="1" hangingPunct="1"/>
            <a:r>
              <a:rPr lang="en-US" altLang="en-US" sz="1800" smtClean="0"/>
              <a:t>Let’s take a look at the most advance screen in the filters dialog.  Select </a:t>
            </a:r>
            <a:r>
              <a:rPr lang="en-US" altLang="en-US" sz="1800" b="1" smtClean="0"/>
              <a:t>Tools</a:t>
            </a:r>
            <a:r>
              <a:rPr lang="en-US" altLang="en-US" sz="1800" smtClean="0"/>
              <a:t> … </a:t>
            </a:r>
            <a:r>
              <a:rPr lang="en-US" altLang="en-US" sz="1800" b="1" smtClean="0"/>
              <a:t>Filters</a:t>
            </a:r>
            <a:r>
              <a:rPr lang="en-US" altLang="en-US" sz="1800" smtClean="0"/>
              <a:t> … and then the </a:t>
            </a:r>
            <a:r>
              <a:rPr lang="en-US" altLang="en-US" sz="1800" b="1" smtClean="0"/>
              <a:t>{yourID}_Paren</a:t>
            </a:r>
            <a:r>
              <a:rPr lang="en-US" altLang="en-US" sz="1800" smtClean="0"/>
              <a:t> filter.  On the Filter Expression dialog select the More button on the lower right. </a:t>
            </a:r>
          </a:p>
          <a:p>
            <a:pPr eaLnBrk="1" hangingPunct="1"/>
            <a:endParaRPr lang="en-US" altLang="en-US" sz="1800" smtClean="0"/>
          </a:p>
          <a:p>
            <a:pPr eaLnBrk="1" hangingPunct="1"/>
            <a:r>
              <a:rPr lang="en-US" altLang="en-US" sz="1800" smtClean="0"/>
              <a:t>The display now show the filter expression in internal format.  The user can actually use the Fields and functions buttons in creating filters.</a:t>
            </a:r>
          </a:p>
          <a:p>
            <a:pPr eaLnBrk="1" hangingPunct="1"/>
            <a:endParaRPr lang="en-US" altLang="en-US" sz="1800" smtClean="0"/>
          </a:p>
        </p:txBody>
      </p:sp>
    </p:spTree>
    <p:extLst>
      <p:ext uri="{BB962C8B-B14F-4D97-AF65-F5344CB8AC3E}">
        <p14:creationId xmlns:p14="http://schemas.microsoft.com/office/powerpoint/2010/main" val="14963806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CFB7CC37-50C9-40C6-9656-D204664BC9CD}" type="slidenum">
              <a:rPr lang="en-US" altLang="en-US" b="0" smtClean="0"/>
              <a:pPr/>
              <a:t>56</a:t>
            </a:fld>
            <a:endParaRPr lang="en-US" altLang="en-US" b="0" smtClean="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xfrm>
            <a:off x="933450" y="4410075"/>
            <a:ext cx="5130800" cy="4176713"/>
          </a:xfrm>
          <a:noFill/>
        </p:spPr>
        <p:txBody>
          <a:bodyPr/>
          <a:lstStyle/>
          <a:p>
            <a:pPr eaLnBrk="1" hangingPunct="1"/>
            <a:r>
              <a:rPr lang="en-US" altLang="en-US" sz="1300" smtClean="0"/>
              <a:t>Let’s experiment with the More feature.  Create a new Filter  titled </a:t>
            </a:r>
            <a:r>
              <a:rPr lang="en-US" altLang="en-US" sz="1300" b="1" smtClean="0"/>
              <a:t>{yourID}_SQRT</a:t>
            </a:r>
            <a:r>
              <a:rPr lang="en-US" altLang="en-US" sz="1300" smtClean="0"/>
              <a:t>.  At the Filter Expression dialog box, select </a:t>
            </a:r>
            <a:r>
              <a:rPr lang="en-US" altLang="en-US" sz="1300" b="1" smtClean="0"/>
              <a:t>More</a:t>
            </a:r>
            <a:r>
              <a:rPr lang="en-US" altLang="en-US" sz="1300" smtClean="0"/>
              <a:t>.</a:t>
            </a:r>
          </a:p>
          <a:p>
            <a:pPr eaLnBrk="1" hangingPunct="1"/>
            <a:endParaRPr lang="en-US" altLang="en-US" sz="1300" smtClean="0"/>
          </a:p>
          <a:p>
            <a:pPr eaLnBrk="1" hangingPunct="1"/>
            <a:r>
              <a:rPr lang="en-US" altLang="en-US" sz="1300" smtClean="0"/>
              <a:t>Select the Functions button and then choose the </a:t>
            </a:r>
            <a:r>
              <a:rPr lang="en-US" altLang="en-US" sz="1300" b="1" smtClean="0"/>
              <a:t>SQRT</a:t>
            </a:r>
            <a:r>
              <a:rPr lang="en-US" altLang="en-US" sz="1300" smtClean="0"/>
              <a:t> function. Click </a:t>
            </a:r>
            <a:r>
              <a:rPr lang="en-US" altLang="en-US" sz="1300" b="1" smtClean="0"/>
              <a:t>OK</a:t>
            </a:r>
            <a:r>
              <a:rPr lang="en-US" altLang="en-US" sz="1300" smtClean="0"/>
              <a:t>.</a:t>
            </a:r>
          </a:p>
          <a:p>
            <a:pPr eaLnBrk="1" hangingPunct="1"/>
            <a:endParaRPr lang="en-US" altLang="en-US" sz="1300" smtClean="0"/>
          </a:p>
          <a:p>
            <a:pPr eaLnBrk="1" hangingPunct="1"/>
            <a:r>
              <a:rPr lang="en-US" altLang="en-US" sz="1300" smtClean="0"/>
              <a:t>Select the Fields Button – and then click into the right pane and select the User Character Field 2.  Click </a:t>
            </a:r>
            <a:r>
              <a:rPr lang="en-US" altLang="en-US" sz="1300" b="1" smtClean="0"/>
              <a:t>OK</a:t>
            </a:r>
            <a:r>
              <a:rPr lang="en-US" altLang="en-US" sz="1300" smtClean="0"/>
              <a:t>.</a:t>
            </a:r>
          </a:p>
          <a:p>
            <a:pPr eaLnBrk="1" hangingPunct="1"/>
            <a:endParaRPr lang="en-US" altLang="en-US" sz="1300" smtClean="0"/>
          </a:p>
          <a:p>
            <a:pPr eaLnBrk="1" hangingPunct="1"/>
            <a:r>
              <a:rPr lang="en-US" altLang="en-US" sz="1300" smtClean="0"/>
              <a:t>Move cursor to the right of the parentheses and type </a:t>
            </a:r>
          </a:p>
          <a:p>
            <a:pPr eaLnBrk="1" hangingPunct="1"/>
            <a:r>
              <a:rPr lang="en-US" altLang="en-US" sz="1300" smtClean="0"/>
              <a:t>	= “1”    Click Validate.  Click </a:t>
            </a:r>
            <a:r>
              <a:rPr lang="en-US" altLang="en-US" sz="1300" b="1" smtClean="0"/>
              <a:t>OK</a:t>
            </a:r>
            <a:r>
              <a:rPr lang="en-US" altLang="en-US" sz="1300" smtClean="0"/>
              <a:t> And </a:t>
            </a:r>
            <a:r>
              <a:rPr lang="en-US" altLang="en-US" sz="1300" b="1" smtClean="0"/>
              <a:t>OK</a:t>
            </a:r>
            <a:r>
              <a:rPr lang="en-US" altLang="en-US" sz="1300" smtClean="0"/>
              <a:t>.</a:t>
            </a:r>
          </a:p>
          <a:p>
            <a:pPr eaLnBrk="1" hangingPunct="1"/>
            <a:endParaRPr lang="en-US" altLang="en-US" sz="1300" smtClean="0"/>
          </a:p>
          <a:p>
            <a:pPr eaLnBrk="1" hangingPunct="1"/>
            <a:r>
              <a:rPr lang="en-US" altLang="en-US" sz="1300" smtClean="0"/>
              <a:t>Right click on the spreadsheet and select Preferences. Disable outlining and Subsections.</a:t>
            </a:r>
          </a:p>
          <a:p>
            <a:pPr eaLnBrk="1" hangingPunct="1"/>
            <a:endParaRPr lang="en-US" altLang="en-US" sz="1300" smtClean="0"/>
          </a:p>
          <a:p>
            <a:pPr eaLnBrk="1" hangingPunct="1"/>
            <a:r>
              <a:rPr lang="en-US" altLang="en-US" sz="1300" smtClean="0"/>
              <a:t>The filter displays 5 tasks.</a:t>
            </a:r>
          </a:p>
        </p:txBody>
      </p:sp>
    </p:spTree>
    <p:extLst>
      <p:ext uri="{BB962C8B-B14F-4D97-AF65-F5344CB8AC3E}">
        <p14:creationId xmlns:p14="http://schemas.microsoft.com/office/powerpoint/2010/main" val="39755174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940D6516-461C-490F-93A6-AFC1453086BA}" type="slidenum">
              <a:rPr lang="en-US" altLang="en-US" b="0" smtClean="0"/>
              <a:pPr/>
              <a:t>58</a:t>
            </a:fld>
            <a:endParaRPr lang="en-US" altLang="en-US" b="0" smtClean="0"/>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xfrm>
            <a:off x="933450" y="4410075"/>
            <a:ext cx="5130800" cy="4176713"/>
          </a:xfrm>
          <a:noFill/>
        </p:spPr>
        <p:txBody>
          <a:bodyPr/>
          <a:lstStyle/>
          <a:p>
            <a:pPr>
              <a:spcBef>
                <a:spcPct val="0"/>
              </a:spcBef>
            </a:pPr>
            <a:r>
              <a:rPr lang="en-US" altLang="en-US" sz="1800" smtClean="0"/>
              <a:t>Students perform exercises</a:t>
            </a:r>
          </a:p>
          <a:p>
            <a:pPr eaLnBrk="1" hangingPunct="1"/>
            <a:endParaRPr lang="en-US" altLang="en-US" sz="1800" smtClean="0"/>
          </a:p>
        </p:txBody>
      </p:sp>
    </p:spTree>
    <p:extLst>
      <p:ext uri="{BB962C8B-B14F-4D97-AF65-F5344CB8AC3E}">
        <p14:creationId xmlns:p14="http://schemas.microsoft.com/office/powerpoint/2010/main" val="243140972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E17826CC-4279-4134-9A01-46CE9D1B4985}" type="slidenum">
              <a:rPr lang="en-US" altLang="en-US" b="0" smtClean="0"/>
              <a:pPr/>
              <a:t>59</a:t>
            </a:fld>
            <a:endParaRPr lang="en-US" altLang="en-US" b="0" smtClean="0"/>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xfrm>
            <a:off x="933450" y="4410075"/>
            <a:ext cx="5130800" cy="4176713"/>
          </a:xfrm>
          <a:noFill/>
        </p:spPr>
        <p:txBody>
          <a:bodyPr/>
          <a:lstStyle/>
          <a:p>
            <a:pPr>
              <a:spcBef>
                <a:spcPct val="0"/>
              </a:spcBef>
            </a:pPr>
            <a:r>
              <a:rPr lang="en-US" altLang="en-US" sz="1800" smtClean="0"/>
              <a:t>Students perform exercises</a:t>
            </a:r>
          </a:p>
          <a:p>
            <a:pPr eaLnBrk="1" hangingPunct="1"/>
            <a:endParaRPr lang="en-US" altLang="en-US" sz="1800" smtClean="0"/>
          </a:p>
        </p:txBody>
      </p:sp>
    </p:spTree>
    <p:extLst>
      <p:ext uri="{BB962C8B-B14F-4D97-AF65-F5344CB8AC3E}">
        <p14:creationId xmlns:p14="http://schemas.microsoft.com/office/powerpoint/2010/main" val="40688769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E28A64D6-A905-4E42-9F15-72629A96AC3F}" type="slidenum">
              <a:rPr lang="en-US" altLang="en-US" b="0" smtClean="0"/>
              <a:pPr/>
              <a:t>60</a:t>
            </a:fld>
            <a:endParaRPr lang="en-US" altLang="en-US" b="0" smtClean="0"/>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xfrm>
            <a:off x="933450" y="4410075"/>
            <a:ext cx="5130800" cy="4176713"/>
          </a:xfrm>
          <a:noFill/>
        </p:spPr>
        <p:txBody>
          <a:bodyPr/>
          <a:lstStyle/>
          <a:p>
            <a:pPr>
              <a:spcBef>
                <a:spcPct val="0"/>
              </a:spcBef>
            </a:pPr>
            <a:r>
              <a:rPr lang="en-US" altLang="en-US" sz="1800" smtClean="0"/>
              <a:t>Cleanup – Students should delete the objects created in the class.</a:t>
            </a:r>
            <a:endParaRPr lang="en-US" altLang="en-US" sz="1800" b="1" smtClean="0"/>
          </a:p>
          <a:p>
            <a:pPr eaLnBrk="1" hangingPunct="1"/>
            <a:endParaRPr lang="en-US" altLang="en-US" sz="1800" smtClean="0"/>
          </a:p>
        </p:txBody>
      </p:sp>
    </p:spTree>
    <p:extLst>
      <p:ext uri="{BB962C8B-B14F-4D97-AF65-F5344CB8AC3E}">
        <p14:creationId xmlns:p14="http://schemas.microsoft.com/office/powerpoint/2010/main" val="303066122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7EEB5EA4-1151-43DB-8E45-5BB035E0BA6B}" type="slidenum">
              <a:rPr lang="en-US" altLang="en-US" b="0" smtClean="0"/>
              <a:pPr/>
              <a:t>61</a:t>
            </a:fld>
            <a:endParaRPr lang="en-US" altLang="en-US" b="0" smtClean="0"/>
          </a:p>
        </p:txBody>
      </p:sp>
      <p:sp>
        <p:nvSpPr>
          <p:cNvPr id="134147" name="Rectangle 2"/>
          <p:cNvSpPr>
            <a:spLocks noGrp="1" noRot="1" noChangeAspect="1" noChangeArrowheads="1" noTextEdit="1"/>
          </p:cNvSpPr>
          <p:nvPr>
            <p:ph type="sldImg"/>
          </p:nvPr>
        </p:nvSpPr>
        <p:spPr>
          <a:xfrm>
            <a:off x="1181100" y="696913"/>
            <a:ext cx="4640263" cy="3479800"/>
          </a:xfrm>
          <a:ln/>
        </p:spPr>
      </p:sp>
      <p:sp>
        <p:nvSpPr>
          <p:cNvPr id="134148" name="Rectangle 3"/>
          <p:cNvSpPr>
            <a:spLocks noGrp="1" noChangeArrowheads="1"/>
          </p:cNvSpPr>
          <p:nvPr>
            <p:ph type="body" idx="1"/>
          </p:nvPr>
        </p:nvSpPr>
        <p:spPr>
          <a:xfrm>
            <a:off x="933450" y="4408488"/>
            <a:ext cx="5130800" cy="4178300"/>
          </a:xfrm>
          <a:noFill/>
        </p:spPr>
        <p:txBody>
          <a:bodyPr/>
          <a:lstStyle/>
          <a:p>
            <a:pPr eaLnBrk="1" hangingPunct="1"/>
            <a:endParaRPr lang="en-US" altLang="en-US" smtClean="0"/>
          </a:p>
        </p:txBody>
      </p:sp>
    </p:spTree>
    <p:extLst>
      <p:ext uri="{BB962C8B-B14F-4D97-AF65-F5344CB8AC3E}">
        <p14:creationId xmlns:p14="http://schemas.microsoft.com/office/powerpoint/2010/main" val="1158067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A2E7D066-69E1-4403-97AB-A41DF8C9DCB6}" type="slidenum">
              <a:rPr lang="en-US" altLang="en-US" b="0" smtClean="0"/>
              <a:pPr/>
              <a:t>7</a:t>
            </a:fld>
            <a:endParaRPr lang="en-US" altLang="en-US" b="0"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xfrm>
            <a:off x="933450" y="4410075"/>
            <a:ext cx="5130800" cy="4176713"/>
          </a:xfrm>
          <a:noFill/>
        </p:spPr>
        <p:txBody>
          <a:bodyPr/>
          <a:lstStyle/>
          <a:p>
            <a:pPr>
              <a:spcBef>
                <a:spcPct val="0"/>
              </a:spcBef>
            </a:pPr>
            <a:r>
              <a:rPr lang="en-US" altLang="en-US" sz="1800" smtClean="0"/>
              <a:t>Select the Duration column and you will see the data is not presented in increasing duration order.  The order is indicated in the Status Bar.</a:t>
            </a:r>
          </a:p>
          <a:p>
            <a:pPr eaLnBrk="1" hangingPunct="1"/>
            <a:endParaRPr lang="en-US" altLang="en-US" sz="1800" smtClean="0"/>
          </a:p>
        </p:txBody>
      </p:sp>
    </p:spTree>
    <p:extLst>
      <p:ext uri="{BB962C8B-B14F-4D97-AF65-F5344CB8AC3E}">
        <p14:creationId xmlns:p14="http://schemas.microsoft.com/office/powerpoint/2010/main" val="1614673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7C1088F7-36C2-47B0-817F-059163FF8A5D}" type="slidenum">
              <a:rPr lang="en-US" altLang="en-US" b="0" smtClean="0"/>
              <a:pPr/>
              <a:t>8</a:t>
            </a:fld>
            <a:endParaRPr lang="en-US" altLang="en-US" b="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xfrm>
            <a:off x="933450" y="4410075"/>
            <a:ext cx="5130800" cy="4176713"/>
          </a:xfrm>
          <a:noFill/>
        </p:spPr>
        <p:txBody>
          <a:bodyPr/>
          <a:lstStyle/>
          <a:p>
            <a:pPr>
              <a:spcBef>
                <a:spcPct val="0"/>
              </a:spcBef>
            </a:pPr>
            <a:r>
              <a:rPr lang="en-US" altLang="en-US" sz="1800" smtClean="0"/>
              <a:t>Users should not be confused if the</a:t>
            </a:r>
            <a:r>
              <a:rPr lang="en-US" altLang="en-US" sz="1800" b="1" smtClean="0"/>
              <a:t> </a:t>
            </a:r>
            <a:r>
              <a:rPr lang="en-US" altLang="en-US" sz="1800" smtClean="0"/>
              <a:t>duration units are not all the same – the sort is truly by increasing duration.  (176 hr is equal to 22 days.)</a:t>
            </a:r>
          </a:p>
          <a:p>
            <a:pPr>
              <a:spcBef>
                <a:spcPct val="0"/>
              </a:spcBef>
            </a:pPr>
            <a:endParaRPr lang="en-US" altLang="en-US" sz="1800" smtClean="0"/>
          </a:p>
        </p:txBody>
      </p:sp>
    </p:spTree>
    <p:extLst>
      <p:ext uri="{BB962C8B-B14F-4D97-AF65-F5344CB8AC3E}">
        <p14:creationId xmlns:p14="http://schemas.microsoft.com/office/powerpoint/2010/main" val="3958674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DA80D619-8921-49E9-9D2A-72F7B6056700}" type="slidenum">
              <a:rPr lang="en-US" altLang="en-US" b="0" smtClean="0"/>
              <a:pPr/>
              <a:t>9</a:t>
            </a:fld>
            <a:endParaRPr lang="en-US" altLang="en-US" b="0"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xfrm>
            <a:off x="933450" y="4410075"/>
            <a:ext cx="5130800" cy="4176713"/>
          </a:xfrm>
          <a:noFill/>
        </p:spPr>
        <p:txBody>
          <a:bodyPr/>
          <a:lstStyle/>
          <a:p>
            <a:pPr>
              <a:spcBef>
                <a:spcPct val="0"/>
              </a:spcBef>
            </a:pPr>
            <a:r>
              <a:rPr lang="en-US" altLang="en-US" sz="1800" smtClean="0"/>
              <a:t>Double-click on the duration column and select the formatting to be in “days”</a:t>
            </a:r>
          </a:p>
          <a:p>
            <a:pPr eaLnBrk="1" hangingPunct="1"/>
            <a:endParaRPr lang="en-US" altLang="en-US" sz="1800" smtClean="0"/>
          </a:p>
        </p:txBody>
      </p:sp>
    </p:spTree>
    <p:extLst>
      <p:ext uri="{BB962C8B-B14F-4D97-AF65-F5344CB8AC3E}">
        <p14:creationId xmlns:p14="http://schemas.microsoft.com/office/powerpoint/2010/main" val="4148610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defTabSz="930275">
              <a:defRPr b="1">
                <a:solidFill>
                  <a:schemeClr val="tx1"/>
                </a:solidFill>
                <a:latin typeface="Arial" panose="020B0604020202020204" pitchFamily="34" charset="0"/>
              </a:defRPr>
            </a:lvl1pPr>
            <a:lvl2pPr marL="742950" indent="-285750" defTabSz="930275">
              <a:defRPr b="1">
                <a:solidFill>
                  <a:schemeClr val="tx1"/>
                </a:solidFill>
                <a:latin typeface="Arial" panose="020B0604020202020204" pitchFamily="34" charset="0"/>
              </a:defRPr>
            </a:lvl2pPr>
            <a:lvl3pPr marL="1143000" indent="-228600" defTabSz="930275">
              <a:defRPr b="1">
                <a:solidFill>
                  <a:schemeClr val="tx1"/>
                </a:solidFill>
                <a:latin typeface="Arial" panose="020B0604020202020204" pitchFamily="34" charset="0"/>
              </a:defRPr>
            </a:lvl3pPr>
            <a:lvl4pPr marL="1600200" indent="-228600" defTabSz="930275">
              <a:defRPr b="1">
                <a:solidFill>
                  <a:schemeClr val="tx1"/>
                </a:solidFill>
                <a:latin typeface="Arial" panose="020B0604020202020204" pitchFamily="34" charset="0"/>
              </a:defRPr>
            </a:lvl4pPr>
            <a:lvl5pPr marL="2057400" indent="-228600" defTabSz="930275">
              <a:defRPr b="1">
                <a:solidFill>
                  <a:schemeClr val="tx1"/>
                </a:solidFill>
                <a:latin typeface="Arial" panose="020B0604020202020204" pitchFamily="34" charset="0"/>
              </a:defRPr>
            </a:lvl5pPr>
            <a:lvl6pPr marL="2514600" indent="-228600" defTabSz="930275" eaLnBrk="0" fontAlgn="base" hangingPunct="0">
              <a:spcBef>
                <a:spcPct val="0"/>
              </a:spcBef>
              <a:spcAft>
                <a:spcPct val="0"/>
              </a:spcAft>
              <a:defRPr b="1">
                <a:solidFill>
                  <a:schemeClr val="tx1"/>
                </a:solidFill>
                <a:latin typeface="Arial" panose="020B0604020202020204" pitchFamily="34" charset="0"/>
              </a:defRPr>
            </a:lvl6pPr>
            <a:lvl7pPr marL="2971800" indent="-228600" defTabSz="930275" eaLnBrk="0" fontAlgn="base" hangingPunct="0">
              <a:spcBef>
                <a:spcPct val="0"/>
              </a:spcBef>
              <a:spcAft>
                <a:spcPct val="0"/>
              </a:spcAft>
              <a:defRPr b="1">
                <a:solidFill>
                  <a:schemeClr val="tx1"/>
                </a:solidFill>
                <a:latin typeface="Arial" panose="020B0604020202020204" pitchFamily="34" charset="0"/>
              </a:defRPr>
            </a:lvl7pPr>
            <a:lvl8pPr marL="3429000" indent="-228600" defTabSz="930275" eaLnBrk="0" fontAlgn="base" hangingPunct="0">
              <a:spcBef>
                <a:spcPct val="0"/>
              </a:spcBef>
              <a:spcAft>
                <a:spcPct val="0"/>
              </a:spcAft>
              <a:defRPr b="1">
                <a:solidFill>
                  <a:schemeClr val="tx1"/>
                </a:solidFill>
                <a:latin typeface="Arial" panose="020B0604020202020204" pitchFamily="34" charset="0"/>
              </a:defRPr>
            </a:lvl8pPr>
            <a:lvl9pPr marL="3886200" indent="-228600" defTabSz="930275" eaLnBrk="0" fontAlgn="base" hangingPunct="0">
              <a:spcBef>
                <a:spcPct val="0"/>
              </a:spcBef>
              <a:spcAft>
                <a:spcPct val="0"/>
              </a:spcAft>
              <a:defRPr b="1">
                <a:solidFill>
                  <a:schemeClr val="tx1"/>
                </a:solidFill>
                <a:latin typeface="Arial" panose="020B0604020202020204" pitchFamily="34" charset="0"/>
              </a:defRPr>
            </a:lvl9pPr>
          </a:lstStyle>
          <a:p>
            <a:fld id="{06D73316-6743-47BE-B8FF-DBA47952E21B}" type="slidenum">
              <a:rPr lang="en-US" altLang="en-US" b="0" smtClean="0"/>
              <a:pPr/>
              <a:t>10</a:t>
            </a:fld>
            <a:endParaRPr lang="en-US" altLang="en-US" b="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933450" y="4410075"/>
            <a:ext cx="5130800" cy="4176713"/>
          </a:xfrm>
          <a:noFill/>
        </p:spPr>
        <p:txBody>
          <a:bodyPr/>
          <a:lstStyle/>
          <a:p>
            <a:pPr>
              <a:spcBef>
                <a:spcPct val="0"/>
              </a:spcBef>
            </a:pPr>
            <a:r>
              <a:rPr lang="en-US" altLang="en-US" sz="1800" smtClean="0"/>
              <a:t>When all tasks presented in common units, the sort is clear.</a:t>
            </a:r>
          </a:p>
          <a:p>
            <a:pPr eaLnBrk="1" hangingPunct="1"/>
            <a:endParaRPr lang="en-US" altLang="en-US" sz="1800" smtClean="0"/>
          </a:p>
        </p:txBody>
      </p:sp>
    </p:spTree>
    <p:extLst>
      <p:ext uri="{BB962C8B-B14F-4D97-AF65-F5344CB8AC3E}">
        <p14:creationId xmlns:p14="http://schemas.microsoft.com/office/powerpoint/2010/main" val="276069407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jpeg"/><Relationship Id="rId10" Type="http://schemas.openxmlformats.org/officeDocument/2006/relationships/image" Target="../media/image9.jpeg"/><Relationship Id="rId4" Type="http://schemas.openxmlformats.org/officeDocument/2006/relationships/image" Target="../media/image3.jpeg"/><Relationship Id="rId9" Type="http://schemas.openxmlformats.org/officeDocument/2006/relationships/image" Target="../media/image8.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3" name="Picture 53" descr="Boeing_RGBblue_standard"/>
          <p:cNvPicPr preferRelativeResize="0">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1638" y="361950"/>
            <a:ext cx="20542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69"/>
          <p:cNvSpPr>
            <a:spLocks noChangeArrowheads="1"/>
          </p:cNvSpPr>
          <p:nvPr/>
        </p:nvSpPr>
        <p:spPr bwMode="auto">
          <a:xfrm>
            <a:off x="439738" y="6648450"/>
            <a:ext cx="2065337" cy="120650"/>
          </a:xfrm>
          <a:prstGeom prst="rect">
            <a:avLst/>
          </a:prstGeom>
          <a:noFill/>
          <a:ln w="12700">
            <a:noFill/>
            <a:miter lim="800000"/>
            <a:headEnd type="none" w="sm" len="sm"/>
            <a:tailEnd type="none" w="sm" len="sm"/>
          </a:ln>
          <a:effectLst/>
        </p:spPr>
        <p:txBody>
          <a:bodyPr lIns="9144" tIns="9144" rIns="9144" bIns="9144" anchor="b">
            <a:spAutoFit/>
          </a:bodyPr>
          <a:lstStyle/>
          <a:p>
            <a:pPr defTabSz="820718">
              <a:defRPr/>
            </a:pPr>
            <a:r>
              <a:rPr lang="en-US" sz="667" dirty="0">
                <a:solidFill>
                  <a:srgbClr val="FFFFFF">
                    <a:lumMod val="50000"/>
                  </a:srgbClr>
                </a:solidFill>
              </a:rPr>
              <a:t>Copyright © 2016 Boeing. All rights reserved.</a:t>
            </a:r>
          </a:p>
        </p:txBody>
      </p:sp>
      <p:sp>
        <p:nvSpPr>
          <p:cNvPr id="5" name="Rectangle 14"/>
          <p:cNvSpPr/>
          <p:nvPr/>
        </p:nvSpPr>
        <p:spPr>
          <a:xfrm>
            <a:off x="454025" y="5959475"/>
            <a:ext cx="8405813" cy="615950"/>
          </a:xfrm>
          <a:prstGeom prst="rect">
            <a:avLst/>
          </a:prstGeom>
        </p:spPr>
        <p:txBody>
          <a:bodyPr lIns="0" tIns="0" rIns="0" bIns="0">
            <a:spAutoFit/>
          </a:bodyPr>
          <a:lstStyle/>
          <a:p>
            <a:pPr>
              <a:defRPr/>
            </a:pPr>
            <a:r>
              <a:rPr lang="en-US" sz="667" dirty="0">
                <a:solidFill>
                  <a:srgbClr val="FFFFFF">
                    <a:lumMod val="50000"/>
                  </a:srgbClr>
                </a:solidFill>
                <a:ea typeface="ＭＳ Ｐゴシック" pitchFamily="1" charset="-128"/>
              </a:rPr>
              <a:t>Proprietary:</a:t>
            </a:r>
          </a:p>
          <a:p>
            <a:pPr>
              <a:defRPr/>
            </a:pPr>
            <a:r>
              <a:rPr lang="en-US" sz="667" dirty="0">
                <a:solidFill>
                  <a:srgbClr val="FFFFFF">
                    <a:lumMod val="50000"/>
                  </a:srgbClr>
                </a:solidFill>
                <a:ea typeface="ＭＳ Ｐゴシック" pitchFamily="1" charset="-128"/>
              </a:rPr>
              <a:t>The information contained herein is proprietary to The Boeing Company and shall not be reproduced or disclosed in whole or in part or used for any reason except when such user possesses direct, written authorization from The Boeing Company.</a:t>
            </a:r>
          </a:p>
          <a:p>
            <a:pPr>
              <a:defRPr/>
            </a:pPr>
            <a:endParaRPr lang="en-US" sz="667" dirty="0">
              <a:solidFill>
                <a:srgbClr val="FFFFFF">
                  <a:lumMod val="50000"/>
                </a:srgbClr>
              </a:solidFill>
              <a:ea typeface="ＭＳ Ｐゴシック" pitchFamily="1" charset="-128"/>
            </a:endParaRPr>
          </a:p>
          <a:p>
            <a:pPr>
              <a:defRPr/>
            </a:pPr>
            <a:r>
              <a:rPr lang="en-US" sz="667" dirty="0">
                <a:solidFill>
                  <a:srgbClr val="FFFFFF">
                    <a:lumMod val="50000"/>
                  </a:srgbClr>
                </a:solidFill>
                <a:cs typeface="Arial" pitchFamily="34" charset="0"/>
              </a:rPr>
              <a:t>The statements contained herein are based on good faith assumptions and provided for general information purposes only. These statements do not constitute an offer, promise, warranty or guarantee of performance. Actual results may vary depending on certain events or conditions. This document should not be used or relied upon for any purpose other than that intended by Boeing.</a:t>
            </a:r>
          </a:p>
        </p:txBody>
      </p:sp>
      <p:pic>
        <p:nvPicPr>
          <p:cNvPr id="6"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80325" y="3181350"/>
            <a:ext cx="1438275"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17588" y="3176588"/>
            <a:ext cx="1703387" cy="115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descr="K66137-04.jpg"/>
          <p:cNvPicPr>
            <a:picLocks noChangeAspect="1"/>
          </p:cNvPicPr>
          <p:nvPr/>
        </p:nvPicPr>
        <p:blipFill>
          <a:blip r:embed="rId5">
            <a:extLst>
              <a:ext uri="{28A0092B-C50C-407E-A947-70E740481C1C}">
                <a14:useLocalDpi xmlns:a14="http://schemas.microsoft.com/office/drawing/2010/main" val="0"/>
              </a:ext>
            </a:extLst>
          </a:blip>
          <a:srcRect l="5153" r="7242"/>
          <a:stretch>
            <a:fillRect/>
          </a:stretch>
        </p:blipFill>
        <p:spPr bwMode="auto">
          <a:xfrm>
            <a:off x="2376488" y="3173413"/>
            <a:ext cx="1512887"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5" descr="CST-100_med.jpg"/>
          <p:cNvPicPr>
            <a:picLocks noChangeAspect="1"/>
          </p:cNvPicPr>
          <p:nvPr/>
        </p:nvPicPr>
        <p:blipFill>
          <a:blip r:embed="rId6">
            <a:extLst>
              <a:ext uri="{28A0092B-C50C-407E-A947-70E740481C1C}">
                <a14:useLocalDpi xmlns:a14="http://schemas.microsoft.com/office/drawing/2010/main" val="0"/>
              </a:ext>
            </a:extLst>
          </a:blip>
          <a:srcRect l="12662" r="21065"/>
          <a:stretch>
            <a:fillRect/>
          </a:stretch>
        </p:blipFill>
        <p:spPr bwMode="auto">
          <a:xfrm>
            <a:off x="4763" y="3167063"/>
            <a:ext cx="1195387" cy="116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6"/>
          <p:cNvPicPr>
            <a:picLocks noChangeAspect="1"/>
          </p:cNvPicPr>
          <p:nvPr/>
        </p:nvPicPr>
        <p:blipFill>
          <a:blip r:embed="rId7">
            <a:extLst>
              <a:ext uri="{28A0092B-C50C-407E-A947-70E740481C1C}">
                <a14:useLocalDpi xmlns:a14="http://schemas.microsoft.com/office/drawing/2010/main" val="0"/>
              </a:ext>
            </a:extLst>
          </a:blip>
          <a:srcRect l="18631" b="18518"/>
          <a:stretch>
            <a:fillRect/>
          </a:stretch>
        </p:blipFill>
        <p:spPr bwMode="auto">
          <a:xfrm>
            <a:off x="3635375" y="3178175"/>
            <a:ext cx="142875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7" descr="sls_main_375x300.jpg"/>
          <p:cNvPicPr>
            <a:picLocks noChangeAspect="1"/>
          </p:cNvPicPr>
          <p:nvPr/>
        </p:nvPicPr>
        <p:blipFill>
          <a:blip r:embed="rId8">
            <a:extLst>
              <a:ext uri="{28A0092B-C50C-407E-A947-70E740481C1C}">
                <a14:useLocalDpi xmlns:a14="http://schemas.microsoft.com/office/drawing/2010/main" val="0"/>
              </a:ext>
            </a:extLst>
          </a:blip>
          <a:srcRect l="12308" r="25288"/>
          <a:stretch>
            <a:fillRect/>
          </a:stretch>
        </p:blipFill>
        <p:spPr bwMode="auto">
          <a:xfrm>
            <a:off x="4799013" y="3176588"/>
            <a:ext cx="935037" cy="115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8" descr="http://boeing.mediaroom.com/image/SEF14-10411-001_med.jpg"/>
          <p:cNvPicPr>
            <a:picLocks noChangeAspect="1" noChangeArrowheads="1"/>
          </p:cNvPicPr>
          <p:nvPr/>
        </p:nvPicPr>
        <p:blipFill>
          <a:blip r:embed="rId9">
            <a:extLst>
              <a:ext uri="{28A0092B-C50C-407E-A947-70E740481C1C}">
                <a14:useLocalDpi xmlns:a14="http://schemas.microsoft.com/office/drawing/2010/main" val="0"/>
              </a:ext>
            </a:extLst>
          </a:blip>
          <a:srcRect l="13632" r="18478"/>
          <a:stretch>
            <a:fillRect/>
          </a:stretch>
        </p:blipFill>
        <p:spPr bwMode="auto">
          <a:xfrm>
            <a:off x="6745288" y="3179763"/>
            <a:ext cx="987425"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9" descr="Tanker 3 k-122314-04_highres.jpg"/>
          <p:cNvPicPr>
            <a:picLocks noChangeAspect="1"/>
          </p:cNvPicPr>
          <p:nvPr/>
        </p:nvPicPr>
        <p:blipFill>
          <a:blip r:embed="rId10">
            <a:extLst>
              <a:ext uri="{28A0092B-C50C-407E-A947-70E740481C1C}">
                <a14:useLocalDpi xmlns:a14="http://schemas.microsoft.com/office/drawing/2010/main" val="0"/>
              </a:ext>
            </a:extLst>
          </a:blip>
          <a:srcRect l="-186" t="922" r="26044"/>
          <a:stretch>
            <a:fillRect/>
          </a:stretch>
        </p:blipFill>
        <p:spPr bwMode="auto">
          <a:xfrm>
            <a:off x="5613400" y="3184525"/>
            <a:ext cx="1149350" cy="114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4763" y="3167063"/>
            <a:ext cx="9113837" cy="117157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dirty="0">
              <a:solidFill>
                <a:srgbClr val="FFFFFF"/>
              </a:solidFill>
            </a:endParaRPr>
          </a:p>
        </p:txBody>
      </p:sp>
      <p:sp>
        <p:nvSpPr>
          <p:cNvPr id="15" name="Rectangle 10"/>
          <p:cNvSpPr txBox="1">
            <a:spLocks noChangeArrowheads="1"/>
          </p:cNvSpPr>
          <p:nvPr/>
        </p:nvSpPr>
        <p:spPr bwMode="auto">
          <a:xfrm>
            <a:off x="3365500" y="260350"/>
            <a:ext cx="5494338" cy="739775"/>
          </a:xfrm>
          <a:prstGeom prst="rect">
            <a:avLst/>
          </a:prstGeom>
          <a:noFill/>
          <a:ln w="9525">
            <a:noFill/>
            <a:miter lim="800000"/>
            <a:headEnd/>
            <a:tailEnd/>
          </a:ln>
          <a:effectLst/>
        </p:spPr>
        <p:txBody>
          <a:bodyPr lIns="0" tIns="0" rIns="0" bIns="0">
            <a:spAutoFit/>
          </a:bodyPr>
          <a:lstStyle>
            <a:lvl1pPr marL="0" indent="0" algn="l" defTabSz="820718" rtl="0" eaLnBrk="1" fontAlgn="base" hangingPunct="1">
              <a:lnSpc>
                <a:spcPct val="90000"/>
              </a:lnSpc>
              <a:spcBef>
                <a:spcPct val="0"/>
              </a:spcBef>
              <a:spcAft>
                <a:spcPct val="0"/>
              </a:spcAft>
              <a:buClr>
                <a:schemeClr val="tx2"/>
              </a:buClr>
              <a:buFont typeface="Wingdings" pitchFamily="2" charset="2"/>
              <a:buNone/>
              <a:defRPr sz="4267" b="0">
                <a:solidFill>
                  <a:srgbClr val="394A59"/>
                </a:solidFill>
                <a:latin typeface="+mn-lt"/>
                <a:ea typeface="+mn-ea"/>
                <a:cs typeface="+mn-cs"/>
              </a:defRPr>
            </a:lvl1pPr>
            <a:lvl2pPr marL="376229" indent="-204783" algn="l" defTabSz="820718" rtl="0" eaLnBrk="1" fontAlgn="base" hangingPunct="1">
              <a:lnSpc>
                <a:spcPct val="90000"/>
              </a:lnSpc>
              <a:spcBef>
                <a:spcPct val="30000"/>
              </a:spcBef>
              <a:spcAft>
                <a:spcPct val="0"/>
              </a:spcAft>
              <a:buClr>
                <a:schemeClr val="tx2"/>
              </a:buClr>
              <a:buFont typeface="Wingdings" pitchFamily="2" charset="2"/>
              <a:buChar char="§"/>
              <a:defRPr sz="2000">
                <a:solidFill>
                  <a:schemeClr val="tx1">
                    <a:lumMod val="75000"/>
                    <a:lumOff val="25000"/>
                  </a:schemeClr>
                </a:solidFill>
                <a:latin typeface="+mn-lt"/>
              </a:defRPr>
            </a:lvl2pPr>
            <a:lvl3pPr marL="627047" indent="-185734" algn="l" defTabSz="82071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3pPr>
            <a:lvl4pPr marL="792143" indent="-163509" algn="l" defTabSz="820718" rtl="0" eaLnBrk="1" fontAlgn="base" hangingPunct="1">
              <a:lnSpc>
                <a:spcPct val="90000"/>
              </a:lnSpc>
              <a:spcBef>
                <a:spcPct val="30000"/>
              </a:spcBef>
              <a:spcAft>
                <a:spcPct val="0"/>
              </a:spcAft>
              <a:buClr>
                <a:schemeClr val="tx2"/>
              </a:buClr>
              <a:buFont typeface="Arial" charset="0"/>
              <a:buChar char="–"/>
              <a:defRPr>
                <a:solidFill>
                  <a:schemeClr val="tx1">
                    <a:lumMod val="75000"/>
                    <a:lumOff val="25000"/>
                  </a:schemeClr>
                </a:solidFill>
                <a:latin typeface="+mn-lt"/>
              </a:defRPr>
            </a:lvl4pPr>
            <a:lvl5pPr marL="957239"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lumMod val="75000"/>
                    <a:lumOff val="25000"/>
                  </a:schemeClr>
                </a:solidFill>
                <a:latin typeface="+mn-lt"/>
              </a:defRPr>
            </a:lvl5pPr>
            <a:lvl6pPr marL="1414427"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16"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04"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5993"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a:lstStyle>
          <a:p>
            <a:pPr algn="r">
              <a:defRPr/>
            </a:pPr>
            <a:r>
              <a:rPr lang="en-US" sz="2667" dirty="0" smtClean="0"/>
              <a:t>Open Plan Professional Tool Team</a:t>
            </a:r>
            <a:br>
              <a:rPr lang="en-US" sz="2667" dirty="0" smtClean="0"/>
            </a:br>
            <a:r>
              <a:rPr lang="en-US" sz="2667" dirty="0" smtClean="0">
                <a:solidFill>
                  <a:schemeClr val="accent1"/>
                </a:solidFill>
              </a:rPr>
              <a:t>CSPR</a:t>
            </a:r>
            <a:endParaRPr lang="en-US" sz="2667" kern="0" dirty="0">
              <a:solidFill>
                <a:schemeClr val="accent1"/>
              </a:solidFill>
            </a:endParaRPr>
          </a:p>
        </p:txBody>
      </p:sp>
      <p:sp>
        <p:nvSpPr>
          <p:cNvPr id="58" name="Rectangle 10"/>
          <p:cNvSpPr>
            <a:spLocks noGrp="1" noChangeArrowheads="1"/>
          </p:cNvSpPr>
          <p:nvPr>
            <p:ph type="subTitle" idx="1"/>
          </p:nvPr>
        </p:nvSpPr>
        <p:spPr>
          <a:xfrm>
            <a:off x="447937" y="4688340"/>
            <a:ext cx="8245475" cy="590931"/>
          </a:xfrm>
        </p:spPr>
        <p:txBody>
          <a:bodyPr/>
          <a:lstStyle>
            <a:lvl1pPr marL="0" indent="0">
              <a:spcBef>
                <a:spcPct val="0"/>
              </a:spcBef>
              <a:buFont typeface="Wingdings" pitchFamily="2" charset="2"/>
              <a:buNone/>
              <a:defRPr sz="4267" b="0">
                <a:solidFill>
                  <a:srgbClr val="394A59"/>
                </a:solidFill>
              </a:defRPr>
            </a:lvl1pPr>
          </a:lstStyle>
          <a:p>
            <a:r>
              <a:rPr lang="en-US" smtClean="0"/>
              <a:t>Click to edit Master subtitle style</a:t>
            </a:r>
            <a:endParaRPr lang="en-US" dirty="0"/>
          </a:p>
        </p:txBody>
      </p:sp>
      <p:sp>
        <p:nvSpPr>
          <p:cNvPr id="16" name="Rectangle 72"/>
          <p:cNvSpPr>
            <a:spLocks noGrp="1" noChangeArrowheads="1"/>
          </p:cNvSpPr>
          <p:nvPr>
            <p:ph type="ftr" sz="quarter" idx="10"/>
          </p:nvPr>
        </p:nvSpPr>
        <p:spPr/>
        <p:txBody>
          <a:bodyPr/>
          <a:lstStyle>
            <a:lvl1pPr>
              <a:defRPr smtClean="0">
                <a:solidFill>
                  <a:srgbClr val="FFFFFF">
                    <a:lumMod val="50000"/>
                  </a:srgbClr>
                </a:solidFill>
              </a:defRPr>
            </a:lvl1pPr>
          </a:lstStyle>
          <a:p>
            <a:pPr>
              <a:defRPr/>
            </a:pPr>
            <a:r>
              <a:rPr lang="en-US"/>
              <a:t>BOEING PROPRIETARY</a:t>
            </a:r>
            <a:endParaRPr lang="en-US" dirty="0"/>
          </a:p>
        </p:txBody>
      </p:sp>
      <p:sp>
        <p:nvSpPr>
          <p:cNvPr id="17" name="Rectangle 7"/>
          <p:cNvSpPr>
            <a:spLocks noGrp="1" noChangeArrowheads="1"/>
          </p:cNvSpPr>
          <p:nvPr>
            <p:ph type="sldNum" sz="quarter" idx="11"/>
          </p:nvPr>
        </p:nvSpPr>
        <p:spPr>
          <a:xfrm>
            <a:off x="6637338" y="6446838"/>
            <a:ext cx="2378075" cy="328612"/>
          </a:xfrm>
        </p:spPr>
        <p:txBody>
          <a:bodyPr/>
          <a:lstStyle>
            <a:lvl1pPr algn="r" eaLnBrk="0" hangingPunct="0">
              <a:defRPr sz="800" smtClean="0">
                <a:cs typeface="+mn-cs"/>
              </a:defRPr>
            </a:lvl1pPr>
          </a:lstStyle>
          <a:p>
            <a:pPr>
              <a:defRPr/>
            </a:pPr>
            <a:fld id="{5F32D5C4-12DA-48AB-B5D5-503FAAB29E63}" type="slidenum">
              <a:rPr lang="en-US" altLang="en-US"/>
              <a:pPr>
                <a:defRPr/>
              </a:pPr>
              <a:t>‹#›</a:t>
            </a:fld>
            <a:endParaRPr lang="en-US" altLang="en-US"/>
          </a:p>
        </p:txBody>
      </p:sp>
    </p:spTree>
    <p:extLst>
      <p:ext uri="{BB962C8B-B14F-4D97-AF65-F5344CB8AC3E}">
        <p14:creationId xmlns:p14="http://schemas.microsoft.com/office/powerpoint/2010/main" val="331595700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359133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483126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a:spLocks noGrp="1"/>
          </p:cNvSpPr>
          <p:nvPr>
            <p:ph type="title"/>
          </p:nvPr>
        </p:nvSpPr>
        <p:spPr>
          <a:xfrm>
            <a:off x="314036" y="283971"/>
            <a:ext cx="8068417" cy="387798"/>
          </a:xfrm>
        </p:spPr>
        <p:txBody>
          <a:bodyPr/>
          <a:lstStyle>
            <a:lvl1pPr>
              <a:defRPr sz="2800"/>
            </a:lvl1pPr>
          </a:lstStyle>
          <a:p>
            <a:r>
              <a:rPr lang="en-US" smtClean="0"/>
              <a:t>Click to edit Master title style</a:t>
            </a:r>
            <a:endParaRPr lang="en-US"/>
          </a:p>
        </p:txBody>
      </p:sp>
      <p:sp>
        <p:nvSpPr>
          <p:cNvPr id="4" name="Footer Placeholder 4"/>
          <p:cNvSpPr>
            <a:spLocks noGrp="1"/>
          </p:cNvSpPr>
          <p:nvPr>
            <p:ph type="ftr" sz="quarter" idx="10"/>
          </p:nvPr>
        </p:nvSpPr>
        <p:spPr/>
        <p:txBody>
          <a:bodyPr/>
          <a:lstStyle>
            <a:lvl1pPr>
              <a:defRPr/>
            </a:lvl1pPr>
          </a:lstStyle>
          <a:p>
            <a:pPr>
              <a:defRPr/>
            </a:pPr>
            <a:r>
              <a:rPr lang="en-US"/>
              <a:t>BOEING PROPRIETARY</a:t>
            </a:r>
          </a:p>
        </p:txBody>
      </p:sp>
      <p:sp>
        <p:nvSpPr>
          <p:cNvPr id="5" name="Rectangle 7"/>
          <p:cNvSpPr>
            <a:spLocks noGrp="1" noChangeArrowheads="1"/>
          </p:cNvSpPr>
          <p:nvPr>
            <p:ph type="sldNum" sz="quarter" idx="11"/>
          </p:nvPr>
        </p:nvSpPr>
        <p:spPr>
          <a:xfrm>
            <a:off x="6637338" y="6446838"/>
            <a:ext cx="2378075" cy="328612"/>
          </a:xfrm>
        </p:spPr>
        <p:txBody>
          <a:bodyPr/>
          <a:lstStyle>
            <a:lvl1pPr algn="r" eaLnBrk="0" hangingPunct="0">
              <a:defRPr sz="800" smtClean="0">
                <a:cs typeface="+mn-cs"/>
              </a:defRPr>
            </a:lvl1pPr>
          </a:lstStyle>
          <a:p>
            <a:pPr>
              <a:defRPr/>
            </a:pPr>
            <a:fld id="{DE46B0D5-74A6-4780-A613-751C01998A37}" type="slidenum">
              <a:rPr lang="en-US" altLang="en-US"/>
              <a:pPr>
                <a:defRPr/>
              </a:pPr>
              <a:t>‹#›</a:t>
            </a:fld>
            <a:endParaRPr lang="en-US" altLang="en-US"/>
          </a:p>
        </p:txBody>
      </p:sp>
    </p:spTree>
    <p:extLst>
      <p:ext uri="{BB962C8B-B14F-4D97-AF65-F5344CB8AC3E}">
        <p14:creationId xmlns:p14="http://schemas.microsoft.com/office/powerpoint/2010/main" val="13833251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04800" y="283715"/>
            <a:ext cx="8229600" cy="387798"/>
          </a:xfrm>
        </p:spPr>
        <p:txBody>
          <a:bodyPr/>
          <a:lstStyle>
            <a:lvl1pPr>
              <a:defRPr sz="2800"/>
            </a:lvl1pPr>
          </a:lstStyle>
          <a:p>
            <a:r>
              <a:rPr lang="en-US" smtClean="0"/>
              <a:t>Click to edit Master title style</a:t>
            </a:r>
            <a:endParaRPr lang="en-US" dirty="0"/>
          </a:p>
        </p:txBody>
      </p:sp>
      <p:sp>
        <p:nvSpPr>
          <p:cNvPr id="3" name="Footer Placeholder 4"/>
          <p:cNvSpPr>
            <a:spLocks noGrp="1"/>
          </p:cNvSpPr>
          <p:nvPr>
            <p:ph type="ftr" sz="quarter" idx="10"/>
          </p:nvPr>
        </p:nvSpPr>
        <p:spPr/>
        <p:txBody>
          <a:bodyPr/>
          <a:lstStyle>
            <a:lvl1pPr>
              <a:defRPr/>
            </a:lvl1pPr>
          </a:lstStyle>
          <a:p>
            <a:pPr>
              <a:defRPr/>
            </a:pPr>
            <a:r>
              <a:rPr lang="en-US"/>
              <a:t>BOEING PROPRIETARY</a:t>
            </a:r>
          </a:p>
        </p:txBody>
      </p:sp>
      <p:sp>
        <p:nvSpPr>
          <p:cNvPr id="4" name="Rectangle 7"/>
          <p:cNvSpPr>
            <a:spLocks noGrp="1" noChangeArrowheads="1"/>
          </p:cNvSpPr>
          <p:nvPr>
            <p:ph type="sldNum" sz="quarter" idx="11"/>
          </p:nvPr>
        </p:nvSpPr>
        <p:spPr>
          <a:xfrm>
            <a:off x="6637338" y="6446838"/>
            <a:ext cx="2378075" cy="328612"/>
          </a:xfrm>
        </p:spPr>
        <p:txBody>
          <a:bodyPr/>
          <a:lstStyle>
            <a:lvl1pPr algn="r" eaLnBrk="0" hangingPunct="0">
              <a:defRPr sz="800" smtClean="0">
                <a:cs typeface="+mn-cs"/>
              </a:defRPr>
            </a:lvl1pPr>
          </a:lstStyle>
          <a:p>
            <a:pPr>
              <a:defRPr/>
            </a:pPr>
            <a:fld id="{B392AB5B-5AD7-4E7B-A2D0-1335F28B784B}" type="slidenum">
              <a:rPr lang="en-US" altLang="en-US"/>
              <a:pPr>
                <a:defRPr/>
              </a:pPr>
              <a:t>‹#›</a:t>
            </a:fld>
            <a:endParaRPr lang="en-US" altLang="en-US"/>
          </a:p>
        </p:txBody>
      </p:sp>
    </p:spTree>
    <p:extLst>
      <p:ext uri="{BB962C8B-B14F-4D97-AF65-F5344CB8AC3E}">
        <p14:creationId xmlns:p14="http://schemas.microsoft.com/office/powerpoint/2010/main" val="400937124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971501"/>
            <a:ext cx="7772400" cy="1362075"/>
          </a:xfrm>
          <a:solidFill>
            <a:schemeClr val="accent1">
              <a:lumMod val="20000"/>
              <a:lumOff val="80000"/>
            </a:schemeClr>
          </a:solidFill>
        </p:spPr>
        <p:txBody>
          <a:bodyPr anchor="t">
            <a:normAutofit/>
          </a:bodyPr>
          <a:lstStyle>
            <a:lvl1pPr algn="ctr">
              <a:defRPr sz="3600" b="1" cap="all"/>
            </a:lvl1pPr>
          </a:lstStyle>
          <a:p>
            <a:r>
              <a:rPr lang="en-US" smtClean="0"/>
              <a:t>Click to edit Master title style</a:t>
            </a:r>
            <a:endParaRPr lang="en-US" dirty="0"/>
          </a:p>
        </p:txBody>
      </p:sp>
      <p:sp>
        <p:nvSpPr>
          <p:cNvPr id="3" name="Rectangle 2"/>
          <p:cNvSpPr>
            <a:spLocks noGrp="1" noChangeArrowheads="1"/>
          </p:cNvSpPr>
          <p:nvPr>
            <p:ph type="sldNum" sz="quarter" idx="10"/>
          </p:nvPr>
        </p:nvSpPr>
        <p:spPr/>
        <p:txBody>
          <a:bodyPr/>
          <a:lstStyle>
            <a:lvl1pPr>
              <a:defRPr smtClean="0"/>
            </a:lvl1pPr>
          </a:lstStyle>
          <a:p>
            <a:pPr>
              <a:defRPr/>
            </a:pPr>
            <a:fld id="{E0E91F88-FFB2-43A2-82AB-95F2F52C4BCC}" type="slidenum">
              <a:rPr lang="en-US" altLang="en-US"/>
              <a:pPr>
                <a:defRPr/>
              </a:pPr>
              <a:t>‹#›</a:t>
            </a:fld>
            <a:endParaRPr lang="en-US" altLang="en-US"/>
          </a:p>
        </p:txBody>
      </p:sp>
    </p:spTree>
    <p:extLst>
      <p:ext uri="{BB962C8B-B14F-4D97-AF65-F5344CB8AC3E}">
        <p14:creationId xmlns:p14="http://schemas.microsoft.com/office/powerpoint/2010/main" val="355989581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ack Page">
    <p:spTree>
      <p:nvGrpSpPr>
        <p:cNvPr id="1" name=""/>
        <p:cNvGrpSpPr/>
        <p:nvPr/>
      </p:nvGrpSpPr>
      <p:grpSpPr>
        <a:xfrm>
          <a:off x="0" y="0"/>
          <a:ext cx="0" cy="0"/>
          <a:chOff x="0" y="0"/>
          <a:chExt cx="0" cy="0"/>
        </a:xfrm>
      </p:grpSpPr>
      <p:pic>
        <p:nvPicPr>
          <p:cNvPr id="3" name="Picture 9" descr="photoband bdsdevelopmen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25950" y="5608638"/>
            <a:ext cx="4389438"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04800" y="283715"/>
            <a:ext cx="8229600" cy="387798"/>
          </a:xfrm>
        </p:spPr>
        <p:txBody>
          <a:bodyPr/>
          <a:lstStyle>
            <a:lvl1pPr>
              <a:defRPr sz="2800"/>
            </a:lvl1pPr>
          </a:lstStyle>
          <a:p>
            <a:r>
              <a:rPr lang="en-US" smtClean="0"/>
              <a:t>Click to edit Master title style</a:t>
            </a:r>
            <a:endParaRPr lang="en-US"/>
          </a:p>
        </p:txBody>
      </p:sp>
      <p:sp>
        <p:nvSpPr>
          <p:cNvPr id="4" name="Footer Placeholder 3"/>
          <p:cNvSpPr>
            <a:spLocks noGrp="1"/>
          </p:cNvSpPr>
          <p:nvPr>
            <p:ph type="ftr" sz="quarter" idx="10"/>
          </p:nvPr>
        </p:nvSpPr>
        <p:spPr/>
        <p:txBody>
          <a:bodyPr/>
          <a:lstStyle>
            <a:lvl1pPr>
              <a:defRPr/>
            </a:lvl1pPr>
          </a:lstStyle>
          <a:p>
            <a:pPr>
              <a:defRPr/>
            </a:pPr>
            <a:r>
              <a:rPr lang="en-US"/>
              <a:t>BOEING PROPRIETARY</a:t>
            </a:r>
          </a:p>
        </p:txBody>
      </p:sp>
      <p:sp>
        <p:nvSpPr>
          <p:cNvPr id="5" name="Rectangle 7"/>
          <p:cNvSpPr>
            <a:spLocks noGrp="1" noChangeArrowheads="1"/>
          </p:cNvSpPr>
          <p:nvPr>
            <p:ph type="sldNum" sz="quarter" idx="11"/>
          </p:nvPr>
        </p:nvSpPr>
        <p:spPr>
          <a:xfrm>
            <a:off x="6637338" y="6446838"/>
            <a:ext cx="2378075" cy="328612"/>
          </a:xfrm>
        </p:spPr>
        <p:txBody>
          <a:bodyPr/>
          <a:lstStyle>
            <a:lvl1pPr algn="r" eaLnBrk="0" hangingPunct="0">
              <a:defRPr sz="800" smtClean="0">
                <a:cs typeface="+mn-cs"/>
              </a:defRPr>
            </a:lvl1pPr>
          </a:lstStyle>
          <a:p>
            <a:pPr>
              <a:defRPr/>
            </a:pPr>
            <a:fld id="{A4A523E2-71D2-4D4A-8733-6C70599A13CC}" type="slidenum">
              <a:rPr lang="en-US" altLang="en-US"/>
              <a:pPr>
                <a:defRPr/>
              </a:pPr>
              <a:t>‹#›</a:t>
            </a:fld>
            <a:endParaRPr lang="en-US" altLang="en-US"/>
          </a:p>
        </p:txBody>
      </p:sp>
    </p:spTree>
    <p:extLst>
      <p:ext uri="{BB962C8B-B14F-4D97-AF65-F5344CB8AC3E}">
        <p14:creationId xmlns:p14="http://schemas.microsoft.com/office/powerpoint/2010/main" val="305762984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r>
              <a:rPr lang="en-US"/>
              <a:t>BOEING PROPRIETARY</a:t>
            </a:r>
          </a:p>
        </p:txBody>
      </p:sp>
      <p:sp>
        <p:nvSpPr>
          <p:cNvPr id="3" name="Rectangle 7"/>
          <p:cNvSpPr>
            <a:spLocks noGrp="1" noChangeArrowheads="1"/>
          </p:cNvSpPr>
          <p:nvPr>
            <p:ph type="sldNum" sz="quarter" idx="11"/>
          </p:nvPr>
        </p:nvSpPr>
        <p:spPr>
          <a:xfrm>
            <a:off x="6637338" y="6446838"/>
            <a:ext cx="2378075" cy="328612"/>
          </a:xfrm>
        </p:spPr>
        <p:txBody>
          <a:bodyPr/>
          <a:lstStyle>
            <a:lvl1pPr algn="r" eaLnBrk="0" hangingPunct="0">
              <a:defRPr sz="800" smtClean="0">
                <a:cs typeface="+mn-cs"/>
              </a:defRPr>
            </a:lvl1pPr>
          </a:lstStyle>
          <a:p>
            <a:pPr>
              <a:defRPr/>
            </a:pPr>
            <a:fld id="{5269DCEF-136F-4C91-AD4E-16AC6F702A00}" type="slidenum">
              <a:rPr lang="en-US" altLang="en-US"/>
              <a:pPr>
                <a:defRPr/>
              </a:pPr>
              <a:t>‹#›</a:t>
            </a:fld>
            <a:endParaRPr lang="en-US" altLang="en-US"/>
          </a:p>
        </p:txBody>
      </p:sp>
    </p:spTree>
    <p:extLst>
      <p:ext uri="{BB962C8B-B14F-4D97-AF65-F5344CB8AC3E}">
        <p14:creationId xmlns:p14="http://schemas.microsoft.com/office/powerpoint/2010/main" val="248789294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387798"/>
          </a:xfrm>
        </p:spPr>
        <p:txBody>
          <a:bodyPr/>
          <a:lstStyle>
            <a:lvl1pPr>
              <a:defRPr sz="2800"/>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4" y="833297"/>
            <a:ext cx="4073525" cy="1618905"/>
          </a:xfrm>
        </p:spPr>
        <p:txBody>
          <a:bodyPr/>
          <a:lstStyle>
            <a:lvl1pPr>
              <a:defRPr sz="2267"/>
            </a:lvl1pPr>
            <a:lvl2pPr>
              <a:defRPr sz="2000"/>
            </a:lvl2pPr>
            <a:lvl3pPr>
              <a:defRPr sz="1867"/>
            </a:lvl3pPr>
            <a:lvl4pPr>
              <a:defRPr sz="1600"/>
            </a:lvl4pPr>
            <a:lvl5pPr>
              <a:defRPr sz="1600"/>
            </a:lvl5pPr>
            <a:lvl6pPr>
              <a:defRPr sz="1867"/>
            </a:lvl6pPr>
            <a:lvl7pPr>
              <a:defRPr sz="1867"/>
            </a:lvl7pPr>
            <a:lvl8pPr>
              <a:defRPr sz="1867"/>
            </a:lvl8pPr>
            <a:lvl9pPr>
              <a:defRPr sz="18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0263" y="833297"/>
            <a:ext cx="4075112" cy="1618905"/>
          </a:xfrm>
        </p:spPr>
        <p:txBody>
          <a:bodyPr/>
          <a:lstStyle>
            <a:lvl1pPr>
              <a:defRPr sz="2267"/>
            </a:lvl1pPr>
            <a:lvl2pPr>
              <a:defRPr sz="2000"/>
            </a:lvl2pPr>
            <a:lvl3pPr>
              <a:defRPr sz="1867"/>
            </a:lvl3pPr>
            <a:lvl4pPr>
              <a:defRPr sz="1600"/>
            </a:lvl4pPr>
            <a:lvl5pPr>
              <a:defRPr sz="1600"/>
            </a:lvl5pPr>
            <a:lvl6pPr>
              <a:defRPr sz="1867"/>
            </a:lvl6pPr>
            <a:lvl7pPr>
              <a:defRPr sz="1867"/>
            </a:lvl7pPr>
            <a:lvl8pPr>
              <a:defRPr sz="1867"/>
            </a:lvl8pPr>
            <a:lvl9pPr>
              <a:defRPr sz="18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5"/>
          <p:cNvSpPr>
            <a:spLocks noGrp="1"/>
          </p:cNvSpPr>
          <p:nvPr>
            <p:ph type="ftr" sz="quarter" idx="10"/>
          </p:nvPr>
        </p:nvSpPr>
        <p:spPr/>
        <p:txBody>
          <a:bodyPr/>
          <a:lstStyle>
            <a:lvl1pPr>
              <a:defRPr/>
            </a:lvl1pPr>
          </a:lstStyle>
          <a:p>
            <a:pPr>
              <a:defRPr/>
            </a:pPr>
            <a:r>
              <a:rPr lang="en-US"/>
              <a:t>BOEING PROPRIETARY</a:t>
            </a:r>
          </a:p>
        </p:txBody>
      </p:sp>
      <p:sp>
        <p:nvSpPr>
          <p:cNvPr id="6" name="Rectangle 7"/>
          <p:cNvSpPr>
            <a:spLocks noGrp="1" noChangeArrowheads="1"/>
          </p:cNvSpPr>
          <p:nvPr>
            <p:ph type="sldNum" sz="quarter" idx="11"/>
          </p:nvPr>
        </p:nvSpPr>
        <p:spPr>
          <a:xfrm>
            <a:off x="6637338" y="6446838"/>
            <a:ext cx="2378075" cy="328612"/>
          </a:xfrm>
        </p:spPr>
        <p:txBody>
          <a:bodyPr/>
          <a:lstStyle>
            <a:lvl1pPr algn="r" eaLnBrk="0" hangingPunct="0">
              <a:defRPr sz="800" smtClean="0">
                <a:cs typeface="+mn-cs"/>
              </a:defRPr>
            </a:lvl1pPr>
          </a:lstStyle>
          <a:p>
            <a:pPr>
              <a:defRPr/>
            </a:pPr>
            <a:fld id="{5F4B8361-E3C1-4EBE-A7E3-4BBA559636CA}" type="slidenum">
              <a:rPr lang="en-US" altLang="en-US"/>
              <a:pPr>
                <a:defRPr/>
              </a:pPr>
              <a:t>‹#›</a:t>
            </a:fld>
            <a:endParaRPr lang="en-US" altLang="en-US"/>
          </a:p>
        </p:txBody>
      </p:sp>
    </p:spTree>
    <p:extLst>
      <p:ext uri="{BB962C8B-B14F-4D97-AF65-F5344CB8AC3E}">
        <p14:creationId xmlns:p14="http://schemas.microsoft.com/office/powerpoint/2010/main" val="3429756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381000" y="228600"/>
            <a:ext cx="6172200" cy="387798"/>
          </a:xfrm>
        </p:spPr>
        <p:txBody>
          <a:bodyPr/>
          <a:lstStyle>
            <a:lvl1pPr>
              <a:defRPr sz="2800"/>
            </a:lvl1pPr>
          </a:lstStyle>
          <a:p>
            <a:r>
              <a:rPr lang="en-US" smtClean="0"/>
              <a:t>Click to edit Master title style</a:t>
            </a:r>
            <a:endParaRPr lang="en-US"/>
          </a:p>
        </p:txBody>
      </p:sp>
      <p:sp>
        <p:nvSpPr>
          <p:cNvPr id="3" name="Content Placeholder 2"/>
          <p:cNvSpPr>
            <a:spLocks noGrp="1"/>
          </p:cNvSpPr>
          <p:nvPr>
            <p:ph sz="quarter" idx="1"/>
          </p:nvPr>
        </p:nvSpPr>
        <p:spPr>
          <a:xfrm>
            <a:off x="566738" y="990600"/>
            <a:ext cx="3924300" cy="2546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3438" y="990600"/>
            <a:ext cx="3924300" cy="25463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66738" y="3689350"/>
            <a:ext cx="3924300" cy="2547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3438" y="3689350"/>
            <a:ext cx="3924300" cy="2547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
          <p:cNvSpPr>
            <a:spLocks noGrp="1" noChangeArrowheads="1"/>
          </p:cNvSpPr>
          <p:nvPr>
            <p:ph type="sldNum" sz="quarter" idx="10"/>
          </p:nvPr>
        </p:nvSpPr>
        <p:spPr/>
        <p:txBody>
          <a:bodyPr/>
          <a:lstStyle>
            <a:lvl1pPr>
              <a:defRPr/>
            </a:lvl1pPr>
          </a:lstStyle>
          <a:p>
            <a:pPr>
              <a:defRPr/>
            </a:pPr>
            <a:fld id="{CBF61892-9926-4485-BBD8-404EF0F9F906}" type="slidenum">
              <a:rPr lang="en-US" altLang="en-US"/>
              <a:pPr>
                <a:defRPr/>
              </a:pPr>
              <a:t>‹#›</a:t>
            </a:fld>
            <a:endParaRPr lang="en-US" altLang="en-US"/>
          </a:p>
        </p:txBody>
      </p:sp>
    </p:spTree>
    <p:extLst>
      <p:ext uri="{BB962C8B-B14F-4D97-AF65-F5344CB8AC3E}">
        <p14:creationId xmlns:p14="http://schemas.microsoft.com/office/powerpoint/2010/main" val="2238182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6477000" cy="387798"/>
          </a:xfrm>
        </p:spPr>
        <p:txBody>
          <a:bodyPr/>
          <a:lstStyle>
            <a:lvl1pPr>
              <a:defRPr sz="2800"/>
            </a:lvl1pPr>
          </a:lstStyle>
          <a:p>
            <a:r>
              <a:rPr lang="en-US" smtClean="0"/>
              <a:t>Click to edit Master title style</a:t>
            </a:r>
            <a:endParaRPr lang="en-US"/>
          </a:p>
        </p:txBody>
      </p:sp>
      <p:sp>
        <p:nvSpPr>
          <p:cNvPr id="3" name="Table Placeholder 2"/>
          <p:cNvSpPr>
            <a:spLocks noGrp="1"/>
          </p:cNvSpPr>
          <p:nvPr>
            <p:ph type="tbl" idx="1"/>
          </p:nvPr>
        </p:nvSpPr>
        <p:spPr>
          <a:xfrm>
            <a:off x="566738" y="990600"/>
            <a:ext cx="8001000" cy="5246688"/>
          </a:xfrm>
        </p:spPr>
        <p:txBody>
          <a:bodyPr/>
          <a:lstStyle/>
          <a:p>
            <a:pPr lvl="0"/>
            <a:endParaRPr lang="en-US" noProof="0" smtClean="0"/>
          </a:p>
        </p:txBody>
      </p:sp>
      <p:sp>
        <p:nvSpPr>
          <p:cNvPr id="4" name="Rectangle 3"/>
          <p:cNvSpPr>
            <a:spLocks noGrp="1" noChangeArrowheads="1"/>
          </p:cNvSpPr>
          <p:nvPr>
            <p:ph type="sldNum" sz="quarter" idx="10"/>
          </p:nvPr>
        </p:nvSpPr>
        <p:spPr/>
        <p:txBody>
          <a:bodyPr/>
          <a:lstStyle>
            <a:lvl1pPr>
              <a:defRPr/>
            </a:lvl1pPr>
          </a:lstStyle>
          <a:p>
            <a:pPr>
              <a:defRPr/>
            </a:pPr>
            <a:fld id="{B7BAA5AA-C0FA-4071-8847-311117E5889C}" type="slidenum">
              <a:rPr lang="en-US" altLang="en-US"/>
              <a:pPr>
                <a:defRPr/>
              </a:pPr>
              <a:t>‹#›</a:t>
            </a:fld>
            <a:endParaRPr lang="en-US" altLang="en-US"/>
          </a:p>
        </p:txBody>
      </p:sp>
    </p:spTree>
    <p:extLst>
      <p:ext uri="{BB962C8B-B14F-4D97-AF65-F5344CB8AC3E}">
        <p14:creationId xmlns:p14="http://schemas.microsoft.com/office/powerpoint/2010/main" val="2898875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bwMode="auto">
          <a:xfrm>
            <a:off x="304800" y="283715"/>
            <a:ext cx="8229600" cy="387798"/>
          </a:xfrm>
          <a:prstGeom prst="rect">
            <a:avLst/>
          </a:prstGeom>
          <a:noFill/>
          <a:ln w="9525">
            <a:noFill/>
            <a:miter lim="800000"/>
            <a:headEnd/>
            <a:tailEnd/>
          </a:ln>
          <a:effectLst/>
        </p:spPr>
        <p:txBody>
          <a:bodyPr vert="horz" wrap="square" lIns="0" tIns="0" rIns="0" bIns="0" numCol="1" anchor="b" anchorCtr="0" compatLnSpc="1">
            <a:prstTxWarp prst="textNoShape">
              <a:avLst/>
            </a:prstTxWarp>
            <a:spAutoFit/>
          </a:bodyPr>
          <a:lstStyle/>
          <a:p>
            <a:pPr lvl="0"/>
            <a:r>
              <a:rPr lang="en-US" smtClean="0"/>
              <a:t>Click to edit Master title style</a:t>
            </a:r>
            <a:endParaRPr lang="en-US" dirty="0" smtClean="0"/>
          </a:p>
        </p:txBody>
      </p:sp>
      <p:sp>
        <p:nvSpPr>
          <p:cNvPr id="11268" name="Rectangle 4"/>
          <p:cNvSpPr>
            <a:spLocks noGrp="1" noChangeArrowheads="1"/>
          </p:cNvSpPr>
          <p:nvPr>
            <p:ph type="body" idx="1"/>
          </p:nvPr>
        </p:nvSpPr>
        <p:spPr bwMode="auto">
          <a:xfrm>
            <a:off x="438150" y="1009650"/>
            <a:ext cx="8096250" cy="1643063"/>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269" name="Rectangle 5"/>
          <p:cNvSpPr>
            <a:spLocks noChangeArrowheads="1"/>
          </p:cNvSpPr>
          <p:nvPr/>
        </p:nvSpPr>
        <p:spPr bwMode="auto">
          <a:xfrm>
            <a:off x="438150" y="6648450"/>
            <a:ext cx="2065338" cy="120650"/>
          </a:xfrm>
          <a:prstGeom prst="rect">
            <a:avLst/>
          </a:prstGeom>
          <a:noFill/>
          <a:ln w="12700">
            <a:noFill/>
            <a:miter lim="800000"/>
            <a:headEnd type="none" w="sm" len="sm"/>
            <a:tailEnd type="none" w="sm" len="sm"/>
          </a:ln>
          <a:effectLst/>
        </p:spPr>
        <p:txBody>
          <a:bodyPr lIns="9144" tIns="9144" rIns="9144" bIns="9144" anchor="b">
            <a:spAutoFit/>
          </a:bodyPr>
          <a:lstStyle/>
          <a:p>
            <a:pPr defTabSz="820718">
              <a:defRPr/>
            </a:pPr>
            <a:r>
              <a:rPr lang="en-US" sz="667" dirty="0">
                <a:solidFill>
                  <a:srgbClr val="FFFFFF">
                    <a:lumMod val="50000"/>
                  </a:srgbClr>
                </a:solidFill>
              </a:rPr>
              <a:t>Copyright © 2016 Boeing. All rights reserved.</a:t>
            </a:r>
          </a:p>
        </p:txBody>
      </p:sp>
      <p:sp>
        <p:nvSpPr>
          <p:cNvPr id="11271" name="Rectangle 7"/>
          <p:cNvSpPr>
            <a:spLocks noGrp="1" noChangeArrowheads="1"/>
          </p:cNvSpPr>
          <p:nvPr>
            <p:ph type="ftr" sz="quarter" idx="3"/>
          </p:nvPr>
        </p:nvSpPr>
        <p:spPr bwMode="auto">
          <a:xfrm>
            <a:off x="2971800" y="6370638"/>
            <a:ext cx="3200400" cy="398462"/>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ctr" eaLnBrk="0" hangingPunct="0">
              <a:defRPr sz="933" b="1" smtClean="0">
                <a:solidFill>
                  <a:srgbClr val="FFFFFF">
                    <a:lumMod val="50000"/>
                  </a:srgbClr>
                </a:solidFill>
              </a:defRPr>
            </a:lvl1pPr>
          </a:lstStyle>
          <a:p>
            <a:pPr>
              <a:defRPr/>
            </a:pPr>
            <a:r>
              <a:rPr lang="en-US"/>
              <a:t>BOEING PROPRIETARY</a:t>
            </a:r>
          </a:p>
        </p:txBody>
      </p:sp>
      <p:sp>
        <p:nvSpPr>
          <p:cNvPr id="6" name="Rectangle 7"/>
          <p:cNvSpPr>
            <a:spLocks noGrp="1" noChangeArrowheads="1"/>
          </p:cNvSpPr>
          <p:nvPr>
            <p:ph type="sldNum" sz="quarter" idx="4"/>
          </p:nvPr>
        </p:nvSpPr>
        <p:spPr bwMode="auto">
          <a:xfrm>
            <a:off x="6640513" y="6380163"/>
            <a:ext cx="2376487" cy="328612"/>
          </a:xfrm>
          <a:prstGeom prst="rect">
            <a:avLst/>
          </a:prstGeom>
          <a:noFill/>
          <a:ln w="9525">
            <a:noFill/>
            <a:miter lim="800000"/>
            <a:headEnd/>
            <a:tailEnd/>
          </a:ln>
          <a:effectLst/>
        </p:spPr>
        <p:txBody>
          <a:bodyPr vert="horz" wrap="square" lIns="9144" tIns="9144" rIns="9144" bIns="9144" numCol="1" anchor="b" anchorCtr="0" compatLnSpc="1">
            <a:prstTxWarp prst="textNoShape">
              <a:avLst/>
            </a:prstTxWarp>
          </a:bodyPr>
          <a:lstStyle>
            <a:lvl1pPr algn="r" eaLnBrk="0" hangingPunct="0">
              <a:defRPr sz="800" smtClean="0">
                <a:cs typeface="+mn-cs"/>
              </a:defRPr>
            </a:lvl1pPr>
          </a:lstStyle>
          <a:p>
            <a:pPr>
              <a:defRPr/>
            </a:pPr>
            <a:fld id="{ABAF1D4E-26E9-46DB-98A1-4C7C095FF911}" type="slidenum">
              <a:rPr lang="en-US" altLang="en-US"/>
              <a:pPr>
                <a:defRPr/>
              </a:pPr>
              <a:t>‹#›</a:t>
            </a:fld>
            <a:endParaRPr lang="en-US" altLang="en-US"/>
          </a:p>
        </p:txBody>
      </p:sp>
      <p:sp>
        <p:nvSpPr>
          <p:cNvPr id="7" name="Rectangle 5"/>
          <p:cNvSpPr>
            <a:spLocks noChangeArrowheads="1"/>
          </p:cNvSpPr>
          <p:nvPr userDrawn="1"/>
        </p:nvSpPr>
        <p:spPr bwMode="auto">
          <a:xfrm>
            <a:off x="76200" y="76200"/>
            <a:ext cx="419100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defRPr/>
            </a:pPr>
            <a:endParaRPr lang="en-US" altLang="en-US" sz="2800" b="0" smtClean="0"/>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Lst>
  <p:transition/>
  <p:timing>
    <p:tnLst>
      <p:par>
        <p:cTn id="1" dur="indefinite" restart="never" nodeType="tmRoot"/>
      </p:par>
    </p:tnLst>
  </p:timing>
  <p:hf hdr="0" dt="0"/>
  <p:txStyles>
    <p:titleStyle>
      <a:lvl1pPr algn="l" defTabSz="1019175" rtl="0" fontAlgn="base">
        <a:lnSpc>
          <a:spcPct val="90000"/>
        </a:lnSpc>
        <a:spcBef>
          <a:spcPct val="0"/>
        </a:spcBef>
        <a:spcAft>
          <a:spcPct val="0"/>
        </a:spcAft>
        <a:defRPr sz="2800">
          <a:solidFill>
            <a:schemeClr val="tx2"/>
          </a:solidFill>
          <a:latin typeface="+mj-lt"/>
          <a:ea typeface="+mj-ea"/>
          <a:cs typeface="+mj-cs"/>
        </a:defRPr>
      </a:lvl1pPr>
      <a:lvl2pPr algn="l" defTabSz="1019175" rtl="0" fontAlgn="base">
        <a:lnSpc>
          <a:spcPct val="90000"/>
        </a:lnSpc>
        <a:spcBef>
          <a:spcPct val="0"/>
        </a:spcBef>
        <a:spcAft>
          <a:spcPct val="0"/>
        </a:spcAft>
        <a:defRPr sz="3700">
          <a:solidFill>
            <a:schemeClr val="tx2"/>
          </a:solidFill>
          <a:latin typeface="Arial" charset="0"/>
        </a:defRPr>
      </a:lvl2pPr>
      <a:lvl3pPr algn="l" defTabSz="1019175" rtl="0" fontAlgn="base">
        <a:lnSpc>
          <a:spcPct val="90000"/>
        </a:lnSpc>
        <a:spcBef>
          <a:spcPct val="0"/>
        </a:spcBef>
        <a:spcAft>
          <a:spcPct val="0"/>
        </a:spcAft>
        <a:defRPr sz="3700">
          <a:solidFill>
            <a:schemeClr val="tx2"/>
          </a:solidFill>
          <a:latin typeface="Arial" charset="0"/>
        </a:defRPr>
      </a:lvl3pPr>
      <a:lvl4pPr algn="l" defTabSz="1019175" rtl="0" fontAlgn="base">
        <a:lnSpc>
          <a:spcPct val="90000"/>
        </a:lnSpc>
        <a:spcBef>
          <a:spcPct val="0"/>
        </a:spcBef>
        <a:spcAft>
          <a:spcPct val="0"/>
        </a:spcAft>
        <a:defRPr sz="3700">
          <a:solidFill>
            <a:schemeClr val="tx2"/>
          </a:solidFill>
          <a:latin typeface="Arial" charset="0"/>
        </a:defRPr>
      </a:lvl4pPr>
      <a:lvl5pPr algn="l" defTabSz="1019175" rtl="0" fontAlgn="base">
        <a:lnSpc>
          <a:spcPct val="90000"/>
        </a:lnSpc>
        <a:spcBef>
          <a:spcPct val="0"/>
        </a:spcBef>
        <a:spcAft>
          <a:spcPct val="0"/>
        </a:spcAft>
        <a:defRPr sz="3700">
          <a:solidFill>
            <a:schemeClr val="tx2"/>
          </a:solidFill>
          <a:latin typeface="Arial" charset="0"/>
        </a:defRPr>
      </a:lvl5pPr>
      <a:lvl6pPr marL="457189" algn="l" defTabSz="1020737" rtl="0" eaLnBrk="1" fontAlgn="base" hangingPunct="1">
        <a:lnSpc>
          <a:spcPct val="90000"/>
        </a:lnSpc>
        <a:spcBef>
          <a:spcPct val="0"/>
        </a:spcBef>
        <a:spcAft>
          <a:spcPct val="0"/>
        </a:spcAft>
        <a:defRPr sz="3200" b="1">
          <a:solidFill>
            <a:schemeClr val="tx2"/>
          </a:solidFill>
          <a:latin typeface="Arial" charset="0"/>
        </a:defRPr>
      </a:lvl6pPr>
      <a:lvl7pPr marL="914377" algn="l" defTabSz="1020737" rtl="0" eaLnBrk="1" fontAlgn="base" hangingPunct="1">
        <a:lnSpc>
          <a:spcPct val="90000"/>
        </a:lnSpc>
        <a:spcBef>
          <a:spcPct val="0"/>
        </a:spcBef>
        <a:spcAft>
          <a:spcPct val="0"/>
        </a:spcAft>
        <a:defRPr sz="3200" b="1">
          <a:solidFill>
            <a:schemeClr val="tx2"/>
          </a:solidFill>
          <a:latin typeface="Arial" charset="0"/>
        </a:defRPr>
      </a:lvl7pPr>
      <a:lvl8pPr marL="1371566" algn="l" defTabSz="1020737" rtl="0" eaLnBrk="1" fontAlgn="base" hangingPunct="1">
        <a:lnSpc>
          <a:spcPct val="90000"/>
        </a:lnSpc>
        <a:spcBef>
          <a:spcPct val="0"/>
        </a:spcBef>
        <a:spcAft>
          <a:spcPct val="0"/>
        </a:spcAft>
        <a:defRPr sz="3200" b="1">
          <a:solidFill>
            <a:schemeClr val="tx2"/>
          </a:solidFill>
          <a:latin typeface="Arial" charset="0"/>
        </a:defRPr>
      </a:lvl8pPr>
      <a:lvl9pPr marL="1828754" algn="l" defTabSz="1020737" rtl="0" eaLnBrk="1" fontAlgn="base" hangingPunct="1">
        <a:lnSpc>
          <a:spcPct val="90000"/>
        </a:lnSpc>
        <a:spcBef>
          <a:spcPct val="0"/>
        </a:spcBef>
        <a:spcAft>
          <a:spcPct val="0"/>
        </a:spcAft>
        <a:defRPr sz="3200" b="1">
          <a:solidFill>
            <a:schemeClr val="tx2"/>
          </a:solidFill>
          <a:latin typeface="Arial" charset="0"/>
        </a:defRPr>
      </a:lvl9pPr>
    </p:titleStyle>
    <p:bodyStyle>
      <a:lvl1pPr marL="168275" indent="-168275" algn="l" defTabSz="819150" rtl="0" fontAlgn="base">
        <a:lnSpc>
          <a:spcPct val="90000"/>
        </a:lnSpc>
        <a:spcBef>
          <a:spcPct val="30000"/>
        </a:spcBef>
        <a:spcAft>
          <a:spcPct val="0"/>
        </a:spcAft>
        <a:buClr>
          <a:schemeClr val="tx2"/>
        </a:buClr>
        <a:buFont typeface="Wingdings" panose="05000000000000000000" pitchFamily="2" charset="2"/>
        <a:buChar char="§"/>
        <a:defRPr sz="2200">
          <a:solidFill>
            <a:srgbClr val="404040"/>
          </a:solidFill>
          <a:latin typeface="+mn-lt"/>
          <a:ea typeface="+mn-ea"/>
          <a:cs typeface="+mn-cs"/>
        </a:defRPr>
      </a:lvl1pPr>
      <a:lvl2pPr marL="374650" indent="-203200" algn="l" defTabSz="819150" rtl="0" fontAlgn="base">
        <a:lnSpc>
          <a:spcPct val="90000"/>
        </a:lnSpc>
        <a:spcBef>
          <a:spcPct val="30000"/>
        </a:spcBef>
        <a:spcAft>
          <a:spcPct val="0"/>
        </a:spcAft>
        <a:buClr>
          <a:schemeClr val="tx2"/>
        </a:buClr>
        <a:buFont typeface="Wingdings" panose="05000000000000000000" pitchFamily="2" charset="2"/>
        <a:buChar char="§"/>
        <a:defRPr sz="2000">
          <a:solidFill>
            <a:srgbClr val="404040"/>
          </a:solidFill>
          <a:latin typeface="+mn-lt"/>
        </a:defRPr>
      </a:lvl2pPr>
      <a:lvl3pPr marL="625475" indent="-184150" algn="l" defTabSz="819150" rtl="0" fontAlgn="base">
        <a:lnSpc>
          <a:spcPct val="90000"/>
        </a:lnSpc>
        <a:spcBef>
          <a:spcPct val="30000"/>
        </a:spcBef>
        <a:spcAft>
          <a:spcPct val="0"/>
        </a:spcAft>
        <a:buClr>
          <a:schemeClr val="tx2"/>
        </a:buClr>
        <a:buFont typeface="Arial" panose="020B0604020202020204" pitchFamily="34" charset="0"/>
        <a:buChar char="–"/>
        <a:defRPr>
          <a:solidFill>
            <a:srgbClr val="404040"/>
          </a:solidFill>
          <a:latin typeface="+mn-lt"/>
        </a:defRPr>
      </a:lvl3pPr>
      <a:lvl4pPr marL="790575" indent="-161925" algn="l" defTabSz="819150" rtl="0" fontAlgn="base">
        <a:lnSpc>
          <a:spcPct val="90000"/>
        </a:lnSpc>
        <a:spcBef>
          <a:spcPct val="30000"/>
        </a:spcBef>
        <a:spcAft>
          <a:spcPct val="0"/>
        </a:spcAft>
        <a:buClr>
          <a:schemeClr val="tx2"/>
        </a:buClr>
        <a:buFont typeface="Arial" panose="020B0604020202020204" pitchFamily="34" charset="0"/>
        <a:buChar char="–"/>
        <a:defRPr>
          <a:solidFill>
            <a:srgbClr val="404040"/>
          </a:solidFill>
          <a:latin typeface="+mn-lt"/>
        </a:defRPr>
      </a:lvl4pPr>
      <a:lvl5pPr marL="955675" indent="-161925" algn="l" defTabSz="819150" rtl="0" fontAlgn="base">
        <a:lnSpc>
          <a:spcPct val="90000"/>
        </a:lnSpc>
        <a:spcBef>
          <a:spcPct val="30000"/>
        </a:spcBef>
        <a:spcAft>
          <a:spcPct val="0"/>
        </a:spcAft>
        <a:buClr>
          <a:schemeClr val="tx2"/>
        </a:buClr>
        <a:buFont typeface="Arial" panose="020B0604020202020204" pitchFamily="34" charset="0"/>
        <a:buChar char="–"/>
        <a:defRPr sz="1600">
          <a:solidFill>
            <a:srgbClr val="404040"/>
          </a:solidFill>
          <a:latin typeface="+mn-lt"/>
        </a:defRPr>
      </a:lvl5pPr>
      <a:lvl6pPr marL="1414427"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6pPr>
      <a:lvl7pPr marL="1871616"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7pPr>
      <a:lvl8pPr marL="2328804"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8pPr>
      <a:lvl9pPr marL="2785993" indent="-163509" algn="l" defTabSz="820718" rtl="0" eaLnBrk="1" fontAlgn="base" hangingPunct="1">
        <a:lnSpc>
          <a:spcPct val="90000"/>
        </a:lnSpc>
        <a:spcBef>
          <a:spcPct val="30000"/>
        </a:spcBef>
        <a:spcAft>
          <a:spcPct val="0"/>
        </a:spcAft>
        <a:buClr>
          <a:schemeClr val="tx2"/>
        </a:buClr>
        <a:buFont typeface="Arial" charset="0"/>
        <a:buChar char="–"/>
        <a:defRPr sz="1600">
          <a:solidFill>
            <a:schemeClr val="tx1"/>
          </a:solidFill>
          <a:latin typeface="+mn-lt"/>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5" descr="Boeing_RGBblue_largeP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7800" y="2990850"/>
            <a:ext cx="36925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439738" y="6648450"/>
            <a:ext cx="2065337" cy="120650"/>
          </a:xfrm>
          <a:prstGeom prst="rect">
            <a:avLst/>
          </a:prstGeom>
          <a:noFill/>
          <a:ln w="12700">
            <a:noFill/>
            <a:miter lim="800000"/>
            <a:headEnd type="none" w="sm" len="sm"/>
            <a:tailEnd type="none" w="sm" len="sm"/>
          </a:ln>
          <a:effectLst/>
        </p:spPr>
        <p:txBody>
          <a:bodyPr lIns="9143" tIns="9143" rIns="9143" bIns="9143" anchor="b">
            <a:spAutoFit/>
          </a:bodyPr>
          <a:lstStyle/>
          <a:p>
            <a:pPr defTabSz="820573">
              <a:defRPr/>
            </a:pPr>
            <a:r>
              <a:rPr lang="en-US" sz="667" dirty="0">
                <a:solidFill>
                  <a:srgbClr val="FFFFFF">
                    <a:lumMod val="50000"/>
                  </a:srgbClr>
                </a:solidFill>
              </a:rPr>
              <a:t>Copyright © 2015 Boeing. All rights reserved.</a:t>
            </a:r>
          </a:p>
        </p:txBody>
      </p:sp>
    </p:spTree>
  </p:cSld>
  <p:clrMap bg1="lt1" tx1="dk1" bg2="lt2" tx2="dk2" accent1="accent1" accent2="accent2" accent3="accent3" accent4="accent4" accent5="accent5" accent6="accent6" hlink="hlink" folHlink="folHlink"/>
  <p:sldLayoutIdLst>
    <p:sldLayoutId id="2147483729" r:id="rId1"/>
  </p:sldLayoutIdLst>
  <p:transition/>
  <p:timing>
    <p:tnLst>
      <p:par>
        <p:cTn id="1" dur="indefinite" restart="never" nodeType="tmRoot"/>
      </p:par>
    </p:tnLst>
  </p:timing>
  <p:hf hdr="0" dt="0"/>
  <p:txStyles>
    <p:titleStyle>
      <a:lvl1pPr algn="l" defTabSz="1019175" rtl="0" fontAlgn="base">
        <a:lnSpc>
          <a:spcPct val="90000"/>
        </a:lnSpc>
        <a:spcBef>
          <a:spcPct val="0"/>
        </a:spcBef>
        <a:spcAft>
          <a:spcPct val="0"/>
        </a:spcAft>
        <a:defRPr sz="3200" b="1">
          <a:solidFill>
            <a:schemeClr val="tx2"/>
          </a:solidFill>
          <a:latin typeface="+mj-lt"/>
          <a:ea typeface="+mj-ea"/>
          <a:cs typeface="+mj-cs"/>
        </a:defRPr>
      </a:lvl1pPr>
      <a:lvl2pPr algn="l" defTabSz="1019175" rtl="0" fontAlgn="base">
        <a:lnSpc>
          <a:spcPct val="90000"/>
        </a:lnSpc>
        <a:spcBef>
          <a:spcPct val="0"/>
        </a:spcBef>
        <a:spcAft>
          <a:spcPct val="0"/>
        </a:spcAft>
        <a:defRPr sz="3200" b="1">
          <a:solidFill>
            <a:schemeClr val="tx2"/>
          </a:solidFill>
          <a:latin typeface="Arial" pitchFamily="34" charset="0"/>
        </a:defRPr>
      </a:lvl2pPr>
      <a:lvl3pPr algn="l" defTabSz="1019175" rtl="0" fontAlgn="base">
        <a:lnSpc>
          <a:spcPct val="90000"/>
        </a:lnSpc>
        <a:spcBef>
          <a:spcPct val="0"/>
        </a:spcBef>
        <a:spcAft>
          <a:spcPct val="0"/>
        </a:spcAft>
        <a:defRPr sz="3200" b="1">
          <a:solidFill>
            <a:schemeClr val="tx2"/>
          </a:solidFill>
          <a:latin typeface="Arial" pitchFamily="34" charset="0"/>
        </a:defRPr>
      </a:lvl3pPr>
      <a:lvl4pPr algn="l" defTabSz="1019175" rtl="0" fontAlgn="base">
        <a:lnSpc>
          <a:spcPct val="90000"/>
        </a:lnSpc>
        <a:spcBef>
          <a:spcPct val="0"/>
        </a:spcBef>
        <a:spcAft>
          <a:spcPct val="0"/>
        </a:spcAft>
        <a:defRPr sz="3200" b="1">
          <a:solidFill>
            <a:schemeClr val="tx2"/>
          </a:solidFill>
          <a:latin typeface="Arial" pitchFamily="34" charset="0"/>
        </a:defRPr>
      </a:lvl4pPr>
      <a:lvl5pPr algn="l" defTabSz="1019175" rtl="0" fontAlgn="base">
        <a:lnSpc>
          <a:spcPct val="90000"/>
        </a:lnSpc>
        <a:spcBef>
          <a:spcPct val="0"/>
        </a:spcBef>
        <a:spcAft>
          <a:spcPct val="0"/>
        </a:spcAft>
        <a:defRPr sz="3200" b="1">
          <a:solidFill>
            <a:schemeClr val="tx2"/>
          </a:solidFill>
          <a:latin typeface="Arial" pitchFamily="34" charset="0"/>
        </a:defRPr>
      </a:lvl5pPr>
      <a:lvl6pPr marL="457109" algn="l" defTabSz="1020557" rtl="0" eaLnBrk="1" fontAlgn="base" hangingPunct="1">
        <a:lnSpc>
          <a:spcPct val="90000"/>
        </a:lnSpc>
        <a:spcBef>
          <a:spcPct val="0"/>
        </a:spcBef>
        <a:spcAft>
          <a:spcPct val="0"/>
        </a:spcAft>
        <a:defRPr sz="3200" b="1">
          <a:solidFill>
            <a:schemeClr val="tx2"/>
          </a:solidFill>
          <a:latin typeface="Arial" pitchFamily="34" charset="0"/>
        </a:defRPr>
      </a:lvl6pPr>
      <a:lvl7pPr marL="914216" algn="l" defTabSz="1020557" rtl="0" eaLnBrk="1" fontAlgn="base" hangingPunct="1">
        <a:lnSpc>
          <a:spcPct val="90000"/>
        </a:lnSpc>
        <a:spcBef>
          <a:spcPct val="0"/>
        </a:spcBef>
        <a:spcAft>
          <a:spcPct val="0"/>
        </a:spcAft>
        <a:defRPr sz="3200" b="1">
          <a:solidFill>
            <a:schemeClr val="tx2"/>
          </a:solidFill>
          <a:latin typeface="Arial" pitchFamily="34" charset="0"/>
        </a:defRPr>
      </a:lvl7pPr>
      <a:lvl8pPr marL="1371324" algn="l" defTabSz="1020557" rtl="0" eaLnBrk="1" fontAlgn="base" hangingPunct="1">
        <a:lnSpc>
          <a:spcPct val="90000"/>
        </a:lnSpc>
        <a:spcBef>
          <a:spcPct val="0"/>
        </a:spcBef>
        <a:spcAft>
          <a:spcPct val="0"/>
        </a:spcAft>
        <a:defRPr sz="3200" b="1">
          <a:solidFill>
            <a:schemeClr val="tx2"/>
          </a:solidFill>
          <a:latin typeface="Arial" pitchFamily="34" charset="0"/>
        </a:defRPr>
      </a:lvl8pPr>
      <a:lvl9pPr marL="1828433" algn="l" defTabSz="1020557" rtl="0" eaLnBrk="1" fontAlgn="base" hangingPunct="1">
        <a:lnSpc>
          <a:spcPct val="90000"/>
        </a:lnSpc>
        <a:spcBef>
          <a:spcPct val="0"/>
        </a:spcBef>
        <a:spcAft>
          <a:spcPct val="0"/>
        </a:spcAft>
        <a:defRPr sz="3200" b="1">
          <a:solidFill>
            <a:schemeClr val="tx2"/>
          </a:solidFill>
          <a:latin typeface="Arial" pitchFamily="34" charset="0"/>
        </a:defRPr>
      </a:lvl9pPr>
    </p:titleStyle>
    <p:bodyStyle>
      <a:lvl1pPr marL="168275" indent="-168275" algn="l" defTabSz="819150" rtl="0" fontAlgn="base">
        <a:lnSpc>
          <a:spcPct val="90000"/>
        </a:lnSpc>
        <a:spcBef>
          <a:spcPct val="20000"/>
        </a:spcBef>
        <a:spcAft>
          <a:spcPct val="0"/>
        </a:spcAft>
        <a:buClr>
          <a:srgbClr val="0038A8"/>
        </a:buClr>
        <a:buFont typeface="Wingdings" panose="05000000000000000000" pitchFamily="2" charset="2"/>
        <a:buChar char="§"/>
        <a:defRPr sz="2200" b="1">
          <a:solidFill>
            <a:srgbClr val="000000"/>
          </a:solidFill>
          <a:latin typeface="+mn-lt"/>
          <a:ea typeface="+mn-ea"/>
          <a:cs typeface="+mn-cs"/>
        </a:defRPr>
      </a:lvl1pPr>
      <a:lvl2pPr marL="384175" indent="-212725" algn="l" defTabSz="819150" rtl="0" fontAlgn="base">
        <a:lnSpc>
          <a:spcPct val="90000"/>
        </a:lnSpc>
        <a:spcBef>
          <a:spcPct val="20000"/>
        </a:spcBef>
        <a:spcAft>
          <a:spcPct val="0"/>
        </a:spcAft>
        <a:buClr>
          <a:srgbClr val="0038A8"/>
        </a:buClr>
        <a:buFont typeface="Arial" panose="020B0604020202020204" pitchFamily="34" charset="0"/>
        <a:buChar char="–"/>
        <a:defRPr sz="2000">
          <a:solidFill>
            <a:srgbClr val="000000"/>
          </a:solidFill>
          <a:latin typeface="+mn-lt"/>
        </a:defRPr>
      </a:lvl2pPr>
      <a:lvl3pPr marL="574675" indent="-173038" algn="l" defTabSz="819150" rtl="0" fontAlgn="base">
        <a:lnSpc>
          <a:spcPct val="90000"/>
        </a:lnSpc>
        <a:spcBef>
          <a:spcPct val="20000"/>
        </a:spcBef>
        <a:spcAft>
          <a:spcPct val="0"/>
        </a:spcAft>
        <a:buClr>
          <a:srgbClr val="0038A8"/>
        </a:buClr>
        <a:buFont typeface="Wingdings" panose="05000000000000000000" pitchFamily="2" charset="2"/>
        <a:buChar char="§"/>
        <a:defRPr>
          <a:solidFill>
            <a:srgbClr val="000000"/>
          </a:solidFill>
          <a:latin typeface="+mn-lt"/>
        </a:defRPr>
      </a:lvl3pPr>
      <a:lvl4pPr marL="790575" indent="-161925" algn="l" defTabSz="819150" rtl="0" fontAlgn="base">
        <a:lnSpc>
          <a:spcPct val="90000"/>
        </a:lnSpc>
        <a:spcBef>
          <a:spcPct val="30000"/>
        </a:spcBef>
        <a:spcAft>
          <a:spcPct val="0"/>
        </a:spcAft>
        <a:buClr>
          <a:schemeClr val="tx2"/>
        </a:buClr>
        <a:buFont typeface="Arial" panose="020B0604020202020204" pitchFamily="34" charset="0"/>
        <a:buChar char="–"/>
        <a:defRPr>
          <a:solidFill>
            <a:schemeClr val="tx1"/>
          </a:solidFill>
          <a:latin typeface="+mn-lt"/>
        </a:defRPr>
      </a:lvl4pPr>
      <a:lvl5pPr marL="955675" indent="-161925" algn="l" defTabSz="819150" rtl="0" fontAlgn="base">
        <a:lnSpc>
          <a:spcPct val="90000"/>
        </a:lnSpc>
        <a:spcBef>
          <a:spcPct val="30000"/>
        </a:spcBef>
        <a:spcAft>
          <a:spcPct val="0"/>
        </a:spcAft>
        <a:buClr>
          <a:schemeClr val="tx2"/>
        </a:buClr>
        <a:buFont typeface="Arial" panose="020B0604020202020204" pitchFamily="34" charset="0"/>
        <a:buChar char="–"/>
        <a:defRPr sz="1600">
          <a:solidFill>
            <a:schemeClr val="tx1"/>
          </a:solidFill>
          <a:latin typeface="+mn-lt"/>
        </a:defRPr>
      </a:lvl5pPr>
      <a:lvl6pPr marL="1414179" indent="-163480" algn="l" defTabSz="820573" rtl="0" eaLnBrk="1" fontAlgn="base" hangingPunct="1">
        <a:lnSpc>
          <a:spcPct val="90000"/>
        </a:lnSpc>
        <a:spcBef>
          <a:spcPct val="30000"/>
        </a:spcBef>
        <a:spcAft>
          <a:spcPct val="0"/>
        </a:spcAft>
        <a:buClr>
          <a:schemeClr val="tx2"/>
        </a:buClr>
        <a:buFont typeface="Arial" pitchFamily="34" charset="0"/>
        <a:buChar char="–"/>
        <a:defRPr sz="1600">
          <a:solidFill>
            <a:schemeClr val="tx1"/>
          </a:solidFill>
          <a:latin typeface="+mn-lt"/>
        </a:defRPr>
      </a:lvl6pPr>
      <a:lvl7pPr marL="1871287" indent="-163480" algn="l" defTabSz="820573" rtl="0" eaLnBrk="1" fontAlgn="base" hangingPunct="1">
        <a:lnSpc>
          <a:spcPct val="90000"/>
        </a:lnSpc>
        <a:spcBef>
          <a:spcPct val="30000"/>
        </a:spcBef>
        <a:spcAft>
          <a:spcPct val="0"/>
        </a:spcAft>
        <a:buClr>
          <a:schemeClr val="tx2"/>
        </a:buClr>
        <a:buFont typeface="Arial" pitchFamily="34" charset="0"/>
        <a:buChar char="–"/>
        <a:defRPr sz="1600">
          <a:solidFill>
            <a:schemeClr val="tx1"/>
          </a:solidFill>
          <a:latin typeface="+mn-lt"/>
        </a:defRPr>
      </a:lvl7pPr>
      <a:lvl8pPr marL="2328395" indent="-163480" algn="l" defTabSz="820573" rtl="0" eaLnBrk="1" fontAlgn="base" hangingPunct="1">
        <a:lnSpc>
          <a:spcPct val="90000"/>
        </a:lnSpc>
        <a:spcBef>
          <a:spcPct val="30000"/>
        </a:spcBef>
        <a:spcAft>
          <a:spcPct val="0"/>
        </a:spcAft>
        <a:buClr>
          <a:schemeClr val="tx2"/>
        </a:buClr>
        <a:buFont typeface="Arial" pitchFamily="34" charset="0"/>
        <a:buChar char="–"/>
        <a:defRPr sz="1600">
          <a:solidFill>
            <a:schemeClr val="tx1"/>
          </a:solidFill>
          <a:latin typeface="+mn-lt"/>
        </a:defRPr>
      </a:lvl8pPr>
      <a:lvl9pPr marL="2785504" indent="-163480" algn="l" defTabSz="820573" rtl="0" eaLnBrk="1" fontAlgn="base" hangingPunct="1">
        <a:lnSpc>
          <a:spcPct val="90000"/>
        </a:lnSpc>
        <a:spcBef>
          <a:spcPct val="30000"/>
        </a:spcBef>
        <a:spcAft>
          <a:spcPct val="0"/>
        </a:spcAft>
        <a:buClr>
          <a:schemeClr val="tx2"/>
        </a:buClr>
        <a:buFont typeface="Arial" pitchFamily="34" charset="0"/>
        <a:buChar char="–"/>
        <a:defRPr sz="1600">
          <a:solidFill>
            <a:schemeClr val="tx1"/>
          </a:solidFill>
          <a:latin typeface="+mn-lt"/>
        </a:defRPr>
      </a:lvl9pPr>
    </p:bodyStyle>
    <p:otherStyle>
      <a:defPPr>
        <a:defRPr lang="en-US"/>
      </a:defPPr>
      <a:lvl1pPr marL="0" algn="l" defTabSz="914216" rtl="0" eaLnBrk="1" latinLnBrk="0" hangingPunct="1">
        <a:defRPr sz="1867" kern="1200">
          <a:solidFill>
            <a:schemeClr val="tx1"/>
          </a:solidFill>
          <a:latin typeface="+mn-lt"/>
          <a:ea typeface="+mn-ea"/>
          <a:cs typeface="+mn-cs"/>
        </a:defRPr>
      </a:lvl1pPr>
      <a:lvl2pPr marL="457109" algn="l" defTabSz="914216" rtl="0" eaLnBrk="1" latinLnBrk="0" hangingPunct="1">
        <a:defRPr sz="1867" kern="1200">
          <a:solidFill>
            <a:schemeClr val="tx1"/>
          </a:solidFill>
          <a:latin typeface="+mn-lt"/>
          <a:ea typeface="+mn-ea"/>
          <a:cs typeface="+mn-cs"/>
        </a:defRPr>
      </a:lvl2pPr>
      <a:lvl3pPr marL="914216" algn="l" defTabSz="914216" rtl="0" eaLnBrk="1" latinLnBrk="0" hangingPunct="1">
        <a:defRPr sz="1867" kern="1200">
          <a:solidFill>
            <a:schemeClr val="tx1"/>
          </a:solidFill>
          <a:latin typeface="+mn-lt"/>
          <a:ea typeface="+mn-ea"/>
          <a:cs typeface="+mn-cs"/>
        </a:defRPr>
      </a:lvl3pPr>
      <a:lvl4pPr marL="1371324" algn="l" defTabSz="914216" rtl="0" eaLnBrk="1" latinLnBrk="0" hangingPunct="1">
        <a:defRPr sz="1867" kern="1200">
          <a:solidFill>
            <a:schemeClr val="tx1"/>
          </a:solidFill>
          <a:latin typeface="+mn-lt"/>
          <a:ea typeface="+mn-ea"/>
          <a:cs typeface="+mn-cs"/>
        </a:defRPr>
      </a:lvl4pPr>
      <a:lvl5pPr marL="1828433" algn="l" defTabSz="914216" rtl="0" eaLnBrk="1" latinLnBrk="0" hangingPunct="1">
        <a:defRPr sz="1867" kern="1200">
          <a:solidFill>
            <a:schemeClr val="tx1"/>
          </a:solidFill>
          <a:latin typeface="+mn-lt"/>
          <a:ea typeface="+mn-ea"/>
          <a:cs typeface="+mn-cs"/>
        </a:defRPr>
      </a:lvl5pPr>
      <a:lvl6pPr marL="2285542" algn="l" defTabSz="914216" rtl="0" eaLnBrk="1" latinLnBrk="0" hangingPunct="1">
        <a:defRPr sz="1867" kern="1200">
          <a:solidFill>
            <a:schemeClr val="tx1"/>
          </a:solidFill>
          <a:latin typeface="+mn-lt"/>
          <a:ea typeface="+mn-ea"/>
          <a:cs typeface="+mn-cs"/>
        </a:defRPr>
      </a:lvl6pPr>
      <a:lvl7pPr marL="2742649" algn="l" defTabSz="914216" rtl="0" eaLnBrk="1" latinLnBrk="0" hangingPunct="1">
        <a:defRPr sz="1867" kern="1200">
          <a:solidFill>
            <a:schemeClr val="tx1"/>
          </a:solidFill>
          <a:latin typeface="+mn-lt"/>
          <a:ea typeface="+mn-ea"/>
          <a:cs typeface="+mn-cs"/>
        </a:defRPr>
      </a:lvl7pPr>
      <a:lvl8pPr marL="3199756" algn="l" defTabSz="914216" rtl="0" eaLnBrk="1" latinLnBrk="0" hangingPunct="1">
        <a:defRPr sz="1867" kern="1200">
          <a:solidFill>
            <a:schemeClr val="tx1"/>
          </a:solidFill>
          <a:latin typeface="+mn-lt"/>
          <a:ea typeface="+mn-ea"/>
          <a:cs typeface="+mn-cs"/>
        </a:defRPr>
      </a:lvl8pPr>
      <a:lvl9pPr marL="3656865" algn="l" defTabSz="914216" rtl="0" eaLnBrk="1" latinLnBrk="0" hangingPunct="1">
        <a:defRPr sz="1867"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5" descr="Boeing_RGBblue_largeP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7800" y="2990850"/>
            <a:ext cx="36925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5"/>
          <p:cNvSpPr>
            <a:spLocks noChangeArrowheads="1"/>
          </p:cNvSpPr>
          <p:nvPr/>
        </p:nvSpPr>
        <p:spPr bwMode="auto">
          <a:xfrm>
            <a:off x="439738" y="6648450"/>
            <a:ext cx="2065337" cy="120650"/>
          </a:xfrm>
          <a:prstGeom prst="rect">
            <a:avLst/>
          </a:prstGeom>
          <a:noFill/>
          <a:ln w="12700">
            <a:noFill/>
            <a:miter lim="800000"/>
            <a:headEnd type="none" w="sm" len="sm"/>
            <a:tailEnd type="none" w="sm" len="sm"/>
          </a:ln>
          <a:effectLst/>
        </p:spPr>
        <p:txBody>
          <a:bodyPr lIns="9143" tIns="9143" rIns="9143" bIns="9143" anchor="b">
            <a:spAutoFit/>
          </a:bodyPr>
          <a:lstStyle/>
          <a:p>
            <a:pPr defTabSz="820573" fontAlgn="auto">
              <a:spcBef>
                <a:spcPts val="0"/>
              </a:spcBef>
              <a:spcAft>
                <a:spcPts val="0"/>
              </a:spcAft>
              <a:defRPr/>
            </a:pPr>
            <a:r>
              <a:rPr lang="en-US" sz="667" b="0" dirty="0">
                <a:solidFill>
                  <a:srgbClr val="FFFFFF">
                    <a:lumMod val="50000"/>
                  </a:srgbClr>
                </a:solidFill>
                <a:latin typeface="Arial"/>
              </a:rPr>
              <a:t>Copyright © 2015 Boeing. All rights reserved.</a:t>
            </a:r>
          </a:p>
        </p:txBody>
      </p:sp>
    </p:spTree>
  </p:cSld>
  <p:clrMap bg1="lt1" tx1="dk1" bg2="lt2" tx2="dk2" accent1="accent1" accent2="accent2" accent3="accent3" accent4="accent4" accent5="accent5" accent6="accent6" hlink="hlink" folHlink="folHlink"/>
  <p:sldLayoutIdLst>
    <p:sldLayoutId id="2147483730" r:id="rId1"/>
  </p:sldLayoutIdLst>
  <p:transition/>
  <p:timing>
    <p:tnLst>
      <p:par>
        <p:cTn id="1" dur="indefinite" restart="never" nodeType="tmRoot"/>
      </p:par>
    </p:tnLst>
  </p:timing>
  <p:hf hdr="0" dt="0"/>
  <p:txStyles>
    <p:titleStyle>
      <a:lvl1pPr algn="l" defTabSz="1019175" rtl="0" fontAlgn="base">
        <a:lnSpc>
          <a:spcPct val="90000"/>
        </a:lnSpc>
        <a:spcBef>
          <a:spcPct val="0"/>
        </a:spcBef>
        <a:spcAft>
          <a:spcPct val="0"/>
        </a:spcAft>
        <a:defRPr sz="3200" b="1">
          <a:solidFill>
            <a:schemeClr val="tx2"/>
          </a:solidFill>
          <a:latin typeface="+mj-lt"/>
          <a:ea typeface="+mj-ea"/>
          <a:cs typeface="+mj-cs"/>
        </a:defRPr>
      </a:lvl1pPr>
      <a:lvl2pPr algn="l" defTabSz="1019175" rtl="0" fontAlgn="base">
        <a:lnSpc>
          <a:spcPct val="90000"/>
        </a:lnSpc>
        <a:spcBef>
          <a:spcPct val="0"/>
        </a:spcBef>
        <a:spcAft>
          <a:spcPct val="0"/>
        </a:spcAft>
        <a:defRPr sz="3200" b="1">
          <a:solidFill>
            <a:schemeClr val="tx2"/>
          </a:solidFill>
          <a:latin typeface="Arial" pitchFamily="34" charset="0"/>
        </a:defRPr>
      </a:lvl2pPr>
      <a:lvl3pPr algn="l" defTabSz="1019175" rtl="0" fontAlgn="base">
        <a:lnSpc>
          <a:spcPct val="90000"/>
        </a:lnSpc>
        <a:spcBef>
          <a:spcPct val="0"/>
        </a:spcBef>
        <a:spcAft>
          <a:spcPct val="0"/>
        </a:spcAft>
        <a:defRPr sz="3200" b="1">
          <a:solidFill>
            <a:schemeClr val="tx2"/>
          </a:solidFill>
          <a:latin typeface="Arial" pitchFamily="34" charset="0"/>
        </a:defRPr>
      </a:lvl3pPr>
      <a:lvl4pPr algn="l" defTabSz="1019175" rtl="0" fontAlgn="base">
        <a:lnSpc>
          <a:spcPct val="90000"/>
        </a:lnSpc>
        <a:spcBef>
          <a:spcPct val="0"/>
        </a:spcBef>
        <a:spcAft>
          <a:spcPct val="0"/>
        </a:spcAft>
        <a:defRPr sz="3200" b="1">
          <a:solidFill>
            <a:schemeClr val="tx2"/>
          </a:solidFill>
          <a:latin typeface="Arial" pitchFamily="34" charset="0"/>
        </a:defRPr>
      </a:lvl4pPr>
      <a:lvl5pPr algn="l" defTabSz="1019175" rtl="0" fontAlgn="base">
        <a:lnSpc>
          <a:spcPct val="90000"/>
        </a:lnSpc>
        <a:spcBef>
          <a:spcPct val="0"/>
        </a:spcBef>
        <a:spcAft>
          <a:spcPct val="0"/>
        </a:spcAft>
        <a:defRPr sz="3200" b="1">
          <a:solidFill>
            <a:schemeClr val="tx2"/>
          </a:solidFill>
          <a:latin typeface="Arial" pitchFamily="34" charset="0"/>
        </a:defRPr>
      </a:lvl5pPr>
      <a:lvl6pPr marL="457109" algn="l" defTabSz="1020557" rtl="0" eaLnBrk="1" fontAlgn="base" hangingPunct="1">
        <a:lnSpc>
          <a:spcPct val="90000"/>
        </a:lnSpc>
        <a:spcBef>
          <a:spcPct val="0"/>
        </a:spcBef>
        <a:spcAft>
          <a:spcPct val="0"/>
        </a:spcAft>
        <a:defRPr sz="3200" b="1">
          <a:solidFill>
            <a:schemeClr val="tx2"/>
          </a:solidFill>
          <a:latin typeface="Arial" pitchFamily="34" charset="0"/>
        </a:defRPr>
      </a:lvl6pPr>
      <a:lvl7pPr marL="914216" algn="l" defTabSz="1020557" rtl="0" eaLnBrk="1" fontAlgn="base" hangingPunct="1">
        <a:lnSpc>
          <a:spcPct val="90000"/>
        </a:lnSpc>
        <a:spcBef>
          <a:spcPct val="0"/>
        </a:spcBef>
        <a:spcAft>
          <a:spcPct val="0"/>
        </a:spcAft>
        <a:defRPr sz="3200" b="1">
          <a:solidFill>
            <a:schemeClr val="tx2"/>
          </a:solidFill>
          <a:latin typeface="Arial" pitchFamily="34" charset="0"/>
        </a:defRPr>
      </a:lvl7pPr>
      <a:lvl8pPr marL="1371324" algn="l" defTabSz="1020557" rtl="0" eaLnBrk="1" fontAlgn="base" hangingPunct="1">
        <a:lnSpc>
          <a:spcPct val="90000"/>
        </a:lnSpc>
        <a:spcBef>
          <a:spcPct val="0"/>
        </a:spcBef>
        <a:spcAft>
          <a:spcPct val="0"/>
        </a:spcAft>
        <a:defRPr sz="3200" b="1">
          <a:solidFill>
            <a:schemeClr val="tx2"/>
          </a:solidFill>
          <a:latin typeface="Arial" pitchFamily="34" charset="0"/>
        </a:defRPr>
      </a:lvl8pPr>
      <a:lvl9pPr marL="1828433" algn="l" defTabSz="1020557" rtl="0" eaLnBrk="1" fontAlgn="base" hangingPunct="1">
        <a:lnSpc>
          <a:spcPct val="90000"/>
        </a:lnSpc>
        <a:spcBef>
          <a:spcPct val="0"/>
        </a:spcBef>
        <a:spcAft>
          <a:spcPct val="0"/>
        </a:spcAft>
        <a:defRPr sz="3200" b="1">
          <a:solidFill>
            <a:schemeClr val="tx2"/>
          </a:solidFill>
          <a:latin typeface="Arial" pitchFamily="34" charset="0"/>
        </a:defRPr>
      </a:lvl9pPr>
    </p:titleStyle>
    <p:bodyStyle>
      <a:lvl1pPr marL="168275" indent="-168275" algn="l" defTabSz="819150" rtl="0" fontAlgn="base">
        <a:lnSpc>
          <a:spcPct val="90000"/>
        </a:lnSpc>
        <a:spcBef>
          <a:spcPct val="20000"/>
        </a:spcBef>
        <a:spcAft>
          <a:spcPct val="0"/>
        </a:spcAft>
        <a:buClr>
          <a:srgbClr val="0038A8"/>
        </a:buClr>
        <a:buFont typeface="Wingdings" panose="05000000000000000000" pitchFamily="2" charset="2"/>
        <a:buChar char="§"/>
        <a:defRPr sz="2200" b="1">
          <a:solidFill>
            <a:srgbClr val="000000"/>
          </a:solidFill>
          <a:latin typeface="+mn-lt"/>
          <a:ea typeface="+mn-ea"/>
          <a:cs typeface="+mn-cs"/>
        </a:defRPr>
      </a:lvl1pPr>
      <a:lvl2pPr marL="384175" indent="-212725" algn="l" defTabSz="819150" rtl="0" fontAlgn="base">
        <a:lnSpc>
          <a:spcPct val="90000"/>
        </a:lnSpc>
        <a:spcBef>
          <a:spcPct val="20000"/>
        </a:spcBef>
        <a:spcAft>
          <a:spcPct val="0"/>
        </a:spcAft>
        <a:buClr>
          <a:srgbClr val="0038A8"/>
        </a:buClr>
        <a:buFont typeface="Arial" panose="020B0604020202020204" pitchFamily="34" charset="0"/>
        <a:buChar char="–"/>
        <a:defRPr sz="2000">
          <a:solidFill>
            <a:srgbClr val="000000"/>
          </a:solidFill>
          <a:latin typeface="+mn-lt"/>
        </a:defRPr>
      </a:lvl2pPr>
      <a:lvl3pPr marL="574675" indent="-173038" algn="l" defTabSz="819150" rtl="0" fontAlgn="base">
        <a:lnSpc>
          <a:spcPct val="90000"/>
        </a:lnSpc>
        <a:spcBef>
          <a:spcPct val="20000"/>
        </a:spcBef>
        <a:spcAft>
          <a:spcPct val="0"/>
        </a:spcAft>
        <a:buClr>
          <a:srgbClr val="0038A8"/>
        </a:buClr>
        <a:buFont typeface="Wingdings" panose="05000000000000000000" pitchFamily="2" charset="2"/>
        <a:buChar char="§"/>
        <a:defRPr>
          <a:solidFill>
            <a:srgbClr val="000000"/>
          </a:solidFill>
          <a:latin typeface="+mn-lt"/>
        </a:defRPr>
      </a:lvl3pPr>
      <a:lvl4pPr marL="790575" indent="-161925" algn="l" defTabSz="819150" rtl="0" fontAlgn="base">
        <a:lnSpc>
          <a:spcPct val="90000"/>
        </a:lnSpc>
        <a:spcBef>
          <a:spcPct val="30000"/>
        </a:spcBef>
        <a:spcAft>
          <a:spcPct val="0"/>
        </a:spcAft>
        <a:buClr>
          <a:schemeClr val="tx2"/>
        </a:buClr>
        <a:buFont typeface="Arial" panose="020B0604020202020204" pitchFamily="34" charset="0"/>
        <a:buChar char="–"/>
        <a:defRPr>
          <a:solidFill>
            <a:schemeClr val="tx1"/>
          </a:solidFill>
          <a:latin typeface="+mn-lt"/>
        </a:defRPr>
      </a:lvl4pPr>
      <a:lvl5pPr marL="955675" indent="-161925" algn="l" defTabSz="819150" rtl="0" fontAlgn="base">
        <a:lnSpc>
          <a:spcPct val="90000"/>
        </a:lnSpc>
        <a:spcBef>
          <a:spcPct val="30000"/>
        </a:spcBef>
        <a:spcAft>
          <a:spcPct val="0"/>
        </a:spcAft>
        <a:buClr>
          <a:schemeClr val="tx2"/>
        </a:buClr>
        <a:buFont typeface="Arial" panose="020B0604020202020204" pitchFamily="34" charset="0"/>
        <a:buChar char="–"/>
        <a:defRPr sz="1600">
          <a:solidFill>
            <a:schemeClr val="tx1"/>
          </a:solidFill>
          <a:latin typeface="+mn-lt"/>
        </a:defRPr>
      </a:lvl5pPr>
      <a:lvl6pPr marL="1414179" indent="-163480" algn="l" defTabSz="820573" rtl="0" eaLnBrk="1" fontAlgn="base" hangingPunct="1">
        <a:lnSpc>
          <a:spcPct val="90000"/>
        </a:lnSpc>
        <a:spcBef>
          <a:spcPct val="30000"/>
        </a:spcBef>
        <a:spcAft>
          <a:spcPct val="0"/>
        </a:spcAft>
        <a:buClr>
          <a:schemeClr val="tx2"/>
        </a:buClr>
        <a:buFont typeface="Arial" pitchFamily="34" charset="0"/>
        <a:buChar char="–"/>
        <a:defRPr sz="1600">
          <a:solidFill>
            <a:schemeClr val="tx1"/>
          </a:solidFill>
          <a:latin typeface="+mn-lt"/>
        </a:defRPr>
      </a:lvl6pPr>
      <a:lvl7pPr marL="1871287" indent="-163480" algn="l" defTabSz="820573" rtl="0" eaLnBrk="1" fontAlgn="base" hangingPunct="1">
        <a:lnSpc>
          <a:spcPct val="90000"/>
        </a:lnSpc>
        <a:spcBef>
          <a:spcPct val="30000"/>
        </a:spcBef>
        <a:spcAft>
          <a:spcPct val="0"/>
        </a:spcAft>
        <a:buClr>
          <a:schemeClr val="tx2"/>
        </a:buClr>
        <a:buFont typeface="Arial" pitchFamily="34" charset="0"/>
        <a:buChar char="–"/>
        <a:defRPr sz="1600">
          <a:solidFill>
            <a:schemeClr val="tx1"/>
          </a:solidFill>
          <a:latin typeface="+mn-lt"/>
        </a:defRPr>
      </a:lvl7pPr>
      <a:lvl8pPr marL="2328395" indent="-163480" algn="l" defTabSz="820573" rtl="0" eaLnBrk="1" fontAlgn="base" hangingPunct="1">
        <a:lnSpc>
          <a:spcPct val="90000"/>
        </a:lnSpc>
        <a:spcBef>
          <a:spcPct val="30000"/>
        </a:spcBef>
        <a:spcAft>
          <a:spcPct val="0"/>
        </a:spcAft>
        <a:buClr>
          <a:schemeClr val="tx2"/>
        </a:buClr>
        <a:buFont typeface="Arial" pitchFamily="34" charset="0"/>
        <a:buChar char="–"/>
        <a:defRPr sz="1600">
          <a:solidFill>
            <a:schemeClr val="tx1"/>
          </a:solidFill>
          <a:latin typeface="+mn-lt"/>
        </a:defRPr>
      </a:lvl8pPr>
      <a:lvl9pPr marL="2785504" indent="-163480" algn="l" defTabSz="820573" rtl="0" eaLnBrk="1" fontAlgn="base" hangingPunct="1">
        <a:lnSpc>
          <a:spcPct val="90000"/>
        </a:lnSpc>
        <a:spcBef>
          <a:spcPct val="30000"/>
        </a:spcBef>
        <a:spcAft>
          <a:spcPct val="0"/>
        </a:spcAft>
        <a:buClr>
          <a:schemeClr val="tx2"/>
        </a:buClr>
        <a:buFont typeface="Arial" pitchFamily="34" charset="0"/>
        <a:buChar char="–"/>
        <a:defRPr sz="1600">
          <a:solidFill>
            <a:schemeClr val="tx1"/>
          </a:solidFill>
          <a:latin typeface="+mn-lt"/>
        </a:defRPr>
      </a:lvl9pPr>
    </p:bodyStyle>
    <p:otherStyle>
      <a:defPPr>
        <a:defRPr lang="en-US"/>
      </a:defPPr>
      <a:lvl1pPr marL="0" algn="l" defTabSz="914216" rtl="0" eaLnBrk="1" latinLnBrk="0" hangingPunct="1">
        <a:defRPr sz="1867" kern="1200">
          <a:solidFill>
            <a:schemeClr val="tx1"/>
          </a:solidFill>
          <a:latin typeface="+mn-lt"/>
          <a:ea typeface="+mn-ea"/>
          <a:cs typeface="+mn-cs"/>
        </a:defRPr>
      </a:lvl1pPr>
      <a:lvl2pPr marL="457109" algn="l" defTabSz="914216" rtl="0" eaLnBrk="1" latinLnBrk="0" hangingPunct="1">
        <a:defRPr sz="1867" kern="1200">
          <a:solidFill>
            <a:schemeClr val="tx1"/>
          </a:solidFill>
          <a:latin typeface="+mn-lt"/>
          <a:ea typeface="+mn-ea"/>
          <a:cs typeface="+mn-cs"/>
        </a:defRPr>
      </a:lvl2pPr>
      <a:lvl3pPr marL="914216" algn="l" defTabSz="914216" rtl="0" eaLnBrk="1" latinLnBrk="0" hangingPunct="1">
        <a:defRPr sz="1867" kern="1200">
          <a:solidFill>
            <a:schemeClr val="tx1"/>
          </a:solidFill>
          <a:latin typeface="+mn-lt"/>
          <a:ea typeface="+mn-ea"/>
          <a:cs typeface="+mn-cs"/>
        </a:defRPr>
      </a:lvl3pPr>
      <a:lvl4pPr marL="1371324" algn="l" defTabSz="914216" rtl="0" eaLnBrk="1" latinLnBrk="0" hangingPunct="1">
        <a:defRPr sz="1867" kern="1200">
          <a:solidFill>
            <a:schemeClr val="tx1"/>
          </a:solidFill>
          <a:latin typeface="+mn-lt"/>
          <a:ea typeface="+mn-ea"/>
          <a:cs typeface="+mn-cs"/>
        </a:defRPr>
      </a:lvl4pPr>
      <a:lvl5pPr marL="1828433" algn="l" defTabSz="914216" rtl="0" eaLnBrk="1" latinLnBrk="0" hangingPunct="1">
        <a:defRPr sz="1867" kern="1200">
          <a:solidFill>
            <a:schemeClr val="tx1"/>
          </a:solidFill>
          <a:latin typeface="+mn-lt"/>
          <a:ea typeface="+mn-ea"/>
          <a:cs typeface="+mn-cs"/>
        </a:defRPr>
      </a:lvl5pPr>
      <a:lvl6pPr marL="2285542" algn="l" defTabSz="914216" rtl="0" eaLnBrk="1" latinLnBrk="0" hangingPunct="1">
        <a:defRPr sz="1867" kern="1200">
          <a:solidFill>
            <a:schemeClr val="tx1"/>
          </a:solidFill>
          <a:latin typeface="+mn-lt"/>
          <a:ea typeface="+mn-ea"/>
          <a:cs typeface="+mn-cs"/>
        </a:defRPr>
      </a:lvl6pPr>
      <a:lvl7pPr marL="2742649" algn="l" defTabSz="914216" rtl="0" eaLnBrk="1" latinLnBrk="0" hangingPunct="1">
        <a:defRPr sz="1867" kern="1200">
          <a:solidFill>
            <a:schemeClr val="tx1"/>
          </a:solidFill>
          <a:latin typeface="+mn-lt"/>
          <a:ea typeface="+mn-ea"/>
          <a:cs typeface="+mn-cs"/>
        </a:defRPr>
      </a:lvl7pPr>
      <a:lvl8pPr marL="3199756" algn="l" defTabSz="914216" rtl="0" eaLnBrk="1" latinLnBrk="0" hangingPunct="1">
        <a:defRPr sz="1867" kern="1200">
          <a:solidFill>
            <a:schemeClr val="tx1"/>
          </a:solidFill>
          <a:latin typeface="+mn-lt"/>
          <a:ea typeface="+mn-ea"/>
          <a:cs typeface="+mn-cs"/>
        </a:defRPr>
      </a:lvl8pPr>
      <a:lvl9pPr marL="3656865" algn="l" defTabSz="914216"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slide" Target="slide57.xml"/><Relationship Id="rId4" Type="http://schemas.openxmlformats.org/officeDocument/2006/relationships/slide" Target="slide27.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55.png"/></Relationships>
</file>

<file path=ppt/slides/_rels/slide3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57.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54.xml"/><Relationship Id="rId1" Type="http://schemas.openxmlformats.org/officeDocument/2006/relationships/slideLayout" Target="../slideLayouts/slideLayout3.xml"/><Relationship Id="rId4" Type="http://schemas.openxmlformats.org/officeDocument/2006/relationships/image" Target="../media/image75.png"/></Relationships>
</file>

<file path=ppt/slides/_rels/slide5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2"/>
          <p:cNvSpPr>
            <a:spLocks noGrp="1" noChangeArrowheads="1"/>
          </p:cNvSpPr>
          <p:nvPr>
            <p:ph type="ftr" sz="quarter" idx="10"/>
          </p:nvPr>
        </p:nvSpPr>
        <p:spPr/>
        <p:txBody>
          <a:bodyPr/>
          <a:lstStyle/>
          <a:p>
            <a:pPr>
              <a:defRPr/>
            </a:pPr>
            <a:r>
              <a:rPr lang="en-US"/>
              <a:t>BOEING PROPRIETARY</a:t>
            </a:r>
          </a:p>
        </p:txBody>
      </p:sp>
      <p:sp>
        <p:nvSpPr>
          <p:cNvPr id="14" name="Subtitle 13"/>
          <p:cNvSpPr>
            <a:spLocks noGrp="1"/>
          </p:cNvSpPr>
          <p:nvPr>
            <p:ph type="subTitle" idx="1"/>
          </p:nvPr>
        </p:nvSpPr>
        <p:spPr>
          <a:xfrm>
            <a:off x="447675" y="4687888"/>
            <a:ext cx="8245475" cy="592137"/>
          </a:xfrm>
        </p:spPr>
        <p:txBody>
          <a:bodyPr/>
          <a:lstStyle/>
          <a:p>
            <a:pPr defTabSz="820718">
              <a:defRPr/>
            </a:pPr>
            <a:r>
              <a:rPr lang="en-US" dirty="0" smtClean="0"/>
              <a:t>Advanced Filters and Sorts</a:t>
            </a:r>
            <a:endParaRPr lang="en-US" dirty="0"/>
          </a:p>
        </p:txBody>
      </p:sp>
      <p:sp>
        <p:nvSpPr>
          <p:cNvPr id="2" name="Slide Number Placeholder 1"/>
          <p:cNvSpPr>
            <a:spLocks noGrp="1"/>
          </p:cNvSpPr>
          <p:nvPr>
            <p:ph type="sldNum" sz="quarter" idx="11"/>
          </p:nvPr>
        </p:nvSpPr>
        <p:spPr/>
        <p:txBody>
          <a:bodyPr/>
          <a:lstStyle/>
          <a:p>
            <a:pPr>
              <a:defRPr/>
            </a:pPr>
            <a:fld id="{913D97CD-89AF-4F54-8D5F-1D2496ABDA5F}" type="slidenum">
              <a:rPr lang="en-US" sz="1333" smtClean="0"/>
              <a:pPr>
                <a:defRPr/>
              </a:pPr>
              <a:t>1</a:t>
            </a:fld>
            <a:endParaRPr lang="en-US" sz="1333"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150" y="1009650"/>
            <a:ext cx="8096250" cy="1015663"/>
          </a:xfrm>
        </p:spPr>
        <p:txBody>
          <a:bodyPr/>
          <a:lstStyle/>
          <a:p>
            <a:pPr eaLnBrk="1" hangingPunct="1"/>
            <a:r>
              <a:rPr lang="en-US" altLang="en-US" dirty="0"/>
              <a:t>That looks right. Make sure you are aware what type </a:t>
            </a:r>
            <a:r>
              <a:rPr lang="en-US" altLang="en-US" dirty="0" smtClean="0"/>
              <a:t>of data </a:t>
            </a:r>
            <a:r>
              <a:rPr lang="en-US" altLang="en-US" dirty="0"/>
              <a:t>you are sorting on (Duration, Date, Character, etc.)</a:t>
            </a:r>
          </a:p>
          <a:p>
            <a:endParaRPr lang="en-US" dirty="0"/>
          </a:p>
        </p:txBody>
      </p:sp>
      <p:sp>
        <p:nvSpPr>
          <p:cNvPr id="21507" name="Rectangle 2"/>
          <p:cNvSpPr>
            <a:spLocks noGrp="1" noChangeArrowheads="1"/>
          </p:cNvSpPr>
          <p:nvPr>
            <p:ph type="title"/>
          </p:nvPr>
        </p:nvSpPr>
        <p:spPr>
          <a:xfrm>
            <a:off x="314036" y="283971"/>
            <a:ext cx="8068417" cy="387798"/>
          </a:xfrm>
        </p:spPr>
        <p:txBody>
          <a:bodyPr/>
          <a:lstStyle/>
          <a:p>
            <a:pPr defTabSz="1020737">
              <a:defRPr/>
            </a:pPr>
            <a:r>
              <a:rPr lang="en-US" altLang="en-US" dirty="0" smtClean="0"/>
              <a:t>Sorts - Temporary</a:t>
            </a:r>
            <a:endParaRPr lang="en-US" altLang="en-US" dirty="0" smtClean="0"/>
          </a:p>
        </p:txBody>
      </p:sp>
      <p:sp>
        <p:nvSpPr>
          <p:cNvPr id="3072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F5210AB-DDE0-41D7-88A4-652BA7CE8194}" type="slidenum">
              <a:rPr lang="en-US" altLang="en-US" sz="1200"/>
              <a:pPr/>
              <a:t>10</a:t>
            </a:fld>
            <a:endParaRPr lang="en-US" altLang="en-US" sz="1200"/>
          </a:p>
        </p:txBody>
      </p:sp>
      <p:grpSp>
        <p:nvGrpSpPr>
          <p:cNvPr id="2" name="Group 1"/>
          <p:cNvGrpSpPr/>
          <p:nvPr/>
        </p:nvGrpSpPr>
        <p:grpSpPr>
          <a:xfrm>
            <a:off x="1219200" y="1752600"/>
            <a:ext cx="6905625" cy="4613275"/>
            <a:chOff x="1217613" y="1524000"/>
            <a:chExt cx="6905625" cy="4613275"/>
          </a:xfrm>
        </p:grpSpPr>
        <p:pic>
          <p:nvPicPr>
            <p:cNvPr id="3072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7613" y="1524000"/>
              <a:ext cx="6905625" cy="461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Line 6"/>
            <p:cNvSpPr>
              <a:spLocks noChangeShapeType="1"/>
            </p:cNvSpPr>
            <p:nvPr/>
          </p:nvSpPr>
          <p:spPr bwMode="auto">
            <a:xfrm flipV="1">
              <a:off x="1295400" y="3597275"/>
              <a:ext cx="1598613" cy="2111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27" name="Line 5"/>
            <p:cNvSpPr>
              <a:spLocks noChangeShapeType="1"/>
            </p:cNvSpPr>
            <p:nvPr/>
          </p:nvSpPr>
          <p:spPr bwMode="auto">
            <a:xfrm>
              <a:off x="1255713" y="3808413"/>
              <a:ext cx="1676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 name="Footer Placeholder 3"/>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8150" y="1009650"/>
            <a:ext cx="8096250" cy="1015663"/>
          </a:xfrm>
        </p:spPr>
        <p:txBody>
          <a:bodyPr/>
          <a:lstStyle/>
          <a:p>
            <a:pPr eaLnBrk="1" hangingPunct="1"/>
            <a:r>
              <a:rPr lang="en-US" altLang="en-US" dirty="0"/>
              <a:t>When a “Click to Sort” is performed, the sort criteria will be shown </a:t>
            </a:r>
            <a:r>
              <a:rPr lang="en-US" altLang="en-US" dirty="0" smtClean="0"/>
              <a:t>in </a:t>
            </a:r>
            <a:r>
              <a:rPr lang="en-US" altLang="en-US" dirty="0"/>
              <a:t>the bottom right hand corner of the view.  </a:t>
            </a:r>
          </a:p>
          <a:p>
            <a:endParaRPr lang="en-US" dirty="0"/>
          </a:p>
        </p:txBody>
      </p:sp>
      <p:sp>
        <p:nvSpPr>
          <p:cNvPr id="23555" name="Rectangle 2"/>
          <p:cNvSpPr>
            <a:spLocks noGrp="1" noChangeArrowheads="1"/>
          </p:cNvSpPr>
          <p:nvPr>
            <p:ph type="title"/>
          </p:nvPr>
        </p:nvSpPr>
        <p:spPr>
          <a:xfrm>
            <a:off x="314036" y="283971"/>
            <a:ext cx="8068417" cy="387798"/>
          </a:xfrm>
        </p:spPr>
        <p:txBody>
          <a:bodyPr/>
          <a:lstStyle/>
          <a:p>
            <a:pPr defTabSz="1020737">
              <a:defRPr/>
            </a:pPr>
            <a:r>
              <a:rPr lang="en-US" altLang="en-US" dirty="0" smtClean="0"/>
              <a:t>Sorts - Temporary</a:t>
            </a:r>
            <a:endParaRPr lang="en-US" altLang="en-US" dirty="0" smtClean="0"/>
          </a:p>
        </p:txBody>
      </p:sp>
      <p:sp>
        <p:nvSpPr>
          <p:cNvPr id="3277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A533E20-3C71-40B4-89C4-2A48B8AFA35F}" type="slidenum">
              <a:rPr lang="en-US" altLang="en-US" sz="1200"/>
              <a:pPr/>
              <a:t>11</a:t>
            </a:fld>
            <a:endParaRPr lang="en-US" altLang="en-US" sz="1200"/>
          </a:p>
        </p:txBody>
      </p:sp>
      <p:sp>
        <p:nvSpPr>
          <p:cNvPr id="32773" name="Rectangle 9"/>
          <p:cNvSpPr>
            <a:spLocks noChangeArrowheads="1"/>
          </p:cNvSpPr>
          <p:nvPr/>
        </p:nvSpPr>
        <p:spPr bwMode="auto">
          <a:xfrm>
            <a:off x="3276600" y="4540250"/>
            <a:ext cx="189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a:t>ORIG_DUR, 0, 0</a:t>
            </a:r>
          </a:p>
        </p:txBody>
      </p:sp>
      <p:sp>
        <p:nvSpPr>
          <p:cNvPr id="32774" name="Line 10"/>
          <p:cNvSpPr>
            <a:spLocks noChangeShapeType="1"/>
          </p:cNvSpPr>
          <p:nvPr/>
        </p:nvSpPr>
        <p:spPr bwMode="auto">
          <a:xfrm flipV="1">
            <a:off x="2743200" y="4830763"/>
            <a:ext cx="685800" cy="3952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5" name="Text Box 12"/>
          <p:cNvSpPr txBox="1">
            <a:spLocks noChangeArrowheads="1"/>
          </p:cNvSpPr>
          <p:nvPr/>
        </p:nvSpPr>
        <p:spPr bwMode="auto">
          <a:xfrm>
            <a:off x="762000" y="5302250"/>
            <a:ext cx="2825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i="1"/>
              <a:t>OPP System Field Name</a:t>
            </a:r>
          </a:p>
        </p:txBody>
      </p:sp>
      <p:sp>
        <p:nvSpPr>
          <p:cNvPr id="32776" name="Line 13"/>
          <p:cNvSpPr>
            <a:spLocks noChangeShapeType="1"/>
          </p:cNvSpPr>
          <p:nvPr/>
        </p:nvSpPr>
        <p:spPr bwMode="auto">
          <a:xfrm flipH="1" flipV="1">
            <a:off x="4800600" y="4845050"/>
            <a:ext cx="228600" cy="4429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7" name="Rectangle 15"/>
          <p:cNvSpPr>
            <a:spLocks noChangeArrowheads="1"/>
          </p:cNvSpPr>
          <p:nvPr/>
        </p:nvSpPr>
        <p:spPr bwMode="auto">
          <a:xfrm>
            <a:off x="4800600" y="5287963"/>
            <a:ext cx="18097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i="1"/>
              <a:t>0 – Ascending</a:t>
            </a:r>
          </a:p>
          <a:p>
            <a:pPr eaLnBrk="1" hangingPunct="1"/>
            <a:r>
              <a:rPr lang="en-US" altLang="en-US" i="1"/>
              <a:t>1 - Descending</a:t>
            </a:r>
          </a:p>
        </p:txBody>
      </p:sp>
      <p:pic>
        <p:nvPicPr>
          <p:cNvPr id="3277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4225" y="2032000"/>
            <a:ext cx="7645400" cy="227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9" name="Oval 17"/>
          <p:cNvSpPr>
            <a:spLocks noChangeArrowheads="1"/>
          </p:cNvSpPr>
          <p:nvPr/>
        </p:nvSpPr>
        <p:spPr bwMode="auto">
          <a:xfrm>
            <a:off x="6610350" y="4038600"/>
            <a:ext cx="552450" cy="36671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sp>
        <p:nvSpPr>
          <p:cNvPr id="3" name="Footer Placeholder 2"/>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8150" y="1009650"/>
            <a:ext cx="8096250" cy="1320361"/>
          </a:xfrm>
        </p:spPr>
        <p:txBody>
          <a:bodyPr/>
          <a:lstStyle/>
          <a:p>
            <a:pPr eaLnBrk="1" hangingPunct="1"/>
            <a:r>
              <a:rPr lang="en-US" altLang="en-US" dirty="0"/>
              <a:t>Multiple columns can be sorted by clicking on the first column </a:t>
            </a:r>
            <a:r>
              <a:rPr lang="en-US" altLang="en-US" dirty="0" smtClean="0"/>
              <a:t>and then </a:t>
            </a:r>
            <a:r>
              <a:rPr lang="en-US" altLang="en-US" dirty="0"/>
              <a:t>holding “Ctrl” key down and selecting the second column. </a:t>
            </a:r>
          </a:p>
          <a:p>
            <a:endParaRPr lang="en-US" dirty="0"/>
          </a:p>
        </p:txBody>
      </p:sp>
      <p:sp>
        <p:nvSpPr>
          <p:cNvPr id="25604" name="Rectangle 2"/>
          <p:cNvSpPr>
            <a:spLocks noGrp="1" noChangeArrowheads="1"/>
          </p:cNvSpPr>
          <p:nvPr>
            <p:ph type="title"/>
          </p:nvPr>
        </p:nvSpPr>
        <p:spPr>
          <a:xfrm>
            <a:off x="314036" y="283971"/>
            <a:ext cx="8068417" cy="387798"/>
          </a:xfrm>
        </p:spPr>
        <p:txBody>
          <a:bodyPr/>
          <a:lstStyle/>
          <a:p>
            <a:pPr defTabSz="1020737">
              <a:defRPr/>
            </a:pPr>
            <a:r>
              <a:rPr lang="en-US" altLang="en-US" dirty="0" smtClean="0"/>
              <a:t>Sorts - Temporary</a:t>
            </a:r>
            <a:endParaRPr lang="en-US" altLang="en-US" dirty="0" smtClean="0"/>
          </a:p>
        </p:txBody>
      </p:sp>
      <p:sp>
        <p:nvSpPr>
          <p:cNvPr id="3482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45DDD57C-4F2F-4EA3-99A7-D3A713105D97}" type="slidenum">
              <a:rPr lang="en-US" altLang="en-US" sz="1200"/>
              <a:pPr/>
              <a:t>12</a:t>
            </a:fld>
            <a:endParaRPr lang="en-US" altLang="en-US" sz="1200"/>
          </a:p>
        </p:txBody>
      </p:sp>
      <p:grpSp>
        <p:nvGrpSpPr>
          <p:cNvPr id="3" name="Group 2"/>
          <p:cNvGrpSpPr/>
          <p:nvPr/>
        </p:nvGrpSpPr>
        <p:grpSpPr>
          <a:xfrm>
            <a:off x="1295400" y="2026444"/>
            <a:ext cx="6716713" cy="4584700"/>
            <a:chOff x="1295400" y="1622425"/>
            <a:chExt cx="6716713" cy="4584700"/>
          </a:xfrm>
        </p:grpSpPr>
        <p:pic>
          <p:nvPicPr>
            <p:cNvPr id="3481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22425"/>
              <a:ext cx="6716713" cy="44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2" name="Line 15"/>
            <p:cNvSpPr>
              <a:spLocks noChangeShapeType="1"/>
            </p:cNvSpPr>
            <p:nvPr/>
          </p:nvSpPr>
          <p:spPr bwMode="auto">
            <a:xfrm flipH="1" flipV="1">
              <a:off x="4403725" y="2809875"/>
              <a:ext cx="776288" cy="6111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3" name="Text Box 16"/>
            <p:cNvSpPr txBox="1">
              <a:spLocks noChangeArrowheads="1"/>
            </p:cNvSpPr>
            <p:nvPr/>
          </p:nvSpPr>
          <p:spPr bwMode="auto">
            <a:xfrm>
              <a:off x="4405313" y="3403600"/>
              <a:ext cx="1552575" cy="3762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Ctrl Left Click</a:t>
              </a:r>
              <a:endParaRPr lang="en-US" altLang="en-US"/>
            </a:p>
          </p:txBody>
        </p:sp>
        <p:sp>
          <p:nvSpPr>
            <p:cNvPr id="34824" name="Oval 14"/>
            <p:cNvSpPr>
              <a:spLocks noChangeArrowheads="1"/>
            </p:cNvSpPr>
            <p:nvPr/>
          </p:nvSpPr>
          <p:spPr bwMode="auto">
            <a:xfrm>
              <a:off x="5957888" y="5867400"/>
              <a:ext cx="976312" cy="3397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grpSp>
      <p:sp>
        <p:nvSpPr>
          <p:cNvPr id="4" name="Footer Placeholder 3"/>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8150" y="1009650"/>
            <a:ext cx="8096250" cy="710964"/>
          </a:xfrm>
        </p:spPr>
        <p:txBody>
          <a:bodyPr/>
          <a:lstStyle/>
          <a:p>
            <a:r>
              <a:rPr lang="en-US" altLang="en-US" dirty="0"/>
              <a:t>Sort by Early Start (ascending by date):</a:t>
            </a:r>
          </a:p>
          <a:p>
            <a:endParaRPr lang="en-US" dirty="0"/>
          </a:p>
        </p:txBody>
      </p:sp>
      <p:sp>
        <p:nvSpPr>
          <p:cNvPr id="27651" name="Rectangle 2"/>
          <p:cNvSpPr>
            <a:spLocks noGrp="1" noChangeArrowheads="1"/>
          </p:cNvSpPr>
          <p:nvPr>
            <p:ph type="title"/>
          </p:nvPr>
        </p:nvSpPr>
        <p:spPr>
          <a:xfrm>
            <a:off x="314036" y="283971"/>
            <a:ext cx="8068417" cy="387798"/>
          </a:xfrm>
        </p:spPr>
        <p:txBody>
          <a:bodyPr/>
          <a:lstStyle/>
          <a:p>
            <a:pPr defTabSz="1020737">
              <a:defRPr/>
            </a:pPr>
            <a:r>
              <a:rPr lang="en-US" altLang="en-US" dirty="0" smtClean="0"/>
              <a:t>Sorts - Temporary</a:t>
            </a:r>
            <a:endParaRPr lang="en-US" altLang="en-US" dirty="0" smtClean="0"/>
          </a:p>
        </p:txBody>
      </p:sp>
      <p:sp>
        <p:nvSpPr>
          <p:cNvPr id="3686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BA2E5BDC-59EE-4DB1-9BD2-6FB9ABB3D38F}" type="slidenum">
              <a:rPr lang="en-US" altLang="en-US" sz="1200"/>
              <a:pPr/>
              <a:t>13</a:t>
            </a:fld>
            <a:endParaRPr lang="en-US" altLang="en-US" sz="1200"/>
          </a:p>
        </p:txBody>
      </p:sp>
      <p:pic>
        <p:nvPicPr>
          <p:cNvPr id="3686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23975" y="1720850"/>
            <a:ext cx="6276975" cy="415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Line 8"/>
          <p:cNvSpPr>
            <a:spLocks noChangeShapeType="1"/>
          </p:cNvSpPr>
          <p:nvPr/>
        </p:nvSpPr>
        <p:spPr bwMode="auto">
          <a:xfrm>
            <a:off x="3048000" y="1539875"/>
            <a:ext cx="914400" cy="1203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1" name="Oval 7"/>
          <p:cNvSpPr>
            <a:spLocks noChangeArrowheads="1"/>
          </p:cNvSpPr>
          <p:nvPr/>
        </p:nvSpPr>
        <p:spPr bwMode="auto">
          <a:xfrm>
            <a:off x="6096000" y="5694363"/>
            <a:ext cx="533400" cy="325437"/>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sp>
        <p:nvSpPr>
          <p:cNvPr id="3" name="Footer Placeholder 2"/>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8150" y="1009650"/>
            <a:ext cx="8096250" cy="1421928"/>
          </a:xfrm>
        </p:spPr>
        <p:txBody>
          <a:bodyPr/>
          <a:lstStyle/>
          <a:p>
            <a:pPr eaLnBrk="1" hangingPunct="1"/>
            <a:r>
              <a:rPr lang="en-US" altLang="en-US" dirty="0"/>
              <a:t>Sort on left is “Early </a:t>
            </a:r>
            <a:r>
              <a:rPr lang="en-US" altLang="en-US" u="sng" dirty="0"/>
              <a:t>Start</a:t>
            </a:r>
            <a:r>
              <a:rPr lang="en-US" altLang="en-US" dirty="0"/>
              <a:t>” and on the right is “Early </a:t>
            </a:r>
            <a:r>
              <a:rPr lang="en-US" altLang="en-US" u="sng" dirty="0"/>
              <a:t>Dates</a:t>
            </a:r>
            <a:r>
              <a:rPr lang="en-US" altLang="en-US" dirty="0"/>
              <a:t>”.</a:t>
            </a:r>
          </a:p>
          <a:p>
            <a:pPr eaLnBrk="1" hangingPunct="1"/>
            <a:r>
              <a:rPr lang="en-US" altLang="en-US" dirty="0"/>
              <a:t>They return different results because “Early Dates” is a </a:t>
            </a:r>
            <a:r>
              <a:rPr lang="en-US" altLang="en-US" dirty="0" smtClean="0"/>
              <a:t>calculated </a:t>
            </a:r>
            <a:r>
              <a:rPr lang="en-US" altLang="en-US" dirty="0"/>
              <a:t>field and is sorted as a character string.</a:t>
            </a:r>
          </a:p>
          <a:p>
            <a:endParaRPr lang="en-US" dirty="0"/>
          </a:p>
        </p:txBody>
      </p:sp>
      <p:sp>
        <p:nvSpPr>
          <p:cNvPr id="29699" name="Rectangle 2"/>
          <p:cNvSpPr>
            <a:spLocks noGrp="1" noChangeArrowheads="1"/>
          </p:cNvSpPr>
          <p:nvPr>
            <p:ph type="title"/>
          </p:nvPr>
        </p:nvSpPr>
        <p:spPr>
          <a:xfrm>
            <a:off x="314036" y="283971"/>
            <a:ext cx="8068417" cy="387798"/>
          </a:xfrm>
        </p:spPr>
        <p:txBody>
          <a:bodyPr/>
          <a:lstStyle/>
          <a:p>
            <a:pPr defTabSz="1020737">
              <a:defRPr/>
            </a:pPr>
            <a:r>
              <a:rPr lang="en-US" altLang="en-US" dirty="0" smtClean="0"/>
              <a:t>Sorts - Temporary</a:t>
            </a:r>
            <a:endParaRPr lang="en-US" altLang="en-US" dirty="0" smtClean="0"/>
          </a:p>
        </p:txBody>
      </p:sp>
      <p:sp>
        <p:nvSpPr>
          <p:cNvPr id="3891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65F10F2-A50A-4E5D-97DF-7B5027F74E92}" type="slidenum">
              <a:rPr lang="en-US" altLang="en-US" sz="1200"/>
              <a:pPr/>
              <a:t>14</a:t>
            </a:fld>
            <a:endParaRPr lang="en-US" altLang="en-US" sz="1200"/>
          </a:p>
        </p:txBody>
      </p:sp>
      <p:sp>
        <p:nvSpPr>
          <p:cNvPr id="38916" name="Line 10"/>
          <p:cNvSpPr>
            <a:spLocks noChangeShapeType="1"/>
          </p:cNvSpPr>
          <p:nvPr/>
        </p:nvSpPr>
        <p:spPr bwMode="auto">
          <a:xfrm>
            <a:off x="685800" y="2138363"/>
            <a:ext cx="4572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7" name="Line 11"/>
          <p:cNvSpPr>
            <a:spLocks noChangeShapeType="1"/>
          </p:cNvSpPr>
          <p:nvPr/>
        </p:nvSpPr>
        <p:spPr bwMode="auto">
          <a:xfrm flipH="1">
            <a:off x="6557963" y="1871663"/>
            <a:ext cx="3810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3891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66825" y="2328863"/>
            <a:ext cx="2952750" cy="341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0"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2405063"/>
            <a:ext cx="266700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150" y="1009650"/>
            <a:ext cx="8096250" cy="1015663"/>
          </a:xfrm>
        </p:spPr>
        <p:txBody>
          <a:bodyPr/>
          <a:lstStyle/>
          <a:p>
            <a:pPr eaLnBrk="1" hangingPunct="1"/>
            <a:r>
              <a:rPr lang="en-US" altLang="en-US" dirty="0"/>
              <a:t>“Early Dates” is a character string. Again, understand </a:t>
            </a:r>
            <a:r>
              <a:rPr lang="en-US" altLang="en-US" dirty="0" smtClean="0"/>
              <a:t>the type </a:t>
            </a:r>
            <a:r>
              <a:rPr lang="en-US" altLang="en-US" dirty="0"/>
              <a:t>of data that you are attempting to sort.</a:t>
            </a:r>
          </a:p>
          <a:p>
            <a:endParaRPr lang="en-US" dirty="0"/>
          </a:p>
        </p:txBody>
      </p:sp>
      <p:sp>
        <p:nvSpPr>
          <p:cNvPr id="31747" name="Rectangle 10"/>
          <p:cNvSpPr>
            <a:spLocks noGrp="1" noChangeArrowheads="1"/>
          </p:cNvSpPr>
          <p:nvPr>
            <p:ph type="title"/>
          </p:nvPr>
        </p:nvSpPr>
        <p:spPr>
          <a:xfrm>
            <a:off x="314036" y="283971"/>
            <a:ext cx="8068417" cy="387798"/>
          </a:xfrm>
        </p:spPr>
        <p:txBody>
          <a:bodyPr/>
          <a:lstStyle/>
          <a:p>
            <a:pPr defTabSz="1020737">
              <a:defRPr/>
            </a:pPr>
            <a:r>
              <a:rPr lang="en-US" altLang="en-US" dirty="0" smtClean="0"/>
              <a:t>Sorts - </a:t>
            </a:r>
            <a:r>
              <a:rPr lang="en-US" altLang="en-US" dirty="0"/>
              <a:t>Temporary</a:t>
            </a:r>
            <a:endParaRPr lang="en-US" altLang="en-US" dirty="0" smtClean="0"/>
          </a:p>
        </p:txBody>
      </p:sp>
      <p:sp>
        <p:nvSpPr>
          <p:cNvPr id="4096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92BB526F-FFAD-49A9-82FE-BBB6A93A7EB2}" type="slidenum">
              <a:rPr lang="en-US" altLang="en-US" sz="1200"/>
              <a:pPr/>
              <a:t>15</a:t>
            </a:fld>
            <a:endParaRPr lang="en-US" altLang="en-US" sz="1200"/>
          </a:p>
        </p:txBody>
      </p:sp>
      <p:grpSp>
        <p:nvGrpSpPr>
          <p:cNvPr id="2" name="Group 1"/>
          <p:cNvGrpSpPr/>
          <p:nvPr/>
        </p:nvGrpSpPr>
        <p:grpSpPr>
          <a:xfrm>
            <a:off x="1219200" y="1676400"/>
            <a:ext cx="6781800" cy="4627562"/>
            <a:chOff x="1219200" y="1268413"/>
            <a:chExt cx="6705600" cy="5035550"/>
          </a:xfrm>
        </p:grpSpPr>
        <p:pic>
          <p:nvPicPr>
            <p:cNvPr id="4096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268413"/>
              <a:ext cx="6705600"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Line 11"/>
            <p:cNvSpPr>
              <a:spLocks noChangeShapeType="1"/>
            </p:cNvSpPr>
            <p:nvPr/>
          </p:nvSpPr>
          <p:spPr bwMode="auto">
            <a:xfrm flipH="1">
              <a:off x="5638800" y="2057400"/>
              <a:ext cx="7620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7" name="Oval 9"/>
            <p:cNvSpPr>
              <a:spLocks noChangeArrowheads="1"/>
            </p:cNvSpPr>
            <p:nvPr/>
          </p:nvSpPr>
          <p:spPr bwMode="auto">
            <a:xfrm>
              <a:off x="3200400" y="5715000"/>
              <a:ext cx="1366838"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grpSp>
      <p:sp>
        <p:nvSpPr>
          <p:cNvPr id="4" name="Footer Placeholder 3"/>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8150" y="1009650"/>
            <a:ext cx="8096250" cy="1117229"/>
          </a:xfrm>
        </p:spPr>
        <p:txBody>
          <a:bodyPr/>
          <a:lstStyle/>
          <a:p>
            <a:pPr eaLnBrk="1" hangingPunct="1"/>
            <a:r>
              <a:rPr lang="en-US" altLang="en-US" dirty="0"/>
              <a:t>A sort was applied by Early Start, and Outlining is enabled.</a:t>
            </a:r>
          </a:p>
          <a:p>
            <a:pPr eaLnBrk="1" hangingPunct="1"/>
            <a:r>
              <a:rPr lang="en-US" altLang="en-US" dirty="0"/>
              <a:t>The sort order appears to be incorrect.</a:t>
            </a:r>
          </a:p>
          <a:p>
            <a:endParaRPr lang="en-US" dirty="0"/>
          </a:p>
        </p:txBody>
      </p:sp>
      <p:sp>
        <p:nvSpPr>
          <p:cNvPr id="33795" name="Rectangle 2"/>
          <p:cNvSpPr>
            <a:spLocks noGrp="1" noChangeArrowheads="1"/>
          </p:cNvSpPr>
          <p:nvPr>
            <p:ph type="title"/>
          </p:nvPr>
        </p:nvSpPr>
        <p:spPr>
          <a:xfrm>
            <a:off x="314036" y="283971"/>
            <a:ext cx="8068417" cy="387798"/>
          </a:xfrm>
        </p:spPr>
        <p:txBody>
          <a:bodyPr/>
          <a:lstStyle/>
          <a:p>
            <a:pPr defTabSz="1020737">
              <a:defRPr/>
            </a:pPr>
            <a:r>
              <a:rPr lang="en-US" altLang="en-US" dirty="0"/>
              <a:t>Sorts - Temporary</a:t>
            </a:r>
            <a:endParaRPr lang="en-US" altLang="en-US" dirty="0" smtClean="0"/>
          </a:p>
        </p:txBody>
      </p:sp>
      <p:sp>
        <p:nvSpPr>
          <p:cNvPr id="4301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789436FA-005E-4C63-9AB2-E5FCA08052B9}" type="slidenum">
              <a:rPr lang="en-US" altLang="en-US" sz="1200"/>
              <a:pPr/>
              <a:t>16</a:t>
            </a:fld>
            <a:endParaRPr lang="en-US" altLang="en-US" sz="1200"/>
          </a:p>
        </p:txBody>
      </p:sp>
      <p:sp>
        <p:nvSpPr>
          <p:cNvPr id="43013" name="Line 9"/>
          <p:cNvSpPr>
            <a:spLocks noChangeShapeType="1"/>
          </p:cNvSpPr>
          <p:nvPr/>
        </p:nvSpPr>
        <p:spPr bwMode="auto">
          <a:xfrm flipH="1" flipV="1">
            <a:off x="5062538" y="4068763"/>
            <a:ext cx="1033462"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014" name="Line 13"/>
          <p:cNvSpPr>
            <a:spLocks noChangeShapeType="1"/>
          </p:cNvSpPr>
          <p:nvPr/>
        </p:nvSpPr>
        <p:spPr bwMode="auto">
          <a:xfrm flipH="1" flipV="1">
            <a:off x="5105400" y="3840163"/>
            <a:ext cx="990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4301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981200"/>
            <a:ext cx="2286000" cy="355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150" y="1009650"/>
            <a:ext cx="8096250" cy="1320361"/>
          </a:xfrm>
        </p:spPr>
        <p:txBody>
          <a:bodyPr/>
          <a:lstStyle/>
          <a:p>
            <a:pPr eaLnBrk="1" hangingPunct="1"/>
            <a:r>
              <a:rPr lang="en-US" altLang="en-US" dirty="0"/>
              <a:t>Actually with Outlining enabled the “Parent” will be </a:t>
            </a:r>
            <a:r>
              <a:rPr lang="en-US" altLang="en-US" dirty="0" smtClean="0"/>
              <a:t>sorted in </a:t>
            </a:r>
            <a:r>
              <a:rPr lang="en-US" altLang="en-US" dirty="0"/>
              <a:t>order with all of it’s children.  The Parents’ Early Start </a:t>
            </a:r>
            <a:r>
              <a:rPr lang="en-US" altLang="en-US" dirty="0" smtClean="0"/>
              <a:t>is </a:t>
            </a:r>
            <a:r>
              <a:rPr lang="en-US" altLang="en-US" dirty="0"/>
              <a:t>11/11/16, so all of its children will be sorted first by that group.</a:t>
            </a:r>
          </a:p>
          <a:p>
            <a:endParaRPr lang="en-US" dirty="0"/>
          </a:p>
        </p:txBody>
      </p:sp>
      <p:sp>
        <p:nvSpPr>
          <p:cNvPr id="35843" name="Rectangle 3"/>
          <p:cNvSpPr>
            <a:spLocks noGrp="1" noChangeArrowheads="1"/>
          </p:cNvSpPr>
          <p:nvPr>
            <p:ph type="title"/>
          </p:nvPr>
        </p:nvSpPr>
        <p:spPr>
          <a:xfrm>
            <a:off x="309191" y="282128"/>
            <a:ext cx="8068417" cy="387798"/>
          </a:xfrm>
        </p:spPr>
        <p:txBody>
          <a:bodyPr/>
          <a:lstStyle/>
          <a:p>
            <a:pPr defTabSz="1020737">
              <a:defRPr/>
            </a:pPr>
            <a:r>
              <a:rPr lang="en-US" altLang="en-US" dirty="0"/>
              <a:t>Sorts - Temporary</a:t>
            </a:r>
            <a:endParaRPr lang="en-US" altLang="en-US" dirty="0" smtClean="0"/>
          </a:p>
        </p:txBody>
      </p:sp>
      <p:sp>
        <p:nvSpPr>
          <p:cNvPr id="4505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CFD77AFB-4F96-46EE-A500-6354185DE58C}" type="slidenum">
              <a:rPr lang="en-US" altLang="en-US" sz="1200"/>
              <a:pPr/>
              <a:t>17</a:t>
            </a:fld>
            <a:endParaRPr lang="en-US" altLang="en-US" sz="1200"/>
          </a:p>
        </p:txBody>
      </p:sp>
      <p:sp>
        <p:nvSpPr>
          <p:cNvPr id="45060" name="Rectangle 4"/>
          <p:cNvSpPr>
            <a:spLocks noChangeArrowheads="1"/>
          </p:cNvSpPr>
          <p:nvPr/>
        </p:nvSpPr>
        <p:spPr bwMode="auto">
          <a:xfrm>
            <a:off x="1447800" y="715963"/>
            <a:ext cx="6324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b="0" dirty="0"/>
          </a:p>
          <a:p>
            <a:pPr eaLnBrk="1" hangingPunct="1"/>
            <a:endParaRPr lang="en-US" altLang="en-US" b="0" dirty="0"/>
          </a:p>
        </p:txBody>
      </p:sp>
      <p:grpSp>
        <p:nvGrpSpPr>
          <p:cNvPr id="2" name="Group 1"/>
          <p:cNvGrpSpPr/>
          <p:nvPr/>
        </p:nvGrpSpPr>
        <p:grpSpPr>
          <a:xfrm>
            <a:off x="155575" y="2133600"/>
            <a:ext cx="8661400" cy="3562350"/>
            <a:chOff x="523875" y="1981200"/>
            <a:chExt cx="8661400" cy="3562350"/>
          </a:xfrm>
        </p:grpSpPr>
        <p:sp>
          <p:nvSpPr>
            <p:cNvPr id="45061" name="Text Box 9"/>
            <p:cNvSpPr txBox="1">
              <a:spLocks noChangeArrowheads="1"/>
            </p:cNvSpPr>
            <p:nvPr/>
          </p:nvSpPr>
          <p:spPr bwMode="auto">
            <a:xfrm>
              <a:off x="523875" y="3241675"/>
              <a:ext cx="1225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a:t>Sorted as</a:t>
              </a:r>
            </a:p>
            <a:p>
              <a:pPr eaLnBrk="1" hangingPunct="1"/>
              <a:r>
                <a:rPr lang="en-US" altLang="en-US"/>
                <a:t> a group</a:t>
              </a:r>
            </a:p>
          </p:txBody>
        </p:sp>
        <p:pic>
          <p:nvPicPr>
            <p:cNvPr id="4506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1538" y="1981200"/>
              <a:ext cx="7043737" cy="356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3" name="Left Brace 3"/>
            <p:cNvSpPr>
              <a:spLocks/>
            </p:cNvSpPr>
            <p:nvPr/>
          </p:nvSpPr>
          <p:spPr bwMode="auto">
            <a:xfrm>
              <a:off x="1752600" y="2667000"/>
              <a:ext cx="304800" cy="1981200"/>
            </a:xfrm>
            <a:prstGeom prst="leftBrace">
              <a:avLst>
                <a:gd name="adj1" fmla="val 8336"/>
                <a:gd name="adj2" fmla="val 50000"/>
              </a:avLst>
            </a:prstGeom>
            <a:noFill/>
            <a:ln w="25400"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sp>
          <p:nvSpPr>
            <p:cNvPr id="45064" name="Line 5"/>
            <p:cNvSpPr>
              <a:spLocks noChangeShapeType="1"/>
            </p:cNvSpPr>
            <p:nvPr/>
          </p:nvSpPr>
          <p:spPr bwMode="auto">
            <a:xfrm flipH="1" flipV="1">
              <a:off x="4267200" y="3762375"/>
              <a:ext cx="990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5" name="Line 6"/>
            <p:cNvSpPr>
              <a:spLocks noChangeShapeType="1"/>
            </p:cNvSpPr>
            <p:nvPr/>
          </p:nvSpPr>
          <p:spPr bwMode="auto">
            <a:xfrm flipH="1" flipV="1">
              <a:off x="4183063" y="3971925"/>
              <a:ext cx="9906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066" name="Oval 7"/>
            <p:cNvSpPr>
              <a:spLocks noChangeArrowheads="1"/>
            </p:cNvSpPr>
            <p:nvPr/>
          </p:nvSpPr>
          <p:spPr bwMode="auto">
            <a:xfrm>
              <a:off x="3657600" y="2667000"/>
              <a:ext cx="685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sp>
          <p:nvSpPr>
            <p:cNvPr id="45067" name="Oval 7"/>
            <p:cNvSpPr>
              <a:spLocks noChangeArrowheads="1"/>
            </p:cNvSpPr>
            <p:nvPr/>
          </p:nvSpPr>
          <p:spPr bwMode="auto">
            <a:xfrm>
              <a:off x="3657600" y="3352800"/>
              <a:ext cx="685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grpSp>
      <p:sp>
        <p:nvSpPr>
          <p:cNvPr id="4" name="Footer Placeholder 3"/>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8150" y="1009650"/>
            <a:ext cx="8096250" cy="1421928"/>
          </a:xfrm>
        </p:spPr>
        <p:txBody>
          <a:bodyPr/>
          <a:lstStyle/>
          <a:p>
            <a:pPr eaLnBrk="1" hangingPunct="1"/>
            <a:r>
              <a:rPr lang="en-US" altLang="en-US" dirty="0"/>
              <a:t>Sorts can be created (saved) to use again or to </a:t>
            </a:r>
            <a:r>
              <a:rPr lang="en-US" altLang="en-US" dirty="0" smtClean="0"/>
              <a:t>create a </a:t>
            </a:r>
            <a:r>
              <a:rPr lang="en-US" altLang="en-US" dirty="0"/>
              <a:t>sort with more than one criteria (compound sort).</a:t>
            </a:r>
          </a:p>
          <a:p>
            <a:pPr eaLnBrk="1" hangingPunct="1"/>
            <a:r>
              <a:rPr lang="en-US" altLang="en-US" dirty="0" smtClean="0"/>
              <a:t>Select </a:t>
            </a:r>
            <a:r>
              <a:rPr lang="en-US" altLang="en-US" dirty="0"/>
              <a:t>Tools&gt;Sorts and select “New” on the sort dialog box.</a:t>
            </a:r>
          </a:p>
          <a:p>
            <a:endParaRPr lang="en-US" dirty="0"/>
          </a:p>
        </p:txBody>
      </p:sp>
      <p:sp>
        <p:nvSpPr>
          <p:cNvPr id="37891" name="Rectangle 2"/>
          <p:cNvSpPr>
            <a:spLocks noGrp="1" noChangeArrowheads="1"/>
          </p:cNvSpPr>
          <p:nvPr>
            <p:ph type="title"/>
          </p:nvPr>
        </p:nvSpPr>
        <p:spPr>
          <a:xfrm>
            <a:off x="314036" y="283971"/>
            <a:ext cx="8068417" cy="387798"/>
          </a:xfrm>
        </p:spPr>
        <p:txBody>
          <a:bodyPr/>
          <a:lstStyle/>
          <a:p>
            <a:pPr defTabSz="1020737">
              <a:defRPr/>
            </a:pPr>
            <a:r>
              <a:rPr lang="en-US" altLang="en-US" dirty="0"/>
              <a:t>Sorts - Temporary</a:t>
            </a:r>
            <a:endParaRPr lang="en-US" altLang="en-US" dirty="0" smtClean="0"/>
          </a:p>
        </p:txBody>
      </p:sp>
      <p:sp>
        <p:nvSpPr>
          <p:cNvPr id="4710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F9767E7-50DD-4B09-8ED3-9CD43ED2C804}" type="slidenum">
              <a:rPr lang="en-US" altLang="en-US" sz="1200"/>
              <a:pPr/>
              <a:t>18</a:t>
            </a:fld>
            <a:endParaRPr lang="en-US" altLang="en-US" sz="1200"/>
          </a:p>
        </p:txBody>
      </p:sp>
      <p:grpSp>
        <p:nvGrpSpPr>
          <p:cNvPr id="3" name="Group 2"/>
          <p:cNvGrpSpPr/>
          <p:nvPr/>
        </p:nvGrpSpPr>
        <p:grpSpPr>
          <a:xfrm>
            <a:off x="762000" y="2209800"/>
            <a:ext cx="7708900" cy="4191000"/>
            <a:chOff x="838200" y="1676400"/>
            <a:chExt cx="7708900" cy="4191000"/>
          </a:xfrm>
        </p:grpSpPr>
        <p:pic>
          <p:nvPicPr>
            <p:cNvPr id="4710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76400"/>
              <a:ext cx="7708900" cy="245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3400425"/>
              <a:ext cx="3352800"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1" name="Rectangle 3"/>
            <p:cNvSpPr>
              <a:spLocks noChangeArrowheads="1"/>
            </p:cNvSpPr>
            <p:nvPr/>
          </p:nvSpPr>
          <p:spPr bwMode="auto">
            <a:xfrm>
              <a:off x="4419600" y="5522913"/>
              <a:ext cx="762000" cy="304800"/>
            </a:xfrm>
            <a:prstGeom prst="rect">
              <a:avLst/>
            </a:prstGeom>
            <a:noFill/>
            <a:ln w="25400"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grpSp>
      <p:sp>
        <p:nvSpPr>
          <p:cNvPr id="4" name="Footer Placeholder 3"/>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04800" y="283715"/>
            <a:ext cx="8229600" cy="387798"/>
          </a:xfrm>
          <a:noFill/>
          <a:extLst>
            <a:ext uri="{909E8E84-426E-40DD-AFC4-6F175D3DCCD1}">
              <a14:hiddenFill xmlns:a14="http://schemas.microsoft.com/office/drawing/2010/main">
                <a:solidFill>
                  <a:srgbClr val="FFFFFF"/>
                </a:solidFill>
              </a14:hiddenFill>
            </a:ext>
          </a:extLst>
        </p:spPr>
        <p:txBody>
          <a:bodyPr/>
          <a:lstStyle/>
          <a:p>
            <a:r>
              <a:rPr lang="en-US" altLang="en-US" dirty="0" smtClean="0"/>
              <a:t>Sorts - Creating </a:t>
            </a:r>
            <a:r>
              <a:rPr lang="en-US" altLang="en-US" dirty="0" smtClean="0"/>
              <a:t>a New Sort</a:t>
            </a:r>
          </a:p>
        </p:txBody>
      </p:sp>
      <p:sp>
        <p:nvSpPr>
          <p:cNvPr id="4915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2091CE9-18F5-4349-A405-45A9EC7D88CC}" type="slidenum">
              <a:rPr lang="en-US" altLang="en-US" sz="1200"/>
              <a:pPr/>
              <a:t>19</a:t>
            </a:fld>
            <a:endParaRPr lang="en-US" altLang="en-US" sz="1200"/>
          </a:p>
        </p:txBody>
      </p:sp>
      <p:pic>
        <p:nvPicPr>
          <p:cNvPr id="49155" name="Picture 3"/>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819150" y="1203325"/>
            <a:ext cx="3371850" cy="1724025"/>
          </a:xfrm>
          <a:prstGeom prst="rect">
            <a:avLst/>
          </a:prstGeom>
          <a:noFill/>
          <a:extLst>
            <a:ext uri="{909E8E84-426E-40DD-AFC4-6F175D3DCCD1}">
              <a14:hiddenFill xmlns:a14="http://schemas.microsoft.com/office/drawing/2010/main">
                <a:solidFill>
                  <a:srgbClr val="FFFFFF"/>
                </a:solidFill>
              </a14:hiddenFill>
            </a:ext>
          </a:extLst>
        </p:spPr>
      </p:pic>
      <p:pic>
        <p:nvPicPr>
          <p:cNvPr id="49156" name="Picture 5"/>
          <p:cNvPicPr>
            <a:picLocks noGrp="1" noChangeAspect="1" noChangeArrowheads="1"/>
          </p:cNvPicPr>
          <p:nvPr>
            <p:ph sz="half" idx="4294967295"/>
          </p:nvPr>
        </p:nvPicPr>
        <p:blipFill>
          <a:blip r:embed="rId4">
            <a:extLst>
              <a:ext uri="{28A0092B-C50C-407E-A947-70E740481C1C}">
                <a14:useLocalDpi xmlns:a14="http://schemas.microsoft.com/office/drawing/2010/main" val="0"/>
              </a:ext>
            </a:extLst>
          </a:blip>
          <a:srcRect/>
          <a:stretch>
            <a:fillRect/>
          </a:stretch>
        </p:blipFill>
        <p:spPr>
          <a:xfrm>
            <a:off x="3810000" y="2996406"/>
            <a:ext cx="3771900" cy="2286000"/>
          </a:xfrm>
          <a:prstGeom prst="rect">
            <a:avLst/>
          </a:prstGeom>
          <a:noFill/>
          <a:extLst>
            <a:ext uri="{909E8E84-426E-40DD-AFC4-6F175D3DCCD1}">
              <a14:hiddenFill xmlns:a14="http://schemas.microsoft.com/office/drawing/2010/main">
                <a:solidFill>
                  <a:srgbClr val="FFFFFF"/>
                </a:solidFill>
              </a14:hiddenFill>
            </a:ext>
          </a:extLst>
        </p:spPr>
      </p:pic>
      <p:sp>
        <p:nvSpPr>
          <p:cNvPr id="49158" name="Line 7"/>
          <p:cNvSpPr>
            <a:spLocks noChangeShapeType="1"/>
          </p:cNvSpPr>
          <p:nvPr/>
        </p:nvSpPr>
        <p:spPr bwMode="auto">
          <a:xfrm flipH="1">
            <a:off x="2095500" y="1043781"/>
            <a:ext cx="685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59" name="Text Box 8"/>
          <p:cNvSpPr txBox="1">
            <a:spLocks noChangeArrowheads="1"/>
          </p:cNvSpPr>
          <p:nvPr/>
        </p:nvSpPr>
        <p:spPr bwMode="auto">
          <a:xfrm>
            <a:off x="2611437" y="692944"/>
            <a:ext cx="3552825" cy="3365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1600" b="0" dirty="0"/>
              <a:t>Name Sorts stating with your User Id.</a:t>
            </a:r>
          </a:p>
        </p:txBody>
      </p:sp>
      <p:sp>
        <p:nvSpPr>
          <p:cNvPr id="49160" name="Text Box 9"/>
          <p:cNvSpPr txBox="1">
            <a:spLocks noChangeArrowheads="1"/>
          </p:cNvSpPr>
          <p:nvPr/>
        </p:nvSpPr>
        <p:spPr bwMode="auto">
          <a:xfrm>
            <a:off x="1260475" y="4175125"/>
            <a:ext cx="27019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1600" b="0"/>
              <a:t>Allows for multiple criteria</a:t>
            </a:r>
            <a:r>
              <a:rPr lang="en-US" altLang="en-US"/>
              <a:t> </a:t>
            </a:r>
            <a:r>
              <a:rPr lang="en-US" altLang="en-US" sz="3600" b="0"/>
              <a:t>{</a:t>
            </a:r>
          </a:p>
        </p:txBody>
      </p:sp>
      <p:sp>
        <p:nvSpPr>
          <p:cNvPr id="49161" name="Rectangle 12"/>
          <p:cNvSpPr>
            <a:spLocks noChangeArrowheads="1"/>
          </p:cNvSpPr>
          <p:nvPr/>
        </p:nvSpPr>
        <p:spPr bwMode="auto">
          <a:xfrm>
            <a:off x="4830762" y="5361260"/>
            <a:ext cx="2667000" cy="8309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1600" b="0" dirty="0"/>
              <a:t>Access rights can be granted to groups or individuals.</a:t>
            </a:r>
          </a:p>
        </p:txBody>
      </p:sp>
      <p:sp>
        <p:nvSpPr>
          <p:cNvPr id="49162" name="Line 13"/>
          <p:cNvSpPr>
            <a:spLocks noChangeShapeType="1"/>
          </p:cNvSpPr>
          <p:nvPr/>
        </p:nvSpPr>
        <p:spPr bwMode="auto">
          <a:xfrm flipH="1">
            <a:off x="2784718" y="1722437"/>
            <a:ext cx="17526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3" name="Rectangle 14"/>
          <p:cNvSpPr>
            <a:spLocks noChangeArrowheads="1"/>
          </p:cNvSpPr>
          <p:nvPr/>
        </p:nvSpPr>
        <p:spPr bwMode="auto">
          <a:xfrm>
            <a:off x="4537318" y="1314054"/>
            <a:ext cx="3310393" cy="8309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1600" b="0" dirty="0"/>
              <a:t>Most will be created in the Activity </a:t>
            </a:r>
          </a:p>
          <a:p>
            <a:pPr eaLnBrk="1" hangingPunct="1"/>
            <a:r>
              <a:rPr lang="en-US" altLang="en-US" sz="1600" b="0" dirty="0"/>
              <a:t>Table, but can be created for </a:t>
            </a:r>
          </a:p>
          <a:p>
            <a:pPr eaLnBrk="1" hangingPunct="1"/>
            <a:r>
              <a:rPr lang="en-US" altLang="en-US" sz="1600" b="0" dirty="0"/>
              <a:t>others</a:t>
            </a:r>
          </a:p>
        </p:txBody>
      </p:sp>
      <p:sp>
        <p:nvSpPr>
          <p:cNvPr id="49164" name="Line 15"/>
          <p:cNvSpPr>
            <a:spLocks noChangeShapeType="1"/>
          </p:cNvSpPr>
          <p:nvPr/>
        </p:nvSpPr>
        <p:spPr bwMode="auto">
          <a:xfrm flipV="1">
            <a:off x="6573471" y="4038600"/>
            <a:ext cx="284529" cy="132266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8150" y="1009650"/>
            <a:ext cx="8096250" cy="5318379"/>
          </a:xfrm>
        </p:spPr>
        <p:txBody>
          <a:bodyPr/>
          <a:lstStyle/>
          <a:p>
            <a:pPr eaLnBrk="1" hangingPunct="1"/>
            <a:r>
              <a:rPr lang="en-US" altLang="en-US" sz="2400" dirty="0"/>
              <a:t> </a:t>
            </a:r>
            <a:r>
              <a:rPr lang="en-US" altLang="en-US" sz="2400" dirty="0">
                <a:hlinkClick r:id="rId3" action="ppaction://hlinksldjump"/>
              </a:rPr>
              <a:t>Sorts</a:t>
            </a:r>
            <a:endParaRPr lang="en-US" altLang="en-US" sz="2400" dirty="0"/>
          </a:p>
          <a:p>
            <a:pPr lvl="1" eaLnBrk="1" hangingPunct="1"/>
            <a:r>
              <a:rPr lang="en-US" altLang="en-US" dirty="0" smtClean="0"/>
              <a:t>Temporary</a:t>
            </a:r>
            <a:endParaRPr lang="en-US" altLang="en-US" dirty="0"/>
          </a:p>
          <a:p>
            <a:pPr lvl="1" eaLnBrk="1" hangingPunct="1"/>
            <a:r>
              <a:rPr lang="en-US" altLang="en-US" dirty="0" smtClean="0"/>
              <a:t>Creating </a:t>
            </a:r>
            <a:r>
              <a:rPr lang="en-US" altLang="en-US" dirty="0"/>
              <a:t>a new Sort</a:t>
            </a:r>
          </a:p>
          <a:p>
            <a:pPr lvl="1" eaLnBrk="1" hangingPunct="1"/>
            <a:r>
              <a:rPr lang="en-US" altLang="en-US" dirty="0" smtClean="0"/>
              <a:t>Complex </a:t>
            </a:r>
            <a:r>
              <a:rPr lang="en-US" altLang="en-US" dirty="0"/>
              <a:t>sorts</a:t>
            </a:r>
          </a:p>
          <a:p>
            <a:pPr eaLnBrk="1" hangingPunct="1"/>
            <a:r>
              <a:rPr lang="en-US" altLang="en-US" sz="2400" dirty="0"/>
              <a:t> </a:t>
            </a:r>
            <a:r>
              <a:rPr lang="en-US" altLang="en-US" sz="2400" dirty="0">
                <a:hlinkClick r:id="rId4" action="ppaction://hlinksldjump"/>
              </a:rPr>
              <a:t>Filters</a:t>
            </a:r>
            <a:endParaRPr lang="en-US" altLang="en-US" sz="2400" dirty="0"/>
          </a:p>
          <a:p>
            <a:pPr lvl="1" eaLnBrk="1" hangingPunct="1"/>
            <a:r>
              <a:rPr lang="en-US" altLang="en-US" dirty="0" smtClean="0"/>
              <a:t>Creating </a:t>
            </a:r>
            <a:r>
              <a:rPr lang="en-US" altLang="en-US" dirty="0"/>
              <a:t>a Filter</a:t>
            </a:r>
          </a:p>
          <a:p>
            <a:pPr lvl="1" eaLnBrk="1" hangingPunct="1"/>
            <a:r>
              <a:rPr lang="en-US" altLang="en-US" dirty="0" smtClean="0"/>
              <a:t>Fields</a:t>
            </a:r>
            <a:r>
              <a:rPr lang="en-US" altLang="en-US" dirty="0"/>
              <a:t>, Operators and Values</a:t>
            </a:r>
          </a:p>
          <a:p>
            <a:pPr lvl="1" eaLnBrk="1" hangingPunct="1"/>
            <a:r>
              <a:rPr lang="en-US" altLang="en-US" dirty="0" smtClean="0"/>
              <a:t>Compound </a:t>
            </a:r>
            <a:r>
              <a:rPr lang="en-US" altLang="en-US" dirty="0"/>
              <a:t>Filters</a:t>
            </a:r>
          </a:p>
          <a:p>
            <a:pPr lvl="1" eaLnBrk="1" hangingPunct="1"/>
            <a:r>
              <a:rPr lang="en-US" altLang="en-US" dirty="0" smtClean="0"/>
              <a:t>Copying </a:t>
            </a:r>
            <a:r>
              <a:rPr lang="en-US" altLang="en-US" dirty="0"/>
              <a:t>a Filters</a:t>
            </a:r>
          </a:p>
          <a:p>
            <a:pPr lvl="1" eaLnBrk="1" hangingPunct="1"/>
            <a:r>
              <a:rPr lang="en-US" altLang="en-US" dirty="0" smtClean="0"/>
              <a:t>Character </a:t>
            </a:r>
            <a:r>
              <a:rPr lang="en-US" altLang="en-US" dirty="0"/>
              <a:t>String considerations</a:t>
            </a:r>
          </a:p>
          <a:p>
            <a:pPr lvl="1" eaLnBrk="1" hangingPunct="1"/>
            <a:r>
              <a:rPr lang="en-US" altLang="en-US" dirty="0" smtClean="0"/>
              <a:t>Outlining</a:t>
            </a:r>
            <a:endParaRPr lang="en-US" altLang="en-US" dirty="0"/>
          </a:p>
          <a:p>
            <a:pPr lvl="1" eaLnBrk="1" hangingPunct="1"/>
            <a:r>
              <a:rPr lang="en-US" altLang="en-US" dirty="0" smtClean="0"/>
              <a:t>Expression </a:t>
            </a:r>
            <a:r>
              <a:rPr lang="en-US" altLang="en-US" dirty="0"/>
              <a:t>box/Validate</a:t>
            </a:r>
          </a:p>
          <a:p>
            <a:pPr eaLnBrk="1" hangingPunct="1"/>
            <a:r>
              <a:rPr lang="en-US" altLang="en-US" sz="2400" dirty="0"/>
              <a:t> </a:t>
            </a:r>
            <a:r>
              <a:rPr lang="en-US" altLang="en-US" sz="2400" dirty="0">
                <a:hlinkClick r:id="rId5" action="ppaction://hlinksldjump"/>
              </a:rPr>
              <a:t>Exercises</a:t>
            </a:r>
            <a:endParaRPr lang="en-US" altLang="en-US" sz="2400" dirty="0"/>
          </a:p>
          <a:p>
            <a:endParaRPr lang="en-US" dirty="0"/>
          </a:p>
        </p:txBody>
      </p:sp>
      <p:sp>
        <p:nvSpPr>
          <p:cNvPr id="7172" name="Rectangle 16"/>
          <p:cNvSpPr>
            <a:spLocks noGrp="1" noChangeArrowheads="1"/>
          </p:cNvSpPr>
          <p:nvPr>
            <p:ph type="title"/>
          </p:nvPr>
        </p:nvSpPr>
        <p:spPr/>
        <p:txBody>
          <a:bodyPr/>
          <a:lstStyle/>
          <a:p>
            <a:pPr defTabSz="1020737">
              <a:defRPr/>
            </a:pPr>
            <a:r>
              <a:rPr lang="en-US" altLang="en-US" dirty="0" smtClean="0"/>
              <a:t>Agenda</a:t>
            </a:r>
          </a:p>
        </p:txBody>
      </p:sp>
      <p:sp>
        <p:nvSpPr>
          <p:cNvPr id="16387"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CC86568A-7B7C-4102-B949-33D08D5010C5}" type="slidenum">
              <a:rPr lang="en-US" altLang="en-US" sz="1200" smtClean="0"/>
              <a:pPr/>
              <a:t>2</a:t>
            </a:fld>
            <a:endParaRPr lang="en-US" altLang="en-US" sz="1200" dirty="0" smtClean="0"/>
          </a:p>
        </p:txBody>
      </p:sp>
      <p:sp>
        <p:nvSpPr>
          <p:cNvPr id="3" name="Footer Placeholder 2"/>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8150" y="1009650"/>
            <a:ext cx="8096250" cy="710964"/>
          </a:xfrm>
        </p:spPr>
        <p:txBody>
          <a:bodyPr/>
          <a:lstStyle/>
          <a:p>
            <a:r>
              <a:rPr lang="en-US" altLang="en-US" dirty="0"/>
              <a:t>Records sorted by multiple criteria.  </a:t>
            </a:r>
          </a:p>
          <a:p>
            <a:endParaRPr lang="en-US" dirty="0"/>
          </a:p>
        </p:txBody>
      </p:sp>
      <p:sp>
        <p:nvSpPr>
          <p:cNvPr id="41987" name="Rectangle 2"/>
          <p:cNvSpPr>
            <a:spLocks noGrp="1" noChangeArrowheads="1"/>
          </p:cNvSpPr>
          <p:nvPr>
            <p:ph type="title"/>
          </p:nvPr>
        </p:nvSpPr>
        <p:spPr>
          <a:xfrm>
            <a:off x="314036" y="283971"/>
            <a:ext cx="8068417" cy="387798"/>
          </a:xfrm>
        </p:spPr>
        <p:txBody>
          <a:bodyPr/>
          <a:lstStyle/>
          <a:p>
            <a:pPr defTabSz="1020737">
              <a:defRPr/>
            </a:pPr>
            <a:r>
              <a:rPr lang="en-US" altLang="en-US" dirty="0" smtClean="0"/>
              <a:t>Sorts </a:t>
            </a:r>
            <a:r>
              <a:rPr lang="en-US" altLang="en-US" dirty="0"/>
              <a:t>- Creating a New Sort</a:t>
            </a:r>
            <a:endParaRPr lang="en-US" altLang="en-US" dirty="0" smtClean="0"/>
          </a:p>
        </p:txBody>
      </p:sp>
      <p:sp>
        <p:nvSpPr>
          <p:cNvPr id="5120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9E92A224-BB96-4E9A-8BBD-47F633398F25}" type="slidenum">
              <a:rPr lang="en-US" altLang="en-US" sz="1200"/>
              <a:pPr/>
              <a:t>20</a:t>
            </a:fld>
            <a:endParaRPr lang="en-US" altLang="en-US" sz="1200"/>
          </a:p>
        </p:txBody>
      </p:sp>
      <p:pic>
        <p:nvPicPr>
          <p:cNvPr id="5120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422400"/>
            <a:ext cx="6005513"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6" name="Text Box 11"/>
          <p:cNvSpPr txBox="1">
            <a:spLocks noChangeArrowheads="1"/>
          </p:cNvSpPr>
          <p:nvPr/>
        </p:nvSpPr>
        <p:spPr bwMode="auto">
          <a:xfrm>
            <a:off x="4572000" y="4876800"/>
            <a:ext cx="1285875" cy="3762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Sort Name</a:t>
            </a:r>
            <a:endParaRPr lang="en-US" altLang="en-US"/>
          </a:p>
        </p:txBody>
      </p:sp>
      <p:sp>
        <p:nvSpPr>
          <p:cNvPr id="51207" name="Line 5"/>
          <p:cNvSpPr>
            <a:spLocks noChangeShapeType="1"/>
          </p:cNvSpPr>
          <p:nvPr/>
        </p:nvSpPr>
        <p:spPr bwMode="auto">
          <a:xfrm>
            <a:off x="4572000" y="4419600"/>
            <a:ext cx="2286000" cy="1143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ooter Placeholder 2"/>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8150" y="1009650"/>
            <a:ext cx="8096250" cy="710964"/>
          </a:xfrm>
        </p:spPr>
        <p:txBody>
          <a:bodyPr/>
          <a:lstStyle/>
          <a:p>
            <a:r>
              <a:rPr lang="en-US" altLang="en-US" dirty="0"/>
              <a:t>The view can be saved with this sort order.</a:t>
            </a:r>
          </a:p>
          <a:p>
            <a:endParaRPr lang="en-US" dirty="0"/>
          </a:p>
        </p:txBody>
      </p:sp>
      <p:sp>
        <p:nvSpPr>
          <p:cNvPr id="44035" name="Rectangle 2"/>
          <p:cNvSpPr>
            <a:spLocks noGrp="1" noChangeArrowheads="1"/>
          </p:cNvSpPr>
          <p:nvPr>
            <p:ph type="title"/>
          </p:nvPr>
        </p:nvSpPr>
        <p:spPr>
          <a:xfrm>
            <a:off x="314036" y="283971"/>
            <a:ext cx="8068417" cy="387798"/>
          </a:xfrm>
        </p:spPr>
        <p:txBody>
          <a:bodyPr/>
          <a:lstStyle/>
          <a:p>
            <a:pPr defTabSz="1020737">
              <a:defRPr/>
            </a:pPr>
            <a:r>
              <a:rPr lang="en-US" altLang="en-US" dirty="0" smtClean="0"/>
              <a:t>Sorts </a:t>
            </a:r>
            <a:r>
              <a:rPr lang="en-US" altLang="en-US" dirty="0"/>
              <a:t>- Creating a New Sort</a:t>
            </a:r>
            <a:endParaRPr lang="en-US" altLang="en-US" dirty="0" smtClean="0"/>
          </a:p>
        </p:txBody>
      </p:sp>
      <p:sp>
        <p:nvSpPr>
          <p:cNvPr id="5325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9575BB78-FBCD-4AE1-A3ED-8ADC0D25245A}" type="slidenum">
              <a:rPr lang="en-US" altLang="en-US" sz="1200"/>
              <a:pPr/>
              <a:t>21</a:t>
            </a:fld>
            <a:endParaRPr lang="en-US" altLang="en-US" sz="1200"/>
          </a:p>
        </p:txBody>
      </p:sp>
      <p:pic>
        <p:nvPicPr>
          <p:cNvPr id="5325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62157" y="2138061"/>
            <a:ext cx="5908166" cy="1595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314325" y="283715"/>
            <a:ext cx="8067675" cy="387798"/>
          </a:xfrm>
        </p:spPr>
        <p:txBody>
          <a:bodyPr/>
          <a:lstStyle/>
          <a:p>
            <a:pPr defTabSz="1020737">
              <a:defRPr/>
            </a:pPr>
            <a:r>
              <a:rPr lang="en-US" altLang="en-US" dirty="0" smtClean="0"/>
              <a:t>Sorts – Complex</a:t>
            </a:r>
            <a:endParaRPr lang="en-US" altLang="en-US" dirty="0" smtClean="0"/>
          </a:p>
        </p:txBody>
      </p:sp>
      <p:sp>
        <p:nvSpPr>
          <p:cNvPr id="5529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33136905-9125-4B67-A44A-C122A650475F}" type="slidenum">
              <a:rPr lang="en-US" altLang="en-US" sz="1200"/>
              <a:pPr/>
              <a:t>22</a:t>
            </a:fld>
            <a:endParaRPr lang="en-US" altLang="en-US" sz="1200"/>
          </a:p>
        </p:txBody>
      </p:sp>
      <p:pic>
        <p:nvPicPr>
          <p:cNvPr id="5530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08075"/>
            <a:ext cx="6845300" cy="340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Text Box 6"/>
          <p:cNvSpPr txBox="1">
            <a:spLocks noChangeArrowheads="1"/>
          </p:cNvSpPr>
          <p:nvPr/>
        </p:nvSpPr>
        <p:spPr bwMode="auto">
          <a:xfrm>
            <a:off x="990600" y="3662363"/>
            <a:ext cx="2505075" cy="376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a:t>Compound Sort View</a:t>
            </a:r>
          </a:p>
        </p:txBody>
      </p:sp>
      <p:sp>
        <p:nvSpPr>
          <p:cNvPr id="55302" name="Line 5"/>
          <p:cNvSpPr>
            <a:spLocks noChangeShapeType="1"/>
          </p:cNvSpPr>
          <p:nvPr/>
        </p:nvSpPr>
        <p:spPr bwMode="auto">
          <a:xfrm flipV="1">
            <a:off x="3124200" y="3124200"/>
            <a:ext cx="685800" cy="5381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5303"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62363" y="3662363"/>
            <a:ext cx="5000625" cy="233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8150" y="1009650"/>
            <a:ext cx="8096250" cy="710964"/>
          </a:xfrm>
        </p:spPr>
        <p:txBody>
          <a:bodyPr/>
          <a:lstStyle/>
          <a:p>
            <a:r>
              <a:rPr lang="en-US" altLang="en-US" dirty="0"/>
              <a:t>It can be applied to other views (provided it is the same table).</a:t>
            </a:r>
          </a:p>
          <a:p>
            <a:endParaRPr lang="en-US" dirty="0"/>
          </a:p>
        </p:txBody>
      </p:sp>
      <p:sp>
        <p:nvSpPr>
          <p:cNvPr id="48131" name="Rectangle 2"/>
          <p:cNvSpPr>
            <a:spLocks noGrp="1" noChangeArrowheads="1"/>
          </p:cNvSpPr>
          <p:nvPr>
            <p:ph type="title"/>
          </p:nvPr>
        </p:nvSpPr>
        <p:spPr>
          <a:xfrm>
            <a:off x="314036" y="283971"/>
            <a:ext cx="8068417" cy="387798"/>
          </a:xfrm>
        </p:spPr>
        <p:txBody>
          <a:bodyPr/>
          <a:lstStyle/>
          <a:p>
            <a:pPr defTabSz="1020737">
              <a:defRPr/>
            </a:pPr>
            <a:r>
              <a:rPr lang="en-US" altLang="en-US" dirty="0"/>
              <a:t>Sorts – Complex</a:t>
            </a:r>
            <a:endParaRPr lang="en-US" altLang="en-US" dirty="0" smtClean="0"/>
          </a:p>
        </p:txBody>
      </p:sp>
      <p:sp>
        <p:nvSpPr>
          <p:cNvPr id="5734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F9911F75-E937-472C-9746-9022B5D176CE}" type="slidenum">
              <a:rPr lang="en-US" altLang="en-US" sz="1200"/>
              <a:pPr/>
              <a:t>23</a:t>
            </a:fld>
            <a:endParaRPr lang="en-US" altLang="en-US" sz="1200"/>
          </a:p>
        </p:txBody>
      </p:sp>
      <p:pic>
        <p:nvPicPr>
          <p:cNvPr id="5734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62125" y="1477963"/>
            <a:ext cx="6469063" cy="432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a:xfrm>
            <a:off x="314325" y="283715"/>
            <a:ext cx="8067675" cy="387798"/>
          </a:xfrm>
        </p:spPr>
        <p:txBody>
          <a:bodyPr/>
          <a:lstStyle/>
          <a:p>
            <a:pPr defTabSz="1020737">
              <a:defRPr/>
            </a:pPr>
            <a:r>
              <a:rPr lang="en-US" altLang="en-US" smtClean="0"/>
              <a:t>Sorts – Access Control</a:t>
            </a:r>
          </a:p>
        </p:txBody>
      </p:sp>
      <p:sp>
        <p:nvSpPr>
          <p:cNvPr id="5939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F16F2AEB-684A-426E-8EFA-9E2F2C0ECDD8}" type="slidenum">
              <a:rPr lang="en-US" altLang="en-US" sz="1200"/>
              <a:pPr/>
              <a:t>24</a:t>
            </a:fld>
            <a:endParaRPr lang="en-US" altLang="en-US" sz="1200"/>
          </a:p>
        </p:txBody>
      </p:sp>
      <p:sp>
        <p:nvSpPr>
          <p:cNvPr id="59396" name="Oval 11"/>
          <p:cNvSpPr>
            <a:spLocks noChangeArrowheads="1"/>
          </p:cNvSpPr>
          <p:nvPr/>
        </p:nvSpPr>
        <p:spPr bwMode="auto">
          <a:xfrm>
            <a:off x="3962400" y="2057400"/>
            <a:ext cx="1600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sp>
        <p:nvSpPr>
          <p:cNvPr id="59397" name="Line 13"/>
          <p:cNvSpPr>
            <a:spLocks noChangeShapeType="1"/>
          </p:cNvSpPr>
          <p:nvPr/>
        </p:nvSpPr>
        <p:spPr bwMode="auto">
          <a:xfrm flipH="1">
            <a:off x="5257800" y="1752600"/>
            <a:ext cx="381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939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1038" y="1219200"/>
            <a:ext cx="656272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9" name="Text Box 12"/>
          <p:cNvSpPr txBox="1">
            <a:spLocks noChangeArrowheads="1"/>
          </p:cNvSpPr>
          <p:nvPr/>
        </p:nvSpPr>
        <p:spPr bwMode="auto">
          <a:xfrm>
            <a:off x="5943600" y="1524000"/>
            <a:ext cx="2209800" cy="9233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Sorts can be shared with groups or individuals.</a:t>
            </a:r>
          </a:p>
        </p:txBody>
      </p:sp>
      <p:sp>
        <p:nvSpPr>
          <p:cNvPr id="59400" name="Rectangle 3"/>
          <p:cNvSpPr>
            <a:spLocks noChangeArrowheads="1"/>
          </p:cNvSpPr>
          <p:nvPr/>
        </p:nvSpPr>
        <p:spPr bwMode="auto">
          <a:xfrm>
            <a:off x="3733800" y="1905000"/>
            <a:ext cx="1028700" cy="304800"/>
          </a:xfrm>
          <a:prstGeom prst="rect">
            <a:avLst/>
          </a:prstGeom>
          <a:noFill/>
          <a:ln w="25400"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sp>
        <p:nvSpPr>
          <p:cNvPr id="2" name="Footer Placeholder 1"/>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xfrm>
            <a:off x="304800" y="304800"/>
            <a:ext cx="8229600" cy="387798"/>
          </a:xfrm>
        </p:spPr>
        <p:txBody>
          <a:bodyPr/>
          <a:lstStyle/>
          <a:p>
            <a:pPr defTabSz="1020737">
              <a:defRPr/>
            </a:pPr>
            <a:r>
              <a:rPr lang="en-US" altLang="en-US" dirty="0" smtClean="0"/>
              <a:t>Copy Shared View to {</a:t>
            </a:r>
            <a:r>
              <a:rPr lang="en-US" altLang="en-US" dirty="0" err="1" smtClean="0"/>
              <a:t>yourID</a:t>
            </a:r>
            <a:r>
              <a:rPr lang="en-US" altLang="en-US" dirty="0" smtClean="0"/>
              <a:t>}_xx Project</a:t>
            </a:r>
          </a:p>
        </p:txBody>
      </p:sp>
      <p:sp>
        <p:nvSpPr>
          <p:cNvPr id="6144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4BC54304-8C2F-4AD1-9A16-46427A4BEB1C}" type="slidenum">
              <a:rPr lang="en-US" altLang="en-US" sz="1200"/>
              <a:pPr/>
              <a:t>25</a:t>
            </a:fld>
            <a:endParaRPr lang="en-US" altLang="en-US" sz="1200"/>
          </a:p>
        </p:txBody>
      </p:sp>
      <p:pic>
        <p:nvPicPr>
          <p:cNvPr id="61444"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3213" y="1295400"/>
            <a:ext cx="8528050" cy="365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Oval 4"/>
          <p:cNvSpPr>
            <a:spLocks noChangeArrowheads="1"/>
          </p:cNvSpPr>
          <p:nvPr/>
        </p:nvSpPr>
        <p:spPr bwMode="auto">
          <a:xfrm>
            <a:off x="3744913" y="2330450"/>
            <a:ext cx="48006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sp>
        <p:nvSpPr>
          <p:cNvPr id="61446" name="Text Box 5"/>
          <p:cNvSpPr txBox="1">
            <a:spLocks noChangeArrowheads="1"/>
          </p:cNvSpPr>
          <p:nvPr/>
        </p:nvSpPr>
        <p:spPr bwMode="auto">
          <a:xfrm>
            <a:off x="392113" y="3671888"/>
            <a:ext cx="3412153" cy="36933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Copy this View into your project</a:t>
            </a:r>
          </a:p>
        </p:txBody>
      </p:sp>
      <p:sp>
        <p:nvSpPr>
          <p:cNvPr id="61447" name="Line 6"/>
          <p:cNvSpPr>
            <a:spLocks noChangeShapeType="1"/>
          </p:cNvSpPr>
          <p:nvPr/>
        </p:nvSpPr>
        <p:spPr bwMode="auto">
          <a:xfrm flipV="1">
            <a:off x="2895600" y="2590800"/>
            <a:ext cx="1182688" cy="10810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title"/>
          </p:nvPr>
        </p:nvSpPr>
        <p:spPr>
          <a:xfrm>
            <a:off x="304800" y="304800"/>
            <a:ext cx="8229600" cy="775597"/>
          </a:xfrm>
        </p:spPr>
        <p:txBody>
          <a:bodyPr/>
          <a:lstStyle/>
          <a:p>
            <a:pPr defTabSz="1020737">
              <a:defRPr/>
            </a:pPr>
            <a:r>
              <a:rPr lang="en-US" altLang="en-US" dirty="0" smtClean="0"/>
              <a:t>Shared Views can “share” Sorts that are Not-Shared</a:t>
            </a:r>
          </a:p>
        </p:txBody>
      </p:sp>
      <p:sp>
        <p:nvSpPr>
          <p:cNvPr id="6349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57CA9A8-C31A-432E-9AD7-7CF4D9AC9C64}" type="slidenum">
              <a:rPr lang="en-US" altLang="en-US" sz="1200"/>
              <a:pPr/>
              <a:t>26</a:t>
            </a:fld>
            <a:endParaRPr lang="en-US" altLang="en-US" sz="1200"/>
          </a:p>
        </p:txBody>
      </p:sp>
      <p:pic>
        <p:nvPicPr>
          <p:cNvPr id="6349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0863" y="1258888"/>
            <a:ext cx="8410575" cy="454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3" name="Text Box 5"/>
          <p:cNvSpPr txBox="1">
            <a:spLocks noChangeArrowheads="1"/>
          </p:cNvSpPr>
          <p:nvPr/>
        </p:nvSpPr>
        <p:spPr bwMode="auto">
          <a:xfrm>
            <a:off x="152400" y="3962400"/>
            <a:ext cx="6083717" cy="36933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Users can now use the sort that they could not see before</a:t>
            </a:r>
          </a:p>
        </p:txBody>
      </p:sp>
      <p:sp>
        <p:nvSpPr>
          <p:cNvPr id="63494" name="Line 6"/>
          <p:cNvSpPr>
            <a:spLocks noChangeShapeType="1"/>
          </p:cNvSpPr>
          <p:nvPr/>
        </p:nvSpPr>
        <p:spPr bwMode="auto">
          <a:xfrm>
            <a:off x="4419600" y="4356100"/>
            <a:ext cx="2895600" cy="11303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FILTERS</a:t>
            </a:r>
            <a:endParaRPr lang="en-US" dirty="0"/>
          </a:p>
        </p:txBody>
      </p:sp>
      <p:sp>
        <p:nvSpPr>
          <p:cNvPr id="65539"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C91C8AC0-9483-4EB2-99CB-390153863C91}" type="slidenum">
              <a:rPr lang="en-US" altLang="en-US" sz="1200"/>
              <a:pPr/>
              <a:t>27</a:t>
            </a:fld>
            <a:endParaRPr lang="en-US" altLang="en-US" sz="120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150" y="1009650"/>
            <a:ext cx="8096250" cy="1015663"/>
          </a:xfrm>
        </p:spPr>
        <p:txBody>
          <a:bodyPr/>
          <a:lstStyle/>
          <a:p>
            <a:r>
              <a:rPr lang="en-US" altLang="en-US" dirty="0"/>
              <a:t>Filtering in Open Plan is now easier and more interactive. Filtering shortcuts are available on the Edit </a:t>
            </a:r>
            <a:r>
              <a:rPr lang="en-US" altLang="en-US" dirty="0" smtClean="0"/>
              <a:t>ribbon: </a:t>
            </a:r>
            <a:endParaRPr lang="en-US" altLang="en-US" dirty="0"/>
          </a:p>
          <a:p>
            <a:endParaRPr lang="en-US" dirty="0"/>
          </a:p>
        </p:txBody>
      </p:sp>
      <p:sp>
        <p:nvSpPr>
          <p:cNvPr id="67586" name="Rectangle 2"/>
          <p:cNvSpPr>
            <a:spLocks noGrp="1" noChangeArrowheads="1"/>
          </p:cNvSpPr>
          <p:nvPr>
            <p:ph type="title"/>
          </p:nvPr>
        </p:nvSpPr>
        <p:spPr>
          <a:xfrm>
            <a:off x="314036" y="283971"/>
            <a:ext cx="8068417" cy="387798"/>
          </a:xfrm>
          <a:noFill/>
          <a:extLst>
            <a:ext uri="{909E8E84-426E-40DD-AFC4-6F175D3DCCD1}">
              <a14:hiddenFill xmlns:a14="http://schemas.microsoft.com/office/drawing/2010/main">
                <a:solidFill>
                  <a:srgbClr val="FFFFFF"/>
                </a:solidFill>
              </a14:hiddenFill>
            </a:ext>
          </a:extLst>
        </p:spPr>
        <p:txBody>
          <a:bodyPr/>
          <a:lstStyle/>
          <a:p>
            <a:r>
              <a:rPr lang="en-US" altLang="en-US" dirty="0" smtClean="0"/>
              <a:t>Filter Shortcuts</a:t>
            </a:r>
          </a:p>
        </p:txBody>
      </p:sp>
      <p:sp>
        <p:nvSpPr>
          <p:cNvPr id="6758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3392CD3A-CBCF-4335-8AF9-F0DFF576FED9}" type="slidenum">
              <a:rPr lang="en-US" altLang="en-US" sz="1200"/>
              <a:pPr/>
              <a:t>28</a:t>
            </a:fld>
            <a:endParaRPr lang="en-US" altLang="en-US" sz="1200"/>
          </a:p>
        </p:txBody>
      </p:sp>
      <p:grpSp>
        <p:nvGrpSpPr>
          <p:cNvPr id="2" name="Group 1"/>
          <p:cNvGrpSpPr/>
          <p:nvPr/>
        </p:nvGrpSpPr>
        <p:grpSpPr>
          <a:xfrm>
            <a:off x="990600" y="1676400"/>
            <a:ext cx="7162800" cy="4692650"/>
            <a:chOff x="981075" y="1220788"/>
            <a:chExt cx="7070725" cy="4824412"/>
          </a:xfrm>
        </p:grpSpPr>
        <p:sp>
          <p:nvSpPr>
            <p:cNvPr id="67589" name="Text Box 13"/>
            <p:cNvSpPr txBox="1">
              <a:spLocks noChangeArrowheads="1"/>
            </p:cNvSpPr>
            <p:nvPr/>
          </p:nvSpPr>
          <p:spPr bwMode="auto">
            <a:xfrm>
              <a:off x="1654175" y="2201863"/>
              <a:ext cx="313372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Display the Filters dialog box</a:t>
              </a:r>
            </a:p>
          </p:txBody>
        </p:sp>
        <p:sp>
          <p:nvSpPr>
            <p:cNvPr id="67590" name="Text Box 15"/>
            <p:cNvSpPr txBox="1">
              <a:spLocks noChangeArrowheads="1"/>
            </p:cNvSpPr>
            <p:nvPr/>
          </p:nvSpPr>
          <p:spPr bwMode="auto">
            <a:xfrm>
              <a:off x="1676400" y="4510088"/>
              <a:ext cx="4210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Add a selected value to the current filter</a:t>
              </a:r>
            </a:p>
          </p:txBody>
        </p:sp>
        <p:sp>
          <p:nvSpPr>
            <p:cNvPr id="67591" name="Text Box 16"/>
            <p:cNvSpPr txBox="1">
              <a:spLocks noChangeArrowheads="1"/>
            </p:cNvSpPr>
            <p:nvPr/>
          </p:nvSpPr>
          <p:spPr bwMode="auto">
            <a:xfrm>
              <a:off x="1649413" y="5091113"/>
              <a:ext cx="515937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Remove the selected value from the current filter</a:t>
              </a:r>
            </a:p>
          </p:txBody>
        </p:sp>
        <p:sp>
          <p:nvSpPr>
            <p:cNvPr id="67592" name="Text Box 19"/>
            <p:cNvSpPr txBox="1">
              <a:spLocks noChangeArrowheads="1"/>
            </p:cNvSpPr>
            <p:nvPr/>
          </p:nvSpPr>
          <p:spPr bwMode="auto">
            <a:xfrm>
              <a:off x="1649413" y="5678488"/>
              <a:ext cx="2292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Edit the current filter </a:t>
              </a:r>
            </a:p>
          </p:txBody>
        </p:sp>
        <p:pic>
          <p:nvPicPr>
            <p:cNvPr id="6759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8538" y="2214563"/>
              <a:ext cx="373062"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4"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98538" y="2749550"/>
              <a:ext cx="373062"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5"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98538" y="3328988"/>
              <a:ext cx="3825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6" name="Picture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96950" y="3876675"/>
              <a:ext cx="42545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7" name="Picture 5"/>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96950" y="4489450"/>
              <a:ext cx="41751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8" name="Picture 6"/>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981075" y="5060950"/>
              <a:ext cx="3905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9" name="Picture 7"/>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981075" y="5686425"/>
              <a:ext cx="3889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600" name="Picture 8"/>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1220788"/>
              <a:ext cx="65278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601" name="Text Box 13"/>
            <p:cNvSpPr txBox="1">
              <a:spLocks noChangeArrowheads="1"/>
            </p:cNvSpPr>
            <p:nvPr/>
          </p:nvSpPr>
          <p:spPr bwMode="auto">
            <a:xfrm>
              <a:off x="1666875" y="2830513"/>
              <a:ext cx="24034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Clear the current filter</a:t>
              </a:r>
            </a:p>
          </p:txBody>
        </p:sp>
        <p:sp>
          <p:nvSpPr>
            <p:cNvPr id="67602" name="Text Box 13"/>
            <p:cNvSpPr txBox="1">
              <a:spLocks noChangeArrowheads="1"/>
            </p:cNvSpPr>
            <p:nvPr/>
          </p:nvSpPr>
          <p:spPr bwMode="auto">
            <a:xfrm>
              <a:off x="1666875" y="3381375"/>
              <a:ext cx="31686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Toggle the current filter on/off</a:t>
              </a:r>
            </a:p>
          </p:txBody>
        </p:sp>
        <p:sp>
          <p:nvSpPr>
            <p:cNvPr id="67603" name="Text Box 13"/>
            <p:cNvSpPr txBox="1">
              <a:spLocks noChangeArrowheads="1"/>
            </p:cNvSpPr>
            <p:nvPr/>
          </p:nvSpPr>
          <p:spPr bwMode="auto">
            <a:xfrm>
              <a:off x="1676400" y="3962400"/>
              <a:ext cx="314642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Reapply the current filter/sort</a:t>
              </a:r>
            </a:p>
          </p:txBody>
        </p:sp>
        <p:sp>
          <p:nvSpPr>
            <p:cNvPr id="67604" name="Rectangle 9"/>
            <p:cNvSpPr>
              <a:spLocks noChangeArrowheads="1"/>
            </p:cNvSpPr>
            <p:nvPr/>
          </p:nvSpPr>
          <p:spPr bwMode="auto">
            <a:xfrm>
              <a:off x="4419600" y="1447800"/>
              <a:ext cx="609600" cy="457200"/>
            </a:xfrm>
            <a:prstGeom prst="rect">
              <a:avLst/>
            </a:prstGeom>
            <a:noFill/>
            <a:ln w="25400"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grpSp>
      <p:sp>
        <p:nvSpPr>
          <p:cNvPr id="4" name="Footer Placeholder 3"/>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8150" y="1009650"/>
            <a:ext cx="8096250" cy="2031325"/>
          </a:xfrm>
        </p:spPr>
        <p:txBody>
          <a:bodyPr/>
          <a:lstStyle/>
          <a:p>
            <a:pPr eaLnBrk="1" hangingPunct="1"/>
            <a:r>
              <a:rPr lang="en-US" altLang="en-US" dirty="0"/>
              <a:t>When opening any View in OPP, the records </a:t>
            </a:r>
            <a:r>
              <a:rPr lang="en-US" altLang="en-US" u="sng" dirty="0"/>
              <a:t>being</a:t>
            </a:r>
            <a:r>
              <a:rPr lang="en-US" altLang="en-US" dirty="0"/>
              <a:t> displayed are controlled by Filters.</a:t>
            </a:r>
          </a:p>
          <a:p>
            <a:pPr eaLnBrk="1" hangingPunct="1"/>
            <a:r>
              <a:rPr lang="en-US" altLang="en-US" dirty="0"/>
              <a:t>The Filter being applied to Views is shown in the bottom right corner. Here “No Filter” is enabled meaning all records are displayed.</a:t>
            </a:r>
          </a:p>
          <a:p>
            <a:endParaRPr lang="en-US" dirty="0"/>
          </a:p>
        </p:txBody>
      </p:sp>
      <p:sp>
        <p:nvSpPr>
          <p:cNvPr id="60419" name="Rectangle 2"/>
          <p:cNvSpPr>
            <a:spLocks noGrp="1" noChangeArrowheads="1"/>
          </p:cNvSpPr>
          <p:nvPr>
            <p:ph type="title"/>
          </p:nvPr>
        </p:nvSpPr>
        <p:spPr>
          <a:xfrm>
            <a:off x="314036" y="283971"/>
            <a:ext cx="8068417" cy="387798"/>
          </a:xfrm>
        </p:spPr>
        <p:txBody>
          <a:bodyPr/>
          <a:lstStyle/>
          <a:p>
            <a:pPr defTabSz="1020737">
              <a:defRPr/>
            </a:pPr>
            <a:r>
              <a:rPr lang="en-US" altLang="en-US" dirty="0" smtClean="0"/>
              <a:t>Filters Identified in Status Bar</a:t>
            </a:r>
          </a:p>
        </p:txBody>
      </p:sp>
      <p:sp>
        <p:nvSpPr>
          <p:cNvPr id="6963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347D6865-3C0F-4E04-89B1-D4EE19F9BE93}" type="slidenum">
              <a:rPr lang="en-US" altLang="en-US" sz="1200"/>
              <a:pPr/>
              <a:t>29</a:t>
            </a:fld>
            <a:endParaRPr lang="en-US" altLang="en-US" sz="1200"/>
          </a:p>
        </p:txBody>
      </p:sp>
      <p:grpSp>
        <p:nvGrpSpPr>
          <p:cNvPr id="4" name="Group 3"/>
          <p:cNvGrpSpPr/>
          <p:nvPr/>
        </p:nvGrpSpPr>
        <p:grpSpPr>
          <a:xfrm>
            <a:off x="1347787" y="2666999"/>
            <a:ext cx="6272213" cy="3889279"/>
            <a:chOff x="1347787" y="2666999"/>
            <a:chExt cx="6272213" cy="3889279"/>
          </a:xfrm>
        </p:grpSpPr>
        <p:pic>
          <p:nvPicPr>
            <p:cNvPr id="6963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47787" y="2666999"/>
              <a:ext cx="6272213" cy="3889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8" name="Rectangle 3"/>
            <p:cNvSpPr>
              <a:spLocks noChangeArrowheads="1"/>
            </p:cNvSpPr>
            <p:nvPr/>
          </p:nvSpPr>
          <p:spPr bwMode="auto">
            <a:xfrm>
              <a:off x="5867400" y="6345381"/>
              <a:ext cx="456853" cy="200737"/>
            </a:xfrm>
            <a:prstGeom prst="rect">
              <a:avLst/>
            </a:prstGeom>
            <a:noFill/>
            <a:ln w="25400"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grpSp>
      <p:sp>
        <p:nvSpPr>
          <p:cNvPr id="5" name="Footer Placeholder 4"/>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SORTS</a:t>
            </a:r>
            <a:endParaRPr lang="en-US" dirty="0"/>
          </a:p>
        </p:txBody>
      </p:sp>
      <p:sp>
        <p:nvSpPr>
          <p:cNvPr id="3" name="Slide Number Placeholder 2"/>
          <p:cNvSpPr>
            <a:spLocks noGrp="1"/>
          </p:cNvSpPr>
          <p:nvPr>
            <p:ph type="sldNum" sz="quarter" idx="10"/>
          </p:nvPr>
        </p:nvSpPr>
        <p:spPr/>
        <p:txBody>
          <a:bodyPr/>
          <a:lstStyle/>
          <a:p>
            <a:pPr>
              <a:defRPr/>
            </a:pPr>
            <a:fld id="{E0E91F88-FFB2-43A2-82AB-95F2F52C4BCC}" type="slidenum">
              <a:rPr lang="en-US" altLang="en-US" sz="1200" smtClean="0"/>
              <a:pPr>
                <a:defRPr/>
              </a:pPr>
              <a:t>3</a:t>
            </a:fld>
            <a:endParaRPr lang="en-US" altLang="en-US" sz="1200" dirty="0"/>
          </a:p>
        </p:txBody>
      </p:sp>
    </p:spTree>
    <p:extLst>
      <p:ext uri="{BB962C8B-B14F-4D97-AF65-F5344CB8AC3E}">
        <p14:creationId xmlns:p14="http://schemas.microsoft.com/office/powerpoint/2010/main" val="251706113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150" y="1009650"/>
            <a:ext cx="8096250" cy="1015663"/>
          </a:xfrm>
        </p:spPr>
        <p:txBody>
          <a:bodyPr/>
          <a:lstStyle/>
          <a:p>
            <a:pPr eaLnBrk="1" hangingPunct="1"/>
            <a:r>
              <a:rPr lang="en-US" altLang="en-US" dirty="0"/>
              <a:t>Creating or modifying a Filter can be done by </a:t>
            </a:r>
            <a:r>
              <a:rPr lang="en-US" altLang="en-US" dirty="0" smtClean="0"/>
              <a:t>right-clicking in </a:t>
            </a:r>
            <a:r>
              <a:rPr lang="en-US" altLang="en-US" dirty="0"/>
              <a:t>a spreadsheet and selecting “Filters”.</a:t>
            </a:r>
          </a:p>
          <a:p>
            <a:endParaRPr lang="en-US" dirty="0"/>
          </a:p>
        </p:txBody>
      </p:sp>
      <p:sp>
        <p:nvSpPr>
          <p:cNvPr id="71682" name="Rectangle 2"/>
          <p:cNvSpPr>
            <a:spLocks noGrp="1" noChangeArrowheads="1"/>
          </p:cNvSpPr>
          <p:nvPr>
            <p:ph type="title"/>
          </p:nvPr>
        </p:nvSpPr>
        <p:spPr>
          <a:xfrm>
            <a:off x="314036" y="283971"/>
            <a:ext cx="8068417" cy="387798"/>
          </a:xfrm>
          <a:noFill/>
          <a:extLst>
            <a:ext uri="{909E8E84-426E-40DD-AFC4-6F175D3DCCD1}">
              <a14:hiddenFill xmlns:a14="http://schemas.microsoft.com/office/drawing/2010/main">
                <a:solidFill>
                  <a:srgbClr val="FFFFFF"/>
                </a:solidFill>
              </a14:hiddenFill>
            </a:ext>
          </a:extLst>
        </p:spPr>
        <p:txBody>
          <a:bodyPr/>
          <a:lstStyle/>
          <a:p>
            <a:r>
              <a:rPr lang="en-US" altLang="en-US" dirty="0" smtClean="0"/>
              <a:t>Selecting Filters from Shortcut Menu</a:t>
            </a:r>
          </a:p>
        </p:txBody>
      </p:sp>
      <p:sp>
        <p:nvSpPr>
          <p:cNvPr id="7168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53D987B7-2F6B-4CF5-8384-EAE683C0459C}" type="slidenum">
              <a:rPr lang="en-US" altLang="en-US" sz="1200"/>
              <a:pPr/>
              <a:t>30</a:t>
            </a:fld>
            <a:endParaRPr lang="en-US" altLang="en-US" sz="1200"/>
          </a:p>
        </p:txBody>
      </p:sp>
      <p:grpSp>
        <p:nvGrpSpPr>
          <p:cNvPr id="2" name="Group 1"/>
          <p:cNvGrpSpPr/>
          <p:nvPr/>
        </p:nvGrpSpPr>
        <p:grpSpPr>
          <a:xfrm>
            <a:off x="1219200" y="1828800"/>
            <a:ext cx="6400800" cy="4432300"/>
            <a:chOff x="1219200" y="1371600"/>
            <a:chExt cx="6561138" cy="4889500"/>
          </a:xfrm>
        </p:grpSpPr>
        <p:pic>
          <p:nvPicPr>
            <p:cNvPr id="7168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371600"/>
              <a:ext cx="6561138"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1686" name="Straight Arrow Connector 5"/>
            <p:cNvCxnSpPr>
              <a:cxnSpLocks noChangeShapeType="1"/>
            </p:cNvCxnSpPr>
            <p:nvPr/>
          </p:nvCxnSpPr>
          <p:spPr bwMode="auto">
            <a:xfrm>
              <a:off x="1676400" y="3429000"/>
              <a:ext cx="990600" cy="914400"/>
            </a:xfrm>
            <a:prstGeom prst="straightConnector1">
              <a:avLst/>
            </a:prstGeom>
            <a:noFill/>
            <a:ln w="25400" algn="ctr">
              <a:solidFill>
                <a:srgbClr val="0070C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 name="Footer Placeholder 3"/>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381000" y="480565"/>
            <a:ext cx="7391400" cy="387798"/>
          </a:xfrm>
        </p:spPr>
        <p:txBody>
          <a:bodyPr/>
          <a:lstStyle/>
          <a:p>
            <a:pPr defTabSz="1020737">
              <a:defRPr/>
            </a:pPr>
            <a:r>
              <a:rPr lang="en-US" altLang="en-US" dirty="0" smtClean="0"/>
              <a:t>Selecting Filters from Tools </a:t>
            </a:r>
            <a:r>
              <a:rPr lang="en-US" altLang="en-US" dirty="0" smtClean="0"/>
              <a:t>Ribbon</a:t>
            </a:r>
            <a:endParaRPr lang="en-US" altLang="en-US" dirty="0" smtClean="0"/>
          </a:p>
        </p:txBody>
      </p:sp>
      <p:sp>
        <p:nvSpPr>
          <p:cNvPr id="7373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4D9E12F9-755C-4D00-9BD5-7043F59CDA12}" type="slidenum">
              <a:rPr lang="en-US" altLang="en-US" sz="1200"/>
              <a:pPr/>
              <a:t>31</a:t>
            </a:fld>
            <a:endParaRPr lang="en-US" altLang="en-US" sz="1200"/>
          </a:p>
        </p:txBody>
      </p:sp>
      <p:pic>
        <p:nvPicPr>
          <p:cNvPr id="7373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47800"/>
            <a:ext cx="7377113" cy="401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3" name="Rectangle 6"/>
          <p:cNvSpPr>
            <a:spLocks noChangeArrowheads="1"/>
          </p:cNvSpPr>
          <p:nvPr/>
        </p:nvSpPr>
        <p:spPr bwMode="auto">
          <a:xfrm>
            <a:off x="1905000" y="1828800"/>
            <a:ext cx="609600" cy="228600"/>
          </a:xfrm>
          <a:prstGeom prst="rect">
            <a:avLst/>
          </a:prstGeom>
          <a:noFill/>
          <a:ln w="25400"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sp>
        <p:nvSpPr>
          <p:cNvPr id="2" name="Footer Placeholder 1"/>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pPr defTabSz="1020737">
              <a:defRPr/>
            </a:pPr>
            <a:r>
              <a:rPr lang="en-US" altLang="en-US" sz="3733" smtClean="0"/>
              <a:t> Filters Dialog Box</a:t>
            </a:r>
          </a:p>
        </p:txBody>
      </p:sp>
      <p:sp>
        <p:nvSpPr>
          <p:cNvPr id="7578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FE96099-9BF8-4870-87A1-D4BE91D44A73}" type="slidenum">
              <a:rPr lang="en-US" altLang="en-US" sz="1200"/>
              <a:pPr/>
              <a:t>32</a:t>
            </a:fld>
            <a:endParaRPr lang="en-US" altLang="en-US" sz="1200" dirty="0"/>
          </a:p>
        </p:txBody>
      </p:sp>
      <p:pic>
        <p:nvPicPr>
          <p:cNvPr id="75778" name="Picture 3"/>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3200400" y="2098675"/>
            <a:ext cx="3314700" cy="2619375"/>
          </a:xfrm>
          <a:noFill/>
          <a:extLst>
            <a:ext uri="{909E8E84-426E-40DD-AFC4-6F175D3DCCD1}">
              <a14:hiddenFill xmlns:a14="http://schemas.microsoft.com/office/drawing/2010/main">
                <a:solidFill>
                  <a:srgbClr val="FFFFFF"/>
                </a:solidFill>
              </a14:hiddenFill>
            </a:ext>
          </a:extLst>
        </p:spPr>
      </p:pic>
      <p:sp>
        <p:nvSpPr>
          <p:cNvPr id="75781" name="Line 7"/>
          <p:cNvSpPr>
            <a:spLocks noChangeShapeType="1"/>
          </p:cNvSpPr>
          <p:nvPr/>
        </p:nvSpPr>
        <p:spPr bwMode="auto">
          <a:xfrm flipV="1">
            <a:off x="2514600" y="3087688"/>
            <a:ext cx="685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82" name="Text Box 8"/>
          <p:cNvSpPr txBox="1">
            <a:spLocks noChangeArrowheads="1"/>
          </p:cNvSpPr>
          <p:nvPr/>
        </p:nvSpPr>
        <p:spPr bwMode="auto">
          <a:xfrm>
            <a:off x="533400" y="3316288"/>
            <a:ext cx="1992313" cy="825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1600" b="0" dirty="0"/>
              <a:t>The user can create</a:t>
            </a:r>
          </a:p>
          <a:p>
            <a:pPr eaLnBrk="1" hangingPunct="1"/>
            <a:r>
              <a:rPr lang="en-US" altLang="en-US" sz="1600" b="0" dirty="0"/>
              <a:t>a Temporary Filter</a:t>
            </a:r>
          </a:p>
          <a:p>
            <a:pPr eaLnBrk="1" hangingPunct="1"/>
            <a:r>
              <a:rPr lang="en-US" altLang="en-US" sz="1600" b="0" dirty="0"/>
              <a:t>that is not saved.</a:t>
            </a:r>
          </a:p>
        </p:txBody>
      </p:sp>
      <p:sp>
        <p:nvSpPr>
          <p:cNvPr id="75783" name="Line 9"/>
          <p:cNvSpPr>
            <a:spLocks noChangeShapeType="1"/>
          </p:cNvSpPr>
          <p:nvPr/>
        </p:nvSpPr>
        <p:spPr bwMode="auto">
          <a:xfrm>
            <a:off x="2667000" y="2338388"/>
            <a:ext cx="533400" cy="520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84" name="Rectangle 10"/>
          <p:cNvSpPr>
            <a:spLocks noChangeArrowheads="1"/>
          </p:cNvSpPr>
          <p:nvPr/>
        </p:nvSpPr>
        <p:spPr bwMode="auto">
          <a:xfrm>
            <a:off x="457200" y="1868488"/>
            <a:ext cx="2209800" cy="86177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1600" b="0"/>
              <a:t>Cancel Filter</a:t>
            </a:r>
          </a:p>
          <a:p>
            <a:pPr eaLnBrk="1" hangingPunct="1"/>
            <a:r>
              <a:rPr lang="en-US" altLang="en-US" sz="1600" b="0"/>
              <a:t>will return all</a:t>
            </a:r>
          </a:p>
          <a:p>
            <a:pPr eaLnBrk="1" hangingPunct="1"/>
            <a:r>
              <a:rPr lang="en-US" altLang="en-US" sz="1600" b="0"/>
              <a:t>records in a view.</a:t>
            </a:r>
          </a:p>
        </p:txBody>
      </p:sp>
      <p:sp>
        <p:nvSpPr>
          <p:cNvPr id="75785" name="Text Box 11"/>
          <p:cNvSpPr txBox="1">
            <a:spLocks noChangeArrowheads="1"/>
          </p:cNvSpPr>
          <p:nvPr/>
        </p:nvSpPr>
        <p:spPr bwMode="auto">
          <a:xfrm>
            <a:off x="533400" y="4611688"/>
            <a:ext cx="2085975" cy="825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1600" b="0"/>
              <a:t>Other filters the user </a:t>
            </a:r>
          </a:p>
          <a:p>
            <a:pPr eaLnBrk="1" hangingPunct="1"/>
            <a:r>
              <a:rPr lang="en-US" altLang="en-US" sz="1600" b="0"/>
              <a:t>has access to are </a:t>
            </a:r>
          </a:p>
          <a:p>
            <a:pPr eaLnBrk="1" hangingPunct="1"/>
            <a:r>
              <a:rPr lang="en-US" altLang="en-US" sz="1600" b="0"/>
              <a:t>listed alphabetically</a:t>
            </a:r>
          </a:p>
        </p:txBody>
      </p:sp>
      <p:sp>
        <p:nvSpPr>
          <p:cNvPr id="75786" name="Line 12"/>
          <p:cNvSpPr>
            <a:spLocks noChangeShapeType="1"/>
          </p:cNvSpPr>
          <p:nvPr/>
        </p:nvSpPr>
        <p:spPr bwMode="auto">
          <a:xfrm flipV="1">
            <a:off x="2514600" y="3697288"/>
            <a:ext cx="685799"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5787" name="Rectangle 13"/>
          <p:cNvSpPr>
            <a:spLocks noChangeArrowheads="1"/>
          </p:cNvSpPr>
          <p:nvPr/>
        </p:nvSpPr>
        <p:spPr bwMode="auto">
          <a:xfrm>
            <a:off x="5029200" y="1182688"/>
            <a:ext cx="3352800" cy="8309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sz="1600" b="0" dirty="0"/>
              <a:t>Filter can be created for many tables – most frequently we will use Activity table</a:t>
            </a:r>
          </a:p>
        </p:txBody>
      </p:sp>
      <p:sp>
        <p:nvSpPr>
          <p:cNvPr id="75788" name="Line 14"/>
          <p:cNvSpPr>
            <a:spLocks noChangeShapeType="1"/>
          </p:cNvSpPr>
          <p:nvPr/>
        </p:nvSpPr>
        <p:spPr bwMode="auto">
          <a:xfrm flipH="1">
            <a:off x="4191000" y="1563688"/>
            <a:ext cx="8382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38150" y="1009650"/>
            <a:ext cx="8096250" cy="1726627"/>
          </a:xfrm>
        </p:spPr>
        <p:txBody>
          <a:bodyPr/>
          <a:lstStyle/>
          <a:p>
            <a:pPr eaLnBrk="1" hangingPunct="1"/>
            <a:r>
              <a:rPr lang="en-US" altLang="en-US" dirty="0"/>
              <a:t>A Filter is required that will return the Work </a:t>
            </a:r>
            <a:r>
              <a:rPr lang="en-US" altLang="en-US" dirty="0" smtClean="0"/>
              <a:t>Package Activity </a:t>
            </a:r>
            <a:r>
              <a:rPr lang="en-US" altLang="en-US" dirty="0"/>
              <a:t>Id of 200.  Go into Tools/Filters and select “New”.</a:t>
            </a:r>
          </a:p>
          <a:p>
            <a:pPr eaLnBrk="1" hangingPunct="1"/>
            <a:r>
              <a:rPr lang="en-US" altLang="en-US" dirty="0"/>
              <a:t>A name is needed for a new filter. As with sorts, </a:t>
            </a:r>
            <a:r>
              <a:rPr lang="en-US" altLang="en-US" dirty="0" smtClean="0"/>
              <a:t>name filters </a:t>
            </a:r>
            <a:r>
              <a:rPr lang="en-US" altLang="en-US" dirty="0"/>
              <a:t>starting with your CSPR Id.  Let’s use {</a:t>
            </a:r>
            <a:r>
              <a:rPr lang="en-US" altLang="en-US" dirty="0" err="1"/>
              <a:t>yourID</a:t>
            </a:r>
            <a:r>
              <a:rPr lang="en-US" altLang="en-US" dirty="0"/>
              <a:t>}_Task_200</a:t>
            </a:r>
          </a:p>
          <a:p>
            <a:endParaRPr lang="en-US" dirty="0"/>
          </a:p>
        </p:txBody>
      </p:sp>
      <p:sp>
        <p:nvSpPr>
          <p:cNvPr id="68611" name="Rectangle 2"/>
          <p:cNvSpPr>
            <a:spLocks noGrp="1" noChangeArrowheads="1"/>
          </p:cNvSpPr>
          <p:nvPr>
            <p:ph type="title"/>
          </p:nvPr>
        </p:nvSpPr>
        <p:spPr/>
        <p:txBody>
          <a:bodyPr/>
          <a:lstStyle/>
          <a:p>
            <a:r>
              <a:rPr lang="en-US" altLang="en-US" smtClean="0"/>
              <a:t> Creating a New Filter</a:t>
            </a:r>
            <a:endParaRPr lang="en-US" altLang="en-US" dirty="0" smtClean="0"/>
          </a:p>
        </p:txBody>
      </p:sp>
      <p:sp>
        <p:nvSpPr>
          <p:cNvPr id="77827" name="Slide Number Placeholder 3"/>
          <p:cNvSpPr>
            <a:spLocks noGrp="1"/>
          </p:cNvSpPr>
          <p:nvPr>
            <p:ph type="sldNum" sz="quarter" idx="11"/>
          </p:nvPr>
        </p:nvSpPr>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EBAC5EE-D6DF-476B-B599-34E89F1E1424}" type="slidenum">
              <a:rPr lang="en-US" altLang="en-US" sz="1200" smtClean="0"/>
              <a:pPr/>
              <a:t>33</a:t>
            </a:fld>
            <a:endParaRPr lang="en-US" altLang="en-US" sz="1200"/>
          </a:p>
        </p:txBody>
      </p:sp>
      <p:pic>
        <p:nvPicPr>
          <p:cNvPr id="7782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362199"/>
            <a:ext cx="5286375" cy="4119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67100" y="3132138"/>
            <a:ext cx="4781550" cy="254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0" name="Rectangle 2"/>
          <p:cNvSpPr>
            <a:spLocks noGrp="1" noChangeArrowheads="1"/>
          </p:cNvSpPr>
          <p:nvPr>
            <p:ph type="title"/>
          </p:nvPr>
        </p:nvSpPr>
        <p:spPr>
          <a:xfrm>
            <a:off x="304800" y="228600"/>
            <a:ext cx="8229600" cy="387798"/>
          </a:xfrm>
        </p:spPr>
        <p:txBody>
          <a:bodyPr/>
          <a:lstStyle/>
          <a:p>
            <a:pPr defTabSz="1020737">
              <a:defRPr/>
            </a:pPr>
            <a:r>
              <a:rPr lang="en-US" altLang="en-US" smtClean="0"/>
              <a:t> Creating a New Filter</a:t>
            </a:r>
          </a:p>
        </p:txBody>
      </p:sp>
      <p:sp>
        <p:nvSpPr>
          <p:cNvPr id="7987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3A195D0E-CFB6-49E3-AD4F-1C8EB9306AD0}" type="slidenum">
              <a:rPr lang="en-US" altLang="en-US" sz="1200"/>
              <a:pPr/>
              <a:t>34</a:t>
            </a:fld>
            <a:endParaRPr lang="en-US" altLang="en-US" sz="1200"/>
          </a:p>
        </p:txBody>
      </p:sp>
      <p:sp>
        <p:nvSpPr>
          <p:cNvPr id="79877" name="Text Box 10"/>
          <p:cNvSpPr txBox="1">
            <a:spLocks noChangeArrowheads="1"/>
          </p:cNvSpPr>
          <p:nvPr/>
        </p:nvSpPr>
        <p:spPr bwMode="auto">
          <a:xfrm>
            <a:off x="5257800" y="990600"/>
            <a:ext cx="3429000" cy="17494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Read and Write access to filters can be granted to other users and/or individuals.  </a:t>
            </a:r>
          </a:p>
          <a:p>
            <a:pPr eaLnBrk="1" hangingPunct="1"/>
            <a:endParaRPr lang="en-US" altLang="en-US" b="0"/>
          </a:p>
          <a:p>
            <a:pPr eaLnBrk="1" hangingPunct="1"/>
            <a:r>
              <a:rPr lang="en-US" altLang="en-US" b="0"/>
              <a:t>Do not grant others access to this filter.</a:t>
            </a:r>
          </a:p>
        </p:txBody>
      </p:sp>
      <p:sp>
        <p:nvSpPr>
          <p:cNvPr id="79878" name="Text Box 13"/>
          <p:cNvSpPr txBox="1">
            <a:spLocks noChangeArrowheads="1"/>
          </p:cNvSpPr>
          <p:nvPr/>
        </p:nvSpPr>
        <p:spPr bwMode="auto">
          <a:xfrm>
            <a:off x="358775" y="3111500"/>
            <a:ext cx="2518638" cy="6463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Select the Field Name </a:t>
            </a:r>
          </a:p>
          <a:p>
            <a:pPr eaLnBrk="1" hangingPunct="1"/>
            <a:r>
              <a:rPr lang="en-US" altLang="en-US" b="0"/>
              <a:t>box on the first line</a:t>
            </a:r>
          </a:p>
        </p:txBody>
      </p:sp>
      <p:sp>
        <p:nvSpPr>
          <p:cNvPr id="79879" name="AutoShape 15"/>
          <p:cNvSpPr>
            <a:spLocks noChangeArrowheads="1"/>
          </p:cNvSpPr>
          <p:nvPr/>
        </p:nvSpPr>
        <p:spPr bwMode="auto">
          <a:xfrm rot="3355867">
            <a:off x="4457700" y="2705100"/>
            <a:ext cx="762000" cy="533400"/>
          </a:xfrm>
          <a:prstGeom prst="rightArrow">
            <a:avLst>
              <a:gd name="adj1" fmla="val 50000"/>
              <a:gd name="adj2" fmla="val 35714"/>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sp>
        <p:nvSpPr>
          <p:cNvPr id="79880" name="Line 16"/>
          <p:cNvSpPr>
            <a:spLocks noChangeShapeType="1"/>
          </p:cNvSpPr>
          <p:nvPr/>
        </p:nvSpPr>
        <p:spPr bwMode="auto">
          <a:xfrm flipV="1">
            <a:off x="2590800" y="4724400"/>
            <a:ext cx="1295400" cy="914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79881"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5913" y="1168400"/>
            <a:ext cx="4179887"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2" name="Line 14"/>
          <p:cNvSpPr>
            <a:spLocks noChangeShapeType="1"/>
          </p:cNvSpPr>
          <p:nvPr/>
        </p:nvSpPr>
        <p:spPr bwMode="auto">
          <a:xfrm flipV="1">
            <a:off x="381000" y="2057400"/>
            <a:ext cx="533400" cy="10541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9883" name="Text Box 8"/>
          <p:cNvSpPr txBox="1">
            <a:spLocks noChangeArrowheads="1"/>
          </p:cNvSpPr>
          <p:nvPr/>
        </p:nvSpPr>
        <p:spPr bwMode="auto">
          <a:xfrm>
            <a:off x="762000" y="5638800"/>
            <a:ext cx="4980851" cy="3693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Select the desired field from the drop down list.</a:t>
            </a:r>
          </a:p>
        </p:txBody>
      </p:sp>
      <p:sp>
        <p:nvSpPr>
          <p:cNvPr id="2" name="Footer Placeholder 1"/>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a:xfrm>
            <a:off x="304800" y="283715"/>
            <a:ext cx="8229600" cy="387798"/>
          </a:xfrm>
        </p:spPr>
        <p:txBody>
          <a:bodyPr/>
          <a:lstStyle/>
          <a:p>
            <a:pPr defTabSz="1020737">
              <a:defRPr/>
            </a:pPr>
            <a:r>
              <a:rPr lang="en-US" altLang="en-US" smtClean="0"/>
              <a:t> Filters</a:t>
            </a:r>
          </a:p>
        </p:txBody>
      </p:sp>
      <p:sp>
        <p:nvSpPr>
          <p:cNvPr id="8192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1C8C883-1550-4936-AD57-6DDAE42A8EAF}" type="slidenum">
              <a:rPr lang="en-US" altLang="en-US" sz="1200"/>
              <a:pPr/>
              <a:t>35</a:t>
            </a:fld>
            <a:endParaRPr lang="en-US" altLang="en-US" sz="1200"/>
          </a:p>
        </p:txBody>
      </p:sp>
      <p:sp>
        <p:nvSpPr>
          <p:cNvPr id="81924" name="Text Box 21"/>
          <p:cNvSpPr txBox="1">
            <a:spLocks noChangeArrowheads="1"/>
          </p:cNvSpPr>
          <p:nvPr/>
        </p:nvSpPr>
        <p:spPr bwMode="auto">
          <a:xfrm>
            <a:off x="6019800" y="1981200"/>
            <a:ext cx="1844675" cy="366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a:t>Operators:</a:t>
            </a:r>
          </a:p>
          <a:p>
            <a:pPr eaLnBrk="1" hangingPunct="1"/>
            <a:r>
              <a:rPr lang="en-US" altLang="en-US" b="0"/>
              <a:t>Between</a:t>
            </a:r>
          </a:p>
          <a:p>
            <a:pPr eaLnBrk="1" hangingPunct="1"/>
            <a:r>
              <a:rPr lang="en-US" altLang="en-US" b="0"/>
              <a:t>Contains</a:t>
            </a:r>
          </a:p>
          <a:p>
            <a:pPr eaLnBrk="1" hangingPunct="1"/>
            <a:r>
              <a:rPr lang="en-US" altLang="en-US" b="0"/>
              <a:t>Equals</a:t>
            </a:r>
          </a:p>
          <a:p>
            <a:pPr eaLnBrk="1" hangingPunct="1"/>
            <a:r>
              <a:rPr lang="en-US" altLang="en-US" b="0"/>
              <a:t>Gr. or Equal</a:t>
            </a:r>
          </a:p>
          <a:p>
            <a:pPr eaLnBrk="1" hangingPunct="1"/>
            <a:r>
              <a:rPr lang="en-US" altLang="en-US" b="0"/>
              <a:t>Greater Than</a:t>
            </a:r>
          </a:p>
          <a:p>
            <a:pPr eaLnBrk="1" hangingPunct="1"/>
            <a:r>
              <a:rPr lang="en-US" altLang="en-US" b="0"/>
              <a:t>Is Empty</a:t>
            </a:r>
          </a:p>
          <a:p>
            <a:pPr eaLnBrk="1" hangingPunct="1"/>
            <a:r>
              <a:rPr lang="en-US" altLang="en-US" b="0"/>
              <a:t>Less or Equals</a:t>
            </a:r>
          </a:p>
          <a:p>
            <a:pPr eaLnBrk="1" hangingPunct="1"/>
            <a:r>
              <a:rPr lang="en-US" altLang="en-US" b="0"/>
              <a:t>Lee Than</a:t>
            </a:r>
          </a:p>
          <a:p>
            <a:pPr eaLnBrk="1" hangingPunct="1"/>
            <a:r>
              <a:rPr lang="en-US" altLang="en-US" b="0"/>
              <a:t>Not Contains</a:t>
            </a:r>
          </a:p>
          <a:p>
            <a:pPr eaLnBrk="1" hangingPunct="1"/>
            <a:r>
              <a:rPr lang="en-US" altLang="en-US" b="0"/>
              <a:t>Not Empty</a:t>
            </a:r>
          </a:p>
          <a:p>
            <a:pPr eaLnBrk="1" hangingPunct="1"/>
            <a:r>
              <a:rPr lang="en-US" altLang="en-US" b="0"/>
              <a:t>Not Equals</a:t>
            </a:r>
          </a:p>
          <a:p>
            <a:pPr eaLnBrk="1" hangingPunct="1"/>
            <a:endParaRPr lang="en-US" altLang="en-US"/>
          </a:p>
        </p:txBody>
      </p:sp>
      <p:sp>
        <p:nvSpPr>
          <p:cNvPr id="81925" name="AutoShape 35"/>
          <p:cNvSpPr>
            <a:spLocks noChangeArrowheads="1"/>
          </p:cNvSpPr>
          <p:nvPr/>
        </p:nvSpPr>
        <p:spPr bwMode="auto">
          <a:xfrm rot="5400000">
            <a:off x="2171700" y="2933700"/>
            <a:ext cx="762000" cy="533400"/>
          </a:xfrm>
          <a:prstGeom prst="rightArrow">
            <a:avLst>
              <a:gd name="adj1" fmla="val 50000"/>
              <a:gd name="adj2" fmla="val 35714"/>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pic>
        <p:nvPicPr>
          <p:cNvPr id="8192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0863" y="1017588"/>
            <a:ext cx="4021137" cy="160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7"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863" y="3638550"/>
            <a:ext cx="407670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8" name="Oval 30"/>
          <p:cNvSpPr>
            <a:spLocks noChangeArrowheads="1"/>
          </p:cNvSpPr>
          <p:nvPr/>
        </p:nvSpPr>
        <p:spPr bwMode="auto">
          <a:xfrm>
            <a:off x="1676400" y="4295775"/>
            <a:ext cx="9906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sp>
        <p:nvSpPr>
          <p:cNvPr id="81929" name="Line 32"/>
          <p:cNvSpPr>
            <a:spLocks noChangeShapeType="1"/>
          </p:cNvSpPr>
          <p:nvPr/>
        </p:nvSpPr>
        <p:spPr bwMode="auto">
          <a:xfrm flipV="1">
            <a:off x="2366963" y="2209800"/>
            <a:ext cx="3581400" cy="2047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a:xfrm>
            <a:off x="304800" y="283715"/>
            <a:ext cx="8229600" cy="387798"/>
          </a:xfrm>
        </p:spPr>
        <p:txBody>
          <a:bodyPr/>
          <a:lstStyle/>
          <a:p>
            <a:pPr defTabSz="1020737">
              <a:defRPr/>
            </a:pPr>
            <a:r>
              <a:rPr lang="en-US" altLang="en-US" smtClean="0"/>
              <a:t>Entering Value1 into New Filter</a:t>
            </a:r>
          </a:p>
        </p:txBody>
      </p:sp>
      <p:sp>
        <p:nvSpPr>
          <p:cNvPr id="8397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5E0B6219-A29C-495A-A067-30F2D7D1851C}" type="slidenum">
              <a:rPr lang="en-US" altLang="en-US" sz="1200"/>
              <a:pPr/>
              <a:t>36</a:t>
            </a:fld>
            <a:endParaRPr lang="en-US" altLang="en-US" sz="1200"/>
          </a:p>
        </p:txBody>
      </p:sp>
      <p:sp>
        <p:nvSpPr>
          <p:cNvPr id="83972" name="Text Box 11"/>
          <p:cNvSpPr txBox="1">
            <a:spLocks noChangeArrowheads="1"/>
          </p:cNvSpPr>
          <p:nvPr/>
        </p:nvSpPr>
        <p:spPr bwMode="auto">
          <a:xfrm>
            <a:off x="4114800" y="1295400"/>
            <a:ext cx="2257862" cy="36933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Enter 200 in Value1.</a:t>
            </a:r>
          </a:p>
        </p:txBody>
      </p:sp>
      <p:sp>
        <p:nvSpPr>
          <p:cNvPr id="83973" name="Text Box 15"/>
          <p:cNvSpPr txBox="1">
            <a:spLocks noChangeArrowheads="1"/>
          </p:cNvSpPr>
          <p:nvPr/>
        </p:nvSpPr>
        <p:spPr bwMode="auto">
          <a:xfrm>
            <a:off x="1447800" y="4953000"/>
            <a:ext cx="1082348" cy="36933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Click OK</a:t>
            </a:r>
          </a:p>
        </p:txBody>
      </p:sp>
      <p:sp>
        <p:nvSpPr>
          <p:cNvPr id="83974" name="Line 16"/>
          <p:cNvSpPr>
            <a:spLocks noChangeShapeType="1"/>
          </p:cNvSpPr>
          <p:nvPr/>
        </p:nvSpPr>
        <p:spPr bwMode="auto">
          <a:xfrm flipV="1">
            <a:off x="2133600" y="464820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397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5913" y="2247900"/>
            <a:ext cx="597217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6" name="Line 14"/>
          <p:cNvSpPr>
            <a:spLocks noChangeShapeType="1"/>
          </p:cNvSpPr>
          <p:nvPr/>
        </p:nvSpPr>
        <p:spPr bwMode="auto">
          <a:xfrm flipH="1">
            <a:off x="4648200" y="1671638"/>
            <a:ext cx="0" cy="16811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3977"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19688" y="4800600"/>
            <a:ext cx="2695575"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idx="1"/>
          </p:nvPr>
        </p:nvSpPr>
        <p:spPr>
          <a:xfrm>
            <a:off x="438150" y="1009650"/>
            <a:ext cx="8096250" cy="354558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a:lstStyle/>
          <a:p>
            <a:r>
              <a:rPr lang="en-US" altLang="en-US" sz="2400" dirty="0" smtClean="0"/>
              <a:t>Text must be enclosed between quotation marks, “ ”.</a:t>
            </a:r>
          </a:p>
          <a:p>
            <a:r>
              <a:rPr lang="en-US" altLang="en-US" sz="2400" dirty="0" smtClean="0"/>
              <a:t>Dates must be enclosed between curly brackets, { }.</a:t>
            </a:r>
          </a:p>
          <a:p>
            <a:r>
              <a:rPr lang="en-US" altLang="en-US" sz="2400" dirty="0" smtClean="0"/>
              <a:t>Durations must be enclosed between piping symbols | |.</a:t>
            </a:r>
          </a:p>
          <a:p>
            <a:r>
              <a:rPr lang="en-US" altLang="en-US" sz="2400" dirty="0" smtClean="0"/>
              <a:t>Numeric can be positive or negative and can include decimals.</a:t>
            </a:r>
          </a:p>
          <a:p>
            <a:r>
              <a:rPr lang="en-US" altLang="en-US" sz="2400" dirty="0" smtClean="0"/>
              <a:t>Logical values are:  True, False, and their abbreviations, T and F.</a:t>
            </a:r>
          </a:p>
          <a:p>
            <a:r>
              <a:rPr lang="en-US" altLang="en-US" sz="2400" dirty="0" smtClean="0"/>
              <a:t>Enumerated values must be enclosed between square brackets, [ ].</a:t>
            </a:r>
          </a:p>
        </p:txBody>
      </p:sp>
      <p:sp>
        <p:nvSpPr>
          <p:cNvPr id="76804" name="Rectangle 3"/>
          <p:cNvSpPr>
            <a:spLocks noGrp="1" noChangeArrowheads="1"/>
          </p:cNvSpPr>
          <p:nvPr>
            <p:ph type="title"/>
          </p:nvPr>
        </p:nvSpPr>
        <p:spPr>
          <a:xfrm>
            <a:off x="314036" y="283971"/>
            <a:ext cx="8068417" cy="387798"/>
          </a:xfrm>
        </p:spPr>
        <p:txBody>
          <a:bodyPr/>
          <a:lstStyle/>
          <a:p>
            <a:pPr defTabSz="1020737">
              <a:defRPr/>
            </a:pPr>
            <a:r>
              <a:rPr lang="en-US" altLang="en-US" dirty="0" smtClean="0"/>
              <a:t>Delimiters for Constants in Filters</a:t>
            </a:r>
          </a:p>
        </p:txBody>
      </p:sp>
      <p:sp>
        <p:nvSpPr>
          <p:cNvPr id="8602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55BBFBE5-82A1-4AA8-8654-9257A4EF718B}" type="slidenum">
              <a:rPr lang="en-US" altLang="en-US" sz="1200"/>
              <a:pPr/>
              <a:t>37</a:t>
            </a:fld>
            <a:endParaRPr lang="en-US" altLang="en-US" sz="1200"/>
          </a:p>
        </p:txBody>
      </p:sp>
      <p:sp>
        <p:nvSpPr>
          <p:cNvPr id="2" name="Footer Placeholder 1"/>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6738" y="1325563"/>
            <a:ext cx="3324225"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Rectangle 2"/>
          <p:cNvSpPr>
            <a:spLocks noGrp="1" noChangeArrowheads="1"/>
          </p:cNvSpPr>
          <p:nvPr>
            <p:ph type="title"/>
          </p:nvPr>
        </p:nvSpPr>
        <p:spPr>
          <a:xfrm>
            <a:off x="314325" y="283715"/>
            <a:ext cx="8067675" cy="387798"/>
          </a:xfrm>
          <a:noFill/>
          <a:extLst>
            <a:ext uri="{909E8E84-426E-40DD-AFC4-6F175D3DCCD1}">
              <a14:hiddenFill xmlns:a14="http://schemas.microsoft.com/office/drawing/2010/main">
                <a:solidFill>
                  <a:srgbClr val="FFFFFF"/>
                </a:solidFill>
              </a14:hiddenFill>
            </a:ext>
          </a:extLst>
        </p:spPr>
        <p:txBody>
          <a:bodyPr/>
          <a:lstStyle/>
          <a:p>
            <a:r>
              <a:rPr lang="en-US" altLang="en-US" smtClean="0"/>
              <a:t>Entering Delimiter Around Value1</a:t>
            </a:r>
          </a:p>
        </p:txBody>
      </p:sp>
      <p:sp>
        <p:nvSpPr>
          <p:cNvPr id="8806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569E65D8-DFD1-4E70-B2C5-A3F988BD7E22}" type="slidenum">
              <a:rPr lang="en-US" altLang="en-US" sz="1200"/>
              <a:pPr/>
              <a:t>38</a:t>
            </a:fld>
            <a:endParaRPr lang="en-US" altLang="en-US" sz="1200"/>
          </a:p>
        </p:txBody>
      </p:sp>
      <p:sp>
        <p:nvSpPr>
          <p:cNvPr id="88069" name="Line 5"/>
          <p:cNvSpPr>
            <a:spLocks noChangeShapeType="1"/>
          </p:cNvSpPr>
          <p:nvPr/>
        </p:nvSpPr>
        <p:spPr bwMode="auto">
          <a:xfrm>
            <a:off x="7924800" y="3810000"/>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0" name="Text Box 7"/>
          <p:cNvSpPr txBox="1">
            <a:spLocks noChangeArrowheads="1"/>
          </p:cNvSpPr>
          <p:nvPr/>
        </p:nvSpPr>
        <p:spPr bwMode="auto">
          <a:xfrm>
            <a:off x="3124200" y="5943600"/>
            <a:ext cx="1082348" cy="36933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Click OK</a:t>
            </a:r>
          </a:p>
        </p:txBody>
      </p:sp>
      <p:sp>
        <p:nvSpPr>
          <p:cNvPr id="88071" name="Text Box 4"/>
          <p:cNvSpPr txBox="1">
            <a:spLocks noChangeArrowheads="1"/>
          </p:cNvSpPr>
          <p:nvPr/>
        </p:nvSpPr>
        <p:spPr bwMode="auto">
          <a:xfrm>
            <a:off x="4953000" y="1295400"/>
            <a:ext cx="2595582" cy="646331"/>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Note the quotes around</a:t>
            </a:r>
          </a:p>
          <a:p>
            <a:pPr eaLnBrk="1" hangingPunct="1"/>
            <a:r>
              <a:rPr lang="en-US" altLang="en-US" b="0"/>
              <a:t>the text value.</a:t>
            </a:r>
          </a:p>
        </p:txBody>
      </p:sp>
      <p:sp>
        <p:nvSpPr>
          <p:cNvPr id="88072" name="Line 8"/>
          <p:cNvSpPr>
            <a:spLocks noChangeShapeType="1"/>
          </p:cNvSpPr>
          <p:nvPr/>
        </p:nvSpPr>
        <p:spPr bwMode="auto">
          <a:xfrm flipV="1">
            <a:off x="3429000" y="54864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73" name="Oval 12"/>
          <p:cNvSpPr>
            <a:spLocks noChangeArrowheads="1"/>
          </p:cNvSpPr>
          <p:nvPr/>
        </p:nvSpPr>
        <p:spPr bwMode="auto">
          <a:xfrm>
            <a:off x="1866900" y="3573463"/>
            <a:ext cx="609600" cy="381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pic>
        <p:nvPicPr>
          <p:cNvPr id="88074"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3016250"/>
            <a:ext cx="5981700"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75" name="Line 6"/>
          <p:cNvSpPr>
            <a:spLocks noChangeShapeType="1"/>
          </p:cNvSpPr>
          <p:nvPr/>
        </p:nvSpPr>
        <p:spPr bwMode="auto">
          <a:xfrm>
            <a:off x="5811838" y="1949450"/>
            <a:ext cx="0" cy="2133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8150" y="1009650"/>
            <a:ext cx="8096250" cy="710964"/>
          </a:xfrm>
        </p:spPr>
        <p:txBody>
          <a:bodyPr/>
          <a:lstStyle/>
          <a:p>
            <a:r>
              <a:rPr lang="en-US" altLang="en-US" dirty="0"/>
              <a:t>Filter returns only a single activity</a:t>
            </a:r>
          </a:p>
          <a:p>
            <a:endParaRPr lang="en-US" dirty="0"/>
          </a:p>
        </p:txBody>
      </p:sp>
      <p:sp>
        <p:nvSpPr>
          <p:cNvPr id="90114" name="Rectangle 2"/>
          <p:cNvSpPr>
            <a:spLocks noGrp="1" noChangeArrowheads="1"/>
          </p:cNvSpPr>
          <p:nvPr>
            <p:ph type="title"/>
          </p:nvPr>
        </p:nvSpPr>
        <p:spPr>
          <a:xfrm>
            <a:off x="314036" y="283971"/>
            <a:ext cx="8068417" cy="387798"/>
          </a:xfrm>
          <a:noFill/>
          <a:extLst>
            <a:ext uri="{909E8E84-426E-40DD-AFC4-6F175D3DCCD1}">
              <a14:hiddenFill xmlns:a14="http://schemas.microsoft.com/office/drawing/2010/main">
                <a:solidFill>
                  <a:srgbClr val="FFFFFF"/>
                </a:solidFill>
              </a14:hiddenFill>
            </a:ext>
          </a:extLst>
        </p:spPr>
        <p:txBody>
          <a:bodyPr/>
          <a:lstStyle/>
          <a:p>
            <a:r>
              <a:rPr lang="en-US" altLang="en-US" smtClean="0"/>
              <a:t> Project with Task_200 Filter applied</a:t>
            </a:r>
          </a:p>
        </p:txBody>
      </p:sp>
      <p:sp>
        <p:nvSpPr>
          <p:cNvPr id="9011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ACF3BB9E-B228-41FC-95EA-19DFFF4DC255}" type="slidenum">
              <a:rPr lang="en-US" altLang="en-US" sz="1200"/>
              <a:pPr/>
              <a:t>39</a:t>
            </a:fld>
            <a:endParaRPr lang="en-US" altLang="en-US" sz="1200"/>
          </a:p>
        </p:txBody>
      </p:sp>
      <p:pic>
        <p:nvPicPr>
          <p:cNvPr id="9011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2313" y="2273300"/>
            <a:ext cx="7699375"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8150" y="1009650"/>
            <a:ext cx="8096250" cy="1726627"/>
          </a:xfrm>
        </p:spPr>
        <p:txBody>
          <a:bodyPr/>
          <a:lstStyle/>
          <a:p>
            <a:pPr eaLnBrk="1" hangingPunct="1"/>
            <a:r>
              <a:rPr lang="en-US" altLang="en-US" dirty="0"/>
              <a:t>When opening any View in OPP, the order in which the records are displayed are controlled by “Sorts”.</a:t>
            </a:r>
          </a:p>
          <a:p>
            <a:pPr eaLnBrk="1" hangingPunct="1"/>
            <a:r>
              <a:rPr lang="en-US" altLang="en-US" dirty="0"/>
              <a:t>The Sort being applied to Views is shown in the bottom right corner, here “</a:t>
            </a:r>
            <a:r>
              <a:rPr lang="en-US" altLang="en-US" dirty="0" err="1"/>
              <a:t>Default_Activity_Sort</a:t>
            </a:r>
            <a:r>
              <a:rPr lang="en-US" altLang="en-US" dirty="0"/>
              <a:t>” is enabled.</a:t>
            </a:r>
          </a:p>
          <a:p>
            <a:endParaRPr lang="en-US" dirty="0"/>
          </a:p>
        </p:txBody>
      </p:sp>
      <p:sp>
        <p:nvSpPr>
          <p:cNvPr id="9219" name="Rectangle 3"/>
          <p:cNvSpPr>
            <a:spLocks noGrp="1" noChangeArrowheads="1"/>
          </p:cNvSpPr>
          <p:nvPr>
            <p:ph type="title"/>
          </p:nvPr>
        </p:nvSpPr>
        <p:spPr>
          <a:xfrm>
            <a:off x="314036" y="283971"/>
            <a:ext cx="8068417" cy="387798"/>
          </a:xfrm>
        </p:spPr>
        <p:txBody>
          <a:bodyPr/>
          <a:lstStyle/>
          <a:p>
            <a:pPr defTabSz="1020737">
              <a:defRPr/>
            </a:pPr>
            <a:r>
              <a:rPr lang="en-US" altLang="en-US" smtClean="0"/>
              <a:t>Sorts</a:t>
            </a:r>
          </a:p>
        </p:txBody>
      </p:sp>
      <p:sp>
        <p:nvSpPr>
          <p:cNvPr id="1843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10BDA099-F9F4-4A5B-BFA5-DCCEE60CF1DC}" type="slidenum">
              <a:rPr lang="en-US" altLang="en-US" sz="1200"/>
              <a:pPr/>
              <a:t>4</a:t>
            </a:fld>
            <a:endParaRPr lang="en-US" altLang="en-US" sz="1200"/>
          </a:p>
        </p:txBody>
      </p:sp>
      <p:pic>
        <p:nvPicPr>
          <p:cNvPr id="1843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362200"/>
            <a:ext cx="6816725" cy="392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Text Box 11"/>
          <p:cNvSpPr txBox="1">
            <a:spLocks noChangeArrowheads="1"/>
          </p:cNvSpPr>
          <p:nvPr/>
        </p:nvSpPr>
        <p:spPr bwMode="auto">
          <a:xfrm>
            <a:off x="6335713" y="5257800"/>
            <a:ext cx="1831975" cy="3762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Sort is Identified</a:t>
            </a:r>
          </a:p>
        </p:txBody>
      </p:sp>
      <p:sp>
        <p:nvSpPr>
          <p:cNvPr id="18439" name="Line 9"/>
          <p:cNvSpPr>
            <a:spLocks noChangeShapeType="1"/>
          </p:cNvSpPr>
          <p:nvPr/>
        </p:nvSpPr>
        <p:spPr bwMode="auto">
          <a:xfrm flipH="1">
            <a:off x="6400800" y="5634038"/>
            <a:ext cx="258763" cy="4619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ooter Placeholder 2"/>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8150" y="1009650"/>
            <a:ext cx="8096250" cy="3554819"/>
          </a:xfrm>
        </p:spPr>
        <p:txBody>
          <a:bodyPr/>
          <a:lstStyle/>
          <a:p>
            <a:pPr eaLnBrk="1" hangingPunct="1"/>
            <a:r>
              <a:rPr lang="en-US" altLang="en-US" dirty="0"/>
              <a:t>For the next filter challenge, let create a new filter:</a:t>
            </a:r>
          </a:p>
          <a:p>
            <a:pPr eaLnBrk="1" hangingPunct="1"/>
            <a:endParaRPr lang="en-US" altLang="en-US" dirty="0"/>
          </a:p>
          <a:p>
            <a:pPr marL="0" indent="0" eaLnBrk="1" hangingPunct="1">
              <a:buNone/>
            </a:pPr>
            <a:r>
              <a:rPr lang="en-US" altLang="en-US" dirty="0" smtClean="0"/>
              <a:t>Title Filter:  </a:t>
            </a:r>
            <a:r>
              <a:rPr lang="en-US" altLang="en-US" dirty="0"/>
              <a:t>{</a:t>
            </a:r>
            <a:r>
              <a:rPr lang="en-US" altLang="en-US" dirty="0" err="1"/>
              <a:t>yourID</a:t>
            </a:r>
            <a:r>
              <a:rPr lang="en-US" altLang="en-US" dirty="0"/>
              <a:t>}_Between</a:t>
            </a:r>
          </a:p>
          <a:p>
            <a:pPr marL="0" indent="0" eaLnBrk="1" hangingPunct="1">
              <a:buNone/>
            </a:pPr>
            <a:endParaRPr lang="en-US" altLang="en-US" dirty="0"/>
          </a:p>
          <a:p>
            <a:pPr marL="0" indent="0" eaLnBrk="1" hangingPunct="1">
              <a:buNone/>
            </a:pPr>
            <a:r>
              <a:rPr lang="en-US" altLang="en-US" dirty="0" smtClean="0"/>
              <a:t>Filter </a:t>
            </a:r>
            <a:r>
              <a:rPr lang="en-US" altLang="en-US" dirty="0"/>
              <a:t>should identify tasks which have Early Finish between</a:t>
            </a:r>
          </a:p>
          <a:p>
            <a:pPr marL="0" indent="0" eaLnBrk="1" hangingPunct="1">
              <a:buNone/>
            </a:pPr>
            <a:r>
              <a:rPr lang="en-US" altLang="en-US" dirty="0"/>
              <a:t>	11/11/16 and 2/01/17</a:t>
            </a:r>
          </a:p>
          <a:p>
            <a:pPr marL="0" indent="0" eaLnBrk="1" hangingPunct="1">
              <a:buNone/>
            </a:pPr>
            <a:r>
              <a:rPr lang="en-US" altLang="en-US" dirty="0"/>
              <a:t>		OR</a:t>
            </a:r>
          </a:p>
          <a:p>
            <a:pPr marL="0" indent="0" eaLnBrk="1" hangingPunct="1">
              <a:buNone/>
            </a:pPr>
            <a:r>
              <a:rPr lang="en-US" altLang="en-US" dirty="0"/>
              <a:t>	Task type is Finish Milestone</a:t>
            </a:r>
          </a:p>
          <a:p>
            <a:endParaRPr lang="en-US" dirty="0"/>
          </a:p>
        </p:txBody>
      </p:sp>
      <p:sp>
        <p:nvSpPr>
          <p:cNvPr id="82947" name="Rectangle 2"/>
          <p:cNvSpPr>
            <a:spLocks noGrp="1" noChangeArrowheads="1"/>
          </p:cNvSpPr>
          <p:nvPr>
            <p:ph type="title"/>
          </p:nvPr>
        </p:nvSpPr>
        <p:spPr>
          <a:xfrm>
            <a:off x="314036" y="283971"/>
            <a:ext cx="8068417" cy="387798"/>
          </a:xfrm>
        </p:spPr>
        <p:txBody>
          <a:bodyPr/>
          <a:lstStyle/>
          <a:p>
            <a:pPr defTabSz="1020737">
              <a:defRPr/>
            </a:pPr>
            <a:r>
              <a:rPr lang="en-US" altLang="en-US" dirty="0" smtClean="0"/>
              <a:t> Filter – Find Dates Between</a:t>
            </a:r>
          </a:p>
        </p:txBody>
      </p:sp>
      <p:sp>
        <p:nvSpPr>
          <p:cNvPr id="9216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52581E8F-BD22-4A24-A966-CB78E39FFB91}" type="slidenum">
              <a:rPr lang="en-US" altLang="en-US" sz="1200"/>
              <a:pPr/>
              <a:t>40</a:t>
            </a:fld>
            <a:endParaRPr lang="en-US" altLang="en-US" sz="1200"/>
          </a:p>
        </p:txBody>
      </p:sp>
      <p:sp>
        <p:nvSpPr>
          <p:cNvPr id="3" name="Footer Placeholder 2"/>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81150" y="2271713"/>
            <a:ext cx="5981700"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6" name="Rectangle 2"/>
          <p:cNvSpPr>
            <a:spLocks noGrp="1" noChangeArrowheads="1"/>
          </p:cNvSpPr>
          <p:nvPr>
            <p:ph type="title"/>
          </p:nvPr>
        </p:nvSpPr>
        <p:spPr>
          <a:xfrm>
            <a:off x="314325" y="283715"/>
            <a:ext cx="8067675" cy="387798"/>
          </a:xfrm>
        </p:spPr>
        <p:txBody>
          <a:bodyPr/>
          <a:lstStyle/>
          <a:p>
            <a:pPr defTabSz="1020737">
              <a:defRPr/>
            </a:pPr>
            <a:r>
              <a:rPr lang="en-US" altLang="en-US" smtClean="0"/>
              <a:t>Using Between Operator in Filter</a:t>
            </a:r>
          </a:p>
        </p:txBody>
      </p:sp>
      <p:sp>
        <p:nvSpPr>
          <p:cNvPr id="9421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AAEFED7-70DB-4D76-A07E-33DA6AF0BE85}" type="slidenum">
              <a:rPr lang="en-US" altLang="en-US" sz="1200"/>
              <a:pPr/>
              <a:t>41</a:t>
            </a:fld>
            <a:endParaRPr lang="en-US" altLang="en-US" sz="1200"/>
          </a:p>
        </p:txBody>
      </p:sp>
      <p:sp>
        <p:nvSpPr>
          <p:cNvPr id="94213" name="Text Box 4"/>
          <p:cNvSpPr txBox="1">
            <a:spLocks noChangeArrowheads="1"/>
          </p:cNvSpPr>
          <p:nvPr/>
        </p:nvSpPr>
        <p:spPr bwMode="auto">
          <a:xfrm>
            <a:off x="1905000" y="1371600"/>
            <a:ext cx="5400675"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Note - The </a:t>
            </a:r>
            <a:r>
              <a:rPr lang="en-US" altLang="en-US"/>
              <a:t>Between</a:t>
            </a:r>
            <a:r>
              <a:rPr lang="en-US" altLang="en-US" b="0"/>
              <a:t> &amp; </a:t>
            </a:r>
            <a:r>
              <a:rPr lang="en-US" altLang="en-US"/>
              <a:t>Not Between</a:t>
            </a:r>
            <a:r>
              <a:rPr lang="en-US" altLang="en-US" b="0"/>
              <a:t> Operators will</a:t>
            </a:r>
          </a:p>
          <a:p>
            <a:pPr eaLnBrk="1" hangingPunct="1"/>
            <a:r>
              <a:rPr lang="en-US" altLang="en-US" b="0"/>
              <a:t>require </a:t>
            </a:r>
            <a:r>
              <a:rPr lang="en-US" altLang="en-US"/>
              <a:t>Value1</a:t>
            </a:r>
            <a:r>
              <a:rPr lang="en-US" altLang="en-US" b="0"/>
              <a:t> &amp; </a:t>
            </a:r>
            <a:r>
              <a:rPr lang="en-US" altLang="en-US"/>
              <a:t>Value2</a:t>
            </a:r>
          </a:p>
        </p:txBody>
      </p:sp>
      <p:sp>
        <p:nvSpPr>
          <p:cNvPr id="94214" name="Oval 5"/>
          <p:cNvSpPr>
            <a:spLocks noChangeArrowheads="1"/>
          </p:cNvSpPr>
          <p:nvPr/>
        </p:nvSpPr>
        <p:spPr bwMode="auto">
          <a:xfrm>
            <a:off x="4214813" y="3203575"/>
            <a:ext cx="2338387" cy="59531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sp>
        <p:nvSpPr>
          <p:cNvPr id="94215" name="Line 6"/>
          <p:cNvSpPr>
            <a:spLocks noChangeShapeType="1"/>
          </p:cNvSpPr>
          <p:nvPr/>
        </p:nvSpPr>
        <p:spPr bwMode="auto">
          <a:xfrm>
            <a:off x="3886200" y="2022475"/>
            <a:ext cx="762000" cy="11811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8150" y="1009650"/>
            <a:ext cx="8096250" cy="4681282"/>
          </a:xfrm>
        </p:spPr>
        <p:txBody>
          <a:bodyPr/>
          <a:lstStyle/>
          <a:p>
            <a:pPr eaLnBrk="1" hangingPunct="1"/>
            <a:r>
              <a:rPr lang="en-US" altLang="en-US" dirty="0"/>
              <a:t>The Between Operation works well if only comparing values in </a:t>
            </a:r>
            <a:r>
              <a:rPr lang="en-US" altLang="en-US" dirty="0" smtClean="0"/>
              <a:t>a single </a:t>
            </a:r>
            <a:r>
              <a:rPr lang="en-US" altLang="en-US" dirty="0"/>
              <a:t>field.  However, frequently we need to work with more fields</a:t>
            </a:r>
            <a:r>
              <a:rPr lang="en-US" altLang="en-US" dirty="0" smtClean="0"/>
              <a:t>.  We </a:t>
            </a:r>
            <a:r>
              <a:rPr lang="en-US" altLang="en-US" dirty="0"/>
              <a:t>do so using the Logic field.  Let’s demonstrate by creating:</a:t>
            </a:r>
          </a:p>
          <a:p>
            <a:pPr eaLnBrk="1" hangingPunct="1"/>
            <a:endParaRPr lang="en-US" altLang="en-US" dirty="0"/>
          </a:p>
          <a:p>
            <a:pPr marL="0" indent="0" eaLnBrk="1" hangingPunct="1">
              <a:buNone/>
            </a:pPr>
            <a:r>
              <a:rPr lang="en-US" altLang="en-US" dirty="0" smtClean="0"/>
              <a:t>Title Filter:  </a:t>
            </a:r>
            <a:r>
              <a:rPr lang="en-US" altLang="en-US" dirty="0"/>
              <a:t>{</a:t>
            </a:r>
            <a:r>
              <a:rPr lang="en-US" altLang="en-US" dirty="0" err="1"/>
              <a:t>yourID</a:t>
            </a:r>
            <a:r>
              <a:rPr lang="en-US" altLang="en-US" dirty="0"/>
              <a:t>}_</a:t>
            </a:r>
            <a:r>
              <a:rPr lang="en-US" altLang="en-US" dirty="0" err="1"/>
              <a:t>Between_or_Finish</a:t>
            </a:r>
            <a:r>
              <a:rPr lang="en-US" altLang="en-US" dirty="0"/>
              <a:t> MS</a:t>
            </a:r>
          </a:p>
          <a:p>
            <a:pPr eaLnBrk="1" hangingPunct="1"/>
            <a:endParaRPr lang="en-US" altLang="en-US" dirty="0"/>
          </a:p>
          <a:p>
            <a:pPr marL="0" indent="0" eaLnBrk="1" hangingPunct="1">
              <a:buNone/>
            </a:pPr>
            <a:r>
              <a:rPr lang="en-US" altLang="en-US" dirty="0" smtClean="0"/>
              <a:t>Filter </a:t>
            </a:r>
            <a:r>
              <a:rPr lang="en-US" altLang="en-US" dirty="0"/>
              <a:t>should identify tasks which have Early Finish between</a:t>
            </a:r>
          </a:p>
          <a:p>
            <a:pPr marL="0" indent="0" eaLnBrk="1" hangingPunct="1">
              <a:buNone/>
            </a:pPr>
            <a:r>
              <a:rPr lang="en-US" altLang="en-US" dirty="0"/>
              <a:t>	11/11/16 and 2/01/17</a:t>
            </a:r>
          </a:p>
          <a:p>
            <a:pPr marL="0" indent="0" eaLnBrk="1" hangingPunct="1">
              <a:buNone/>
            </a:pPr>
            <a:r>
              <a:rPr lang="en-US" altLang="en-US" dirty="0"/>
              <a:t>		</a:t>
            </a:r>
            <a:r>
              <a:rPr lang="en-US" altLang="en-US" sz="2800" dirty="0"/>
              <a:t>OR</a:t>
            </a:r>
          </a:p>
          <a:p>
            <a:pPr marL="0" indent="0" eaLnBrk="1" hangingPunct="1">
              <a:buNone/>
            </a:pPr>
            <a:r>
              <a:rPr lang="en-US" altLang="en-US" dirty="0"/>
              <a:t>	Task type is Finish Milestone</a:t>
            </a:r>
          </a:p>
          <a:p>
            <a:endParaRPr lang="en-US" dirty="0"/>
          </a:p>
        </p:txBody>
      </p:sp>
      <p:sp>
        <p:nvSpPr>
          <p:cNvPr id="87043" name="Rectangle 2"/>
          <p:cNvSpPr>
            <a:spLocks noGrp="1" noChangeArrowheads="1"/>
          </p:cNvSpPr>
          <p:nvPr>
            <p:ph type="title"/>
          </p:nvPr>
        </p:nvSpPr>
        <p:spPr>
          <a:xfrm>
            <a:off x="314036" y="283971"/>
            <a:ext cx="8068417" cy="387798"/>
          </a:xfrm>
        </p:spPr>
        <p:txBody>
          <a:bodyPr/>
          <a:lstStyle/>
          <a:p>
            <a:pPr defTabSz="1020737">
              <a:defRPr/>
            </a:pPr>
            <a:r>
              <a:rPr lang="en-US" altLang="en-US" dirty="0" smtClean="0"/>
              <a:t> Compound Filter </a:t>
            </a:r>
          </a:p>
        </p:txBody>
      </p:sp>
      <p:sp>
        <p:nvSpPr>
          <p:cNvPr id="9625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7B370891-63CA-4849-951F-902DF813BE8A}" type="slidenum">
              <a:rPr lang="en-US" altLang="en-US" sz="1200"/>
              <a:pPr/>
              <a:t>42</a:t>
            </a:fld>
            <a:endParaRPr lang="en-US" altLang="en-US" sz="1200"/>
          </a:p>
        </p:txBody>
      </p:sp>
      <p:sp>
        <p:nvSpPr>
          <p:cNvPr id="3" name="Footer Placeholder 2"/>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628775"/>
            <a:ext cx="3381375"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2" name="Rectangle 2"/>
          <p:cNvSpPr>
            <a:spLocks noGrp="1" noChangeArrowheads="1"/>
          </p:cNvSpPr>
          <p:nvPr>
            <p:ph type="title"/>
          </p:nvPr>
        </p:nvSpPr>
        <p:spPr>
          <a:xfrm>
            <a:off x="314325" y="283715"/>
            <a:ext cx="8067675" cy="387798"/>
          </a:xfrm>
        </p:spPr>
        <p:txBody>
          <a:bodyPr/>
          <a:lstStyle/>
          <a:p>
            <a:pPr defTabSz="1020737">
              <a:defRPr/>
            </a:pPr>
            <a:r>
              <a:rPr lang="en-US" altLang="en-US" smtClean="0"/>
              <a:t> Create New Filter Using Copy</a:t>
            </a:r>
          </a:p>
        </p:txBody>
      </p:sp>
      <p:sp>
        <p:nvSpPr>
          <p:cNvPr id="9830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DF8F296-041D-40E0-BA86-2DE7538758D8}" type="slidenum">
              <a:rPr lang="en-US" altLang="en-US" sz="1200"/>
              <a:pPr/>
              <a:t>43</a:t>
            </a:fld>
            <a:endParaRPr lang="en-US" altLang="en-US" sz="1200"/>
          </a:p>
        </p:txBody>
      </p:sp>
      <p:sp>
        <p:nvSpPr>
          <p:cNvPr id="98309" name="Text Box 6"/>
          <p:cNvSpPr txBox="1">
            <a:spLocks noChangeArrowheads="1"/>
          </p:cNvSpPr>
          <p:nvPr/>
        </p:nvSpPr>
        <p:spPr bwMode="auto">
          <a:xfrm>
            <a:off x="914400" y="4495800"/>
            <a:ext cx="4943475" cy="3762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Select </a:t>
            </a:r>
            <a:r>
              <a:rPr lang="en-US" altLang="en-US"/>
              <a:t>{yourID}_Between</a:t>
            </a:r>
            <a:r>
              <a:rPr lang="en-US" altLang="en-US" b="0"/>
              <a:t> filter and then </a:t>
            </a:r>
            <a:r>
              <a:rPr lang="en-US" altLang="en-US"/>
              <a:t>Copy</a:t>
            </a:r>
          </a:p>
        </p:txBody>
      </p:sp>
      <p:sp>
        <p:nvSpPr>
          <p:cNvPr id="98310" name="Oval 11"/>
          <p:cNvSpPr>
            <a:spLocks noChangeArrowheads="1"/>
          </p:cNvSpPr>
          <p:nvPr/>
        </p:nvSpPr>
        <p:spPr bwMode="auto">
          <a:xfrm>
            <a:off x="2819400" y="3886200"/>
            <a:ext cx="609600" cy="381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sp>
        <p:nvSpPr>
          <p:cNvPr id="98311" name="Line 13"/>
          <p:cNvSpPr>
            <a:spLocks noChangeShapeType="1"/>
          </p:cNvSpPr>
          <p:nvPr/>
        </p:nvSpPr>
        <p:spPr bwMode="auto">
          <a:xfrm flipH="1" flipV="1">
            <a:off x="3505200" y="4191000"/>
            <a:ext cx="12192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8312" name="Line 12"/>
          <p:cNvSpPr>
            <a:spLocks noChangeShapeType="1"/>
          </p:cNvSpPr>
          <p:nvPr/>
        </p:nvSpPr>
        <p:spPr bwMode="auto">
          <a:xfrm flipV="1">
            <a:off x="1828800" y="3160713"/>
            <a:ext cx="417513" cy="12588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66863" y="1447800"/>
            <a:ext cx="600075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0" name="Rectangle 2"/>
          <p:cNvSpPr>
            <a:spLocks noGrp="1" noChangeArrowheads="1"/>
          </p:cNvSpPr>
          <p:nvPr>
            <p:ph type="title"/>
          </p:nvPr>
        </p:nvSpPr>
        <p:spPr>
          <a:xfrm>
            <a:off x="314325" y="283715"/>
            <a:ext cx="8067675" cy="387798"/>
          </a:xfrm>
        </p:spPr>
        <p:txBody>
          <a:bodyPr/>
          <a:lstStyle/>
          <a:p>
            <a:pPr defTabSz="1020737">
              <a:defRPr/>
            </a:pPr>
            <a:r>
              <a:rPr lang="en-US" altLang="en-US" dirty="0" smtClean="0"/>
              <a:t>Compound Filter using OR</a:t>
            </a:r>
          </a:p>
        </p:txBody>
      </p:sp>
      <p:sp>
        <p:nvSpPr>
          <p:cNvPr id="10035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49D68AB4-8EB5-4F91-BDF5-A3BFFF2A92B1}" type="slidenum">
              <a:rPr lang="en-US" altLang="en-US" sz="1200"/>
              <a:pPr/>
              <a:t>44</a:t>
            </a:fld>
            <a:endParaRPr lang="en-US" altLang="en-US" sz="1200"/>
          </a:p>
        </p:txBody>
      </p:sp>
      <p:sp>
        <p:nvSpPr>
          <p:cNvPr id="100357" name="Line 4"/>
          <p:cNvSpPr>
            <a:spLocks noChangeShapeType="1"/>
          </p:cNvSpPr>
          <p:nvPr/>
        </p:nvSpPr>
        <p:spPr bwMode="auto">
          <a:xfrm flipV="1">
            <a:off x="957263" y="2900363"/>
            <a:ext cx="609600" cy="1524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58" name="Text Box 5"/>
          <p:cNvSpPr txBox="1">
            <a:spLocks noChangeArrowheads="1"/>
          </p:cNvSpPr>
          <p:nvPr/>
        </p:nvSpPr>
        <p:spPr bwMode="auto">
          <a:xfrm>
            <a:off x="685800" y="4495800"/>
            <a:ext cx="3813175" cy="3762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Select OR from the Logic dropdown</a:t>
            </a:r>
          </a:p>
        </p:txBody>
      </p:sp>
      <p:sp>
        <p:nvSpPr>
          <p:cNvPr id="100359" name="Text Box 6"/>
          <p:cNvSpPr txBox="1">
            <a:spLocks noChangeArrowheads="1"/>
          </p:cNvSpPr>
          <p:nvPr/>
        </p:nvSpPr>
        <p:spPr bwMode="auto">
          <a:xfrm>
            <a:off x="4953000" y="3962400"/>
            <a:ext cx="3584575" cy="9255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Note that enumerated values</a:t>
            </a:r>
          </a:p>
          <a:p>
            <a:pPr eaLnBrk="1" hangingPunct="1"/>
            <a:r>
              <a:rPr lang="en-US" altLang="en-US" b="0"/>
              <a:t>appear in drop down for </a:t>
            </a:r>
            <a:r>
              <a:rPr lang="en-US" altLang="en-US"/>
              <a:t>Value1</a:t>
            </a:r>
          </a:p>
          <a:p>
            <a:pPr eaLnBrk="1" hangingPunct="1"/>
            <a:r>
              <a:rPr lang="en-US" altLang="en-US" b="0"/>
              <a:t>after selecting </a:t>
            </a:r>
            <a:r>
              <a:rPr lang="en-US" altLang="en-US"/>
              <a:t>Activity Type</a:t>
            </a:r>
            <a:r>
              <a:rPr lang="en-US" altLang="en-US" b="0"/>
              <a:t> field</a:t>
            </a:r>
          </a:p>
        </p:txBody>
      </p:sp>
      <p:sp>
        <p:nvSpPr>
          <p:cNvPr id="100360" name="Line 7"/>
          <p:cNvSpPr>
            <a:spLocks noChangeShapeType="1"/>
          </p:cNvSpPr>
          <p:nvPr/>
        </p:nvSpPr>
        <p:spPr bwMode="auto">
          <a:xfrm flipH="1" flipV="1">
            <a:off x="5257800" y="2874963"/>
            <a:ext cx="685800" cy="10874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2"/>
          <p:cNvSpPr>
            <a:spLocks noGrp="1" noChangeArrowheads="1"/>
          </p:cNvSpPr>
          <p:nvPr>
            <p:ph type="title"/>
          </p:nvPr>
        </p:nvSpPr>
        <p:spPr>
          <a:xfrm>
            <a:off x="304800" y="283715"/>
            <a:ext cx="8229600" cy="387798"/>
          </a:xfrm>
        </p:spPr>
        <p:txBody>
          <a:bodyPr/>
          <a:lstStyle/>
          <a:p>
            <a:pPr defTabSz="1020737">
              <a:defRPr/>
            </a:pPr>
            <a:r>
              <a:rPr lang="en-US" altLang="en-US" dirty="0" smtClean="0"/>
              <a:t> Using Parentheses for more Complicated Filters</a:t>
            </a:r>
          </a:p>
        </p:txBody>
      </p:sp>
      <p:sp>
        <p:nvSpPr>
          <p:cNvPr id="102404"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ACD6959A-A7B2-4FE1-9039-807D31B5317B}" type="slidenum">
              <a:rPr lang="en-US" altLang="en-US" sz="1200"/>
              <a:pPr/>
              <a:t>45</a:t>
            </a:fld>
            <a:endParaRPr lang="en-US" altLang="en-US" sz="1200"/>
          </a:p>
        </p:txBody>
      </p:sp>
      <p:pic>
        <p:nvPicPr>
          <p:cNvPr id="102402" name="Content Placeholder 2"/>
          <p:cNvPicPr>
            <a:picLocks noGrp="1" noChangeAspect="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2220912" y="2896393"/>
            <a:ext cx="4210050" cy="1643063"/>
          </a:xfrm>
        </p:spPr>
      </p:pic>
      <p:sp>
        <p:nvSpPr>
          <p:cNvPr id="102405" name="Line 10"/>
          <p:cNvSpPr>
            <a:spLocks noChangeShapeType="1"/>
          </p:cNvSpPr>
          <p:nvPr/>
        </p:nvSpPr>
        <p:spPr bwMode="auto">
          <a:xfrm>
            <a:off x="1219200" y="2057400"/>
            <a:ext cx="137160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06" name="Line 12"/>
          <p:cNvSpPr>
            <a:spLocks noChangeShapeType="1"/>
          </p:cNvSpPr>
          <p:nvPr/>
        </p:nvSpPr>
        <p:spPr bwMode="auto">
          <a:xfrm flipH="1">
            <a:off x="5638800" y="2057400"/>
            <a:ext cx="1584325" cy="11350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07" name="Text Box 13"/>
          <p:cNvSpPr txBox="1">
            <a:spLocks noChangeArrowheads="1"/>
          </p:cNvSpPr>
          <p:nvPr/>
        </p:nvSpPr>
        <p:spPr bwMode="auto">
          <a:xfrm>
            <a:off x="838200" y="1371600"/>
            <a:ext cx="5352747" cy="6463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dirty="0"/>
              <a:t>Parenthesis </a:t>
            </a:r>
            <a:r>
              <a:rPr lang="en-US" altLang="en-US" b="0" dirty="0" smtClean="0"/>
              <a:t>‘()‘ can </a:t>
            </a:r>
            <a:r>
              <a:rPr lang="en-US" altLang="en-US" b="0" dirty="0"/>
              <a:t>be used to group Filter criteria.</a:t>
            </a:r>
          </a:p>
          <a:p>
            <a:pPr eaLnBrk="1" hangingPunct="1"/>
            <a:r>
              <a:rPr lang="en-US" altLang="en-US" b="0" dirty="0"/>
              <a:t>This filter contains several.</a:t>
            </a:r>
          </a:p>
        </p:txBody>
      </p:sp>
      <p:sp>
        <p:nvSpPr>
          <p:cNvPr id="102408" name="Text Box 14"/>
          <p:cNvSpPr txBox="1">
            <a:spLocks noChangeArrowheads="1"/>
          </p:cNvSpPr>
          <p:nvPr/>
        </p:nvSpPr>
        <p:spPr bwMode="auto">
          <a:xfrm>
            <a:off x="7223125" y="1636713"/>
            <a:ext cx="1556901" cy="6463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dirty="0"/>
              <a:t>To insert into </a:t>
            </a:r>
          </a:p>
          <a:p>
            <a:pPr eaLnBrk="1" hangingPunct="1"/>
            <a:r>
              <a:rPr lang="en-US" altLang="en-US" b="0" dirty="0"/>
              <a:t>expression</a:t>
            </a:r>
          </a:p>
        </p:txBody>
      </p:sp>
      <p:sp>
        <p:nvSpPr>
          <p:cNvPr id="2" name="Footer Placeholder 1"/>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ChangeArrowheads="1"/>
          </p:cNvSpPr>
          <p:nvPr>
            <p:ph type="title"/>
          </p:nvPr>
        </p:nvSpPr>
        <p:spPr>
          <a:xfrm>
            <a:off x="304800" y="283715"/>
            <a:ext cx="8229600" cy="387798"/>
          </a:xfrm>
        </p:spPr>
        <p:txBody>
          <a:bodyPr/>
          <a:lstStyle/>
          <a:p>
            <a:pPr defTabSz="1020737">
              <a:defRPr/>
            </a:pPr>
            <a:r>
              <a:rPr lang="en-US" altLang="en-US" dirty="0" smtClean="0"/>
              <a:t>Compound Filter – No Parentheses</a:t>
            </a:r>
          </a:p>
        </p:txBody>
      </p:sp>
      <p:sp>
        <p:nvSpPr>
          <p:cNvPr id="10445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BD9B0764-0474-4E7E-961A-5300652AA91C}" type="slidenum">
              <a:rPr lang="en-US" altLang="en-US" sz="1200"/>
              <a:pPr/>
              <a:t>46</a:t>
            </a:fld>
            <a:endParaRPr lang="en-US" altLang="en-US" sz="1200"/>
          </a:p>
        </p:txBody>
      </p:sp>
      <p:pic>
        <p:nvPicPr>
          <p:cNvPr id="10445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76388" y="2247900"/>
            <a:ext cx="599122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noChangeArrowheads="1"/>
          </p:cNvSpPr>
          <p:nvPr>
            <p:ph type="title"/>
          </p:nvPr>
        </p:nvSpPr>
        <p:spPr>
          <a:xfrm>
            <a:off x="304800" y="283716"/>
            <a:ext cx="8229600" cy="387798"/>
          </a:xfrm>
        </p:spPr>
        <p:txBody>
          <a:bodyPr/>
          <a:lstStyle/>
          <a:p>
            <a:pPr defTabSz="1020737">
              <a:defRPr/>
            </a:pPr>
            <a:r>
              <a:rPr lang="en-US" altLang="en-US" smtClean="0"/>
              <a:t>Compound Filter – Parentheses Added by OPP</a:t>
            </a:r>
          </a:p>
        </p:txBody>
      </p:sp>
      <p:sp>
        <p:nvSpPr>
          <p:cNvPr id="10650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7AB6BAF0-0057-4C92-9A00-041E9855F461}" type="slidenum">
              <a:rPr lang="en-US" altLang="en-US" sz="1200"/>
              <a:pPr/>
              <a:t>47</a:t>
            </a:fld>
            <a:endParaRPr lang="en-US" altLang="en-US" sz="1200"/>
          </a:p>
        </p:txBody>
      </p:sp>
      <p:pic>
        <p:nvPicPr>
          <p:cNvPr id="106498" name="Content Placeholder 2"/>
          <p:cNvPicPr>
            <a:picLocks noGrp="1" noChangeAspect="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1600200" y="1676400"/>
            <a:ext cx="6010275" cy="2438400"/>
          </a:xfrm>
        </p:spPr>
      </p:pic>
      <p:sp>
        <p:nvSpPr>
          <p:cNvPr id="106501" name="Text Box 7"/>
          <p:cNvSpPr txBox="1">
            <a:spLocks noChangeArrowheads="1"/>
          </p:cNvSpPr>
          <p:nvPr/>
        </p:nvSpPr>
        <p:spPr bwMode="auto">
          <a:xfrm>
            <a:off x="914400" y="4419600"/>
            <a:ext cx="5451475" cy="6508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Although we did not manually add the parentheses, </a:t>
            </a:r>
          </a:p>
          <a:p>
            <a:pPr eaLnBrk="1" hangingPunct="1"/>
            <a:r>
              <a:rPr lang="en-US" altLang="en-US" b="0"/>
              <a:t>OPP has added to clarify the order of operations</a:t>
            </a:r>
          </a:p>
        </p:txBody>
      </p:sp>
      <p:sp>
        <p:nvSpPr>
          <p:cNvPr id="106502" name="Line 8"/>
          <p:cNvSpPr>
            <a:spLocks noChangeShapeType="1"/>
          </p:cNvSpPr>
          <p:nvPr/>
        </p:nvSpPr>
        <p:spPr bwMode="auto">
          <a:xfrm flipV="1">
            <a:off x="1143000" y="2895600"/>
            <a:ext cx="990600" cy="1524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6503" name="Line 9"/>
          <p:cNvSpPr>
            <a:spLocks noChangeShapeType="1"/>
          </p:cNvSpPr>
          <p:nvPr/>
        </p:nvSpPr>
        <p:spPr bwMode="auto">
          <a:xfrm flipV="1">
            <a:off x="3886200" y="3124200"/>
            <a:ext cx="914400" cy="1295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66863" y="2219325"/>
            <a:ext cx="6010275"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2" name="Rectangle 2"/>
          <p:cNvSpPr>
            <a:spLocks noGrp="1" noChangeArrowheads="1"/>
          </p:cNvSpPr>
          <p:nvPr>
            <p:ph type="title"/>
          </p:nvPr>
        </p:nvSpPr>
        <p:spPr>
          <a:xfrm>
            <a:off x="314325" y="283715"/>
            <a:ext cx="8067675" cy="387798"/>
          </a:xfrm>
        </p:spPr>
        <p:txBody>
          <a:bodyPr/>
          <a:lstStyle/>
          <a:p>
            <a:pPr defTabSz="1020737">
              <a:defRPr/>
            </a:pPr>
            <a:r>
              <a:rPr lang="en-US" altLang="en-US" dirty="0" smtClean="0"/>
              <a:t> Filters</a:t>
            </a:r>
          </a:p>
        </p:txBody>
      </p:sp>
      <p:sp>
        <p:nvSpPr>
          <p:cNvPr id="10854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4C3E6F33-D688-4B7B-8110-9C7B62313BEF}" type="slidenum">
              <a:rPr lang="en-US" altLang="en-US" sz="1200"/>
              <a:pPr/>
              <a:t>48</a:t>
            </a:fld>
            <a:endParaRPr lang="en-US" altLang="en-US" sz="1200"/>
          </a:p>
        </p:txBody>
      </p:sp>
      <p:sp>
        <p:nvSpPr>
          <p:cNvPr id="108549" name="Line 4"/>
          <p:cNvSpPr>
            <a:spLocks noChangeShapeType="1"/>
          </p:cNvSpPr>
          <p:nvPr/>
        </p:nvSpPr>
        <p:spPr bwMode="auto">
          <a:xfrm>
            <a:off x="1447800" y="2525713"/>
            <a:ext cx="762000" cy="10556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550" name="Line 5"/>
          <p:cNvSpPr>
            <a:spLocks noChangeShapeType="1"/>
          </p:cNvSpPr>
          <p:nvPr/>
        </p:nvSpPr>
        <p:spPr bwMode="auto">
          <a:xfrm flipH="1" flipV="1">
            <a:off x="5410200" y="3716338"/>
            <a:ext cx="990600" cy="8556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551" name="Text Box 6"/>
          <p:cNvSpPr txBox="1">
            <a:spLocks noChangeArrowheads="1"/>
          </p:cNvSpPr>
          <p:nvPr/>
        </p:nvSpPr>
        <p:spPr bwMode="auto">
          <a:xfrm>
            <a:off x="6019800" y="4379913"/>
            <a:ext cx="1539875" cy="92551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Close parenthesis </a:t>
            </a:r>
          </a:p>
          <a:p>
            <a:pPr eaLnBrk="1" hangingPunct="1"/>
            <a:r>
              <a:rPr lang="en-US" altLang="en-US" b="0"/>
              <a:t>goes here</a:t>
            </a:r>
          </a:p>
        </p:txBody>
      </p:sp>
      <p:sp>
        <p:nvSpPr>
          <p:cNvPr id="108552" name="Rectangle 7"/>
          <p:cNvSpPr>
            <a:spLocks noChangeArrowheads="1"/>
          </p:cNvSpPr>
          <p:nvPr/>
        </p:nvSpPr>
        <p:spPr bwMode="auto">
          <a:xfrm>
            <a:off x="457200" y="1600200"/>
            <a:ext cx="1524000" cy="92551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Open parenthesis </a:t>
            </a:r>
          </a:p>
          <a:p>
            <a:pPr eaLnBrk="1" hangingPunct="1"/>
            <a:r>
              <a:rPr lang="en-US" altLang="en-US" b="0"/>
              <a:t>goes here</a:t>
            </a:r>
          </a:p>
        </p:txBody>
      </p:sp>
      <p:sp>
        <p:nvSpPr>
          <p:cNvPr id="108553" name="Text Box 8"/>
          <p:cNvSpPr txBox="1">
            <a:spLocks noChangeArrowheads="1"/>
          </p:cNvSpPr>
          <p:nvPr/>
        </p:nvSpPr>
        <p:spPr bwMode="auto">
          <a:xfrm>
            <a:off x="5372100" y="1055688"/>
            <a:ext cx="2209800" cy="6508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Use these buttons to add parentheses</a:t>
            </a:r>
          </a:p>
        </p:txBody>
      </p:sp>
      <p:sp>
        <p:nvSpPr>
          <p:cNvPr id="108554" name="Line 9"/>
          <p:cNvSpPr>
            <a:spLocks noChangeShapeType="1"/>
          </p:cNvSpPr>
          <p:nvPr/>
        </p:nvSpPr>
        <p:spPr bwMode="auto">
          <a:xfrm flipH="1">
            <a:off x="6289675" y="1706563"/>
            <a:ext cx="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555" name="Oval 11"/>
          <p:cNvSpPr>
            <a:spLocks noChangeArrowheads="1"/>
          </p:cNvSpPr>
          <p:nvPr/>
        </p:nvSpPr>
        <p:spPr bwMode="auto">
          <a:xfrm>
            <a:off x="5799138" y="2293938"/>
            <a:ext cx="990600" cy="685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sp>
        <p:nvSpPr>
          <p:cNvPr id="2" name="Footer Placeholder 1"/>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2"/>
          <p:cNvSpPr>
            <a:spLocks noGrp="1" noChangeArrowheads="1"/>
          </p:cNvSpPr>
          <p:nvPr>
            <p:ph type="title"/>
          </p:nvPr>
        </p:nvSpPr>
        <p:spPr>
          <a:xfrm>
            <a:off x="304800" y="283716"/>
            <a:ext cx="8229600" cy="387798"/>
          </a:xfrm>
        </p:spPr>
        <p:txBody>
          <a:bodyPr/>
          <a:lstStyle/>
          <a:p>
            <a:pPr defTabSz="1020737">
              <a:defRPr/>
            </a:pPr>
            <a:r>
              <a:rPr lang="en-US" altLang="en-US" dirty="0" smtClean="0"/>
              <a:t> Selecting &lt;Cancel Filter&gt; Removes Filter Criteria</a:t>
            </a:r>
          </a:p>
        </p:txBody>
      </p:sp>
      <p:sp>
        <p:nvSpPr>
          <p:cNvPr id="11059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9F084BF5-6D2A-4358-92CC-526B5AA067C3}" type="slidenum">
              <a:rPr lang="en-US" altLang="en-US" sz="1200"/>
              <a:pPr/>
              <a:t>49</a:t>
            </a:fld>
            <a:endParaRPr lang="en-US" altLang="en-US" sz="1200"/>
          </a:p>
        </p:txBody>
      </p:sp>
      <p:pic>
        <p:nvPicPr>
          <p:cNvPr id="110596"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295400"/>
            <a:ext cx="6648450" cy="414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8150" y="1009650"/>
            <a:ext cx="8096250" cy="1117229"/>
          </a:xfrm>
        </p:spPr>
        <p:txBody>
          <a:bodyPr/>
          <a:lstStyle/>
          <a:p>
            <a:pPr eaLnBrk="1" hangingPunct="1"/>
            <a:r>
              <a:rPr lang="en-US" altLang="en-US" dirty="0" smtClean="0"/>
              <a:t>‘</a:t>
            </a:r>
            <a:r>
              <a:rPr lang="en-US" altLang="en-US" dirty="0" err="1" smtClean="0"/>
              <a:t>Default_Activity</a:t>
            </a:r>
            <a:r>
              <a:rPr lang="en-US" altLang="en-US" dirty="0" smtClean="0"/>
              <a:t> </a:t>
            </a:r>
            <a:r>
              <a:rPr lang="en-US" altLang="en-US" dirty="0"/>
              <a:t>_</a:t>
            </a:r>
            <a:r>
              <a:rPr lang="en-US" altLang="en-US" dirty="0" smtClean="0"/>
              <a:t>Sort’ </a:t>
            </a:r>
            <a:r>
              <a:rPr lang="en-US" altLang="en-US" dirty="0"/>
              <a:t>in on the Activity ID. </a:t>
            </a:r>
          </a:p>
          <a:p>
            <a:pPr marL="0" indent="0" eaLnBrk="1" hangingPunct="1">
              <a:buNone/>
            </a:pPr>
            <a:r>
              <a:rPr lang="en-US" altLang="en-US" sz="2000" i="1" dirty="0"/>
              <a:t>Notice Alphas are after numbers (when ascending).</a:t>
            </a:r>
          </a:p>
          <a:p>
            <a:endParaRPr lang="en-US" dirty="0"/>
          </a:p>
        </p:txBody>
      </p:sp>
      <p:sp>
        <p:nvSpPr>
          <p:cNvPr id="11267" name="Rectangle 2"/>
          <p:cNvSpPr>
            <a:spLocks noGrp="1" noChangeArrowheads="1"/>
          </p:cNvSpPr>
          <p:nvPr>
            <p:ph type="title"/>
          </p:nvPr>
        </p:nvSpPr>
        <p:spPr>
          <a:xfrm>
            <a:off x="314036" y="283971"/>
            <a:ext cx="8068417" cy="387798"/>
          </a:xfrm>
        </p:spPr>
        <p:txBody>
          <a:bodyPr/>
          <a:lstStyle/>
          <a:p>
            <a:pPr defTabSz="1020737">
              <a:defRPr/>
            </a:pPr>
            <a:r>
              <a:rPr lang="en-US" altLang="en-US" dirty="0" smtClean="0"/>
              <a:t>Sorts</a:t>
            </a:r>
          </a:p>
        </p:txBody>
      </p:sp>
      <p:sp>
        <p:nvSpPr>
          <p:cNvPr id="20483"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ABC7A7E-6AD4-4479-A85D-B84A5B8ED031}" type="slidenum">
              <a:rPr lang="en-US" altLang="en-US" sz="1200"/>
              <a:pPr/>
              <a:t>5</a:t>
            </a:fld>
            <a:endParaRPr lang="en-US" altLang="en-US" sz="1200"/>
          </a:p>
        </p:txBody>
      </p:sp>
      <p:pic>
        <p:nvPicPr>
          <p:cNvPr id="2048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752600"/>
            <a:ext cx="7086600"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6" name="Line 9"/>
          <p:cNvSpPr>
            <a:spLocks noChangeShapeType="1"/>
          </p:cNvSpPr>
          <p:nvPr/>
        </p:nvSpPr>
        <p:spPr bwMode="auto">
          <a:xfrm flipH="1" flipV="1">
            <a:off x="1524000" y="4932363"/>
            <a:ext cx="304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7" name="Text Box 10"/>
          <p:cNvSpPr txBox="1">
            <a:spLocks noChangeArrowheads="1"/>
          </p:cNvSpPr>
          <p:nvPr/>
        </p:nvSpPr>
        <p:spPr bwMode="auto">
          <a:xfrm>
            <a:off x="1524000" y="5257800"/>
            <a:ext cx="2047875" cy="3762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Alphas Sorted last</a:t>
            </a:r>
          </a:p>
        </p:txBody>
      </p:sp>
      <p:sp>
        <p:nvSpPr>
          <p:cNvPr id="3" name="Footer Placeholder 2"/>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6775" y="1135063"/>
            <a:ext cx="7400925" cy="495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8" name="Rectangle 2"/>
          <p:cNvSpPr>
            <a:spLocks noGrp="1" noChangeArrowheads="1"/>
          </p:cNvSpPr>
          <p:nvPr>
            <p:ph type="title"/>
          </p:nvPr>
        </p:nvSpPr>
        <p:spPr>
          <a:xfrm>
            <a:off x="304800" y="283716"/>
            <a:ext cx="8229600" cy="387798"/>
          </a:xfrm>
        </p:spPr>
        <p:txBody>
          <a:bodyPr/>
          <a:lstStyle/>
          <a:p>
            <a:pPr defTabSz="1020737">
              <a:defRPr/>
            </a:pPr>
            <a:r>
              <a:rPr lang="en-US" altLang="en-US" dirty="0" smtClean="0"/>
              <a:t> &lt;Cancel Filter&gt;  Shows All Records in a Project</a:t>
            </a:r>
          </a:p>
        </p:txBody>
      </p:sp>
      <p:sp>
        <p:nvSpPr>
          <p:cNvPr id="112644"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95EF4970-14BD-43A9-BE32-55D999D7205D}" type="slidenum">
              <a:rPr lang="en-US" altLang="en-US" sz="1200"/>
              <a:pPr/>
              <a:t>50</a:t>
            </a:fld>
            <a:endParaRPr lang="en-US" altLang="en-US" sz="1200"/>
          </a:p>
        </p:txBody>
      </p:sp>
      <p:sp>
        <p:nvSpPr>
          <p:cNvPr id="112645" name="Text Box 6"/>
          <p:cNvSpPr txBox="1">
            <a:spLocks noChangeArrowheads="1"/>
          </p:cNvSpPr>
          <p:nvPr/>
        </p:nvSpPr>
        <p:spPr bwMode="auto">
          <a:xfrm>
            <a:off x="2362200" y="5221288"/>
            <a:ext cx="2619375"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Note – No Filter Applied</a:t>
            </a:r>
          </a:p>
        </p:txBody>
      </p:sp>
      <p:sp>
        <p:nvSpPr>
          <p:cNvPr id="112646" name="Line 7"/>
          <p:cNvSpPr>
            <a:spLocks noChangeShapeType="1"/>
          </p:cNvSpPr>
          <p:nvPr/>
        </p:nvSpPr>
        <p:spPr bwMode="auto">
          <a:xfrm>
            <a:off x="4495800" y="5597525"/>
            <a:ext cx="1981200" cy="269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8150" y="1009650"/>
            <a:ext cx="8096250" cy="1015663"/>
          </a:xfrm>
        </p:spPr>
        <p:txBody>
          <a:bodyPr/>
          <a:lstStyle/>
          <a:p>
            <a:pPr eaLnBrk="1" hangingPunct="1"/>
            <a:r>
              <a:rPr lang="en-US" altLang="en-US" dirty="0"/>
              <a:t>Create a filter titled </a:t>
            </a:r>
            <a:r>
              <a:rPr lang="en-US" altLang="en-US" b="1" dirty="0"/>
              <a:t>{</a:t>
            </a:r>
            <a:r>
              <a:rPr lang="en-US" altLang="en-US" b="1" dirty="0" err="1"/>
              <a:t>yourID</a:t>
            </a:r>
            <a:r>
              <a:rPr lang="en-US" altLang="en-US" b="1" dirty="0"/>
              <a:t>}_Green </a:t>
            </a:r>
            <a:r>
              <a:rPr lang="en-US" altLang="en-US" dirty="0"/>
              <a:t>to display all </a:t>
            </a:r>
            <a:r>
              <a:rPr lang="en-US" altLang="en-US" dirty="0" smtClean="0"/>
              <a:t>tasks </a:t>
            </a:r>
            <a:r>
              <a:rPr lang="en-US" altLang="en-US" dirty="0"/>
              <a:t>with User Character Field 1 equal to “Green”</a:t>
            </a:r>
          </a:p>
          <a:p>
            <a:endParaRPr lang="en-US" dirty="0"/>
          </a:p>
        </p:txBody>
      </p:sp>
      <p:sp>
        <p:nvSpPr>
          <p:cNvPr id="105475" name="Rectangle 2"/>
          <p:cNvSpPr>
            <a:spLocks noGrp="1" noChangeArrowheads="1"/>
          </p:cNvSpPr>
          <p:nvPr>
            <p:ph type="title"/>
          </p:nvPr>
        </p:nvSpPr>
        <p:spPr/>
        <p:txBody>
          <a:bodyPr/>
          <a:lstStyle/>
          <a:p>
            <a:pPr defTabSz="1020737">
              <a:defRPr/>
            </a:pPr>
            <a:r>
              <a:rPr lang="en-US" altLang="en-US" smtClean="0"/>
              <a:t>Character Fields in Filters are Case Sensitive</a:t>
            </a:r>
          </a:p>
        </p:txBody>
      </p:sp>
      <p:sp>
        <p:nvSpPr>
          <p:cNvPr id="11469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2D11849-DFD8-4810-8E54-A533F9E17625}" type="slidenum">
              <a:rPr lang="en-US" altLang="en-US" sz="1200"/>
              <a:pPr/>
              <a:t>51</a:t>
            </a:fld>
            <a:endParaRPr lang="en-US" altLang="en-US" sz="1200"/>
          </a:p>
        </p:txBody>
      </p:sp>
      <p:pic>
        <p:nvPicPr>
          <p:cNvPr id="11469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2403475"/>
            <a:ext cx="59912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030288"/>
            <a:ext cx="8283575"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4" name="Rectangle 2"/>
          <p:cNvSpPr>
            <a:spLocks noGrp="1" noChangeArrowheads="1"/>
          </p:cNvSpPr>
          <p:nvPr>
            <p:ph type="title"/>
          </p:nvPr>
        </p:nvSpPr>
        <p:spPr/>
        <p:txBody>
          <a:bodyPr/>
          <a:lstStyle/>
          <a:p>
            <a:pPr defTabSz="1020737">
              <a:defRPr/>
            </a:pPr>
            <a:r>
              <a:rPr lang="en-US" altLang="en-US" dirty="0" smtClean="0"/>
              <a:t> Examining Filter Results in the Spreadsheet View</a:t>
            </a:r>
          </a:p>
        </p:txBody>
      </p:sp>
      <p:sp>
        <p:nvSpPr>
          <p:cNvPr id="116740"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A83C7DC6-DCD0-41F9-A7F4-C57852AFA05D}" type="slidenum">
              <a:rPr lang="en-US" altLang="en-US" sz="1200"/>
              <a:pPr/>
              <a:t>52</a:t>
            </a:fld>
            <a:endParaRPr lang="en-US" altLang="en-US" sz="1200"/>
          </a:p>
        </p:txBody>
      </p:sp>
      <p:sp>
        <p:nvSpPr>
          <p:cNvPr id="116741" name="Text Box 7"/>
          <p:cNvSpPr txBox="1">
            <a:spLocks noChangeArrowheads="1"/>
          </p:cNvSpPr>
          <p:nvPr/>
        </p:nvSpPr>
        <p:spPr bwMode="auto">
          <a:xfrm>
            <a:off x="4359275" y="1685925"/>
            <a:ext cx="3292475" cy="3762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Filter shows True/False values</a:t>
            </a:r>
          </a:p>
        </p:txBody>
      </p:sp>
      <p:sp>
        <p:nvSpPr>
          <p:cNvPr id="116742" name="Line 8"/>
          <p:cNvSpPr>
            <a:spLocks noChangeShapeType="1"/>
          </p:cNvSpPr>
          <p:nvPr/>
        </p:nvSpPr>
        <p:spPr bwMode="auto">
          <a:xfrm>
            <a:off x="5105400" y="2062163"/>
            <a:ext cx="0" cy="3762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743" name="Oval 9"/>
          <p:cNvSpPr>
            <a:spLocks noChangeArrowheads="1"/>
          </p:cNvSpPr>
          <p:nvPr/>
        </p:nvSpPr>
        <p:spPr bwMode="auto">
          <a:xfrm>
            <a:off x="3756025" y="4425950"/>
            <a:ext cx="2057400" cy="228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sp>
        <p:nvSpPr>
          <p:cNvPr id="116744" name="Line 11"/>
          <p:cNvSpPr>
            <a:spLocks noChangeShapeType="1"/>
          </p:cNvSpPr>
          <p:nvPr/>
        </p:nvSpPr>
        <p:spPr bwMode="auto">
          <a:xfrm>
            <a:off x="3429000" y="4348163"/>
            <a:ext cx="374650" cy="1460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745" name="Text Box 10"/>
          <p:cNvSpPr txBox="1">
            <a:spLocks noChangeArrowheads="1"/>
          </p:cNvSpPr>
          <p:nvPr/>
        </p:nvSpPr>
        <p:spPr bwMode="auto">
          <a:xfrm>
            <a:off x="1444625" y="4230688"/>
            <a:ext cx="1984375" cy="6508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dirty="0"/>
              <a:t>Shows the filter is</a:t>
            </a:r>
          </a:p>
          <a:p>
            <a:pPr eaLnBrk="1" hangingPunct="1"/>
            <a:r>
              <a:rPr lang="en-US" altLang="en-US" b="0" dirty="0"/>
              <a:t>Case Sensitive</a:t>
            </a:r>
          </a:p>
        </p:txBody>
      </p:sp>
      <p:sp>
        <p:nvSpPr>
          <p:cNvPr id="116746" name="Oval 12"/>
          <p:cNvSpPr>
            <a:spLocks noChangeArrowheads="1"/>
          </p:cNvSpPr>
          <p:nvPr/>
        </p:nvSpPr>
        <p:spPr bwMode="auto">
          <a:xfrm>
            <a:off x="3733800" y="3246438"/>
            <a:ext cx="2057400" cy="228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sp>
        <p:nvSpPr>
          <p:cNvPr id="116747" name="Text Box 13"/>
          <p:cNvSpPr txBox="1">
            <a:spLocks noChangeArrowheads="1"/>
          </p:cNvSpPr>
          <p:nvPr/>
        </p:nvSpPr>
        <p:spPr bwMode="auto">
          <a:xfrm>
            <a:off x="5740400" y="3716338"/>
            <a:ext cx="2924175" cy="6508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May want to change filter </a:t>
            </a:r>
          </a:p>
          <a:p>
            <a:pPr eaLnBrk="1" hangingPunct="1"/>
            <a:r>
              <a:rPr lang="en-US" altLang="en-US" b="0"/>
              <a:t>to use </a:t>
            </a:r>
            <a:r>
              <a:rPr lang="en-US" altLang="en-US"/>
              <a:t>Contains</a:t>
            </a:r>
            <a:r>
              <a:rPr lang="en-US" altLang="en-US" b="0"/>
              <a:t> Operation</a:t>
            </a:r>
          </a:p>
        </p:txBody>
      </p:sp>
      <p:sp>
        <p:nvSpPr>
          <p:cNvPr id="116748" name="Line 14"/>
          <p:cNvSpPr>
            <a:spLocks noChangeShapeType="1"/>
          </p:cNvSpPr>
          <p:nvPr/>
        </p:nvSpPr>
        <p:spPr bwMode="auto">
          <a:xfrm flipH="1" flipV="1">
            <a:off x="5054600" y="3511550"/>
            <a:ext cx="685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8150" y="1009650"/>
            <a:ext cx="8096250" cy="1625060"/>
          </a:xfrm>
        </p:spPr>
        <p:txBody>
          <a:bodyPr/>
          <a:lstStyle/>
          <a:p>
            <a:pPr eaLnBrk="1" hangingPunct="1"/>
            <a:r>
              <a:rPr lang="en-US" altLang="en-US" dirty="0"/>
              <a:t>Enabled Outlining and then create a new filter </a:t>
            </a:r>
            <a:r>
              <a:rPr lang="en-US" altLang="en-US" b="1" dirty="0" smtClean="0"/>
              <a:t>{</a:t>
            </a:r>
            <a:r>
              <a:rPr lang="en-US" altLang="en-US" b="1" dirty="0" err="1"/>
              <a:t>yourID</a:t>
            </a:r>
            <a:r>
              <a:rPr lang="en-US" altLang="en-US" b="1" dirty="0"/>
              <a:t>}_Outline </a:t>
            </a:r>
            <a:r>
              <a:rPr lang="en-US" altLang="en-US" dirty="0"/>
              <a:t>that will display User Character </a:t>
            </a:r>
            <a:r>
              <a:rPr lang="en-US" altLang="en-US" dirty="0" smtClean="0"/>
              <a:t>Field </a:t>
            </a:r>
            <a:r>
              <a:rPr lang="en-US" altLang="en-US" dirty="0"/>
              <a:t>2 Equal to 1.  Replace the User Character Field </a:t>
            </a:r>
            <a:r>
              <a:rPr lang="en-US" altLang="en-US" dirty="0" smtClean="0"/>
              <a:t>1 with </a:t>
            </a:r>
            <a:r>
              <a:rPr lang="en-US" altLang="en-US" dirty="0"/>
              <a:t>User Character Field 2 in the display</a:t>
            </a:r>
          </a:p>
          <a:p>
            <a:endParaRPr lang="en-US" dirty="0"/>
          </a:p>
        </p:txBody>
      </p:sp>
      <p:sp>
        <p:nvSpPr>
          <p:cNvPr id="109571" name="Rectangle 2"/>
          <p:cNvSpPr>
            <a:spLocks noGrp="1" noChangeArrowheads="1"/>
          </p:cNvSpPr>
          <p:nvPr>
            <p:ph type="title"/>
          </p:nvPr>
        </p:nvSpPr>
        <p:spPr>
          <a:xfrm>
            <a:off x="314036" y="215003"/>
            <a:ext cx="8068417" cy="775597"/>
          </a:xfrm>
        </p:spPr>
        <p:txBody>
          <a:bodyPr/>
          <a:lstStyle/>
          <a:p>
            <a:pPr defTabSz="1020737">
              <a:defRPr/>
            </a:pPr>
            <a:r>
              <a:rPr lang="en-US" altLang="en-US" dirty="0" smtClean="0"/>
              <a:t>Filters </a:t>
            </a:r>
            <a:r>
              <a:rPr lang="en-US" altLang="en-US" dirty="0" smtClean="0"/>
              <a:t>Results Can be Evaluated Top Down or Bottoms up </a:t>
            </a:r>
          </a:p>
        </p:txBody>
      </p:sp>
      <p:sp>
        <p:nvSpPr>
          <p:cNvPr id="11878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BDACC512-A053-48E9-8451-0A82003FCF89}" type="slidenum">
              <a:rPr lang="en-US" altLang="en-US" sz="1200"/>
              <a:pPr/>
              <a:t>53</a:t>
            </a:fld>
            <a:endParaRPr lang="en-US" altLang="en-US" sz="1200"/>
          </a:p>
        </p:txBody>
      </p:sp>
      <p:sp>
        <p:nvSpPr>
          <p:cNvPr id="118789" name="Text Box 9"/>
          <p:cNvSpPr txBox="1">
            <a:spLocks noChangeArrowheads="1"/>
          </p:cNvSpPr>
          <p:nvPr/>
        </p:nvSpPr>
        <p:spPr bwMode="auto">
          <a:xfrm>
            <a:off x="1371600" y="5557838"/>
            <a:ext cx="6467475" cy="376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Filter displays 6 tasks – 3 details tasks and 3 Subproject tasks</a:t>
            </a:r>
          </a:p>
        </p:txBody>
      </p:sp>
      <p:pic>
        <p:nvPicPr>
          <p:cNvPr id="11879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8025" y="2565400"/>
            <a:ext cx="7667625" cy="270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979488"/>
            <a:ext cx="8296275" cy="480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35" name="Rectangle 2"/>
          <p:cNvSpPr>
            <a:spLocks noGrp="1" noChangeArrowheads="1"/>
          </p:cNvSpPr>
          <p:nvPr>
            <p:ph type="title"/>
          </p:nvPr>
        </p:nvSpPr>
        <p:spPr>
          <a:xfrm>
            <a:off x="304800" y="283715"/>
            <a:ext cx="8229600" cy="387798"/>
          </a:xfrm>
          <a:noFill/>
          <a:extLst>
            <a:ext uri="{909E8E84-426E-40DD-AFC4-6F175D3DCCD1}">
              <a14:hiddenFill xmlns:a14="http://schemas.microsoft.com/office/drawing/2010/main">
                <a:solidFill>
                  <a:srgbClr val="FFFFFF"/>
                </a:solidFill>
              </a14:hiddenFill>
            </a:ext>
          </a:extLst>
        </p:spPr>
        <p:txBody>
          <a:bodyPr/>
          <a:lstStyle/>
          <a:p>
            <a:r>
              <a:rPr lang="en-US" altLang="en-US" smtClean="0"/>
              <a:t>Changing Filter Setting to Apply Top-Down</a:t>
            </a:r>
          </a:p>
        </p:txBody>
      </p:sp>
      <p:sp>
        <p:nvSpPr>
          <p:cNvPr id="120836"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20251E96-A9D5-466B-913F-14FC406CE10D}" type="slidenum">
              <a:rPr lang="en-US" altLang="en-US" sz="1200"/>
              <a:pPr/>
              <a:t>54</a:t>
            </a:fld>
            <a:endParaRPr lang="en-US" altLang="en-US" sz="1200"/>
          </a:p>
        </p:txBody>
      </p:sp>
      <p:sp>
        <p:nvSpPr>
          <p:cNvPr id="120837" name="Text Box 15"/>
          <p:cNvSpPr txBox="1">
            <a:spLocks noChangeArrowheads="1"/>
          </p:cNvSpPr>
          <p:nvPr/>
        </p:nvSpPr>
        <p:spPr bwMode="auto">
          <a:xfrm>
            <a:off x="838200" y="4297363"/>
            <a:ext cx="3089275" cy="376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Select Top-down with Check</a:t>
            </a:r>
          </a:p>
        </p:txBody>
      </p:sp>
      <p:sp>
        <p:nvSpPr>
          <p:cNvPr id="120838" name="Line 16"/>
          <p:cNvSpPr>
            <a:spLocks noChangeShapeType="1"/>
          </p:cNvSpPr>
          <p:nvPr/>
        </p:nvSpPr>
        <p:spPr bwMode="auto">
          <a:xfrm flipV="1">
            <a:off x="2286000" y="3570288"/>
            <a:ext cx="990600" cy="7270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ooter Placeholder 1"/>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2"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635250"/>
            <a:ext cx="4149725" cy="262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68" name="Rectangle 2"/>
          <p:cNvSpPr>
            <a:spLocks noGrp="1" noChangeArrowheads="1"/>
          </p:cNvSpPr>
          <p:nvPr>
            <p:ph type="title"/>
          </p:nvPr>
        </p:nvSpPr>
        <p:spPr>
          <a:xfrm>
            <a:off x="304800" y="283715"/>
            <a:ext cx="8229600" cy="387798"/>
          </a:xfrm>
        </p:spPr>
        <p:txBody>
          <a:bodyPr/>
          <a:lstStyle/>
          <a:p>
            <a:pPr defTabSz="1020737">
              <a:defRPr/>
            </a:pPr>
            <a:r>
              <a:rPr lang="en-US" altLang="en-US" dirty="0" smtClean="0"/>
              <a:t>Selecting More Button on Filter</a:t>
            </a:r>
          </a:p>
        </p:txBody>
      </p:sp>
      <p:sp>
        <p:nvSpPr>
          <p:cNvPr id="12288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4E8F75FA-2D99-44ED-B7DA-334E12DCEEE9}" type="slidenum">
              <a:rPr lang="en-US" altLang="en-US" sz="1200"/>
              <a:pPr/>
              <a:t>55</a:t>
            </a:fld>
            <a:endParaRPr lang="en-US" altLang="en-US" sz="1200"/>
          </a:p>
        </p:txBody>
      </p:sp>
      <p:sp>
        <p:nvSpPr>
          <p:cNvPr id="122885" name="Text Box 6"/>
          <p:cNvSpPr txBox="1">
            <a:spLocks noChangeArrowheads="1"/>
          </p:cNvSpPr>
          <p:nvPr/>
        </p:nvSpPr>
        <p:spPr bwMode="auto">
          <a:xfrm>
            <a:off x="381000" y="3124200"/>
            <a:ext cx="2936875" cy="6508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Select </a:t>
            </a:r>
            <a:r>
              <a:rPr lang="en-US" altLang="en-US"/>
              <a:t>More</a:t>
            </a:r>
            <a:r>
              <a:rPr lang="en-US" altLang="en-US" b="0"/>
              <a:t> to see internal</a:t>
            </a:r>
          </a:p>
          <a:p>
            <a:pPr eaLnBrk="1" hangingPunct="1"/>
            <a:r>
              <a:rPr lang="en-US" altLang="en-US" b="0"/>
              <a:t>Format for filters</a:t>
            </a:r>
          </a:p>
        </p:txBody>
      </p:sp>
      <p:sp>
        <p:nvSpPr>
          <p:cNvPr id="122886" name="Line 9"/>
          <p:cNvSpPr>
            <a:spLocks noChangeShapeType="1"/>
          </p:cNvSpPr>
          <p:nvPr/>
        </p:nvSpPr>
        <p:spPr bwMode="auto">
          <a:xfrm flipV="1">
            <a:off x="2997200" y="2551113"/>
            <a:ext cx="1219200" cy="5810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887" name="Text Box 10"/>
          <p:cNvSpPr txBox="1">
            <a:spLocks noChangeArrowheads="1"/>
          </p:cNvSpPr>
          <p:nvPr/>
        </p:nvSpPr>
        <p:spPr bwMode="auto">
          <a:xfrm>
            <a:off x="5419725" y="5654675"/>
            <a:ext cx="2581275" cy="6508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Select </a:t>
            </a:r>
            <a:r>
              <a:rPr lang="en-US" altLang="en-US"/>
              <a:t>Less</a:t>
            </a:r>
            <a:r>
              <a:rPr lang="en-US" altLang="en-US" b="0"/>
              <a:t> to return to</a:t>
            </a:r>
          </a:p>
          <a:p>
            <a:pPr eaLnBrk="1" hangingPunct="1"/>
            <a:r>
              <a:rPr lang="en-US" altLang="en-US" b="0"/>
              <a:t>Standard display</a:t>
            </a:r>
          </a:p>
        </p:txBody>
      </p:sp>
      <p:sp>
        <p:nvSpPr>
          <p:cNvPr id="122888" name="Line 11"/>
          <p:cNvSpPr>
            <a:spLocks noChangeShapeType="1"/>
          </p:cNvSpPr>
          <p:nvPr/>
        </p:nvSpPr>
        <p:spPr bwMode="auto">
          <a:xfrm flipV="1">
            <a:off x="7620000" y="5195888"/>
            <a:ext cx="625475" cy="4587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889" name="Text Box 12"/>
          <p:cNvSpPr txBox="1">
            <a:spLocks noChangeArrowheads="1"/>
          </p:cNvSpPr>
          <p:nvPr/>
        </p:nvSpPr>
        <p:spPr bwMode="auto">
          <a:xfrm>
            <a:off x="619125" y="4419600"/>
            <a:ext cx="3597275" cy="6508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Can edit filter, including selecting </a:t>
            </a:r>
          </a:p>
          <a:p>
            <a:pPr eaLnBrk="1" hangingPunct="1"/>
            <a:r>
              <a:rPr lang="en-US" altLang="en-US" b="0"/>
              <a:t>Fields and function in this display</a:t>
            </a:r>
          </a:p>
        </p:txBody>
      </p:sp>
      <p:sp>
        <p:nvSpPr>
          <p:cNvPr id="122890" name="Line 14"/>
          <p:cNvSpPr>
            <a:spLocks noChangeShapeType="1"/>
          </p:cNvSpPr>
          <p:nvPr/>
        </p:nvSpPr>
        <p:spPr bwMode="auto">
          <a:xfrm flipV="1">
            <a:off x="4216400" y="4351338"/>
            <a:ext cx="3935413" cy="3730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22891"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8600" y="723900"/>
            <a:ext cx="4600575"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1524000"/>
            <a:ext cx="600075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6" name="Rectangle 3"/>
          <p:cNvSpPr>
            <a:spLocks noGrp="1" noChangeArrowheads="1"/>
          </p:cNvSpPr>
          <p:nvPr>
            <p:ph type="title"/>
          </p:nvPr>
        </p:nvSpPr>
        <p:spPr>
          <a:xfrm>
            <a:off x="304800" y="283715"/>
            <a:ext cx="8229600" cy="387798"/>
          </a:xfrm>
        </p:spPr>
        <p:txBody>
          <a:bodyPr/>
          <a:lstStyle/>
          <a:p>
            <a:pPr defTabSz="1020737">
              <a:defRPr/>
            </a:pPr>
            <a:r>
              <a:rPr lang="en-US" altLang="en-US" dirty="0" smtClean="0"/>
              <a:t>Creating Filter with Functions/Fields</a:t>
            </a:r>
          </a:p>
        </p:txBody>
      </p:sp>
      <p:sp>
        <p:nvSpPr>
          <p:cNvPr id="12493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50B8A735-DECE-42A6-AD9D-E675B6475BEC}" type="slidenum">
              <a:rPr lang="en-US" altLang="en-US" sz="1200"/>
              <a:pPr/>
              <a:t>56</a:t>
            </a:fld>
            <a:endParaRPr lang="en-US" altLang="en-US" sz="1200"/>
          </a:p>
        </p:txBody>
      </p:sp>
      <p:sp>
        <p:nvSpPr>
          <p:cNvPr id="124933" name="Text Box 5"/>
          <p:cNvSpPr txBox="1">
            <a:spLocks noChangeArrowheads="1"/>
          </p:cNvSpPr>
          <p:nvPr/>
        </p:nvSpPr>
        <p:spPr bwMode="auto">
          <a:xfrm>
            <a:off x="4699000" y="1173163"/>
            <a:ext cx="2873375" cy="6508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Fields are populated when</a:t>
            </a:r>
          </a:p>
          <a:p>
            <a:pPr eaLnBrk="1" hangingPunct="1"/>
            <a:r>
              <a:rPr lang="en-US" altLang="en-US"/>
              <a:t>Validate</a:t>
            </a:r>
            <a:r>
              <a:rPr lang="en-US" altLang="en-US" b="0"/>
              <a:t> is selected</a:t>
            </a:r>
          </a:p>
        </p:txBody>
      </p:sp>
      <p:sp>
        <p:nvSpPr>
          <p:cNvPr id="124934" name="Line 16"/>
          <p:cNvSpPr>
            <a:spLocks noChangeShapeType="1"/>
          </p:cNvSpPr>
          <p:nvPr/>
        </p:nvSpPr>
        <p:spPr bwMode="auto">
          <a:xfrm flipH="1">
            <a:off x="4495800" y="1824038"/>
            <a:ext cx="304800" cy="614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935" name="Rectangle 3"/>
          <p:cNvSpPr>
            <a:spLocks noChangeArrowheads="1"/>
          </p:cNvSpPr>
          <p:nvPr/>
        </p:nvSpPr>
        <p:spPr bwMode="auto">
          <a:xfrm>
            <a:off x="6629400" y="4572000"/>
            <a:ext cx="942975" cy="228600"/>
          </a:xfrm>
          <a:prstGeom prst="rect">
            <a:avLst/>
          </a:prstGeom>
          <a:noFill/>
          <a:ln w="25400"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sp>
        <p:nvSpPr>
          <p:cNvPr id="2" name="Footer Placeholder 1"/>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EXERCISES</a:t>
            </a:r>
            <a:endParaRPr lang="en-US" dirty="0"/>
          </a:p>
        </p:txBody>
      </p:sp>
      <p:sp>
        <p:nvSpPr>
          <p:cNvPr id="3" name="Slide Number Placeholder 2"/>
          <p:cNvSpPr>
            <a:spLocks noGrp="1"/>
          </p:cNvSpPr>
          <p:nvPr>
            <p:ph type="sldNum" sz="quarter" idx="10"/>
          </p:nvPr>
        </p:nvSpPr>
        <p:spPr/>
        <p:txBody>
          <a:bodyPr/>
          <a:lstStyle/>
          <a:p>
            <a:pPr>
              <a:defRPr/>
            </a:pPr>
            <a:fld id="{E0E91F88-FFB2-43A2-82AB-95F2F52C4BCC}" type="slidenum">
              <a:rPr lang="en-US" altLang="en-US" sz="1200" smtClean="0"/>
              <a:pPr>
                <a:defRPr/>
              </a:pPr>
              <a:t>57</a:t>
            </a:fld>
            <a:endParaRPr lang="en-US" altLang="en-US" sz="1200"/>
          </a:p>
        </p:txBody>
      </p:sp>
    </p:spTree>
    <p:extLst>
      <p:ext uri="{BB962C8B-B14F-4D97-AF65-F5344CB8AC3E}">
        <p14:creationId xmlns:p14="http://schemas.microsoft.com/office/powerpoint/2010/main" val="2101529624"/>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8150" y="1009650"/>
            <a:ext cx="8096250" cy="1782026"/>
          </a:xfrm>
        </p:spPr>
        <p:txBody>
          <a:bodyPr/>
          <a:lstStyle/>
          <a:p>
            <a:pPr eaLnBrk="1" hangingPunct="1"/>
            <a:r>
              <a:rPr lang="en-US" altLang="en-US" dirty="0" smtClean="0"/>
              <a:t>Sort </a:t>
            </a:r>
            <a:r>
              <a:rPr lang="en-US" altLang="en-US" dirty="0"/>
              <a:t>the class file by:</a:t>
            </a:r>
          </a:p>
          <a:p>
            <a:pPr lvl="1">
              <a:buFontTx/>
              <a:buAutoNum type="arabicParenR"/>
            </a:pPr>
            <a:r>
              <a:rPr lang="en-US" altLang="en-US" dirty="0" smtClean="0"/>
              <a:t>Early </a:t>
            </a:r>
            <a:r>
              <a:rPr lang="en-US" altLang="en-US" dirty="0"/>
              <a:t>Start</a:t>
            </a:r>
          </a:p>
          <a:p>
            <a:pPr lvl="1">
              <a:buFontTx/>
              <a:buAutoNum type="arabicParenR"/>
            </a:pPr>
            <a:r>
              <a:rPr lang="en-US" altLang="en-US" dirty="0"/>
              <a:t>Late Dates</a:t>
            </a:r>
          </a:p>
          <a:p>
            <a:pPr lvl="1">
              <a:buFontTx/>
              <a:buAutoNum type="arabicParenR"/>
            </a:pPr>
            <a:r>
              <a:rPr lang="en-US" altLang="en-US" dirty="0"/>
              <a:t>Original Duration &amp; Total Float</a:t>
            </a:r>
          </a:p>
          <a:p>
            <a:pPr lvl="1">
              <a:buFontTx/>
              <a:buAutoNum type="arabicParenR"/>
            </a:pPr>
            <a:r>
              <a:rPr lang="en-US" altLang="en-US" dirty="0"/>
              <a:t>Activity </a:t>
            </a:r>
            <a:r>
              <a:rPr lang="en-US" altLang="en-US" dirty="0" smtClean="0"/>
              <a:t>Id</a:t>
            </a:r>
            <a:endParaRPr lang="en-US" dirty="0"/>
          </a:p>
        </p:txBody>
      </p:sp>
      <p:sp>
        <p:nvSpPr>
          <p:cNvPr id="117763" name="Rectangle 2"/>
          <p:cNvSpPr>
            <a:spLocks noGrp="1" noChangeArrowheads="1"/>
          </p:cNvSpPr>
          <p:nvPr>
            <p:ph type="title"/>
          </p:nvPr>
        </p:nvSpPr>
        <p:spPr>
          <a:xfrm>
            <a:off x="314036" y="283971"/>
            <a:ext cx="8068417" cy="387798"/>
          </a:xfrm>
        </p:spPr>
        <p:txBody>
          <a:bodyPr/>
          <a:lstStyle/>
          <a:p>
            <a:pPr defTabSz="1020737">
              <a:defRPr/>
            </a:pPr>
            <a:r>
              <a:rPr lang="en-US" altLang="en-US" dirty="0" smtClean="0"/>
              <a:t>Sorts - Exercises</a:t>
            </a:r>
            <a:endParaRPr lang="en-US" altLang="en-US" dirty="0" smtClean="0"/>
          </a:p>
        </p:txBody>
      </p:sp>
      <p:sp>
        <p:nvSpPr>
          <p:cNvPr id="12697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13FFE6D-DC83-4933-A69D-DC10B3DDC860}" type="slidenum">
              <a:rPr lang="en-US" altLang="en-US" sz="1200"/>
              <a:pPr/>
              <a:t>58</a:t>
            </a:fld>
            <a:endParaRPr lang="en-US" altLang="en-US" sz="1200"/>
          </a:p>
        </p:txBody>
      </p:sp>
      <p:pic>
        <p:nvPicPr>
          <p:cNvPr id="12698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048000"/>
            <a:ext cx="73279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8150" y="1009650"/>
            <a:ext cx="8096250" cy="2188291"/>
          </a:xfrm>
        </p:spPr>
        <p:txBody>
          <a:bodyPr/>
          <a:lstStyle/>
          <a:p>
            <a:pPr eaLnBrk="1" hangingPunct="1"/>
            <a:r>
              <a:rPr lang="en-US" altLang="en-US" dirty="0" smtClean="0"/>
              <a:t>Filter </a:t>
            </a:r>
            <a:r>
              <a:rPr lang="en-US" altLang="en-US" dirty="0"/>
              <a:t>the class file by:</a:t>
            </a:r>
          </a:p>
          <a:p>
            <a:pPr lvl="1">
              <a:buFontTx/>
              <a:buAutoNum type="arabicParenR"/>
            </a:pPr>
            <a:r>
              <a:rPr lang="en-US" altLang="en-US" dirty="0" smtClean="0"/>
              <a:t>Early </a:t>
            </a:r>
            <a:r>
              <a:rPr lang="en-US" altLang="en-US" dirty="0"/>
              <a:t>Start is greater than 12/15/16</a:t>
            </a:r>
          </a:p>
          <a:p>
            <a:pPr lvl="1">
              <a:buFontTx/>
              <a:buAutoNum type="arabicParenR"/>
            </a:pPr>
            <a:r>
              <a:rPr lang="en-US" altLang="en-US" dirty="0"/>
              <a:t>User Character Field 1 is Blue </a:t>
            </a:r>
          </a:p>
          <a:p>
            <a:pPr lvl="1">
              <a:buFontTx/>
              <a:buAutoNum type="arabicParenR"/>
            </a:pPr>
            <a:r>
              <a:rPr lang="en-US" altLang="en-US" dirty="0"/>
              <a:t>Activity Description contains “Task”</a:t>
            </a:r>
          </a:p>
          <a:p>
            <a:pPr lvl="1">
              <a:buFontTx/>
              <a:buAutoNum type="arabicParenR"/>
            </a:pPr>
            <a:r>
              <a:rPr lang="en-US" altLang="en-US" dirty="0"/>
              <a:t>Activity Description contains “Task” and </a:t>
            </a:r>
            <a:r>
              <a:rPr lang="en-US" altLang="en-US" dirty="0" smtClean="0"/>
              <a:t>User Character </a:t>
            </a:r>
            <a:r>
              <a:rPr lang="en-US" altLang="en-US" dirty="0"/>
              <a:t>Field 2 = “1”</a:t>
            </a:r>
          </a:p>
          <a:p>
            <a:endParaRPr lang="en-US" dirty="0"/>
          </a:p>
        </p:txBody>
      </p:sp>
      <p:sp>
        <p:nvSpPr>
          <p:cNvPr id="119811" name="Rectangle 2"/>
          <p:cNvSpPr>
            <a:spLocks noGrp="1" noChangeArrowheads="1"/>
          </p:cNvSpPr>
          <p:nvPr>
            <p:ph type="title"/>
          </p:nvPr>
        </p:nvSpPr>
        <p:spPr>
          <a:xfrm>
            <a:off x="314036" y="283971"/>
            <a:ext cx="8068417" cy="387798"/>
          </a:xfrm>
        </p:spPr>
        <p:txBody>
          <a:bodyPr/>
          <a:lstStyle/>
          <a:p>
            <a:pPr defTabSz="1020737">
              <a:defRPr/>
            </a:pPr>
            <a:r>
              <a:rPr lang="en-US" altLang="en-US" dirty="0" smtClean="0"/>
              <a:t> </a:t>
            </a:r>
            <a:r>
              <a:rPr lang="en-US" altLang="en-US" dirty="0" smtClean="0"/>
              <a:t>Filters - Exercises</a:t>
            </a:r>
            <a:endParaRPr lang="en-US" altLang="en-US" dirty="0" smtClean="0"/>
          </a:p>
        </p:txBody>
      </p:sp>
      <p:sp>
        <p:nvSpPr>
          <p:cNvPr id="12902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72F1E213-ADCA-4E9F-A7D9-BC2478A72F3C}" type="slidenum">
              <a:rPr lang="en-US" altLang="en-US" sz="1200"/>
              <a:pPr/>
              <a:t>59</a:t>
            </a:fld>
            <a:endParaRPr lang="en-US" altLang="en-US" sz="1200"/>
          </a:p>
        </p:txBody>
      </p:sp>
      <p:pic>
        <p:nvPicPr>
          <p:cNvPr id="12902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971800"/>
            <a:ext cx="744855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8150" y="1009650"/>
            <a:ext cx="8096250" cy="1320361"/>
          </a:xfrm>
        </p:spPr>
        <p:txBody>
          <a:bodyPr/>
          <a:lstStyle/>
          <a:p>
            <a:pPr eaLnBrk="1" hangingPunct="1"/>
            <a:r>
              <a:rPr lang="en-US" altLang="en-US" dirty="0"/>
              <a:t>A fast way to sort records, is to right click on the columns </a:t>
            </a:r>
            <a:r>
              <a:rPr lang="en-US" altLang="en-US" dirty="0" smtClean="0"/>
              <a:t>and select </a:t>
            </a:r>
            <a:r>
              <a:rPr lang="en-US" altLang="en-US" dirty="0"/>
              <a:t>Click to Sort, then left click on that column. In </a:t>
            </a:r>
            <a:r>
              <a:rPr lang="en-US" altLang="en-US" dirty="0" smtClean="0"/>
              <a:t>this example </a:t>
            </a:r>
            <a:r>
              <a:rPr lang="en-US" altLang="en-US" dirty="0"/>
              <a:t>Original Duration is selected.</a:t>
            </a:r>
          </a:p>
          <a:p>
            <a:endParaRPr lang="en-US" dirty="0"/>
          </a:p>
        </p:txBody>
      </p:sp>
      <p:sp>
        <p:nvSpPr>
          <p:cNvPr id="13315" name="Rectangle 2"/>
          <p:cNvSpPr>
            <a:spLocks noGrp="1" noChangeArrowheads="1"/>
          </p:cNvSpPr>
          <p:nvPr>
            <p:ph type="title"/>
          </p:nvPr>
        </p:nvSpPr>
        <p:spPr>
          <a:xfrm>
            <a:off x="314036" y="283971"/>
            <a:ext cx="8068417" cy="387798"/>
          </a:xfrm>
        </p:spPr>
        <p:txBody>
          <a:bodyPr/>
          <a:lstStyle/>
          <a:p>
            <a:pPr defTabSz="1020737">
              <a:defRPr/>
            </a:pPr>
            <a:r>
              <a:rPr lang="en-US" altLang="en-US" dirty="0" smtClean="0"/>
              <a:t>Sorts - Temporary</a:t>
            </a:r>
            <a:endParaRPr lang="en-US" altLang="en-US" dirty="0" smtClean="0"/>
          </a:p>
        </p:txBody>
      </p:sp>
      <p:sp>
        <p:nvSpPr>
          <p:cNvPr id="22531"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B1CA427-A359-487C-AD03-50F152A0B763}" type="slidenum">
              <a:rPr lang="en-US" altLang="en-US" sz="1200"/>
              <a:pPr/>
              <a:t>6</a:t>
            </a:fld>
            <a:endParaRPr lang="en-US" altLang="en-US" sz="1200"/>
          </a:p>
        </p:txBody>
      </p:sp>
      <p:grpSp>
        <p:nvGrpSpPr>
          <p:cNvPr id="3" name="Group 2"/>
          <p:cNvGrpSpPr/>
          <p:nvPr/>
        </p:nvGrpSpPr>
        <p:grpSpPr>
          <a:xfrm>
            <a:off x="1271589" y="2133599"/>
            <a:ext cx="6424612" cy="4313239"/>
            <a:chOff x="1271588" y="1603375"/>
            <a:chExt cx="6656387" cy="4419600"/>
          </a:xfrm>
        </p:grpSpPr>
        <p:pic>
          <p:nvPicPr>
            <p:cNvPr id="2253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1588" y="1603375"/>
              <a:ext cx="6656387"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Text Box 6"/>
            <p:cNvSpPr txBox="1">
              <a:spLocks noChangeArrowheads="1"/>
            </p:cNvSpPr>
            <p:nvPr/>
          </p:nvSpPr>
          <p:spPr bwMode="auto">
            <a:xfrm>
              <a:off x="1905000" y="1998663"/>
              <a:ext cx="1285875" cy="376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Right Click</a:t>
              </a:r>
              <a:endParaRPr lang="en-US" altLang="en-US"/>
            </a:p>
          </p:txBody>
        </p:sp>
        <p:sp>
          <p:nvSpPr>
            <p:cNvPr id="22535" name="Line 7"/>
            <p:cNvSpPr>
              <a:spLocks noChangeShapeType="1"/>
            </p:cNvSpPr>
            <p:nvPr/>
          </p:nvSpPr>
          <p:spPr bwMode="auto">
            <a:xfrm>
              <a:off x="2743200" y="2392363"/>
              <a:ext cx="304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6" name="Text Box 8"/>
            <p:cNvSpPr txBox="1">
              <a:spLocks noChangeArrowheads="1"/>
            </p:cNvSpPr>
            <p:nvPr/>
          </p:nvSpPr>
          <p:spPr bwMode="auto">
            <a:xfrm>
              <a:off x="1970088" y="3530600"/>
              <a:ext cx="828675" cy="3762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Select</a:t>
              </a:r>
              <a:endParaRPr lang="en-US" altLang="en-US"/>
            </a:p>
          </p:txBody>
        </p:sp>
        <p:sp>
          <p:nvSpPr>
            <p:cNvPr id="22537" name="Line 9"/>
            <p:cNvSpPr>
              <a:spLocks noChangeShapeType="1"/>
            </p:cNvSpPr>
            <p:nvPr/>
          </p:nvSpPr>
          <p:spPr bwMode="auto">
            <a:xfrm>
              <a:off x="2798763" y="3719513"/>
              <a:ext cx="325437" cy="1349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 name="Footer Placeholder 3"/>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8150" y="1009650"/>
            <a:ext cx="8096250" cy="5078313"/>
          </a:xfrm>
        </p:spPr>
        <p:txBody>
          <a:bodyPr/>
          <a:lstStyle/>
          <a:p>
            <a:pPr eaLnBrk="1" hangingPunct="1"/>
            <a:r>
              <a:rPr lang="en-US" altLang="en-US" sz="2000" dirty="0"/>
              <a:t>Sorts</a:t>
            </a:r>
          </a:p>
          <a:p>
            <a:pPr lvl="1" eaLnBrk="1" hangingPunct="1"/>
            <a:r>
              <a:rPr lang="en-US" altLang="en-US" sz="1800" dirty="0" smtClean="0"/>
              <a:t>{</a:t>
            </a:r>
            <a:r>
              <a:rPr lang="en-US" altLang="en-US" sz="1800" dirty="0" err="1"/>
              <a:t>yourID</a:t>
            </a:r>
            <a:r>
              <a:rPr lang="en-US" altLang="en-US" sz="1800" dirty="0"/>
              <a:t>}_</a:t>
            </a:r>
            <a:r>
              <a:rPr lang="en-US" altLang="en-US" sz="1800" dirty="0" err="1"/>
              <a:t>CA_and_Early_Start</a:t>
            </a:r>
            <a:endParaRPr lang="en-US" altLang="en-US" sz="1800" dirty="0"/>
          </a:p>
          <a:p>
            <a:pPr lvl="1" eaLnBrk="1" hangingPunct="1"/>
            <a:r>
              <a:rPr lang="en-US" altLang="en-US" sz="1800" dirty="0" smtClean="0"/>
              <a:t>and </a:t>
            </a:r>
            <a:r>
              <a:rPr lang="en-US" altLang="en-US" sz="1800" dirty="0"/>
              <a:t>any other sort beginning </a:t>
            </a:r>
            <a:r>
              <a:rPr lang="en-US" altLang="en-US" sz="1800" dirty="0" smtClean="0"/>
              <a:t>with {</a:t>
            </a:r>
            <a:r>
              <a:rPr lang="en-US" altLang="en-US" sz="1800" dirty="0" err="1"/>
              <a:t>yourID</a:t>
            </a:r>
            <a:r>
              <a:rPr lang="en-US" altLang="en-US" sz="1800" dirty="0"/>
              <a:t>}_ created during the exercises</a:t>
            </a:r>
          </a:p>
          <a:p>
            <a:pPr eaLnBrk="1" hangingPunct="1"/>
            <a:r>
              <a:rPr lang="en-US" altLang="en-US" sz="2000" dirty="0" smtClean="0"/>
              <a:t>Calculated </a:t>
            </a:r>
            <a:r>
              <a:rPr lang="en-US" altLang="en-US" sz="2000" dirty="0"/>
              <a:t>Field</a:t>
            </a:r>
          </a:p>
          <a:p>
            <a:pPr lvl="1" eaLnBrk="1" hangingPunct="1"/>
            <a:r>
              <a:rPr lang="en-US" altLang="en-US" sz="1800" dirty="0" smtClean="0"/>
              <a:t>{</a:t>
            </a:r>
            <a:r>
              <a:rPr lang="en-US" altLang="en-US" sz="1800" dirty="0" err="1"/>
              <a:t>yourID</a:t>
            </a:r>
            <a:r>
              <a:rPr lang="en-US" altLang="en-US" sz="1800" dirty="0"/>
              <a:t>}_}_</a:t>
            </a:r>
            <a:r>
              <a:rPr lang="en-US" altLang="en-US" sz="1800" dirty="0" err="1"/>
              <a:t>CA_and_Early_Start</a:t>
            </a:r>
            <a:r>
              <a:rPr lang="en-US" altLang="en-US" sz="1800" dirty="0"/>
              <a:t> </a:t>
            </a:r>
            <a:endParaRPr lang="en-US" altLang="en-US" dirty="0"/>
          </a:p>
          <a:p>
            <a:pPr eaLnBrk="1" hangingPunct="1"/>
            <a:r>
              <a:rPr lang="en-US" altLang="en-US" sz="2000" dirty="0" smtClean="0"/>
              <a:t>Filters</a:t>
            </a:r>
            <a:endParaRPr lang="en-US" altLang="en-US" sz="2000" dirty="0"/>
          </a:p>
          <a:p>
            <a:pPr lvl="1" eaLnBrk="1" hangingPunct="1"/>
            <a:r>
              <a:rPr lang="en-US" altLang="en-US" sz="1800" dirty="0" smtClean="0"/>
              <a:t>{</a:t>
            </a:r>
            <a:r>
              <a:rPr lang="en-US" altLang="en-US" sz="1800" dirty="0" err="1"/>
              <a:t>yourID</a:t>
            </a:r>
            <a:r>
              <a:rPr lang="en-US" altLang="en-US" sz="1800" dirty="0"/>
              <a:t>}_Task_200</a:t>
            </a:r>
          </a:p>
          <a:p>
            <a:pPr lvl="1" eaLnBrk="1" hangingPunct="1"/>
            <a:r>
              <a:rPr lang="en-US" altLang="en-US" sz="1800" dirty="0" smtClean="0"/>
              <a:t>{</a:t>
            </a:r>
            <a:r>
              <a:rPr lang="en-US" altLang="en-US" sz="1800" dirty="0" err="1"/>
              <a:t>yourID</a:t>
            </a:r>
            <a:r>
              <a:rPr lang="en-US" altLang="en-US" sz="1800" dirty="0"/>
              <a:t>}_Between</a:t>
            </a:r>
          </a:p>
          <a:p>
            <a:pPr lvl="1" eaLnBrk="1" hangingPunct="1"/>
            <a:r>
              <a:rPr lang="en-US" altLang="en-US" sz="1800" dirty="0" smtClean="0"/>
              <a:t>{</a:t>
            </a:r>
            <a:r>
              <a:rPr lang="en-US" altLang="en-US" sz="1800" dirty="0" err="1"/>
              <a:t>yourID</a:t>
            </a:r>
            <a:r>
              <a:rPr lang="en-US" altLang="en-US" sz="1800" dirty="0"/>
              <a:t>}_</a:t>
            </a:r>
            <a:r>
              <a:rPr lang="en-US" altLang="en-US" sz="1800" dirty="0" err="1"/>
              <a:t>Between_or_Finish</a:t>
            </a:r>
            <a:r>
              <a:rPr lang="en-US" altLang="en-US" sz="1800" dirty="0"/>
              <a:t> MS</a:t>
            </a:r>
          </a:p>
          <a:p>
            <a:pPr lvl="1" eaLnBrk="1" hangingPunct="1"/>
            <a:r>
              <a:rPr lang="en-US" altLang="en-US" sz="1800" dirty="0" smtClean="0"/>
              <a:t>{</a:t>
            </a:r>
            <a:r>
              <a:rPr lang="en-US" altLang="en-US" sz="1800" dirty="0" err="1"/>
              <a:t>yourID</a:t>
            </a:r>
            <a:r>
              <a:rPr lang="en-US" altLang="en-US" sz="1800" dirty="0"/>
              <a:t>}_</a:t>
            </a:r>
            <a:r>
              <a:rPr lang="en-US" altLang="en-US" sz="1800" dirty="0" err="1"/>
              <a:t>Paren</a:t>
            </a:r>
            <a:endParaRPr lang="en-US" altLang="en-US" sz="1800" dirty="0"/>
          </a:p>
          <a:p>
            <a:pPr lvl="1" eaLnBrk="1" hangingPunct="1"/>
            <a:r>
              <a:rPr lang="en-US" altLang="en-US" sz="1800" dirty="0" smtClean="0"/>
              <a:t>{</a:t>
            </a:r>
            <a:r>
              <a:rPr lang="en-US" altLang="en-US" sz="1800" dirty="0" err="1"/>
              <a:t>yourID</a:t>
            </a:r>
            <a:r>
              <a:rPr lang="en-US" altLang="en-US" sz="1800" dirty="0"/>
              <a:t>}_Green</a:t>
            </a:r>
          </a:p>
          <a:p>
            <a:pPr lvl="1" eaLnBrk="1" hangingPunct="1"/>
            <a:r>
              <a:rPr lang="en-US" altLang="en-US" sz="1800" dirty="0" smtClean="0"/>
              <a:t>{</a:t>
            </a:r>
            <a:r>
              <a:rPr lang="en-US" altLang="en-US" sz="1800" dirty="0" err="1"/>
              <a:t>yourID</a:t>
            </a:r>
            <a:r>
              <a:rPr lang="en-US" altLang="en-US" sz="1800" dirty="0"/>
              <a:t>}_Outline</a:t>
            </a:r>
          </a:p>
          <a:p>
            <a:pPr lvl="1" eaLnBrk="1" hangingPunct="1"/>
            <a:r>
              <a:rPr lang="en-US" altLang="en-US" sz="1800" dirty="0" smtClean="0"/>
              <a:t>{</a:t>
            </a:r>
            <a:r>
              <a:rPr lang="en-US" altLang="en-US" sz="1800" dirty="0" err="1"/>
              <a:t>yourID</a:t>
            </a:r>
            <a:r>
              <a:rPr lang="en-US" altLang="en-US" sz="1800" dirty="0"/>
              <a:t>}_SQRT</a:t>
            </a:r>
          </a:p>
          <a:p>
            <a:pPr lvl="1" eaLnBrk="1" hangingPunct="1"/>
            <a:r>
              <a:rPr lang="en-US" altLang="en-US" sz="1800" dirty="0" smtClean="0"/>
              <a:t>And </a:t>
            </a:r>
            <a:r>
              <a:rPr lang="en-US" altLang="en-US" sz="1800" dirty="0"/>
              <a:t>any other Filters created for exercises</a:t>
            </a:r>
          </a:p>
          <a:p>
            <a:endParaRPr lang="en-US" dirty="0"/>
          </a:p>
        </p:txBody>
      </p:sp>
      <p:sp>
        <p:nvSpPr>
          <p:cNvPr id="121860" name="Rectangle 3"/>
          <p:cNvSpPr>
            <a:spLocks noGrp="1" noChangeArrowheads="1"/>
          </p:cNvSpPr>
          <p:nvPr>
            <p:ph type="title"/>
          </p:nvPr>
        </p:nvSpPr>
        <p:spPr>
          <a:xfrm>
            <a:off x="314036" y="283972"/>
            <a:ext cx="8068417" cy="387798"/>
          </a:xfrm>
        </p:spPr>
        <p:txBody>
          <a:bodyPr/>
          <a:lstStyle/>
          <a:p>
            <a:pPr defTabSz="1020737">
              <a:defRPr/>
            </a:pPr>
            <a:r>
              <a:rPr lang="en-US" altLang="en-US" dirty="0" smtClean="0"/>
              <a:t>Clean Up – Delete Objects Created During Class</a:t>
            </a:r>
          </a:p>
        </p:txBody>
      </p:sp>
      <p:sp>
        <p:nvSpPr>
          <p:cNvPr id="131075" name="Slide Number Placeholder 6"/>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7F99A80-DBE7-4273-8B13-896F0F9EE48A}" type="slidenum">
              <a:rPr lang="en-US" altLang="en-US" sz="1200" smtClean="0"/>
              <a:pPr/>
              <a:t>60</a:t>
            </a:fld>
            <a:endParaRPr lang="en-US" altLang="en-US" sz="1200" smtClean="0"/>
          </a:p>
        </p:txBody>
      </p:sp>
      <p:sp>
        <p:nvSpPr>
          <p:cNvPr id="3" name="Footer Placeholder 2"/>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93" name="Rectangle 91"/>
          <p:cNvSpPr>
            <a:spLocks noGrp="1" noChangeArrowheads="1"/>
          </p:cNvSpPr>
          <p:nvPr>
            <p:ph type="title"/>
          </p:nvPr>
        </p:nvSpPr>
        <p:spPr>
          <a:xfrm>
            <a:off x="304800" y="283715"/>
            <a:ext cx="8229600" cy="387798"/>
          </a:xfrm>
        </p:spPr>
        <p:txBody>
          <a:bodyPr/>
          <a:lstStyle/>
          <a:p>
            <a:pPr defTabSz="944563">
              <a:defRPr/>
            </a:pPr>
            <a:r>
              <a:rPr lang="en-US" altLang="en-US" dirty="0" smtClean="0"/>
              <a:t>CHANGE LOG</a:t>
            </a:r>
          </a:p>
        </p:txBody>
      </p:sp>
      <p:sp>
        <p:nvSpPr>
          <p:cNvPr id="13320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392CA549-8EBB-4655-9F53-391F940B7977}" type="slidenum">
              <a:rPr lang="en-US" altLang="en-US" sz="1200" smtClean="0"/>
              <a:pPr/>
              <a:t>61</a:t>
            </a:fld>
            <a:endParaRPr lang="en-US" altLang="en-US" sz="1200" smtClean="0"/>
          </a:p>
        </p:txBody>
      </p:sp>
      <p:graphicFrame>
        <p:nvGraphicFramePr>
          <p:cNvPr id="606301" name="Group 93"/>
          <p:cNvGraphicFramePr>
            <a:graphicFrameLocks noGrp="1"/>
          </p:cNvGraphicFramePr>
          <p:nvPr>
            <p:ph type="tbl" idx="4294967295"/>
            <p:extLst>
              <p:ext uri="{D42A27DB-BD31-4B8C-83A1-F6EECF244321}">
                <p14:modId xmlns:p14="http://schemas.microsoft.com/office/powerpoint/2010/main" val="1576662671"/>
              </p:ext>
            </p:extLst>
          </p:nvPr>
        </p:nvGraphicFramePr>
        <p:xfrm>
          <a:off x="760412" y="922334"/>
          <a:ext cx="7545388" cy="3776822"/>
        </p:xfrm>
        <a:graphic>
          <a:graphicData uri="http://schemas.openxmlformats.org/drawingml/2006/table">
            <a:tbl>
              <a:tblPr/>
              <a:tblGrid>
                <a:gridCol w="1331267"/>
                <a:gridCol w="1468400"/>
                <a:gridCol w="4745721"/>
              </a:tblGrid>
              <a:tr h="263808">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Arial" panose="020B0604020202020204" pitchFamily="34" charset="0"/>
                        </a:rPr>
                        <a:t>DATE</a:t>
                      </a:r>
                    </a:p>
                  </a:txBody>
                  <a:tcPr marL="96140" marR="96140" marT="48075" marB="480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smtClean="0">
                          <a:ln>
                            <a:noFill/>
                          </a:ln>
                          <a:solidFill>
                            <a:schemeClr val="tx1"/>
                          </a:solidFill>
                          <a:effectLst/>
                          <a:latin typeface="Arial" panose="020B0604020202020204" pitchFamily="34" charset="0"/>
                        </a:rPr>
                        <a:t>SLIDE</a:t>
                      </a:r>
                    </a:p>
                  </a:txBody>
                  <a:tcPr marL="96140" marR="96140" marT="48075" marB="480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1100" b="1" i="0" u="none" strike="noStrike" cap="none" normalizeH="0" baseline="0" smtClean="0">
                          <a:ln>
                            <a:noFill/>
                          </a:ln>
                          <a:solidFill>
                            <a:schemeClr val="tx1"/>
                          </a:solidFill>
                          <a:effectLst/>
                          <a:latin typeface="Arial" panose="020B0604020202020204" pitchFamily="34" charset="0"/>
                        </a:rPr>
                        <a:t>DESCRIPTION OF CHANGE</a:t>
                      </a:r>
                    </a:p>
                  </a:txBody>
                  <a:tcPr marL="96140" marR="96140" marT="48075" marB="480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35">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Arial" panose="020B0604020202020204" pitchFamily="34" charset="0"/>
                        </a:rPr>
                        <a:t>10/21/09</a:t>
                      </a:r>
                    </a:p>
                  </a:txBody>
                  <a:tcPr marL="96140" marR="96140" marT="48075" marB="480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Arial" panose="020B0604020202020204" pitchFamily="34" charset="0"/>
                        </a:rPr>
                        <a:t>Slide 28</a:t>
                      </a:r>
                    </a:p>
                  </a:txBody>
                  <a:tcPr marL="96140" marR="96140" marT="48075" marB="480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900" b="0" i="0" u="none" strike="noStrike" cap="none" normalizeH="0" baseline="0" smtClean="0">
                          <a:ln>
                            <a:noFill/>
                          </a:ln>
                          <a:solidFill>
                            <a:schemeClr val="tx1"/>
                          </a:solidFill>
                          <a:effectLst/>
                          <a:latin typeface="Arial" panose="020B0604020202020204" pitchFamily="34" charset="0"/>
                        </a:rPr>
                        <a:t>Added slide to show the new filter toolbar icons. </a:t>
                      </a:r>
                    </a:p>
                  </a:txBody>
                  <a:tcPr marL="96140" marR="96140" marT="48075" marB="480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48">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Arial" panose="020B0604020202020204" pitchFamily="34" charset="0"/>
                        </a:rPr>
                        <a:t>11/3/16</a:t>
                      </a:r>
                    </a:p>
                  </a:txBody>
                  <a:tcPr marL="96140" marR="96140" marT="48075" marB="480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Arial" panose="020B0604020202020204" pitchFamily="34" charset="0"/>
                        </a:rPr>
                        <a:t>Several</a:t>
                      </a:r>
                    </a:p>
                  </a:txBody>
                  <a:tcPr marL="96140" marR="96140" marT="48075" marB="480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r>
                        <a:rPr kumimoji="0" lang="en-US" altLang="en-US" sz="900" b="0" i="0" u="none" strike="noStrike" cap="none" normalizeH="0" baseline="0" dirty="0" smtClean="0">
                          <a:ln>
                            <a:noFill/>
                          </a:ln>
                          <a:solidFill>
                            <a:schemeClr val="tx1"/>
                          </a:solidFill>
                          <a:effectLst/>
                          <a:latin typeface="Arial" panose="020B0604020202020204" pitchFamily="34" charset="0"/>
                        </a:rPr>
                        <a:t>Updated screenshots for OPP 8.0 </a:t>
                      </a:r>
                    </a:p>
                  </a:txBody>
                  <a:tcPr marL="96140" marR="96140" marT="48075" marB="480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0235">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5" marB="480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5" marB="480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5" marB="480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48">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5" marB="480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5" marB="480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5" marB="480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48">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5" marB="480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5" marB="480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5" marB="480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3325">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endParaRPr>
                    </a:p>
                  </a:txBody>
                  <a:tcPr marL="96140" marR="96140" marT="48075" marB="480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5" marB="480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5" marB="480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3325">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5" marB="480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5" marB="480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5" marB="480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3325">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5" marB="480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5" marB="480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5" marB="480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3325">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5" marB="480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5" marB="480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5" marB="480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3325">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5" marB="480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5" marB="480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5" marB="480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3325">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5" marB="480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5" marB="480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5" marB="480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3325">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5" marB="480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5" marB="480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5" marB="480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33325">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smtClean="0">
                        <a:ln>
                          <a:noFill/>
                        </a:ln>
                        <a:solidFill>
                          <a:schemeClr val="tx1"/>
                        </a:solidFill>
                        <a:effectLst/>
                        <a:latin typeface="Arial" panose="020B0604020202020204" pitchFamily="34" charset="0"/>
                      </a:endParaRPr>
                    </a:p>
                  </a:txBody>
                  <a:tcPr marL="96140" marR="96140" marT="48075" marB="4807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endParaRPr>
                    </a:p>
                  </a:txBody>
                  <a:tcPr marL="96140" marR="96140" marT="48075" marB="480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944563">
                        <a:spcBef>
                          <a:spcPct val="20000"/>
                        </a:spcBef>
                        <a:defRPr sz="2000">
                          <a:solidFill>
                            <a:schemeClr val="tx1"/>
                          </a:solidFill>
                          <a:latin typeface="Arial" panose="020B0604020202020204" pitchFamily="34" charset="0"/>
                        </a:defRPr>
                      </a:lvl1pPr>
                      <a:lvl2pPr marL="473075" defTabSz="944563">
                        <a:spcBef>
                          <a:spcPct val="20000"/>
                        </a:spcBef>
                        <a:buFont typeface="Wingdings" panose="05000000000000000000" pitchFamily="2" charset="2"/>
                        <a:defRPr>
                          <a:solidFill>
                            <a:schemeClr val="tx1"/>
                          </a:solidFill>
                          <a:latin typeface="Arial" panose="020B0604020202020204" pitchFamily="34" charset="0"/>
                        </a:defRPr>
                      </a:lvl2pPr>
                      <a:lvl3pPr marL="944563" defTabSz="944563">
                        <a:spcBef>
                          <a:spcPct val="20000"/>
                        </a:spcBef>
                        <a:defRPr sz="1600">
                          <a:solidFill>
                            <a:schemeClr val="tx1"/>
                          </a:solidFill>
                          <a:latin typeface="Arial" panose="020B0604020202020204" pitchFamily="34" charset="0"/>
                        </a:defRPr>
                      </a:lvl3pPr>
                      <a:lvl4pPr marL="1417638" defTabSz="944563">
                        <a:spcBef>
                          <a:spcPct val="20000"/>
                        </a:spcBef>
                        <a:defRPr sz="1600">
                          <a:solidFill>
                            <a:schemeClr val="tx1"/>
                          </a:solidFill>
                          <a:latin typeface="Arial" panose="020B0604020202020204" pitchFamily="34" charset="0"/>
                        </a:defRPr>
                      </a:lvl4pPr>
                      <a:lvl5pPr marL="1890713" defTabSz="944563">
                        <a:spcBef>
                          <a:spcPct val="20000"/>
                        </a:spcBef>
                        <a:defRPr sz="1600">
                          <a:solidFill>
                            <a:schemeClr val="tx1"/>
                          </a:solidFill>
                          <a:latin typeface="Arial" panose="020B0604020202020204" pitchFamily="34" charset="0"/>
                        </a:defRPr>
                      </a:lvl5pPr>
                      <a:lvl6pPr marL="2347913" defTabSz="944563" fontAlgn="base">
                        <a:spcBef>
                          <a:spcPct val="20000"/>
                        </a:spcBef>
                        <a:spcAft>
                          <a:spcPct val="0"/>
                        </a:spcAft>
                        <a:defRPr sz="1600">
                          <a:solidFill>
                            <a:schemeClr val="tx1"/>
                          </a:solidFill>
                          <a:latin typeface="Arial" panose="020B0604020202020204" pitchFamily="34" charset="0"/>
                        </a:defRPr>
                      </a:lvl6pPr>
                      <a:lvl7pPr marL="2805113" defTabSz="944563" fontAlgn="base">
                        <a:spcBef>
                          <a:spcPct val="20000"/>
                        </a:spcBef>
                        <a:spcAft>
                          <a:spcPct val="0"/>
                        </a:spcAft>
                        <a:defRPr sz="1600">
                          <a:solidFill>
                            <a:schemeClr val="tx1"/>
                          </a:solidFill>
                          <a:latin typeface="Arial" panose="020B0604020202020204" pitchFamily="34" charset="0"/>
                        </a:defRPr>
                      </a:lvl7pPr>
                      <a:lvl8pPr marL="3262313" defTabSz="944563" fontAlgn="base">
                        <a:spcBef>
                          <a:spcPct val="20000"/>
                        </a:spcBef>
                        <a:spcAft>
                          <a:spcPct val="0"/>
                        </a:spcAft>
                        <a:defRPr sz="1600">
                          <a:solidFill>
                            <a:schemeClr val="tx1"/>
                          </a:solidFill>
                          <a:latin typeface="Arial" panose="020B0604020202020204" pitchFamily="34" charset="0"/>
                        </a:defRPr>
                      </a:lvl8pPr>
                      <a:lvl9pPr marL="3719513" defTabSz="944563" fontAlgn="base">
                        <a:spcBef>
                          <a:spcPct val="20000"/>
                        </a:spcBef>
                        <a:spcAft>
                          <a:spcPct val="0"/>
                        </a:spcAft>
                        <a:defRPr sz="1600">
                          <a:solidFill>
                            <a:schemeClr val="tx1"/>
                          </a:solidFill>
                          <a:latin typeface="Arial" panose="020B0604020202020204" pitchFamily="34" charset="0"/>
                        </a:defRPr>
                      </a:lvl9pPr>
                    </a:lstStyle>
                    <a:p>
                      <a:pPr marL="0" marR="0" lvl="0" indent="0" algn="l" defTabSz="944563" rtl="0" eaLnBrk="1" fontAlgn="base" latinLnBrk="0" hangingPunct="1">
                        <a:lnSpc>
                          <a:spcPct val="100000"/>
                        </a:lnSpc>
                        <a:spcBef>
                          <a:spcPct val="20000"/>
                        </a:spcBef>
                        <a:spcAft>
                          <a:spcPct val="0"/>
                        </a:spcAft>
                        <a:buClrTx/>
                        <a:buSzTx/>
                        <a:buFontTx/>
                        <a:buNone/>
                        <a:tabLst/>
                      </a:pPr>
                      <a:endParaRPr kumimoji="0" lang="en-US" altLang="en-US" sz="900" b="0" i="0" u="none" strike="noStrike" cap="none" normalizeH="0" baseline="0" dirty="0" smtClean="0">
                        <a:ln>
                          <a:noFill/>
                        </a:ln>
                        <a:solidFill>
                          <a:schemeClr val="tx1"/>
                        </a:solidFill>
                        <a:effectLst/>
                        <a:latin typeface="Arial" panose="020B0604020202020204" pitchFamily="34" charset="0"/>
                      </a:endParaRPr>
                    </a:p>
                  </a:txBody>
                  <a:tcPr marL="96140" marR="96140" marT="48075" marB="4807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Footer Placeholder 1"/>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8150" y="1009650"/>
            <a:ext cx="8096250" cy="1015663"/>
          </a:xfrm>
        </p:spPr>
        <p:txBody>
          <a:bodyPr/>
          <a:lstStyle/>
          <a:p>
            <a:pPr eaLnBrk="1" hangingPunct="1"/>
            <a:r>
              <a:rPr lang="en-US" altLang="en-US" dirty="0"/>
              <a:t>Left click on Duration (Original Duration) and </a:t>
            </a:r>
            <a:r>
              <a:rPr lang="en-US" altLang="en-US" dirty="0" smtClean="0"/>
              <a:t>records are </a:t>
            </a:r>
            <a:r>
              <a:rPr lang="en-US" altLang="en-US" dirty="0"/>
              <a:t>sorted from low to high (ascending).</a:t>
            </a:r>
          </a:p>
          <a:p>
            <a:endParaRPr lang="en-US" dirty="0"/>
          </a:p>
        </p:txBody>
      </p:sp>
      <p:sp>
        <p:nvSpPr>
          <p:cNvPr id="15363" name="Rectangle 2"/>
          <p:cNvSpPr>
            <a:spLocks noGrp="1" noChangeArrowheads="1"/>
          </p:cNvSpPr>
          <p:nvPr>
            <p:ph type="title"/>
          </p:nvPr>
        </p:nvSpPr>
        <p:spPr>
          <a:xfrm>
            <a:off x="314036" y="283971"/>
            <a:ext cx="8068417" cy="387798"/>
          </a:xfrm>
        </p:spPr>
        <p:txBody>
          <a:bodyPr/>
          <a:lstStyle/>
          <a:p>
            <a:pPr defTabSz="1020737">
              <a:defRPr/>
            </a:pPr>
            <a:r>
              <a:rPr lang="en-US" altLang="en-US" dirty="0" smtClean="0"/>
              <a:t>Sorts - Temporary</a:t>
            </a:r>
            <a:endParaRPr lang="en-US" altLang="en-US" dirty="0" smtClean="0"/>
          </a:p>
        </p:txBody>
      </p:sp>
      <p:sp>
        <p:nvSpPr>
          <p:cNvPr id="24579"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C93035D7-77BB-4D4F-9FE5-FF5452888DF0}" type="slidenum">
              <a:rPr lang="en-US" altLang="en-US" sz="1200"/>
              <a:pPr/>
              <a:t>7</a:t>
            </a:fld>
            <a:endParaRPr lang="en-US" altLang="en-US" sz="1200"/>
          </a:p>
        </p:txBody>
      </p:sp>
      <p:grpSp>
        <p:nvGrpSpPr>
          <p:cNvPr id="3" name="Group 2"/>
          <p:cNvGrpSpPr/>
          <p:nvPr/>
        </p:nvGrpSpPr>
        <p:grpSpPr>
          <a:xfrm>
            <a:off x="1228725" y="1676399"/>
            <a:ext cx="6848475" cy="4770439"/>
            <a:chOff x="1228725" y="1241425"/>
            <a:chExt cx="7177088" cy="4757738"/>
          </a:xfrm>
        </p:grpSpPr>
        <p:pic>
          <p:nvPicPr>
            <p:cNvPr id="24581"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28725" y="1241425"/>
              <a:ext cx="7177088" cy="475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Text Box 7"/>
            <p:cNvSpPr txBox="1">
              <a:spLocks noChangeArrowheads="1"/>
            </p:cNvSpPr>
            <p:nvPr/>
          </p:nvSpPr>
          <p:spPr bwMode="auto">
            <a:xfrm>
              <a:off x="1981200" y="2803525"/>
              <a:ext cx="1133475" cy="3762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Left Click</a:t>
              </a:r>
              <a:endParaRPr lang="en-US" altLang="en-US"/>
            </a:p>
          </p:txBody>
        </p:sp>
        <p:sp>
          <p:nvSpPr>
            <p:cNvPr id="24583" name="Line 8"/>
            <p:cNvSpPr>
              <a:spLocks noChangeShapeType="1"/>
            </p:cNvSpPr>
            <p:nvPr/>
          </p:nvSpPr>
          <p:spPr bwMode="auto">
            <a:xfrm flipV="1">
              <a:off x="2743200" y="2501900"/>
              <a:ext cx="304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4" name="Text Box 10"/>
            <p:cNvSpPr txBox="1">
              <a:spLocks noChangeArrowheads="1"/>
            </p:cNvSpPr>
            <p:nvPr/>
          </p:nvSpPr>
          <p:spPr bwMode="auto">
            <a:xfrm>
              <a:off x="6192838" y="5181600"/>
              <a:ext cx="1831975" cy="3762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Sort is Identified</a:t>
              </a:r>
            </a:p>
          </p:txBody>
        </p:sp>
        <p:sp>
          <p:nvSpPr>
            <p:cNvPr id="24585" name="Line 9"/>
            <p:cNvSpPr>
              <a:spLocks noChangeShapeType="1"/>
            </p:cNvSpPr>
            <p:nvPr/>
          </p:nvSpPr>
          <p:spPr bwMode="auto">
            <a:xfrm flipH="1">
              <a:off x="7086600" y="5557838"/>
              <a:ext cx="166688" cy="3730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 name="Footer Placeholder 3"/>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150" y="1009650"/>
            <a:ext cx="8096250" cy="1015663"/>
          </a:xfrm>
        </p:spPr>
        <p:txBody>
          <a:bodyPr/>
          <a:lstStyle/>
          <a:p>
            <a:pPr eaLnBrk="1" hangingPunct="1"/>
            <a:r>
              <a:rPr lang="en-US" altLang="en-US" dirty="0"/>
              <a:t>176 is higher than 22.  Why is this not in order?  Original </a:t>
            </a:r>
            <a:r>
              <a:rPr lang="en-US" altLang="en-US" dirty="0" smtClean="0"/>
              <a:t>Duration for </a:t>
            </a:r>
            <a:r>
              <a:rPr lang="en-US" altLang="en-US" dirty="0"/>
              <a:t>the Subproject is shown in Hours, not Days.</a:t>
            </a:r>
          </a:p>
          <a:p>
            <a:endParaRPr lang="en-US" dirty="0"/>
          </a:p>
        </p:txBody>
      </p:sp>
      <p:sp>
        <p:nvSpPr>
          <p:cNvPr id="17411" name="Rectangle 2"/>
          <p:cNvSpPr>
            <a:spLocks noGrp="1" noChangeArrowheads="1"/>
          </p:cNvSpPr>
          <p:nvPr>
            <p:ph type="title"/>
          </p:nvPr>
        </p:nvSpPr>
        <p:spPr>
          <a:xfrm>
            <a:off x="314036" y="283971"/>
            <a:ext cx="8068417" cy="387798"/>
          </a:xfrm>
        </p:spPr>
        <p:txBody>
          <a:bodyPr/>
          <a:lstStyle/>
          <a:p>
            <a:pPr defTabSz="1020737">
              <a:defRPr/>
            </a:pPr>
            <a:r>
              <a:rPr lang="en-US" altLang="en-US" dirty="0" smtClean="0"/>
              <a:t>Sorts - Temporary</a:t>
            </a:r>
            <a:endParaRPr lang="en-US" altLang="en-US" dirty="0" smtClean="0"/>
          </a:p>
        </p:txBody>
      </p:sp>
      <p:sp>
        <p:nvSpPr>
          <p:cNvPr id="26627"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76F88D1E-27C8-41A8-8E1D-EC85485FC855}" type="slidenum">
              <a:rPr lang="en-US" altLang="en-US" sz="1200"/>
              <a:pPr/>
              <a:t>8</a:t>
            </a:fld>
            <a:endParaRPr lang="en-US" altLang="en-US" sz="1200"/>
          </a:p>
        </p:txBody>
      </p:sp>
      <p:grpSp>
        <p:nvGrpSpPr>
          <p:cNvPr id="2" name="Group 1"/>
          <p:cNvGrpSpPr/>
          <p:nvPr/>
        </p:nvGrpSpPr>
        <p:grpSpPr>
          <a:xfrm>
            <a:off x="471488" y="1752599"/>
            <a:ext cx="7834312" cy="4411663"/>
            <a:chOff x="471488" y="1495425"/>
            <a:chExt cx="8037512" cy="4668838"/>
          </a:xfrm>
        </p:grpSpPr>
        <p:pic>
          <p:nvPicPr>
            <p:cNvPr id="26629"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495425"/>
              <a:ext cx="6985000" cy="466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 Box 8"/>
            <p:cNvSpPr txBox="1">
              <a:spLocks noChangeArrowheads="1"/>
            </p:cNvSpPr>
            <p:nvPr/>
          </p:nvSpPr>
          <p:spPr bwMode="auto">
            <a:xfrm>
              <a:off x="471488" y="4097338"/>
              <a:ext cx="2124075" cy="37623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Units are important</a:t>
              </a:r>
            </a:p>
          </p:txBody>
        </p:sp>
        <p:sp>
          <p:nvSpPr>
            <p:cNvPr id="26631" name="Line 5"/>
            <p:cNvSpPr>
              <a:spLocks noChangeShapeType="1"/>
            </p:cNvSpPr>
            <p:nvPr/>
          </p:nvSpPr>
          <p:spPr bwMode="auto">
            <a:xfrm flipV="1">
              <a:off x="2133600" y="3563938"/>
              <a:ext cx="10668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2" name="Line 6"/>
            <p:cNvSpPr>
              <a:spLocks noChangeShapeType="1"/>
            </p:cNvSpPr>
            <p:nvPr/>
          </p:nvSpPr>
          <p:spPr bwMode="auto">
            <a:xfrm flipV="1">
              <a:off x="2133600" y="3810000"/>
              <a:ext cx="1066800" cy="2809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 name="Footer Placeholder 3"/>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38150" y="1009650"/>
            <a:ext cx="8096250" cy="710964"/>
          </a:xfrm>
        </p:spPr>
        <p:txBody>
          <a:bodyPr/>
          <a:lstStyle/>
          <a:p>
            <a:r>
              <a:rPr lang="en-US" altLang="en-US" dirty="0"/>
              <a:t>Edit column to depict all records in Days.</a:t>
            </a:r>
          </a:p>
          <a:p>
            <a:endParaRPr lang="en-US" dirty="0"/>
          </a:p>
        </p:txBody>
      </p:sp>
      <p:sp>
        <p:nvSpPr>
          <p:cNvPr id="19459" name="Rectangle 2"/>
          <p:cNvSpPr>
            <a:spLocks noGrp="1" noChangeArrowheads="1"/>
          </p:cNvSpPr>
          <p:nvPr>
            <p:ph type="title"/>
          </p:nvPr>
        </p:nvSpPr>
        <p:spPr>
          <a:xfrm>
            <a:off x="314036" y="283971"/>
            <a:ext cx="8068417" cy="387798"/>
          </a:xfrm>
        </p:spPr>
        <p:txBody>
          <a:bodyPr/>
          <a:lstStyle/>
          <a:p>
            <a:pPr defTabSz="1020737">
              <a:defRPr/>
            </a:pPr>
            <a:r>
              <a:rPr lang="en-US" altLang="en-US" dirty="0" smtClean="0"/>
              <a:t>Sorts - Temporary</a:t>
            </a:r>
            <a:endParaRPr lang="en-US" altLang="en-US" dirty="0" smtClean="0"/>
          </a:p>
        </p:txBody>
      </p:sp>
      <p:sp>
        <p:nvSpPr>
          <p:cNvPr id="28675"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1C78A743-8FFC-4D98-83A3-FA993727C296}" type="slidenum">
              <a:rPr lang="en-US" altLang="en-US" sz="1200"/>
              <a:pPr/>
              <a:t>9</a:t>
            </a:fld>
            <a:endParaRPr lang="en-US" altLang="en-US" sz="1200"/>
          </a:p>
        </p:txBody>
      </p:sp>
      <p:grpSp>
        <p:nvGrpSpPr>
          <p:cNvPr id="3" name="Group 2"/>
          <p:cNvGrpSpPr/>
          <p:nvPr/>
        </p:nvGrpSpPr>
        <p:grpSpPr>
          <a:xfrm>
            <a:off x="715963" y="1450974"/>
            <a:ext cx="7666037" cy="4873625"/>
            <a:chOff x="715963" y="1219200"/>
            <a:chExt cx="7712075" cy="5105400"/>
          </a:xfrm>
        </p:grpSpPr>
        <p:pic>
          <p:nvPicPr>
            <p:cNvPr id="28677"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5963" y="1219200"/>
              <a:ext cx="7712075"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Text Box 6"/>
            <p:cNvSpPr txBox="1">
              <a:spLocks noChangeArrowheads="1"/>
            </p:cNvSpPr>
            <p:nvPr/>
          </p:nvSpPr>
          <p:spPr bwMode="auto">
            <a:xfrm>
              <a:off x="1374775" y="3101975"/>
              <a:ext cx="1285875" cy="3762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r>
                <a:rPr lang="en-US" altLang="en-US" b="0"/>
                <a:t>Right Click</a:t>
              </a:r>
              <a:endParaRPr lang="en-US" altLang="en-US"/>
            </a:p>
          </p:txBody>
        </p:sp>
        <p:sp>
          <p:nvSpPr>
            <p:cNvPr id="28679" name="Line 7"/>
            <p:cNvSpPr>
              <a:spLocks noChangeShapeType="1"/>
            </p:cNvSpPr>
            <p:nvPr/>
          </p:nvSpPr>
          <p:spPr bwMode="auto">
            <a:xfrm flipV="1">
              <a:off x="2209800" y="2533650"/>
              <a:ext cx="457200" cy="568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0" name="Rectangle 3"/>
            <p:cNvSpPr>
              <a:spLocks noChangeArrowheads="1"/>
            </p:cNvSpPr>
            <p:nvPr/>
          </p:nvSpPr>
          <p:spPr bwMode="auto">
            <a:xfrm>
              <a:off x="3429000" y="4495800"/>
              <a:ext cx="533400" cy="152400"/>
            </a:xfrm>
            <a:prstGeom prst="rect">
              <a:avLst/>
            </a:prstGeom>
            <a:noFill/>
            <a:ln w="25400"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endParaRPr lang="en-US" altLang="en-US"/>
            </a:p>
          </p:txBody>
        </p:sp>
      </p:grpSp>
      <p:sp>
        <p:nvSpPr>
          <p:cNvPr id="5" name="Footer Placeholder 4"/>
          <p:cNvSpPr>
            <a:spLocks noGrp="1"/>
          </p:cNvSpPr>
          <p:nvPr>
            <p:ph type="ftr" sz="quarter" idx="10"/>
          </p:nvPr>
        </p:nvSpPr>
        <p:spPr/>
        <p:txBody>
          <a:bodyPr/>
          <a:lstStyle/>
          <a:p>
            <a:pPr>
              <a:defRPr/>
            </a:pPr>
            <a:r>
              <a:rPr lang="en-US" smtClean="0"/>
              <a:t>BOEING PROPRIETARY</a:t>
            </a:r>
            <a:endParaRPr lang="en-US"/>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whiteback_photoband">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4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hiteback_photoband 1">
        <a:dk1>
          <a:srgbClr val="000000"/>
        </a:dk1>
        <a:lt1>
          <a:srgbClr val="FFFFFF"/>
        </a:lt1>
        <a:dk2>
          <a:srgbClr val="0033A1"/>
        </a:dk2>
        <a:lt2>
          <a:srgbClr val="A5ACB0"/>
        </a:lt2>
        <a:accent1>
          <a:srgbClr val="0033A1"/>
        </a:accent1>
        <a:accent2>
          <a:srgbClr val="E70033"/>
        </a:accent2>
        <a:accent3>
          <a:srgbClr val="FFFFFF"/>
        </a:accent3>
        <a:accent4>
          <a:srgbClr val="000000"/>
        </a:accent4>
        <a:accent5>
          <a:srgbClr val="AAADCD"/>
        </a:accent5>
        <a:accent6>
          <a:srgbClr val="D1002D"/>
        </a:accent6>
        <a:hlink>
          <a:srgbClr val="0039A6"/>
        </a:hlink>
        <a:folHlink>
          <a:srgbClr val="A5ACB0"/>
        </a:folHlink>
      </a:clrScheme>
      <a:clrMap bg1="lt1" tx1="dk1" bg2="lt2" tx2="dk2" accent1="accent1" accent2="accent2" accent3="accent3" accent4="accent4" accent5="accent5" accent6="accent6" hlink="hlink" folHlink="folHlink"/>
    </a:extraClrScheme>
  </a:extraClrSchemeLst>
  <a:custClrLst>
    <a:custClr name="PANTONE 7546">
      <a:srgbClr val="253746"/>
    </a:custClr>
    <a:custClr name="PANTONE 431">
      <a:srgbClr val="5B6770"/>
    </a:custClr>
    <a:custClr name="PANTONE 429">
      <a:srgbClr val="A3AAAE"/>
    </a:custClr>
    <a:custClr name="PANTONE CG1">
      <a:srgbClr val="DAD9D7"/>
    </a:custClr>
    <a:custClr name="Process Magenta">
      <a:srgbClr val="E5007E"/>
    </a:custClr>
    <a:custClr name="PANTONE 4975">
      <a:srgbClr val="402020"/>
    </a:custClr>
    <a:custClr name="PANTONE 201">
      <a:srgbClr val="A32136"/>
    </a:custClr>
    <a:custClr name="PANTONE 185">
      <a:srgbClr val="EA002A"/>
    </a:custClr>
    <a:custClr name="PANTONE 1665">
      <a:srgbClr val="E14504"/>
    </a:custClr>
    <a:custClr name="PANTONE 137">
      <a:srgbClr val="FFA400"/>
    </a:custClr>
    <a:custClr name="PANTONE 108">
      <a:srgbClr val="FFDB00"/>
    </a:custClr>
    <a:custClr name="PANTONE 1215">
      <a:srgbClr val="FDD773"/>
    </a:custClr>
    <a:custClr name="PANTONE 7499">
      <a:srgbClr val="F2E5B3"/>
    </a:custClr>
    <a:custClr name="PANTONE 553">
      <a:srgbClr val="294635"/>
    </a:custClr>
    <a:custClr name="PANTONE 376">
      <a:srgbClr val="81BC00"/>
    </a:custClr>
    <a:custClr name="PANTONE 373">
      <a:srgbClr val="CCE981"/>
    </a:custClr>
    <a:custClr name="PANTONE 328">
      <a:srgbClr val="007167"/>
    </a:custClr>
    <a:custClr name="PANTONE 309">
      <a:srgbClr val="003B4A"/>
    </a:custClr>
    <a:custClr name="PANTONE 3135">
      <a:srgbClr val="008BAC"/>
    </a:custClr>
    <a:custClr name="PANTONE 7457">
      <a:srgbClr val="BADCE6"/>
    </a:custClr>
    <a:custClr name="PANTONE 289">
      <a:srgbClr val="0A2240"/>
    </a:custClr>
    <a:custClr name="PANTONE 2925">
      <a:srgbClr val="009BDF"/>
    </a:custClr>
    <a:custClr name="PANTONE 283">
      <a:srgbClr val="92C0EA"/>
    </a:custClr>
    <a:custClr name="PANTONE 2597">
      <a:srgbClr val="5C0F8C"/>
    </a:custClr>
  </a:custClrLst>
</a:theme>
</file>

<file path=ppt/theme/theme2.xml><?xml version="1.0" encoding="utf-8"?>
<a:theme xmlns:a="http://schemas.openxmlformats.org/drawingml/2006/main" name="Boeing Logo Divider Slide_White BG">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2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GradientBar_IdentityBar_QUESTIONS 1">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GradientBar_IdentityBar_QUESTIONS 2">
        <a:dk1>
          <a:srgbClr val="000000"/>
        </a:dk1>
        <a:lt1>
          <a:srgbClr val="FFFFFF"/>
        </a:lt1>
        <a:dk2>
          <a:srgbClr val="0039A6"/>
        </a:dk2>
        <a:lt2>
          <a:srgbClr val="A5ACB0"/>
        </a:lt2>
        <a:accent1>
          <a:srgbClr val="580F8B"/>
        </a:accent1>
        <a:accent2>
          <a:srgbClr val="E70033"/>
        </a:accent2>
        <a:accent3>
          <a:srgbClr val="FFFFFF"/>
        </a:accent3>
        <a:accent4>
          <a:srgbClr val="000000"/>
        </a:accent4>
        <a:accent5>
          <a:srgbClr val="B4AAC4"/>
        </a:accent5>
        <a:accent6>
          <a:srgbClr val="D1002D"/>
        </a:accent6>
        <a:hlink>
          <a:srgbClr val="0096DB"/>
        </a:hlink>
        <a:folHlink>
          <a:srgbClr val="77B800"/>
        </a:folHlink>
      </a:clrScheme>
      <a:clrMap bg1="lt1" tx1="dk1" bg2="lt2" tx2="dk2" accent1="accent1" accent2="accent2" accent3="accent3" accent4="accent4" accent5="accent5" accent6="accent6" hlink="hlink" folHlink="folHlink"/>
    </a:extraClrScheme>
    <a:extraClrScheme>
      <a:clrScheme name="2_GradientBar_IdentityBar_QUESTIONS 3">
        <a:dk1>
          <a:srgbClr val="000000"/>
        </a:dk1>
        <a:lt1>
          <a:srgbClr val="FFFFFF"/>
        </a:lt1>
        <a:dk2>
          <a:srgbClr val="0039A6"/>
        </a:dk2>
        <a:lt2>
          <a:srgbClr val="848F98"/>
        </a:lt2>
        <a:accent1>
          <a:srgbClr val="580F8B"/>
        </a:accent1>
        <a:accent2>
          <a:srgbClr val="E70033"/>
        </a:accent2>
        <a:accent3>
          <a:srgbClr val="FFFFFF"/>
        </a:accent3>
        <a:accent4>
          <a:srgbClr val="000000"/>
        </a:accent4>
        <a:accent5>
          <a:srgbClr val="B4AAC4"/>
        </a:accent5>
        <a:accent6>
          <a:srgbClr val="D1002D"/>
        </a:accent6>
        <a:hlink>
          <a:srgbClr val="0096DB"/>
        </a:hlink>
        <a:folHlink>
          <a:srgbClr val="77B800"/>
        </a:folHlink>
      </a:clrScheme>
      <a:clrMap bg1="lt1" tx1="dk1" bg2="lt2" tx2="dk2" accent1="accent1" accent2="accent2" accent3="accent3" accent4="accent4" accent5="accent5" accent6="accent6" hlink="hlink" folHlink="folHlink"/>
    </a:extraClrScheme>
    <a:extraClrScheme>
      <a:clrScheme name="2_GradientBar_IdentityBar_QUESTIONS 4">
        <a:dk1>
          <a:srgbClr val="000000"/>
        </a:dk1>
        <a:lt1>
          <a:srgbClr val="FFFFFF"/>
        </a:lt1>
        <a:dk2>
          <a:srgbClr val="003CA2"/>
        </a:dk2>
        <a:lt2>
          <a:srgbClr val="848F98"/>
        </a:lt2>
        <a:accent1>
          <a:srgbClr val="580F8B"/>
        </a:accent1>
        <a:accent2>
          <a:srgbClr val="E24A12"/>
        </a:accent2>
        <a:accent3>
          <a:srgbClr val="FFFFFF"/>
        </a:accent3>
        <a:accent4>
          <a:srgbClr val="000000"/>
        </a:accent4>
        <a:accent5>
          <a:srgbClr val="B4AAC4"/>
        </a:accent5>
        <a:accent6>
          <a:srgbClr val="CD420F"/>
        </a:accent6>
        <a:hlink>
          <a:srgbClr val="0096DB"/>
        </a:hlink>
        <a:folHlink>
          <a:srgbClr val="77B800"/>
        </a:folHlink>
      </a:clrScheme>
      <a:clrMap bg1="lt1" tx1="dk1" bg2="lt2" tx2="dk2" accent1="accent1" accent2="accent2" accent3="accent3" accent4="accent4" accent5="accent5" accent6="accent6" hlink="hlink" folHlink="folHlink"/>
    </a:extraClrScheme>
    <a:extraClrScheme>
      <a:clrScheme name="2_GradientBar_IdentityBar_QUESTIONS 5">
        <a:dk1>
          <a:srgbClr val="000000"/>
        </a:dk1>
        <a:lt1>
          <a:srgbClr val="FFFFFF"/>
        </a:lt1>
        <a:dk2>
          <a:srgbClr val="003CA2"/>
        </a:dk2>
        <a:lt2>
          <a:srgbClr val="848F98"/>
        </a:lt2>
        <a:accent1>
          <a:srgbClr val="580F8B"/>
        </a:accent1>
        <a:accent2>
          <a:srgbClr val="E70033"/>
        </a:accent2>
        <a:accent3>
          <a:srgbClr val="FFFFFF"/>
        </a:accent3>
        <a:accent4>
          <a:srgbClr val="000000"/>
        </a:accent4>
        <a:accent5>
          <a:srgbClr val="B4AAC4"/>
        </a:accent5>
        <a:accent6>
          <a:srgbClr val="D1002D"/>
        </a:accent6>
        <a:hlink>
          <a:srgbClr val="0096DB"/>
        </a:hlink>
        <a:folHlink>
          <a:srgbClr val="77B8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Boeing Logo Divider Slide_White BG">
  <a:themeElements>
    <a:clrScheme name="Boeing Color Palette">
      <a:dk1>
        <a:srgbClr val="000000"/>
      </a:dk1>
      <a:lt1>
        <a:srgbClr val="FFFFFF"/>
      </a:lt1>
      <a:dk2>
        <a:srgbClr val="0039A6"/>
      </a:dk2>
      <a:lt2>
        <a:srgbClr val="A5ACB0"/>
      </a:lt2>
      <a:accent1>
        <a:srgbClr val="0039A6"/>
      </a:accent1>
      <a:accent2>
        <a:srgbClr val="E70033"/>
      </a:accent2>
      <a:accent3>
        <a:srgbClr val="0096DB"/>
      </a:accent3>
      <a:accent4>
        <a:srgbClr val="77B800"/>
      </a:accent4>
      <a:accent5>
        <a:srgbClr val="580F8B"/>
      </a:accent5>
      <a:accent6>
        <a:srgbClr val="FFA200"/>
      </a:accent6>
      <a:hlink>
        <a:srgbClr val="0039A6"/>
      </a:hlink>
      <a:folHlink>
        <a:srgbClr val="A5ACB0"/>
      </a:folHlink>
    </a:clrScheme>
    <a:fontScheme name="2_GradientBar_IdentityBar_QUESTIO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GradientBar_IdentityBar_QUESTIONS 1">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GradientBar_IdentityBar_QUESTIONS 2">
        <a:dk1>
          <a:srgbClr val="000000"/>
        </a:dk1>
        <a:lt1>
          <a:srgbClr val="FFFFFF"/>
        </a:lt1>
        <a:dk2>
          <a:srgbClr val="0039A6"/>
        </a:dk2>
        <a:lt2>
          <a:srgbClr val="A5ACB0"/>
        </a:lt2>
        <a:accent1>
          <a:srgbClr val="580F8B"/>
        </a:accent1>
        <a:accent2>
          <a:srgbClr val="E70033"/>
        </a:accent2>
        <a:accent3>
          <a:srgbClr val="FFFFFF"/>
        </a:accent3>
        <a:accent4>
          <a:srgbClr val="000000"/>
        </a:accent4>
        <a:accent5>
          <a:srgbClr val="B4AAC4"/>
        </a:accent5>
        <a:accent6>
          <a:srgbClr val="D1002D"/>
        </a:accent6>
        <a:hlink>
          <a:srgbClr val="0096DB"/>
        </a:hlink>
        <a:folHlink>
          <a:srgbClr val="77B800"/>
        </a:folHlink>
      </a:clrScheme>
      <a:clrMap bg1="lt1" tx1="dk1" bg2="lt2" tx2="dk2" accent1="accent1" accent2="accent2" accent3="accent3" accent4="accent4" accent5="accent5" accent6="accent6" hlink="hlink" folHlink="folHlink"/>
    </a:extraClrScheme>
    <a:extraClrScheme>
      <a:clrScheme name="2_GradientBar_IdentityBar_QUESTIONS 3">
        <a:dk1>
          <a:srgbClr val="000000"/>
        </a:dk1>
        <a:lt1>
          <a:srgbClr val="FFFFFF"/>
        </a:lt1>
        <a:dk2>
          <a:srgbClr val="0039A6"/>
        </a:dk2>
        <a:lt2>
          <a:srgbClr val="848F98"/>
        </a:lt2>
        <a:accent1>
          <a:srgbClr val="580F8B"/>
        </a:accent1>
        <a:accent2>
          <a:srgbClr val="E70033"/>
        </a:accent2>
        <a:accent3>
          <a:srgbClr val="FFFFFF"/>
        </a:accent3>
        <a:accent4>
          <a:srgbClr val="000000"/>
        </a:accent4>
        <a:accent5>
          <a:srgbClr val="B4AAC4"/>
        </a:accent5>
        <a:accent6>
          <a:srgbClr val="D1002D"/>
        </a:accent6>
        <a:hlink>
          <a:srgbClr val="0096DB"/>
        </a:hlink>
        <a:folHlink>
          <a:srgbClr val="77B800"/>
        </a:folHlink>
      </a:clrScheme>
      <a:clrMap bg1="lt1" tx1="dk1" bg2="lt2" tx2="dk2" accent1="accent1" accent2="accent2" accent3="accent3" accent4="accent4" accent5="accent5" accent6="accent6" hlink="hlink" folHlink="folHlink"/>
    </a:extraClrScheme>
    <a:extraClrScheme>
      <a:clrScheme name="2_GradientBar_IdentityBar_QUESTIONS 4">
        <a:dk1>
          <a:srgbClr val="000000"/>
        </a:dk1>
        <a:lt1>
          <a:srgbClr val="FFFFFF"/>
        </a:lt1>
        <a:dk2>
          <a:srgbClr val="003CA2"/>
        </a:dk2>
        <a:lt2>
          <a:srgbClr val="848F98"/>
        </a:lt2>
        <a:accent1>
          <a:srgbClr val="580F8B"/>
        </a:accent1>
        <a:accent2>
          <a:srgbClr val="E24A12"/>
        </a:accent2>
        <a:accent3>
          <a:srgbClr val="FFFFFF"/>
        </a:accent3>
        <a:accent4>
          <a:srgbClr val="000000"/>
        </a:accent4>
        <a:accent5>
          <a:srgbClr val="B4AAC4"/>
        </a:accent5>
        <a:accent6>
          <a:srgbClr val="CD420F"/>
        </a:accent6>
        <a:hlink>
          <a:srgbClr val="0096DB"/>
        </a:hlink>
        <a:folHlink>
          <a:srgbClr val="77B800"/>
        </a:folHlink>
      </a:clrScheme>
      <a:clrMap bg1="lt1" tx1="dk1" bg2="lt2" tx2="dk2" accent1="accent1" accent2="accent2" accent3="accent3" accent4="accent4" accent5="accent5" accent6="accent6" hlink="hlink" folHlink="folHlink"/>
    </a:extraClrScheme>
    <a:extraClrScheme>
      <a:clrScheme name="2_GradientBar_IdentityBar_QUESTIONS 5">
        <a:dk1>
          <a:srgbClr val="000000"/>
        </a:dk1>
        <a:lt1>
          <a:srgbClr val="FFFFFF"/>
        </a:lt1>
        <a:dk2>
          <a:srgbClr val="003CA2"/>
        </a:dk2>
        <a:lt2>
          <a:srgbClr val="848F98"/>
        </a:lt2>
        <a:accent1>
          <a:srgbClr val="580F8B"/>
        </a:accent1>
        <a:accent2>
          <a:srgbClr val="E70033"/>
        </a:accent2>
        <a:accent3>
          <a:srgbClr val="FFFFFF"/>
        </a:accent3>
        <a:accent4>
          <a:srgbClr val="000000"/>
        </a:accent4>
        <a:accent5>
          <a:srgbClr val="B4AAC4"/>
        </a:accent5>
        <a:accent6>
          <a:srgbClr val="D1002D"/>
        </a:accent6>
        <a:hlink>
          <a:srgbClr val="0096DB"/>
        </a:hlink>
        <a:folHlink>
          <a:srgbClr val="77B8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 OPP Tool Team R1</Template>
  <TotalTime>14496</TotalTime>
  <Words>4345</Words>
  <Application>Microsoft Office PowerPoint</Application>
  <PresentationFormat>On-screen Show (4:3)</PresentationFormat>
  <Paragraphs>563</Paragraphs>
  <Slides>61</Slides>
  <Notes>59</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61</vt:i4>
      </vt:variant>
    </vt:vector>
  </HeadingPairs>
  <TitlesOfParts>
    <vt:vector size="67" baseType="lpstr">
      <vt:lpstr>ＭＳ Ｐゴシック</vt:lpstr>
      <vt:lpstr>Arial</vt:lpstr>
      <vt:lpstr>Wingdings</vt:lpstr>
      <vt:lpstr>whiteback_photoband</vt:lpstr>
      <vt:lpstr>Boeing Logo Divider Slide_White BG</vt:lpstr>
      <vt:lpstr>1_Boeing Logo Divider Slide_White BG</vt:lpstr>
      <vt:lpstr>PowerPoint Presentation</vt:lpstr>
      <vt:lpstr>Agenda</vt:lpstr>
      <vt:lpstr> SORTS</vt:lpstr>
      <vt:lpstr>Sorts</vt:lpstr>
      <vt:lpstr>Sorts</vt:lpstr>
      <vt:lpstr>Sorts - Temporary</vt:lpstr>
      <vt:lpstr>Sorts - Temporary</vt:lpstr>
      <vt:lpstr>Sorts - Temporary</vt:lpstr>
      <vt:lpstr>Sorts - Temporary</vt:lpstr>
      <vt:lpstr>Sorts - Temporary</vt:lpstr>
      <vt:lpstr>Sorts - Temporary</vt:lpstr>
      <vt:lpstr>Sorts - Temporary</vt:lpstr>
      <vt:lpstr>Sorts - Temporary</vt:lpstr>
      <vt:lpstr>Sorts - Temporary</vt:lpstr>
      <vt:lpstr>Sorts - Temporary</vt:lpstr>
      <vt:lpstr>Sorts - Temporary</vt:lpstr>
      <vt:lpstr>Sorts - Temporary</vt:lpstr>
      <vt:lpstr>Sorts - Temporary</vt:lpstr>
      <vt:lpstr>Sorts - Creating a New Sort</vt:lpstr>
      <vt:lpstr>Sorts - Creating a New Sort</vt:lpstr>
      <vt:lpstr>Sorts - Creating a New Sort</vt:lpstr>
      <vt:lpstr>Sorts – Complex</vt:lpstr>
      <vt:lpstr>Sorts – Complex</vt:lpstr>
      <vt:lpstr>Sorts – Access Control</vt:lpstr>
      <vt:lpstr>Copy Shared View to {yourID}_xx Project</vt:lpstr>
      <vt:lpstr>Shared Views can “share” Sorts that are Not-Shared</vt:lpstr>
      <vt:lpstr> FILTERS</vt:lpstr>
      <vt:lpstr>Filter Shortcuts</vt:lpstr>
      <vt:lpstr>Filters Identified in Status Bar</vt:lpstr>
      <vt:lpstr>Selecting Filters from Shortcut Menu</vt:lpstr>
      <vt:lpstr>Selecting Filters from Tools Ribbon</vt:lpstr>
      <vt:lpstr> Filters Dialog Box</vt:lpstr>
      <vt:lpstr> Creating a New Filter</vt:lpstr>
      <vt:lpstr> Creating a New Filter</vt:lpstr>
      <vt:lpstr> Filters</vt:lpstr>
      <vt:lpstr>Entering Value1 into New Filter</vt:lpstr>
      <vt:lpstr>Delimiters for Constants in Filters</vt:lpstr>
      <vt:lpstr>Entering Delimiter Around Value1</vt:lpstr>
      <vt:lpstr> Project with Task_200 Filter applied</vt:lpstr>
      <vt:lpstr> Filter – Find Dates Between</vt:lpstr>
      <vt:lpstr>Using Between Operator in Filter</vt:lpstr>
      <vt:lpstr> Compound Filter </vt:lpstr>
      <vt:lpstr> Create New Filter Using Copy</vt:lpstr>
      <vt:lpstr>Compound Filter using OR</vt:lpstr>
      <vt:lpstr> Using Parentheses for more Complicated Filters</vt:lpstr>
      <vt:lpstr>Compound Filter – No Parentheses</vt:lpstr>
      <vt:lpstr>Compound Filter – Parentheses Added by OPP</vt:lpstr>
      <vt:lpstr> Filters</vt:lpstr>
      <vt:lpstr> Selecting &lt;Cancel Filter&gt; Removes Filter Criteria</vt:lpstr>
      <vt:lpstr> &lt;Cancel Filter&gt;  Shows All Records in a Project</vt:lpstr>
      <vt:lpstr>Character Fields in Filters are Case Sensitive</vt:lpstr>
      <vt:lpstr> Examining Filter Results in the Spreadsheet View</vt:lpstr>
      <vt:lpstr>Filters Results Can be Evaluated Top Down or Bottoms up </vt:lpstr>
      <vt:lpstr>Changing Filter Setting to Apply Top-Down</vt:lpstr>
      <vt:lpstr>Selecting More Button on Filter</vt:lpstr>
      <vt:lpstr>Creating Filter with Functions/Fields</vt:lpstr>
      <vt:lpstr> EXERCISES</vt:lpstr>
      <vt:lpstr>Sorts - Exercises</vt:lpstr>
      <vt:lpstr> Filters - Exercises</vt:lpstr>
      <vt:lpstr>Clean Up – Delete Objects Created During Class</vt:lpstr>
      <vt:lpstr>CHANGE LOG</vt:lpstr>
    </vt:vector>
  </TitlesOfParts>
  <Company>The Boeing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irvings</dc:creator>
  <cp:lastModifiedBy>Reed, Cynthia C</cp:lastModifiedBy>
  <cp:revision>273</cp:revision>
  <dcterms:created xsi:type="dcterms:W3CDTF">2004-05-26T14:24:38Z</dcterms:created>
  <dcterms:modified xsi:type="dcterms:W3CDTF">2016-11-04T13:37:07Z</dcterms:modified>
</cp:coreProperties>
</file>