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4"/>
  </p:notesMasterIdLst>
  <p:handoutMasterIdLst>
    <p:handoutMasterId r:id="rId45"/>
  </p:handoutMasterIdLst>
  <p:sldIdLst>
    <p:sldId id="373" r:id="rId2"/>
    <p:sldId id="296" r:id="rId3"/>
    <p:sldId id="375" r:id="rId4"/>
    <p:sldId id="374" r:id="rId5"/>
    <p:sldId id="348" r:id="rId6"/>
    <p:sldId id="376" r:id="rId7"/>
    <p:sldId id="303" r:id="rId8"/>
    <p:sldId id="304" r:id="rId9"/>
    <p:sldId id="307" r:id="rId10"/>
    <p:sldId id="308" r:id="rId11"/>
    <p:sldId id="377" r:id="rId12"/>
    <p:sldId id="366" r:id="rId13"/>
    <p:sldId id="367" r:id="rId14"/>
    <p:sldId id="370" r:id="rId15"/>
    <p:sldId id="371" r:id="rId16"/>
    <p:sldId id="378" r:id="rId17"/>
    <p:sldId id="383" r:id="rId18"/>
    <p:sldId id="386" r:id="rId19"/>
    <p:sldId id="387" r:id="rId20"/>
    <p:sldId id="379" r:id="rId21"/>
    <p:sldId id="388" r:id="rId22"/>
    <p:sldId id="384" r:id="rId23"/>
    <p:sldId id="389" r:id="rId24"/>
    <p:sldId id="390" r:id="rId25"/>
    <p:sldId id="391" r:id="rId26"/>
    <p:sldId id="392" r:id="rId27"/>
    <p:sldId id="393" r:id="rId28"/>
    <p:sldId id="394" r:id="rId29"/>
    <p:sldId id="380" r:id="rId30"/>
    <p:sldId id="395" r:id="rId31"/>
    <p:sldId id="396" r:id="rId32"/>
    <p:sldId id="381" r:id="rId33"/>
    <p:sldId id="349" r:id="rId34"/>
    <p:sldId id="335" r:id="rId35"/>
    <p:sldId id="336" r:id="rId36"/>
    <p:sldId id="337" r:id="rId37"/>
    <p:sldId id="338" r:id="rId38"/>
    <p:sldId id="339" r:id="rId39"/>
    <p:sldId id="382" r:id="rId40"/>
    <p:sldId id="315" r:id="rId41"/>
    <p:sldId id="397" r:id="rId42"/>
    <p:sldId id="297" r:id="rId43"/>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66"/>
    <a:srgbClr val="0000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9" autoAdjust="0"/>
    <p:restoredTop sz="92621" autoAdjust="0"/>
  </p:normalViewPr>
  <p:slideViewPr>
    <p:cSldViewPr>
      <p:cViewPr>
        <p:scale>
          <a:sx n="50" d="100"/>
          <a:sy n="50" d="100"/>
        </p:scale>
        <p:origin x="1469"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22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968A4E1-D13F-4278-BB0E-67C1097214ED}" type="slidenum">
              <a:rPr lang="en-US" altLang="en-US"/>
              <a:pPr/>
              <a:t>‹#›</a:t>
            </a:fld>
            <a:endParaRPr lang="en-US" altLang="en-US"/>
          </a:p>
        </p:txBody>
      </p:sp>
    </p:spTree>
    <p:extLst>
      <p:ext uri="{BB962C8B-B14F-4D97-AF65-F5344CB8AC3E}">
        <p14:creationId xmlns:p14="http://schemas.microsoft.com/office/powerpoint/2010/main" val="2264380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1A6D388-DDE1-44D2-AF27-8254C470D756}" type="slidenum">
              <a:rPr lang="en-US" altLang="en-US"/>
              <a:pPr/>
              <a:t>‹#›</a:t>
            </a:fld>
            <a:endParaRPr lang="en-US" altLang="en-US"/>
          </a:p>
        </p:txBody>
      </p:sp>
    </p:spTree>
    <p:extLst>
      <p:ext uri="{BB962C8B-B14F-4D97-AF65-F5344CB8AC3E}">
        <p14:creationId xmlns:p14="http://schemas.microsoft.com/office/powerpoint/2010/main" val="4221467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2C4D2-6D53-44DF-95F8-15271B05A9D8}" type="slidenum">
              <a:rPr lang="en-US" altLang="en-US"/>
              <a:pPr/>
              <a:t>1</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69155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21</a:t>
            </a:fld>
            <a:endParaRPr lang="en-US" altLang="en-US"/>
          </a:p>
        </p:txBody>
      </p:sp>
    </p:spTree>
    <p:extLst>
      <p:ext uri="{BB962C8B-B14F-4D97-AF65-F5344CB8AC3E}">
        <p14:creationId xmlns:p14="http://schemas.microsoft.com/office/powerpoint/2010/main" val="66788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22</a:t>
            </a:fld>
            <a:endParaRPr lang="en-US" altLang="en-US"/>
          </a:p>
        </p:txBody>
      </p:sp>
    </p:spTree>
    <p:extLst>
      <p:ext uri="{BB962C8B-B14F-4D97-AF65-F5344CB8AC3E}">
        <p14:creationId xmlns:p14="http://schemas.microsoft.com/office/powerpoint/2010/main" val="1325724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23</a:t>
            </a:fld>
            <a:endParaRPr lang="en-US" altLang="en-US"/>
          </a:p>
        </p:txBody>
      </p:sp>
    </p:spTree>
    <p:extLst>
      <p:ext uri="{BB962C8B-B14F-4D97-AF65-F5344CB8AC3E}">
        <p14:creationId xmlns:p14="http://schemas.microsoft.com/office/powerpoint/2010/main" val="4207799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25</a:t>
            </a:fld>
            <a:endParaRPr lang="en-US" altLang="en-US"/>
          </a:p>
        </p:txBody>
      </p:sp>
    </p:spTree>
    <p:extLst>
      <p:ext uri="{BB962C8B-B14F-4D97-AF65-F5344CB8AC3E}">
        <p14:creationId xmlns:p14="http://schemas.microsoft.com/office/powerpoint/2010/main" val="3380030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26</a:t>
            </a:fld>
            <a:endParaRPr lang="en-US" altLang="en-US"/>
          </a:p>
        </p:txBody>
      </p:sp>
    </p:spTree>
    <p:extLst>
      <p:ext uri="{BB962C8B-B14F-4D97-AF65-F5344CB8AC3E}">
        <p14:creationId xmlns:p14="http://schemas.microsoft.com/office/powerpoint/2010/main" val="4143285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27</a:t>
            </a:fld>
            <a:endParaRPr lang="en-US" altLang="en-US"/>
          </a:p>
        </p:txBody>
      </p:sp>
    </p:spTree>
    <p:extLst>
      <p:ext uri="{BB962C8B-B14F-4D97-AF65-F5344CB8AC3E}">
        <p14:creationId xmlns:p14="http://schemas.microsoft.com/office/powerpoint/2010/main" val="799149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28</a:t>
            </a:fld>
            <a:endParaRPr lang="en-US" altLang="en-US"/>
          </a:p>
        </p:txBody>
      </p:sp>
    </p:spTree>
    <p:extLst>
      <p:ext uri="{BB962C8B-B14F-4D97-AF65-F5344CB8AC3E}">
        <p14:creationId xmlns:p14="http://schemas.microsoft.com/office/powerpoint/2010/main" val="3621611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30</a:t>
            </a:fld>
            <a:endParaRPr lang="en-US" altLang="en-US"/>
          </a:p>
        </p:txBody>
      </p:sp>
    </p:spTree>
    <p:extLst>
      <p:ext uri="{BB962C8B-B14F-4D97-AF65-F5344CB8AC3E}">
        <p14:creationId xmlns:p14="http://schemas.microsoft.com/office/powerpoint/2010/main" val="36270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31</a:t>
            </a:fld>
            <a:endParaRPr lang="en-US" altLang="en-US"/>
          </a:p>
        </p:txBody>
      </p:sp>
    </p:spTree>
    <p:extLst>
      <p:ext uri="{BB962C8B-B14F-4D97-AF65-F5344CB8AC3E}">
        <p14:creationId xmlns:p14="http://schemas.microsoft.com/office/powerpoint/2010/main" val="300894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35</a:t>
            </a:fld>
            <a:endParaRPr lang="en-US" altLang="en-US"/>
          </a:p>
        </p:txBody>
      </p:sp>
    </p:spTree>
    <p:extLst>
      <p:ext uri="{BB962C8B-B14F-4D97-AF65-F5344CB8AC3E}">
        <p14:creationId xmlns:p14="http://schemas.microsoft.com/office/powerpoint/2010/main" val="138470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DF732-A90A-49BD-ACF5-95925A549FB9}" type="slidenum">
              <a:rPr lang="en-US" altLang="en-US"/>
              <a:pPr/>
              <a:t>2</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950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38</a:t>
            </a:fld>
            <a:endParaRPr lang="en-US" altLang="en-US"/>
          </a:p>
        </p:txBody>
      </p:sp>
    </p:spTree>
    <p:extLst>
      <p:ext uri="{BB962C8B-B14F-4D97-AF65-F5344CB8AC3E}">
        <p14:creationId xmlns:p14="http://schemas.microsoft.com/office/powerpoint/2010/main" val="617734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Manually adding Calendar IDs is highly discouraged if you</a:t>
            </a:r>
            <a:r>
              <a:rPr lang="en-US" baseline="0" dirty="0" smtClean="0"/>
              <a:t> are working with a project that is associated with a Cobra project.  Then the OPP/Cobra mapping tool must be used for any Adds/Updates to the Calendar IDs.</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40</a:t>
            </a:fld>
            <a:endParaRPr lang="en-US" altLang="en-US"/>
          </a:p>
        </p:txBody>
      </p:sp>
    </p:spTree>
    <p:extLst>
      <p:ext uri="{BB962C8B-B14F-4D97-AF65-F5344CB8AC3E}">
        <p14:creationId xmlns:p14="http://schemas.microsoft.com/office/powerpoint/2010/main" val="4257358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Manually adding Calendar IDs is highly discouraged if you</a:t>
            </a:r>
            <a:r>
              <a:rPr lang="en-US" baseline="0" dirty="0" smtClean="0"/>
              <a:t> are working with a project that is associated with a Cobra project.  Then the OPP/Cobra mapping tool must be used for any Adds/Updates to the Calendar IDs.</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41</a:t>
            </a:fld>
            <a:endParaRPr lang="en-US" altLang="en-US"/>
          </a:p>
        </p:txBody>
      </p:sp>
    </p:spTree>
    <p:extLst>
      <p:ext uri="{BB962C8B-B14F-4D97-AF65-F5344CB8AC3E}">
        <p14:creationId xmlns:p14="http://schemas.microsoft.com/office/powerpoint/2010/main" val="4261777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BE865-964E-4AE0-89AD-A210DF3F8C5A}" type="slidenum">
              <a:rPr lang="en-US" altLang="en-US"/>
              <a:pPr/>
              <a:t>42</a:t>
            </a:fld>
            <a:endParaRPr lang="en-US" altLang="en-US"/>
          </a:p>
        </p:txBody>
      </p:sp>
      <p:sp>
        <p:nvSpPr>
          <p:cNvPr id="94210" name="Rectangle 2"/>
          <p:cNvSpPr>
            <a:spLocks noGrp="1" noRot="1" noChangeAspect="1" noChangeArrowheads="1" noTextEdit="1"/>
          </p:cNvSpPr>
          <p:nvPr>
            <p:ph type="sldImg"/>
          </p:nvPr>
        </p:nvSpPr>
        <p:spPr>
          <a:xfrm>
            <a:off x="1147763" y="685800"/>
            <a:ext cx="4567237" cy="3427413"/>
          </a:xfrm>
          <a:ln/>
        </p:spPr>
      </p:sp>
      <p:sp>
        <p:nvSpPr>
          <p:cNvPr id="94211" name="Rectangle 3"/>
          <p:cNvSpPr>
            <a:spLocks noGrp="1" noChangeArrowheads="1"/>
          </p:cNvSpPr>
          <p:nvPr>
            <p:ph type="body" idx="1"/>
          </p:nvPr>
        </p:nvSpPr>
        <p:spPr>
          <a:xfrm>
            <a:off x="914400" y="4341813"/>
            <a:ext cx="5029200" cy="4116387"/>
          </a:xfrm>
        </p:spPr>
        <p:txBody>
          <a:bodyPr/>
          <a:lstStyle/>
          <a:p>
            <a:endParaRPr lang="en-US" altLang="en-US"/>
          </a:p>
        </p:txBody>
      </p:sp>
    </p:spTree>
    <p:extLst>
      <p:ext uri="{BB962C8B-B14F-4D97-AF65-F5344CB8AC3E}">
        <p14:creationId xmlns:p14="http://schemas.microsoft.com/office/powerpoint/2010/main" val="10771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3</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410402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DC4A0-6EB9-4E23-BF88-4A0F3EDE5262}" type="slidenum">
              <a:rPr lang="en-US" altLang="en-US"/>
              <a:pPr/>
              <a:t>4</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sz="2000" dirty="0"/>
          </a:p>
        </p:txBody>
      </p:sp>
    </p:spTree>
    <p:extLst>
      <p:ext uri="{BB962C8B-B14F-4D97-AF65-F5344CB8AC3E}">
        <p14:creationId xmlns:p14="http://schemas.microsoft.com/office/powerpoint/2010/main" val="4194119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anose="02020603050405020304" pitchFamily="18" charset="0"/>
                <a:ea typeface="+mn-ea"/>
                <a:cs typeface="+mn-cs"/>
              </a:rPr>
              <a:t>Note:  Adjust your Read Only selections appropriately.  Not all groups should have Read Only set to ‘No’.  This gives the group ‘Write’ access to the file. </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9</a:t>
            </a:fld>
            <a:endParaRPr lang="en-US" altLang="en-US"/>
          </a:p>
        </p:txBody>
      </p:sp>
    </p:spTree>
    <p:extLst>
      <p:ext uri="{BB962C8B-B14F-4D97-AF65-F5344CB8AC3E}">
        <p14:creationId xmlns:p14="http://schemas.microsoft.com/office/powerpoint/2010/main" val="1901081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empus Sans ITC" panose="04020404030D07020202" pitchFamily="82" charset="0"/>
                <a:ea typeface="+mn-ea"/>
                <a:cs typeface="+mn-cs"/>
              </a:rPr>
              <a:t>Note:  Adjust your Read Only selections appropriately.  Not all groups should have Read Only set to ‘No’.  This gives the group ‘Write’ access to the file. </a:t>
            </a:r>
            <a:endParaRPr lang="en-US" dirty="0">
              <a:latin typeface="Tempus Sans ITC" panose="04020404030D07020202" pitchFamily="82" charset="0"/>
            </a:endParaRPr>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14</a:t>
            </a:fld>
            <a:endParaRPr lang="en-US" altLang="en-US"/>
          </a:p>
        </p:txBody>
      </p:sp>
    </p:spTree>
    <p:extLst>
      <p:ext uri="{BB962C8B-B14F-4D97-AF65-F5344CB8AC3E}">
        <p14:creationId xmlns:p14="http://schemas.microsoft.com/office/powerpoint/2010/main" val="896632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17</a:t>
            </a:fld>
            <a:endParaRPr lang="en-US" altLang="en-US"/>
          </a:p>
        </p:txBody>
      </p:sp>
    </p:spTree>
    <p:extLst>
      <p:ext uri="{BB962C8B-B14F-4D97-AF65-F5344CB8AC3E}">
        <p14:creationId xmlns:p14="http://schemas.microsoft.com/office/powerpoint/2010/main" val="103952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18</a:t>
            </a:fld>
            <a:endParaRPr lang="en-US" altLang="en-US"/>
          </a:p>
        </p:txBody>
      </p:sp>
    </p:spTree>
    <p:extLst>
      <p:ext uri="{BB962C8B-B14F-4D97-AF65-F5344CB8AC3E}">
        <p14:creationId xmlns:p14="http://schemas.microsoft.com/office/powerpoint/2010/main" val="4064509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19</a:t>
            </a:fld>
            <a:endParaRPr lang="en-US" altLang="en-US"/>
          </a:p>
        </p:txBody>
      </p:sp>
    </p:spTree>
    <p:extLst>
      <p:ext uri="{BB962C8B-B14F-4D97-AF65-F5344CB8AC3E}">
        <p14:creationId xmlns:p14="http://schemas.microsoft.com/office/powerpoint/2010/main" val="369172842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57" name="text_Title"/>
          <p:cNvSpPr>
            <a:spLocks noGrp="1" noChangeArrowheads="1"/>
          </p:cNvSpPr>
          <p:nvPr>
            <p:ph type="ctrTitle" sz="quarter" hasCustomPrompt="1"/>
          </p:nvPr>
        </p:nvSpPr>
        <p:spPr>
          <a:xfrm>
            <a:off x="3150010" y="292052"/>
            <a:ext cx="5709513" cy="820737"/>
          </a:xfrm>
          <a:ln algn="ctr"/>
        </p:spPr>
        <p:txBody>
          <a:bodyPr lIns="0" tIns="0" rIns="0" bIns="0" anchor="b" anchorCtr="0"/>
          <a:lstStyle>
            <a:lvl1pPr algn="r">
              <a:lnSpc>
                <a:spcPct val="100000"/>
              </a:lnSpc>
              <a:spcBef>
                <a:spcPts val="0"/>
              </a:spcBef>
              <a:defRPr sz="2667" b="0" baseline="0">
                <a:solidFill>
                  <a:schemeClr val="tx1"/>
                </a:solidFill>
                <a:effectLst/>
              </a:defRPr>
            </a:lvl1pPr>
          </a:lstStyle>
          <a:p>
            <a:r>
              <a:rPr lang="en-US" dirty="0" smtClean="0"/>
              <a:t>Open Plan Professional Tool Team</a:t>
            </a:r>
            <a:br>
              <a:rPr lang="en-US" dirty="0" smtClean="0"/>
            </a:br>
            <a:r>
              <a:rPr lang="en-US" dirty="0" smtClean="0"/>
              <a:t>CSPR</a:t>
            </a:r>
            <a:endParaRPr lang="en-US" dirty="0"/>
          </a:p>
        </p:txBody>
      </p:sp>
      <p:sp>
        <p:nvSpPr>
          <p:cNvPr id="58" name="Rectangle 10"/>
          <p:cNvSpPr>
            <a:spLocks noGrp="1" noChangeArrowheads="1"/>
          </p:cNvSpPr>
          <p:nvPr>
            <p:ph type="subTitle" idx="1"/>
          </p:nvPr>
        </p:nvSpPr>
        <p:spPr>
          <a:xfrm>
            <a:off x="447937" y="4688340"/>
            <a:ext cx="8245475" cy="590931"/>
          </a:xfrm>
        </p:spPr>
        <p:txBody>
          <a:bodyPr/>
          <a:lstStyle>
            <a:lvl1pPr marL="0" indent="0">
              <a:spcBef>
                <a:spcPct val="0"/>
              </a:spcBef>
              <a:buFont typeface="Wingdings" pitchFamily="2" charset="2"/>
              <a:buNone/>
              <a:defRPr sz="4267" b="0">
                <a:solidFill>
                  <a:srgbClr val="394A59"/>
                </a:solidFill>
              </a:defRPr>
            </a:lvl1pPr>
          </a:lstStyle>
          <a:p>
            <a:r>
              <a:rPr lang="en-US" dirty="0" smtClean="0"/>
              <a:t>Click to edit Master subtitle style</a:t>
            </a:r>
            <a:endParaRPr lang="en-US" dirty="0"/>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847947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11507"/>
            <a:ext cx="8001000" cy="16435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914437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3779580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pic>
        <p:nvPicPr>
          <p:cNvPr id="7" name="Picture 6" descr="photoband bdsdevelopment.png"/>
          <p:cNvPicPr>
            <a:picLocks noChangeAspect="1"/>
          </p:cNvPicPr>
          <p:nvPr userDrawn="1"/>
        </p:nvPicPr>
        <p:blipFill>
          <a:blip r:embed="rId2" cstate="print"/>
          <a:stretch>
            <a:fillRect/>
          </a:stretch>
        </p:blipFill>
        <p:spPr>
          <a:xfrm>
            <a:off x="4425903" y="5608089"/>
            <a:ext cx="4390043" cy="709588"/>
          </a:xfrm>
          <a:prstGeom prst="rect">
            <a:avLst/>
          </a:prstGeom>
        </p:spPr>
      </p:pic>
      <p:sp>
        <p:nvSpPr>
          <p:cNvPr id="5"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626664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4238751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153400" cy="4431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1692277"/>
            <a:ext cx="4073525"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7"/>
            <a:ext cx="4075112"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942460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8" name="Rectangle 10"/>
          <p:cNvSpPr>
            <a:spLocks noGrp="1" noChangeArrowheads="1"/>
          </p:cNvSpPr>
          <p:nvPr>
            <p:ph type="subTitle" idx="1"/>
          </p:nvPr>
        </p:nvSpPr>
        <p:spPr>
          <a:xfrm>
            <a:off x="447937" y="4688340"/>
            <a:ext cx="8245475" cy="590931"/>
          </a:xfrm>
          <a:prstGeom prst="rect">
            <a:avLst/>
          </a:prstGeom>
        </p:spPr>
        <p:txBody>
          <a:bodyPr/>
          <a:lstStyle>
            <a:lvl1pPr marL="0" indent="0">
              <a:spcBef>
                <a:spcPct val="0"/>
              </a:spcBef>
              <a:buFont typeface="Wingdings" pitchFamily="2" charset="2"/>
              <a:buNone/>
              <a:defRPr sz="4267" b="0">
                <a:solidFill>
                  <a:srgbClr val="394A59"/>
                </a:solidFill>
              </a:defRPr>
            </a:lvl1pPr>
          </a:lstStyle>
          <a:p>
            <a:r>
              <a:rPr lang="en-US" dirty="0" smtClean="0"/>
              <a:t>Click to edit Master subtitle style</a:t>
            </a:r>
            <a:endParaRPr lang="en-US" dirty="0"/>
          </a:p>
        </p:txBody>
      </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dirty="0" smtClean="0"/>
              <a:t>Author, revision date </a:t>
            </a:r>
            <a:r>
              <a:rPr lang="en-US" sz="1333" dirty="0" smtClean="0"/>
              <a:t>| </a:t>
            </a:r>
            <a:fld id="{4783AC42-7454-4449-AFF3-5E2CB59CFF84}" type="slidenum">
              <a:rPr lang="en-US" sz="1333" smtClean="0"/>
              <a:pPr>
                <a:defRPr/>
              </a:pPr>
              <a:t>‹#›</a:t>
            </a:fld>
            <a:endParaRPr lang="en-US" sz="1333" dirty="0"/>
          </a:p>
        </p:txBody>
      </p:sp>
      <p:sp>
        <p:nvSpPr>
          <p:cNvPr id="18" name="Rectangle 10"/>
          <p:cNvSpPr txBox="1">
            <a:spLocks noChangeArrowheads="1"/>
          </p:cNvSpPr>
          <p:nvPr userDrawn="1"/>
        </p:nvSpPr>
        <p:spPr bwMode="auto">
          <a:xfrm>
            <a:off x="4114800" y="361955"/>
            <a:ext cx="4744723" cy="66479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18" rtl="0" eaLnBrk="1" fontAlgn="base" hangingPunct="1">
              <a:lnSpc>
                <a:spcPct val="90000"/>
              </a:lnSpc>
              <a:spcBef>
                <a:spcPct val="0"/>
              </a:spcBef>
              <a:spcAft>
                <a:spcPct val="0"/>
              </a:spcAft>
              <a:buClr>
                <a:schemeClr val="tx2"/>
              </a:buClr>
              <a:buFont typeface="Wingdings" pitchFamily="2" charset="2"/>
              <a:buNone/>
              <a:defRPr sz="4267" b="0">
                <a:solidFill>
                  <a:srgbClr val="394A59"/>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sz="2400" dirty="0" smtClean="0"/>
              <a:t>Open Plan Professional Tool Team</a:t>
            </a:r>
            <a:br>
              <a:rPr lang="en-US" sz="2400" dirty="0" smtClean="0"/>
            </a:br>
            <a:r>
              <a:rPr lang="en-US" sz="2400" dirty="0" smtClean="0">
                <a:solidFill>
                  <a:schemeClr val="accent1"/>
                </a:solidFill>
              </a:rPr>
              <a:t>CSPR</a:t>
            </a:r>
            <a:endParaRPr lang="en-US" sz="2400" kern="0" dirty="0">
              <a:solidFill>
                <a:schemeClr val="accent1"/>
              </a:solidFill>
            </a:endParaRPr>
          </a:p>
        </p:txBody>
      </p:sp>
      <p:sp>
        <p:nvSpPr>
          <p:cNvPr id="21" name="Footer Placeholder 4"/>
          <p:cNvSpPr>
            <a:spLocks noGrp="1"/>
          </p:cNvSpPr>
          <p:nvPr>
            <p:ph type="ftr" sz="quarter" idx="11"/>
          </p:nvPr>
        </p:nvSpPr>
        <p:spPr>
          <a:xfrm>
            <a:off x="3429000" y="6553200"/>
            <a:ext cx="1828800" cy="222466"/>
          </a:xfrm>
          <a:prstGeom prst="rect">
            <a:avLst/>
          </a:prstGeom>
        </p:spPr>
        <p:txBody>
          <a:bodyPr/>
          <a:lstStyle>
            <a:lvl1pPr>
              <a:defRPr sz="1000"/>
            </a:lvl1pPr>
          </a:lstStyle>
          <a:p>
            <a:r>
              <a:rPr lang="en-US" smtClean="0">
                <a:solidFill>
                  <a:srgbClr val="FFFFFF">
                    <a:lumMod val="50000"/>
                  </a:srgbClr>
                </a:solidFill>
              </a:rPr>
              <a:t>BOEING PROPRIETARY</a:t>
            </a:r>
            <a:endParaRPr lang="en-US" dirty="0">
              <a:solidFill>
                <a:srgbClr val="FFFFFF">
                  <a:lumMod val="50000"/>
                </a:srgbClr>
              </a:solidFill>
            </a:endParaRPr>
          </a:p>
        </p:txBody>
      </p:sp>
    </p:spTree>
    <p:extLst>
      <p:ext uri="{BB962C8B-B14F-4D97-AF65-F5344CB8AC3E}">
        <p14:creationId xmlns:p14="http://schemas.microsoft.com/office/powerpoint/2010/main" val="2418867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501"/>
            <a:ext cx="7772400" cy="1362075"/>
          </a:xfrm>
          <a:solidFill>
            <a:schemeClr val="accent1">
              <a:lumMod val="20000"/>
              <a:lumOff val="80000"/>
            </a:schemeClr>
          </a:solidFill>
        </p:spPr>
        <p:txBody>
          <a:bodyPr anchor="t">
            <a:normAutofit/>
          </a:bodyPr>
          <a:lstStyle>
            <a:lvl1pPr algn="ctr">
              <a:defRPr sz="3600" b="1" cap="all"/>
            </a:lvl1pPr>
          </a:lstStyle>
          <a:p>
            <a:r>
              <a:rPr lang="en-US" dirty="0" smtClean="0"/>
              <a:t>Click to edit Master title style</a:t>
            </a:r>
            <a:endParaRPr lang="en-US" dirty="0"/>
          </a:p>
        </p:txBody>
      </p:sp>
      <p:sp>
        <p:nvSpPr>
          <p:cNvPr id="4" name="Rectangle 3"/>
          <p:cNvSpPr>
            <a:spLocks noGrp="1" noChangeArrowheads="1"/>
          </p:cNvSpPr>
          <p:nvPr>
            <p:ph type="sldNum" sz="quarter" idx="10"/>
          </p:nvPr>
        </p:nvSpPr>
        <p:spPr>
          <a:ln/>
        </p:spPr>
        <p:txBody>
          <a:bodyPr/>
          <a:lstStyle>
            <a:lvl1pPr>
              <a:defRPr/>
            </a:lvl1pPr>
          </a:lstStyle>
          <a:p>
            <a:pPr>
              <a:defRPr/>
            </a:pPr>
            <a:fld id="{8B020C7A-6656-4570-9E27-FCA6D6A8AA0A}" type="slidenum">
              <a:rPr lang="en-US"/>
              <a:pPr>
                <a:defRPr/>
              </a:pPr>
              <a:t>‹#›</a:t>
            </a:fld>
            <a:endParaRPr lang="en-US"/>
          </a:p>
        </p:txBody>
      </p:sp>
    </p:spTree>
    <p:extLst>
      <p:ext uri="{BB962C8B-B14F-4D97-AF65-F5344CB8AC3E}">
        <p14:creationId xmlns:p14="http://schemas.microsoft.com/office/powerpoint/2010/main" val="793209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81000" y="228570"/>
            <a:ext cx="8077200" cy="443199"/>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dirty="0" smtClean="0"/>
              <a:t>Click to edit Master title style</a:t>
            </a:r>
          </a:p>
        </p:txBody>
      </p:sp>
      <p:sp>
        <p:nvSpPr>
          <p:cNvPr id="11268" name="Rectangle 4"/>
          <p:cNvSpPr>
            <a:spLocks noGrp="1" noChangeArrowheads="1"/>
          </p:cNvSpPr>
          <p:nvPr>
            <p:ph type="body" idx="1"/>
          </p:nvPr>
        </p:nvSpPr>
        <p:spPr bwMode="auto">
          <a:xfrm>
            <a:off x="438014" y="1111507"/>
            <a:ext cx="8020186" cy="164359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269" name="Rectangle 5"/>
          <p:cNvSpPr>
            <a:spLocks noChangeArrowheads="1"/>
          </p:cNvSpPr>
          <p:nvPr/>
        </p:nvSpPr>
        <p:spPr bwMode="auto">
          <a:xfrm>
            <a:off x="438014" y="6647983"/>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11271" name="Rectangle 7"/>
          <p:cNvSpPr>
            <a:spLocks noGrp="1" noChangeArrowheads="1"/>
          </p:cNvSpPr>
          <p:nvPr>
            <p:ph type="ftr" sz="quarter" idx="3"/>
          </p:nvPr>
        </p:nvSpPr>
        <p:spPr bwMode="auto">
          <a:xfrm>
            <a:off x="2971800" y="6370321"/>
            <a:ext cx="3200400" cy="39878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933" b="1">
                <a:solidFill>
                  <a:schemeClr val="bg1">
                    <a:lumMod val="50000"/>
                  </a:schemeClr>
                </a:solidFill>
              </a:defRPr>
            </a:lvl1pPr>
          </a:lstStyle>
          <a:p>
            <a:pPr fontAlgn="base">
              <a:spcBef>
                <a:spcPct val="0"/>
              </a:spcBef>
              <a:spcAft>
                <a:spcPct val="0"/>
              </a:spcAft>
            </a:pPr>
            <a:r>
              <a:rPr lang="en-US" smtClean="0">
                <a:solidFill>
                  <a:srgbClr val="FFFFFF">
                    <a:lumMod val="50000"/>
                  </a:srgbClr>
                </a:solidFill>
              </a:rPr>
              <a:t>BOEING PROPRIETARY</a:t>
            </a:r>
            <a:endParaRPr lang="en-US">
              <a:solidFill>
                <a:srgbClr val="FFFFFF">
                  <a:lumMod val="50000"/>
                </a:srgbClr>
              </a:solidFill>
            </a:endParaRPr>
          </a:p>
        </p:txBody>
      </p:sp>
      <p:sp>
        <p:nvSpPr>
          <p:cNvPr id="6" name="Rectangle 7"/>
          <p:cNvSpPr>
            <a:spLocks noGrp="1" noChangeArrowheads="1"/>
          </p:cNvSpPr>
          <p:nvPr>
            <p:ph type="sldNum" sz="quarter" idx="4"/>
          </p:nvPr>
        </p:nvSpPr>
        <p:spPr bwMode="auto">
          <a:xfrm>
            <a:off x="6640649" y="638049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a:pPr>
                <a:defRPr/>
              </a:pPr>
              <a:t>‹#›</a:t>
            </a:fld>
            <a:endParaRPr lang="en-US" sz="1333" dirty="0"/>
          </a:p>
        </p:txBody>
      </p:sp>
    </p:spTree>
    <p:extLst>
      <p:ext uri="{BB962C8B-B14F-4D97-AF65-F5344CB8AC3E}">
        <p14:creationId xmlns:p14="http://schemas.microsoft.com/office/powerpoint/2010/main" val="1969680154"/>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1" r:id="rId7"/>
    <p:sldLayoutId id="2147483672" r:id="rId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1020737"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37" rtl="0" eaLnBrk="1" fontAlgn="base" hangingPunct="1">
        <a:lnSpc>
          <a:spcPct val="90000"/>
        </a:lnSpc>
        <a:spcBef>
          <a:spcPct val="0"/>
        </a:spcBef>
        <a:spcAft>
          <a:spcPct val="0"/>
        </a:spcAft>
        <a:defRPr sz="3200" b="1">
          <a:solidFill>
            <a:schemeClr val="tx2"/>
          </a:solidFill>
          <a:latin typeface="Arial" charset="0"/>
        </a:defRPr>
      </a:lvl2pPr>
      <a:lvl3pPr algn="l" defTabSz="1020737" rtl="0" eaLnBrk="1" fontAlgn="base" hangingPunct="1">
        <a:lnSpc>
          <a:spcPct val="90000"/>
        </a:lnSpc>
        <a:spcBef>
          <a:spcPct val="0"/>
        </a:spcBef>
        <a:spcAft>
          <a:spcPct val="0"/>
        </a:spcAft>
        <a:defRPr sz="3200" b="1">
          <a:solidFill>
            <a:schemeClr val="tx2"/>
          </a:solidFill>
          <a:latin typeface="Arial" charset="0"/>
        </a:defRPr>
      </a:lvl3pPr>
      <a:lvl4pPr algn="l" defTabSz="1020737" rtl="0" eaLnBrk="1" fontAlgn="base" hangingPunct="1">
        <a:lnSpc>
          <a:spcPct val="90000"/>
        </a:lnSpc>
        <a:spcBef>
          <a:spcPct val="0"/>
        </a:spcBef>
        <a:spcAft>
          <a:spcPct val="0"/>
        </a:spcAft>
        <a:defRPr sz="3200" b="1">
          <a:solidFill>
            <a:schemeClr val="tx2"/>
          </a:solidFill>
          <a:latin typeface="Arial" charset="0"/>
        </a:defRPr>
      </a:lvl4pPr>
      <a:lvl5pPr algn="l" defTabSz="1020737" rtl="0" eaLnBrk="1" fontAlgn="base" hangingPunct="1">
        <a:lnSpc>
          <a:spcPct val="90000"/>
        </a:lnSpc>
        <a:spcBef>
          <a:spcPct val="0"/>
        </a:spcBef>
        <a:spcAft>
          <a:spcPct val="0"/>
        </a:spcAft>
        <a:defRPr sz="3200" b="1">
          <a:solidFill>
            <a:schemeClr val="tx2"/>
          </a:solidFill>
          <a:latin typeface="Arial" charset="0"/>
        </a:defRPr>
      </a:lvl5pPr>
      <a:lvl6pPr marL="457189" algn="l" defTabSz="1020737" rtl="0" eaLnBrk="1" fontAlgn="base" hangingPunct="1">
        <a:lnSpc>
          <a:spcPct val="90000"/>
        </a:lnSpc>
        <a:spcBef>
          <a:spcPct val="0"/>
        </a:spcBef>
        <a:spcAft>
          <a:spcPct val="0"/>
        </a:spcAft>
        <a:defRPr sz="3200" b="1">
          <a:solidFill>
            <a:schemeClr val="tx2"/>
          </a:solidFill>
          <a:latin typeface="Arial" charset="0"/>
        </a:defRPr>
      </a:lvl6pPr>
      <a:lvl7pPr marL="914377" algn="l" defTabSz="1020737" rtl="0" eaLnBrk="1" fontAlgn="base" hangingPunct="1">
        <a:lnSpc>
          <a:spcPct val="90000"/>
        </a:lnSpc>
        <a:spcBef>
          <a:spcPct val="0"/>
        </a:spcBef>
        <a:spcAft>
          <a:spcPct val="0"/>
        </a:spcAft>
        <a:defRPr sz="3200" b="1">
          <a:solidFill>
            <a:schemeClr val="tx2"/>
          </a:solidFill>
          <a:latin typeface="Arial" charset="0"/>
        </a:defRPr>
      </a:lvl7pPr>
      <a:lvl8pPr marL="1371566" algn="l" defTabSz="1020737" rtl="0" eaLnBrk="1" fontAlgn="base" hangingPunct="1">
        <a:lnSpc>
          <a:spcPct val="90000"/>
        </a:lnSpc>
        <a:spcBef>
          <a:spcPct val="0"/>
        </a:spcBef>
        <a:spcAft>
          <a:spcPct val="0"/>
        </a:spcAft>
        <a:defRPr sz="3200" b="1">
          <a:solidFill>
            <a:schemeClr val="tx2"/>
          </a:solidFill>
          <a:latin typeface="Arial" charset="0"/>
        </a:defRPr>
      </a:lvl8pPr>
      <a:lvl9pPr marL="1828754" algn="l" defTabSz="1020737" rtl="0" eaLnBrk="1" fontAlgn="base" hangingPunct="1">
        <a:lnSpc>
          <a:spcPct val="90000"/>
        </a:lnSpc>
        <a:spcBef>
          <a:spcPct val="0"/>
        </a:spcBef>
        <a:spcAft>
          <a:spcPct val="0"/>
        </a:spcAft>
        <a:defRPr sz="3200" b="1">
          <a:solidFill>
            <a:schemeClr val="tx2"/>
          </a:solidFill>
          <a:latin typeface="Arial" charset="0"/>
        </a:defRPr>
      </a:lvl9pPr>
    </p:titleStyle>
    <p:bodyStyle>
      <a:lvl1pPr marL="169858" indent="-169858" algn="l" defTabSz="820718" rtl="0" eaLnBrk="1" fontAlgn="base" hangingPunct="1">
        <a:lnSpc>
          <a:spcPct val="90000"/>
        </a:lnSpc>
        <a:spcBef>
          <a:spcPct val="30000"/>
        </a:spcBef>
        <a:spcAft>
          <a:spcPct val="0"/>
        </a:spcAft>
        <a:buClr>
          <a:schemeClr val="tx2"/>
        </a:buClr>
        <a:buFont typeface="Wingdings" pitchFamily="2" charset="2"/>
        <a:buChar char="§"/>
        <a:defRPr sz="2267" b="0">
          <a:solidFill>
            <a:schemeClr val="tx1">
              <a:lumMod val="75000"/>
              <a:lumOff val="25000"/>
            </a:schemeClr>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16.xml"/><Relationship Id="rId10" Type="http://schemas.openxmlformats.org/officeDocument/2006/relationships/slide" Target="slide39.xml"/><Relationship Id="rId4" Type="http://schemas.openxmlformats.org/officeDocument/2006/relationships/slide" Target="slide5.xml"/><Relationship Id="rId9" Type="http://schemas.openxmlformats.org/officeDocument/2006/relationships/slide" Target="slide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Working with OPP Calendars</a:t>
            </a:r>
            <a:endParaRPr lang="en-US" dirty="0"/>
          </a:p>
        </p:txBody>
      </p:sp>
      <p:sp>
        <p:nvSpPr>
          <p:cNvPr id="14" name="Slide Number Placeholder 2"/>
          <p:cNvSpPr>
            <a:spLocks noGrp="1"/>
          </p:cNvSpPr>
          <p:nvPr>
            <p:ph type="sldNum" sz="quarter" idx="4"/>
          </p:nvPr>
        </p:nvSpPr>
        <p:spPr/>
        <p:txBody>
          <a:bodyPr/>
          <a:lstStyle/>
          <a:p>
            <a:fld id="{FB704DA4-283B-4591-9388-1450ACA3B048}" type="slidenum">
              <a:rPr lang="en-US" altLang="en-US"/>
              <a:pPr/>
              <a:t>1</a:t>
            </a:fld>
            <a:endParaRPr lang="en-US" altLang="en-US"/>
          </a:p>
        </p:txBody>
      </p:sp>
      <p:sp>
        <p:nvSpPr>
          <p:cNvPr id="4" name="Footer Placeholder 3"/>
          <p:cNvSpPr>
            <a:spLocks noGrp="1"/>
          </p:cNvSpPr>
          <p:nvPr>
            <p:ph type="ftr" sz="quarter" idx="11"/>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Tree>
    <p:extLst>
      <p:ext uri="{BB962C8B-B14F-4D97-AF65-F5344CB8AC3E}">
        <p14:creationId xmlns:p14="http://schemas.microsoft.com/office/powerpoint/2010/main" val="1221650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Calendar File</a:t>
            </a:r>
            <a:endParaRPr lang="en-US" dirty="0"/>
          </a:p>
        </p:txBody>
      </p:sp>
      <p:sp>
        <p:nvSpPr>
          <p:cNvPr id="3" name="Content Placeholder 2"/>
          <p:cNvSpPr>
            <a:spLocks noGrp="1"/>
          </p:cNvSpPr>
          <p:nvPr>
            <p:ph idx="1"/>
          </p:nvPr>
        </p:nvSpPr>
        <p:spPr>
          <a:xfrm>
            <a:off x="457200" y="1111507"/>
            <a:ext cx="8001000" cy="1046633"/>
          </a:xfrm>
        </p:spPr>
        <p:txBody>
          <a:bodyPr/>
          <a:lstStyle/>
          <a:p>
            <a:pPr marL="457200" indent="-457200">
              <a:buFont typeface="+mj-lt"/>
              <a:buAutoNum type="arabicPeriod" startAt="12"/>
            </a:pPr>
            <a:r>
              <a:rPr lang="en-US" dirty="0" smtClean="0"/>
              <a:t>The Calendar file has been created and will open to display the default calendar, in exclusive mode</a:t>
            </a:r>
          </a:p>
          <a:p>
            <a:pPr marL="457200" indent="-457200">
              <a:buFont typeface="+mj-lt"/>
              <a:buAutoNum type="arabicPeriod" startAt="12"/>
            </a:pPr>
            <a:r>
              <a:rPr lang="en-US" dirty="0" smtClean="0"/>
              <a:t>Click </a:t>
            </a:r>
            <a:r>
              <a:rPr lang="en-US" b="1" u="sng" dirty="0" smtClean="0"/>
              <a:t>File</a:t>
            </a:r>
            <a:r>
              <a:rPr lang="en-US" b="1" dirty="0" smtClean="0"/>
              <a:t>&gt;</a:t>
            </a:r>
            <a:r>
              <a:rPr lang="en-US" b="1" u="sng" dirty="0" smtClean="0"/>
              <a:t>Save</a:t>
            </a:r>
            <a:r>
              <a:rPr lang="en-US" dirty="0" smtClean="0"/>
              <a:t> to save the newly created Calendar file</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10</a:t>
            </a:fld>
            <a:endParaRPr lang="en-US" alt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7" name="Picture 6"/>
          <p:cNvPicPr>
            <a:picLocks noChangeAspect="1"/>
          </p:cNvPicPr>
          <p:nvPr/>
        </p:nvPicPr>
        <p:blipFill>
          <a:blip r:embed="rId2"/>
          <a:stretch>
            <a:fillRect/>
          </a:stretch>
        </p:blipFill>
        <p:spPr>
          <a:xfrm>
            <a:off x="1809750" y="2366262"/>
            <a:ext cx="5219700" cy="4004059"/>
          </a:xfrm>
          <a:prstGeom prst="rect">
            <a:avLst/>
          </a:prstGeom>
        </p:spPr>
      </p:pic>
    </p:spTree>
    <p:extLst>
      <p:ext uri="{BB962C8B-B14F-4D97-AF65-F5344CB8AC3E}">
        <p14:creationId xmlns:p14="http://schemas.microsoft.com/office/powerpoint/2010/main" val="200340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Create a new calendar as copy of existing</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11</a:t>
            </a:fld>
            <a:endParaRPr lang="en-US"/>
          </a:p>
        </p:txBody>
      </p:sp>
    </p:spTree>
    <p:extLst>
      <p:ext uri="{BB962C8B-B14F-4D97-AF65-F5344CB8AC3E}">
        <p14:creationId xmlns:p14="http://schemas.microsoft.com/office/powerpoint/2010/main" val="2734801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1"/>
            <a:ext cx="8077200" cy="443198"/>
          </a:xfrm>
        </p:spPr>
        <p:txBody>
          <a:bodyPr/>
          <a:lstStyle/>
          <a:p>
            <a:r>
              <a:rPr lang="en-US" dirty="0" smtClean="0"/>
              <a:t>Creating New as Copy of Existing Calendar</a:t>
            </a:r>
            <a:endParaRPr lang="en-US" dirty="0"/>
          </a:p>
        </p:txBody>
      </p:sp>
      <p:sp>
        <p:nvSpPr>
          <p:cNvPr id="3" name="Content Placeholder 2"/>
          <p:cNvSpPr>
            <a:spLocks noGrp="1"/>
          </p:cNvSpPr>
          <p:nvPr>
            <p:ph idx="1"/>
          </p:nvPr>
        </p:nvSpPr>
        <p:spPr>
          <a:xfrm>
            <a:off x="457200" y="1111507"/>
            <a:ext cx="8001000" cy="3946208"/>
          </a:xfrm>
        </p:spPr>
        <p:txBody>
          <a:bodyPr/>
          <a:lstStyle/>
          <a:p>
            <a:pPr marL="0" indent="0">
              <a:buNone/>
            </a:pPr>
            <a:r>
              <a:rPr lang="en-US" dirty="0" smtClean="0"/>
              <a:t>Follow the steps below to create a New Calendar file for your OPP Project.</a:t>
            </a:r>
          </a:p>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Calendar File</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‘Calendar’ already selected</a:t>
            </a:r>
          </a:p>
          <a:p>
            <a:pPr marL="857250" lvl="1" indent="-457200">
              <a:buFont typeface="+mj-lt"/>
              <a:buAutoNum type="alphaLcPeriod"/>
            </a:pPr>
            <a:r>
              <a:rPr lang="en-US" dirty="0" smtClean="0"/>
              <a:t>Type </a:t>
            </a:r>
            <a:r>
              <a:rPr lang="en-US" dirty="0"/>
              <a:t>in the </a:t>
            </a:r>
            <a:r>
              <a:rPr lang="en-US" dirty="0" smtClean="0"/>
              <a:t>desired </a:t>
            </a:r>
            <a:r>
              <a:rPr lang="en-US" b="1" u="sng" dirty="0" smtClean="0"/>
              <a:t>Name</a:t>
            </a:r>
            <a:r>
              <a:rPr lang="en-US" dirty="0" smtClean="0"/>
              <a:t> </a:t>
            </a:r>
            <a:r>
              <a:rPr lang="en-US" dirty="0"/>
              <a:t>using no spaces &amp; adding ‘_CAL’ at the end</a:t>
            </a:r>
          </a:p>
          <a:p>
            <a:pPr marL="857250" lvl="1" indent="-457200">
              <a:buFont typeface="+mj-lt"/>
              <a:buAutoNum type="alphaLcPeriod"/>
            </a:pPr>
            <a:r>
              <a:rPr lang="en-US" dirty="0" smtClean="0"/>
              <a:t>Type </a:t>
            </a:r>
            <a:r>
              <a:rPr lang="en-US" dirty="0"/>
              <a:t>in the </a:t>
            </a:r>
            <a:r>
              <a:rPr lang="en-US" b="1" u="sng" dirty="0" smtClean="0"/>
              <a:t>Description</a:t>
            </a:r>
            <a:endParaRPr lang="en-US" b="1" u="sng" dirty="0"/>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12</a:t>
            </a:fld>
            <a:endParaRPr lang="en-US" altLang="en-US" dirty="0"/>
          </a:p>
        </p:txBody>
      </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10" name="Picture 9"/>
          <p:cNvPicPr>
            <a:picLocks noChangeAspect="1"/>
          </p:cNvPicPr>
          <p:nvPr/>
        </p:nvPicPr>
        <p:blipFill>
          <a:blip r:embed="rId2"/>
          <a:stretch>
            <a:fillRect/>
          </a:stretch>
        </p:blipFill>
        <p:spPr>
          <a:xfrm>
            <a:off x="4572000" y="3929002"/>
            <a:ext cx="2894560" cy="2441319"/>
          </a:xfrm>
          <a:prstGeom prst="rect">
            <a:avLst/>
          </a:prstGeom>
        </p:spPr>
      </p:pic>
      <p:sp>
        <p:nvSpPr>
          <p:cNvPr id="11" name="Rounded Rectangle 10"/>
          <p:cNvSpPr/>
          <p:nvPr/>
        </p:nvSpPr>
        <p:spPr>
          <a:xfrm>
            <a:off x="4572000" y="4648200"/>
            <a:ext cx="1295400"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620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a:t>
            </a:r>
            <a:r>
              <a:rPr lang="en-US" dirty="0" smtClean="0"/>
              <a:t>Calendar</a:t>
            </a:r>
            <a:endParaRPr lang="en-US" dirty="0"/>
          </a:p>
        </p:txBody>
      </p:sp>
      <p:sp>
        <p:nvSpPr>
          <p:cNvPr id="3" name="Content Placeholder 2"/>
          <p:cNvSpPr>
            <a:spLocks noGrp="1"/>
          </p:cNvSpPr>
          <p:nvPr>
            <p:ph idx="1"/>
          </p:nvPr>
        </p:nvSpPr>
        <p:spPr>
          <a:xfrm>
            <a:off x="457200" y="1111507"/>
            <a:ext cx="8001000" cy="2536272"/>
          </a:xfrm>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Change </a:t>
            </a:r>
            <a:r>
              <a:rPr lang="en-US" dirty="0"/>
              <a:t>the </a:t>
            </a:r>
            <a:r>
              <a:rPr lang="en-US" b="1" u="sng" dirty="0"/>
              <a:t>Default Access Mode</a:t>
            </a:r>
            <a:r>
              <a:rPr lang="en-US" dirty="0"/>
              <a:t> </a:t>
            </a:r>
            <a:r>
              <a:rPr lang="en-US" dirty="0" smtClean="0"/>
              <a:t>to</a:t>
            </a:r>
            <a:r>
              <a:rPr lang="en-US" dirty="0"/>
              <a:t> </a:t>
            </a:r>
            <a:r>
              <a:rPr lang="en-US" dirty="0" smtClean="0"/>
              <a:t>’Read Only’</a:t>
            </a:r>
          </a:p>
          <a:p>
            <a:pPr marL="857250" lvl="1" indent="-457200">
              <a:buFont typeface="+mj-lt"/>
              <a:buAutoNum type="alphaLcPeriod"/>
            </a:pPr>
            <a:r>
              <a:rPr lang="en-US" dirty="0" smtClean="0"/>
              <a:t>Select </a:t>
            </a:r>
            <a:r>
              <a:rPr lang="en-US" dirty="0"/>
              <a:t>the </a:t>
            </a:r>
            <a:r>
              <a:rPr lang="en-US" b="1" u="sng" dirty="0"/>
              <a:t>Create a new </a:t>
            </a:r>
            <a:r>
              <a:rPr lang="en-US" b="1" u="sng" dirty="0" smtClean="0"/>
              <a:t>file as a copy of an existing file</a:t>
            </a:r>
            <a:r>
              <a:rPr lang="en-US" dirty="0" smtClean="0"/>
              <a:t> option</a:t>
            </a:r>
          </a:p>
          <a:p>
            <a:pPr marL="857250" lvl="1" indent="-457200">
              <a:buFont typeface="+mj-lt"/>
              <a:buAutoNum type="alphaLcPeriod"/>
            </a:pPr>
            <a:r>
              <a:rPr lang="en-US" dirty="0" smtClean="0"/>
              <a:t>Select an existing Calendar file to copy</a:t>
            </a:r>
            <a:endParaRPr lang="en-US" dirty="0"/>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7" name="Picture 6"/>
          <p:cNvPicPr>
            <a:picLocks noChangeAspect="1"/>
          </p:cNvPicPr>
          <p:nvPr/>
        </p:nvPicPr>
        <p:blipFill>
          <a:blip r:embed="rId2"/>
          <a:stretch>
            <a:fillRect/>
          </a:stretch>
        </p:blipFill>
        <p:spPr>
          <a:xfrm>
            <a:off x="2514600" y="2934004"/>
            <a:ext cx="4800600" cy="3461717"/>
          </a:xfrm>
          <a:prstGeom prst="rect">
            <a:avLst/>
          </a:prstGeom>
        </p:spPr>
      </p:pic>
      <p:sp>
        <p:nvSpPr>
          <p:cNvPr id="12" name="Rounded Rectangle 11"/>
          <p:cNvSpPr/>
          <p:nvPr/>
        </p:nvSpPr>
        <p:spPr>
          <a:xfrm>
            <a:off x="2590800" y="3647779"/>
            <a:ext cx="2819400" cy="6956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143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a:t>
            </a:r>
            <a:r>
              <a:rPr lang="en-US" dirty="0" smtClean="0"/>
              <a:t>Calendar</a:t>
            </a:r>
            <a:endParaRPr lang="en-US" dirty="0"/>
          </a:p>
        </p:txBody>
      </p:sp>
      <p:sp>
        <p:nvSpPr>
          <p:cNvPr id="3" name="Content Placeholder 2"/>
          <p:cNvSpPr>
            <a:spLocks noGrp="1"/>
          </p:cNvSpPr>
          <p:nvPr>
            <p:ph idx="1"/>
          </p:nvPr>
        </p:nvSpPr>
        <p:spPr>
          <a:xfrm>
            <a:off x="457200" y="1111507"/>
            <a:ext cx="8001000" cy="1378967"/>
          </a:xfrm>
        </p:spPr>
        <p:txBody>
          <a:bodyPr/>
          <a:lstStyle/>
          <a:p>
            <a:pPr marL="457200" indent="-457200">
              <a:buFont typeface="+mj-lt"/>
              <a:buAutoNum type="arabicPeriod" startAt="6"/>
            </a:pPr>
            <a:r>
              <a:rPr lang="en-US" dirty="0"/>
              <a:t>The </a:t>
            </a:r>
            <a:r>
              <a:rPr lang="en-US" u="sng" dirty="0" smtClean="0"/>
              <a:t>Access Control</a:t>
            </a:r>
            <a:r>
              <a:rPr lang="en-US" b="1" dirty="0" smtClean="0"/>
              <a:t> </a:t>
            </a:r>
            <a:r>
              <a:rPr lang="en-US" dirty="0" smtClean="0"/>
              <a:t>box </a:t>
            </a:r>
            <a:r>
              <a:rPr lang="en-US" dirty="0"/>
              <a:t>opens</a:t>
            </a:r>
          </a:p>
          <a:p>
            <a:pPr marL="857250" lvl="1" indent="-457200">
              <a:buFont typeface="+mj-lt"/>
              <a:buAutoNum type="alphaLcPeriod"/>
            </a:pPr>
            <a:r>
              <a:rPr lang="en-US" dirty="0" smtClean="0"/>
              <a:t>Any access from file copied will be displayed, update as required for this calendar file</a:t>
            </a:r>
          </a:p>
          <a:p>
            <a:pPr marL="457200" indent="-457200">
              <a:buFont typeface="+mj-lt"/>
              <a:buAutoNum type="arabicPeriod" startAt="6"/>
            </a:pPr>
            <a:r>
              <a:rPr lang="en-US" dirty="0" smtClean="0"/>
              <a:t>Click </a:t>
            </a:r>
            <a:r>
              <a:rPr lang="en-US" b="1" dirty="0" smtClean="0"/>
              <a:t>Finish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7" name="Picture 6"/>
          <p:cNvPicPr>
            <a:picLocks noChangeAspect="1"/>
          </p:cNvPicPr>
          <p:nvPr/>
        </p:nvPicPr>
        <p:blipFill>
          <a:blip r:embed="rId3"/>
          <a:stretch>
            <a:fillRect/>
          </a:stretch>
        </p:blipFill>
        <p:spPr>
          <a:xfrm>
            <a:off x="2624460" y="2286000"/>
            <a:ext cx="5210175" cy="3771900"/>
          </a:xfrm>
          <a:prstGeom prst="rect">
            <a:avLst/>
          </a:prstGeom>
        </p:spPr>
      </p:pic>
    </p:spTree>
    <p:extLst>
      <p:ext uri="{BB962C8B-B14F-4D97-AF65-F5344CB8AC3E}">
        <p14:creationId xmlns:p14="http://schemas.microsoft.com/office/powerpoint/2010/main" val="1774200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a:t>
            </a:r>
            <a:r>
              <a:rPr lang="en-US" dirty="0" smtClean="0"/>
              <a:t>Calendar</a:t>
            </a:r>
            <a:endParaRPr lang="en-US" dirty="0"/>
          </a:p>
        </p:txBody>
      </p:sp>
      <p:sp>
        <p:nvSpPr>
          <p:cNvPr id="3" name="Content Placeholder 2"/>
          <p:cNvSpPr>
            <a:spLocks noGrp="1"/>
          </p:cNvSpPr>
          <p:nvPr>
            <p:ph idx="1"/>
          </p:nvPr>
        </p:nvSpPr>
        <p:spPr>
          <a:xfrm>
            <a:off x="457200" y="1111507"/>
            <a:ext cx="8001000" cy="1360629"/>
          </a:xfrm>
        </p:spPr>
        <p:txBody>
          <a:bodyPr/>
          <a:lstStyle/>
          <a:p>
            <a:pPr marL="457200" indent="-457200">
              <a:buFont typeface="+mj-lt"/>
              <a:buAutoNum type="arabicPeriod" startAt="12"/>
            </a:pPr>
            <a:r>
              <a:rPr lang="en-US" dirty="0"/>
              <a:t>The Calendar file has been created and will open to display the default calendar, in exclusive mode</a:t>
            </a:r>
          </a:p>
          <a:p>
            <a:pPr marL="457200" indent="-457200">
              <a:buFont typeface="+mj-lt"/>
              <a:buAutoNum type="arabicPeriod" startAt="12"/>
            </a:pPr>
            <a:r>
              <a:rPr lang="en-US" dirty="0" smtClean="0"/>
              <a:t>Click </a:t>
            </a:r>
            <a:r>
              <a:rPr lang="en-US" b="1" u="sng" dirty="0" smtClean="0"/>
              <a:t>File</a:t>
            </a:r>
            <a:r>
              <a:rPr lang="en-US" b="1" dirty="0" smtClean="0"/>
              <a:t>&gt;</a:t>
            </a:r>
            <a:r>
              <a:rPr lang="en-US" b="1" u="sng" dirty="0" smtClean="0"/>
              <a:t>Save</a:t>
            </a:r>
            <a:r>
              <a:rPr lang="en-US" dirty="0" smtClean="0"/>
              <a:t> to save the newly created Calendar code file</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7" name="Picture 6"/>
          <p:cNvPicPr>
            <a:picLocks noChangeAspect="1"/>
          </p:cNvPicPr>
          <p:nvPr/>
        </p:nvPicPr>
        <p:blipFill>
          <a:blip r:embed="rId2"/>
          <a:stretch>
            <a:fillRect/>
          </a:stretch>
        </p:blipFill>
        <p:spPr>
          <a:xfrm>
            <a:off x="1676400" y="2362200"/>
            <a:ext cx="5867400" cy="4110275"/>
          </a:xfrm>
          <a:prstGeom prst="rect">
            <a:avLst/>
          </a:prstGeom>
        </p:spPr>
      </p:pic>
    </p:spTree>
    <p:extLst>
      <p:ext uri="{BB962C8B-B14F-4D97-AF65-F5344CB8AC3E}">
        <p14:creationId xmlns:p14="http://schemas.microsoft.com/office/powerpoint/2010/main" val="1894850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adding a child calendar</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16</a:t>
            </a:fld>
            <a:endParaRPr lang="en-US"/>
          </a:p>
        </p:txBody>
      </p:sp>
    </p:spTree>
    <p:extLst>
      <p:ext uri="{BB962C8B-B14F-4D97-AF65-F5344CB8AC3E}">
        <p14:creationId xmlns:p14="http://schemas.microsoft.com/office/powerpoint/2010/main" val="236568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2571750" y="2645944"/>
            <a:ext cx="4065910" cy="3683167"/>
          </a:xfrm>
          <a:prstGeom prst="rect">
            <a:avLst/>
          </a:prstGeom>
        </p:spPr>
      </p:pic>
      <p:sp>
        <p:nvSpPr>
          <p:cNvPr id="2" name="Title 1"/>
          <p:cNvSpPr>
            <a:spLocks noGrp="1"/>
          </p:cNvSpPr>
          <p:nvPr>
            <p:ph type="title"/>
          </p:nvPr>
        </p:nvSpPr>
        <p:spPr/>
        <p:txBody>
          <a:bodyPr/>
          <a:lstStyle/>
          <a:p>
            <a:r>
              <a:rPr lang="en-US" dirty="0" smtClean="0"/>
              <a:t>Adding a Child Calendar</a:t>
            </a:r>
            <a:endParaRPr lang="en-US" dirty="0"/>
          </a:p>
        </p:txBody>
      </p:sp>
      <p:sp>
        <p:nvSpPr>
          <p:cNvPr id="3" name="Content Placeholder 2"/>
          <p:cNvSpPr>
            <a:spLocks noGrp="1"/>
          </p:cNvSpPr>
          <p:nvPr>
            <p:ph idx="1"/>
          </p:nvPr>
        </p:nvSpPr>
        <p:spPr>
          <a:xfrm>
            <a:off x="457200" y="1111507"/>
            <a:ext cx="8001000" cy="1415965"/>
          </a:xfrm>
        </p:spPr>
        <p:txBody>
          <a:bodyPr/>
          <a:lstStyle/>
          <a:p>
            <a:pPr marL="457200" indent="-457200">
              <a:buFont typeface="+mj-lt"/>
              <a:buAutoNum type="arabicPeriod"/>
            </a:pPr>
            <a:r>
              <a:rPr lang="en-US" dirty="0" smtClean="0"/>
              <a:t>Open the Calendar in Exclusive mode</a:t>
            </a:r>
          </a:p>
          <a:p>
            <a:pPr marL="857250" lvl="1" indent="-457200">
              <a:buFont typeface="+mj-lt"/>
              <a:buAutoNum type="alphaLcPeriod"/>
            </a:pPr>
            <a:r>
              <a:rPr lang="en-US" dirty="0" smtClean="0"/>
              <a:t>This will open the default calendar</a:t>
            </a:r>
            <a:endParaRPr lang="en-US" dirty="0"/>
          </a:p>
          <a:p>
            <a:pPr marL="457200" indent="-457200">
              <a:buFont typeface="+mj-lt"/>
              <a:buAutoNum type="arabicPeriod"/>
            </a:pPr>
            <a:r>
              <a:rPr lang="en-US" dirty="0" smtClean="0"/>
              <a:t>Right </a:t>
            </a:r>
            <a:r>
              <a:rPr lang="en-US" dirty="0"/>
              <a:t>mouse </a:t>
            </a:r>
            <a:r>
              <a:rPr lang="en-US" dirty="0" smtClean="0"/>
              <a:t>click and </a:t>
            </a:r>
            <a:r>
              <a:rPr lang="en-US" dirty="0"/>
              <a:t>select </a:t>
            </a:r>
            <a:r>
              <a:rPr lang="en-US" b="1" u="sng" dirty="0" smtClean="0"/>
              <a:t>Calendars…</a:t>
            </a:r>
            <a:r>
              <a:rPr lang="en-US" b="1" dirty="0" smtClean="0"/>
              <a:t>,</a:t>
            </a:r>
            <a:r>
              <a:rPr lang="en-US" dirty="0" smtClean="0"/>
              <a:t> </a:t>
            </a:r>
            <a:r>
              <a:rPr lang="en-US" dirty="0"/>
              <a:t>or </a:t>
            </a:r>
            <a:r>
              <a:rPr lang="en-US" dirty="0" smtClean="0"/>
              <a:t>select the </a:t>
            </a:r>
            <a:r>
              <a:rPr lang="en-US" b="1" u="sng" dirty="0" smtClean="0"/>
              <a:t>Edit</a:t>
            </a:r>
            <a:r>
              <a:rPr lang="en-US" b="1" dirty="0" smtClean="0"/>
              <a:t> </a:t>
            </a:r>
            <a:r>
              <a:rPr lang="en-US" dirty="0" smtClean="0"/>
              <a:t>ribbon &gt; </a:t>
            </a:r>
            <a:r>
              <a:rPr lang="en-US" b="1" u="sng" dirty="0" smtClean="0"/>
              <a:t>Calendars</a:t>
            </a:r>
            <a:endParaRPr lang="en-US"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17</a:t>
            </a:fld>
            <a:endParaRPr lang="en-US" altLang="en-US"/>
          </a:p>
        </p:txBody>
      </p:sp>
      <p:sp>
        <p:nvSpPr>
          <p:cNvPr id="8" name="Rounded Rectangle 7"/>
          <p:cNvSpPr/>
          <p:nvPr/>
        </p:nvSpPr>
        <p:spPr>
          <a:xfrm>
            <a:off x="3505200" y="3124200"/>
            <a:ext cx="762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724400" y="5410200"/>
            <a:ext cx="762000" cy="1775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395864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547937" y="3067049"/>
            <a:ext cx="4310063" cy="2937051"/>
          </a:xfrm>
          <a:prstGeom prst="rect">
            <a:avLst/>
          </a:prstGeom>
        </p:spPr>
      </p:pic>
      <p:sp>
        <p:nvSpPr>
          <p:cNvPr id="2" name="Title 1"/>
          <p:cNvSpPr>
            <a:spLocks noGrp="1"/>
          </p:cNvSpPr>
          <p:nvPr>
            <p:ph type="title"/>
          </p:nvPr>
        </p:nvSpPr>
        <p:spPr/>
        <p:txBody>
          <a:bodyPr/>
          <a:lstStyle/>
          <a:p>
            <a:r>
              <a:rPr lang="en-US" dirty="0" smtClean="0"/>
              <a:t>Adding a Child Calendar</a:t>
            </a:r>
            <a:endParaRPr lang="en-US" dirty="0"/>
          </a:p>
        </p:txBody>
      </p:sp>
      <p:sp>
        <p:nvSpPr>
          <p:cNvPr id="3" name="Content Placeholder 2"/>
          <p:cNvSpPr>
            <a:spLocks noGrp="1"/>
          </p:cNvSpPr>
          <p:nvPr>
            <p:ph idx="1"/>
          </p:nvPr>
        </p:nvSpPr>
        <p:spPr>
          <a:xfrm>
            <a:off x="457200" y="1111507"/>
            <a:ext cx="8001000" cy="2166940"/>
          </a:xfrm>
        </p:spPr>
        <p:txBody>
          <a:bodyPr/>
          <a:lstStyle/>
          <a:p>
            <a:pPr marL="457200" indent="-457200">
              <a:buFont typeface="+mj-lt"/>
              <a:buAutoNum type="arabicPeriod" startAt="3"/>
            </a:pPr>
            <a:r>
              <a:rPr lang="en-US" dirty="0" smtClean="0"/>
              <a:t>Next click either </a:t>
            </a:r>
            <a:r>
              <a:rPr lang="en-US" b="1" u="sng" dirty="0" smtClean="0"/>
              <a:t>New</a:t>
            </a:r>
            <a:r>
              <a:rPr lang="en-US" dirty="0" smtClean="0"/>
              <a:t> or </a:t>
            </a:r>
            <a:r>
              <a:rPr lang="en-US" b="1" u="sng" dirty="0" smtClean="0"/>
              <a:t>Copy…</a:t>
            </a:r>
          </a:p>
          <a:p>
            <a:pPr marL="857250" lvl="1" indent="-457200">
              <a:buFont typeface="+mj-lt"/>
              <a:buAutoNum type="alphaLcPeriod"/>
            </a:pPr>
            <a:r>
              <a:rPr lang="en-US" dirty="0" smtClean="0"/>
              <a:t>New allows you to define everything about the child calendar</a:t>
            </a:r>
          </a:p>
          <a:p>
            <a:pPr marL="857250" lvl="1" indent="-457200">
              <a:buFont typeface="+mj-lt"/>
              <a:buAutoNum type="alphaLcPeriod"/>
            </a:pPr>
            <a:r>
              <a:rPr lang="en-US" dirty="0" smtClean="0"/>
              <a:t>Copy allows you to benchmark from the default so you only have to make minor changes (if applicable)</a:t>
            </a:r>
            <a:endParaRPr lang="en-US" dirty="0"/>
          </a:p>
          <a:p>
            <a:pPr marL="457200" indent="-457200">
              <a:buFont typeface="+mj-lt"/>
              <a:buAutoNum type="arabicPeriod" startAt="3"/>
            </a:pPr>
            <a:r>
              <a:rPr lang="en-US" dirty="0" smtClean="0"/>
              <a:t>Name the child Calendar</a:t>
            </a:r>
          </a:p>
          <a:p>
            <a:pPr marL="457200" indent="-457200">
              <a:buFont typeface="+mj-lt"/>
              <a:buAutoNum type="arabicPeriod" startAt="3"/>
            </a:pPr>
            <a:r>
              <a:rPr lang="en-US" dirty="0" smtClean="0"/>
              <a:t>Click </a:t>
            </a:r>
            <a:r>
              <a:rPr lang="en-US" b="1" u="sng" dirty="0" smtClean="0"/>
              <a:t>OK</a:t>
            </a:r>
            <a:endParaRPr lang="en-US" b="1"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18</a:t>
            </a:fld>
            <a:endParaRPr lang="en-US" altLang="en-US"/>
          </a:p>
        </p:txBody>
      </p:sp>
      <p:sp>
        <p:nvSpPr>
          <p:cNvPr id="8" name="Rounded Rectangle 7"/>
          <p:cNvSpPr/>
          <p:nvPr/>
        </p:nvSpPr>
        <p:spPr>
          <a:xfrm>
            <a:off x="2971800" y="4512020"/>
            <a:ext cx="2514600" cy="3647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263005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Child Calendar</a:t>
            </a:r>
            <a:endParaRPr lang="en-US" dirty="0"/>
          </a:p>
        </p:txBody>
      </p:sp>
      <p:sp>
        <p:nvSpPr>
          <p:cNvPr id="3" name="Content Placeholder 2"/>
          <p:cNvSpPr>
            <a:spLocks noGrp="1"/>
          </p:cNvSpPr>
          <p:nvPr>
            <p:ph idx="1"/>
          </p:nvPr>
        </p:nvSpPr>
        <p:spPr>
          <a:xfrm>
            <a:off x="457200" y="1111507"/>
            <a:ext cx="8001000" cy="2166940"/>
          </a:xfrm>
        </p:spPr>
        <p:txBody>
          <a:bodyPr/>
          <a:lstStyle/>
          <a:p>
            <a:pPr marL="457200" indent="-457200">
              <a:buFont typeface="+mj-lt"/>
              <a:buAutoNum type="arabicPeriod" startAt="3"/>
            </a:pPr>
            <a:r>
              <a:rPr lang="en-US" dirty="0" smtClean="0"/>
              <a:t>The child calendar has now been created</a:t>
            </a:r>
            <a:endParaRPr lang="en-US" b="1" u="sng" dirty="0" smtClean="0"/>
          </a:p>
          <a:p>
            <a:pPr marL="857250" lvl="1" indent="-457200">
              <a:buFont typeface="+mj-lt"/>
              <a:buAutoNum type="alphaLcPeriod"/>
            </a:pPr>
            <a:r>
              <a:rPr lang="en-US" dirty="0" smtClean="0"/>
              <a:t>All attributes have been inherited from the parent (&lt;DEFAULT&gt; in this case) calendar</a:t>
            </a:r>
          </a:p>
          <a:p>
            <a:pPr marL="857250" lvl="1" indent="-457200">
              <a:buFont typeface="+mj-lt"/>
              <a:buAutoNum type="alphaLcPeriod"/>
            </a:pPr>
            <a:r>
              <a:rPr lang="en-US" dirty="0" smtClean="0"/>
              <a:t>Go to the nex</a:t>
            </a:r>
            <a:r>
              <a:rPr lang="en-US" dirty="0" smtClean="0"/>
              <a:t>t section </a:t>
            </a:r>
            <a:r>
              <a:rPr lang="en-US" dirty="0" smtClean="0"/>
              <a:t>to </a:t>
            </a:r>
            <a:r>
              <a:rPr lang="en-US" dirty="0" smtClean="0"/>
              <a:t>define Holidays and Work Hours</a:t>
            </a:r>
            <a:endParaRPr lang="en-US" dirty="0"/>
          </a:p>
          <a:p>
            <a:pPr marL="457200" indent="-457200">
              <a:buFont typeface="+mj-lt"/>
              <a:buAutoNum type="arabicPeriod" startAt="3"/>
            </a:pPr>
            <a:r>
              <a:rPr lang="en-US" dirty="0" smtClean="0"/>
              <a:t>Name the child Calendar</a:t>
            </a:r>
          </a:p>
          <a:p>
            <a:pPr marL="457200" indent="-457200">
              <a:buFont typeface="+mj-lt"/>
              <a:buAutoNum type="arabicPeriod" startAt="3"/>
            </a:pPr>
            <a:r>
              <a:rPr lang="en-US" dirty="0" smtClean="0"/>
              <a:t>Perform a </a:t>
            </a:r>
            <a:r>
              <a:rPr lang="en-US" b="1" u="sng" dirty="0" smtClean="0"/>
              <a:t>File</a:t>
            </a:r>
            <a:r>
              <a:rPr lang="en-US" b="1" dirty="0" smtClean="0"/>
              <a:t>&gt;</a:t>
            </a:r>
            <a:r>
              <a:rPr lang="en-US" b="1" u="sng" dirty="0" smtClean="0"/>
              <a:t>Save</a:t>
            </a:r>
            <a:r>
              <a:rPr lang="en-US" dirty="0" smtClean="0"/>
              <a:t> to save your calendar</a:t>
            </a:r>
            <a:endParaRPr lang="en-US" b="1"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7" name="Picture 6"/>
          <p:cNvPicPr>
            <a:picLocks noChangeAspect="1"/>
          </p:cNvPicPr>
          <p:nvPr/>
        </p:nvPicPr>
        <p:blipFill>
          <a:blip r:embed="rId3"/>
          <a:stretch>
            <a:fillRect/>
          </a:stretch>
        </p:blipFill>
        <p:spPr>
          <a:xfrm>
            <a:off x="2514600" y="3278446"/>
            <a:ext cx="4800600" cy="3090977"/>
          </a:xfrm>
          <a:prstGeom prst="rect">
            <a:avLst/>
          </a:prstGeom>
        </p:spPr>
      </p:pic>
    </p:spTree>
    <p:extLst>
      <p:ext uri="{BB962C8B-B14F-4D97-AF65-F5344CB8AC3E}">
        <p14:creationId xmlns:p14="http://schemas.microsoft.com/office/powerpoint/2010/main" val="94002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dirty="0"/>
              <a:t>Agenda</a:t>
            </a:r>
          </a:p>
        </p:txBody>
      </p:sp>
      <p:sp>
        <p:nvSpPr>
          <p:cNvPr id="92164" name="Rectangle 4"/>
          <p:cNvSpPr>
            <a:spLocks noGrp="1" noChangeArrowheads="1"/>
          </p:cNvSpPr>
          <p:nvPr>
            <p:ph idx="1"/>
          </p:nvPr>
        </p:nvSpPr>
        <p:spPr>
          <a:xfrm>
            <a:off x="457200" y="1111507"/>
            <a:ext cx="8001000" cy="3995517"/>
          </a:xfrm>
          <a:noFill/>
          <a:ln/>
        </p:spPr>
        <p:txBody>
          <a:bodyPr/>
          <a:lstStyle/>
          <a:p>
            <a:pPr>
              <a:lnSpc>
                <a:spcPct val="90000"/>
              </a:lnSpc>
              <a:buFont typeface="Wingdings" panose="05000000000000000000" pitchFamily="2" charset="2"/>
              <a:buChar char="§"/>
            </a:pPr>
            <a:r>
              <a:rPr lang="en-US" altLang="en-US" dirty="0" smtClean="0">
                <a:hlinkClick r:id="rId3" action="ppaction://hlinksldjump"/>
              </a:rPr>
              <a:t>General Information</a:t>
            </a:r>
            <a:endParaRPr lang="en-US" altLang="en-US" dirty="0" smtClean="0"/>
          </a:p>
          <a:p>
            <a:pPr>
              <a:lnSpc>
                <a:spcPct val="90000"/>
              </a:lnSpc>
              <a:buFont typeface="Wingdings" panose="05000000000000000000" pitchFamily="2" charset="2"/>
              <a:buChar char="§"/>
            </a:pPr>
            <a:r>
              <a:rPr lang="en-US" altLang="en-US" dirty="0" smtClean="0">
                <a:hlinkClick r:id="rId4" action="ppaction://hlinksldjump"/>
              </a:rPr>
              <a:t>Creating A Calendar File</a:t>
            </a:r>
            <a:endParaRPr lang="en-US" altLang="en-US" dirty="0" smtClean="0"/>
          </a:p>
          <a:p>
            <a:pPr>
              <a:lnSpc>
                <a:spcPct val="90000"/>
              </a:lnSpc>
              <a:buFont typeface="Wingdings" panose="05000000000000000000" pitchFamily="2" charset="2"/>
              <a:buChar char="§"/>
            </a:pPr>
            <a:r>
              <a:rPr lang="en-US" altLang="en-US" dirty="0" smtClean="0">
                <a:hlinkClick r:id="rId5" action="ppaction://hlinksldjump"/>
              </a:rPr>
              <a:t>Adding A Child Calendar</a:t>
            </a:r>
            <a:endParaRPr lang="en-US" altLang="en-US" dirty="0" smtClean="0"/>
          </a:p>
          <a:p>
            <a:pPr>
              <a:lnSpc>
                <a:spcPct val="90000"/>
              </a:lnSpc>
              <a:buFont typeface="Wingdings" panose="05000000000000000000" pitchFamily="2" charset="2"/>
              <a:buChar char="§"/>
            </a:pPr>
            <a:r>
              <a:rPr lang="en-US" altLang="en-US" dirty="0" smtClean="0">
                <a:hlinkClick r:id="rId6" action="ppaction://hlinksldjump"/>
              </a:rPr>
              <a:t>Defining Holidays</a:t>
            </a:r>
            <a:endParaRPr lang="en-US" altLang="en-US" dirty="0" smtClean="0"/>
          </a:p>
          <a:p>
            <a:pPr>
              <a:lnSpc>
                <a:spcPct val="90000"/>
              </a:lnSpc>
              <a:buFont typeface="Wingdings" panose="05000000000000000000" pitchFamily="2" charset="2"/>
              <a:buChar char="§"/>
            </a:pPr>
            <a:r>
              <a:rPr lang="en-US" altLang="en-US" dirty="0" smtClean="0">
                <a:hlinkClick r:id="rId7" action="ppaction://hlinksldjump"/>
              </a:rPr>
              <a:t>Defining Work Days</a:t>
            </a:r>
            <a:endParaRPr lang="en-US" altLang="en-US" dirty="0" smtClean="0"/>
          </a:p>
          <a:p>
            <a:pPr>
              <a:lnSpc>
                <a:spcPct val="90000"/>
              </a:lnSpc>
              <a:buFont typeface="Wingdings" panose="05000000000000000000" pitchFamily="2" charset="2"/>
              <a:buChar char="§"/>
            </a:pPr>
            <a:r>
              <a:rPr lang="en-US" altLang="en-US" dirty="0" smtClean="0">
                <a:hlinkClick r:id="rId8" action="ppaction://hlinksldjump"/>
              </a:rPr>
              <a:t>Defining Work </a:t>
            </a:r>
            <a:r>
              <a:rPr lang="en-US" altLang="en-US" dirty="0" smtClean="0">
                <a:hlinkClick r:id="rId8" action="ppaction://hlinksldjump"/>
              </a:rPr>
              <a:t>Hours</a:t>
            </a:r>
            <a:endParaRPr lang="en-US" altLang="en-US" dirty="0" smtClean="0"/>
          </a:p>
          <a:p>
            <a:pPr>
              <a:lnSpc>
                <a:spcPct val="90000"/>
              </a:lnSpc>
              <a:buFont typeface="Wingdings" panose="05000000000000000000" pitchFamily="2" charset="2"/>
              <a:buChar char="§"/>
            </a:pPr>
            <a:r>
              <a:rPr lang="en-US" altLang="en-US" dirty="0" smtClean="0">
                <a:hlinkClick r:id="rId9" action="ppaction://hlinksldjump"/>
              </a:rPr>
              <a:t>Assigning a Calendar to a Project</a:t>
            </a:r>
            <a:endParaRPr lang="en-US" altLang="en-US" dirty="0" smtClean="0"/>
          </a:p>
          <a:p>
            <a:pPr>
              <a:lnSpc>
                <a:spcPct val="90000"/>
              </a:lnSpc>
              <a:buFont typeface="Wingdings" panose="05000000000000000000" pitchFamily="2" charset="2"/>
              <a:buChar char="§"/>
            </a:pPr>
            <a:r>
              <a:rPr lang="en-US" altLang="en-US" dirty="0" smtClean="0">
                <a:hlinkClick r:id="rId10" action="ppaction://hlinksldjump"/>
              </a:rPr>
              <a:t>Assigning a Calendar to a Task</a:t>
            </a:r>
            <a:endParaRPr lang="en-US" altLang="en-US" dirty="0" smtClean="0"/>
          </a:p>
          <a:p>
            <a:pPr marL="0" indent="0">
              <a:lnSpc>
                <a:spcPct val="90000"/>
              </a:lnSpc>
              <a:buNone/>
            </a:pPr>
            <a:endParaRPr lang="en-US" altLang="en-US" dirty="0" smtClean="0"/>
          </a:p>
          <a:p>
            <a:pPr>
              <a:lnSpc>
                <a:spcPct val="90000"/>
              </a:lnSpc>
            </a:pPr>
            <a:endParaRPr lang="en-US" altLang="en-US" sz="1800" dirty="0" smtClean="0"/>
          </a:p>
        </p:txBody>
      </p:sp>
      <p:sp>
        <p:nvSpPr>
          <p:cNvPr id="4" name="Slide Number Placeholder 3"/>
          <p:cNvSpPr>
            <a:spLocks noGrp="1"/>
          </p:cNvSpPr>
          <p:nvPr>
            <p:ph type="sldNum" sz="quarter" idx="4"/>
          </p:nvPr>
        </p:nvSpPr>
        <p:spPr/>
        <p:txBody>
          <a:bodyPr/>
          <a:lstStyle/>
          <a:p>
            <a:fld id="{3DBFECDF-3C81-4463-ADDD-996FF01FFFA6}" type="slidenum">
              <a:rPr lang="en-US" altLang="en-US"/>
              <a:pPr/>
              <a:t>2</a:t>
            </a:fld>
            <a:endParaRPr lang="en-US" altLang="en-US"/>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defining holidays</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20</a:t>
            </a:fld>
            <a:endParaRPr lang="en-US"/>
          </a:p>
        </p:txBody>
      </p:sp>
    </p:spTree>
    <p:extLst>
      <p:ext uri="{BB962C8B-B14F-4D97-AF65-F5344CB8AC3E}">
        <p14:creationId xmlns:p14="http://schemas.microsoft.com/office/powerpoint/2010/main" val="1617205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514600" y="3278446"/>
            <a:ext cx="4800600" cy="3090977"/>
          </a:xfrm>
          <a:prstGeom prst="rect">
            <a:avLst/>
          </a:prstGeom>
        </p:spPr>
      </p:pic>
      <p:sp>
        <p:nvSpPr>
          <p:cNvPr id="2" name="Title 1"/>
          <p:cNvSpPr>
            <a:spLocks noGrp="1"/>
          </p:cNvSpPr>
          <p:nvPr>
            <p:ph type="title"/>
          </p:nvPr>
        </p:nvSpPr>
        <p:spPr/>
        <p:txBody>
          <a:bodyPr/>
          <a:lstStyle/>
          <a:p>
            <a:r>
              <a:rPr lang="en-US" dirty="0" smtClean="0"/>
              <a:t>Defining Holidays for a Calendar</a:t>
            </a:r>
            <a:endParaRPr lang="en-US" dirty="0"/>
          </a:p>
        </p:txBody>
      </p:sp>
      <p:sp>
        <p:nvSpPr>
          <p:cNvPr id="3" name="Content Placeholder 2"/>
          <p:cNvSpPr>
            <a:spLocks noGrp="1"/>
          </p:cNvSpPr>
          <p:nvPr>
            <p:ph idx="1"/>
          </p:nvPr>
        </p:nvSpPr>
        <p:spPr>
          <a:xfrm>
            <a:off x="457200" y="1111507"/>
            <a:ext cx="8001000" cy="2117631"/>
          </a:xfrm>
        </p:spPr>
        <p:txBody>
          <a:bodyPr/>
          <a:lstStyle/>
          <a:p>
            <a:pPr marL="457200" indent="-457200">
              <a:buFont typeface="+mj-lt"/>
              <a:buAutoNum type="arabicPeriod"/>
            </a:pPr>
            <a:r>
              <a:rPr lang="en-US" dirty="0" smtClean="0"/>
              <a:t>Open the Calendar </a:t>
            </a:r>
            <a:r>
              <a:rPr lang="en-US" dirty="0" smtClean="0"/>
              <a:t>file </a:t>
            </a:r>
            <a:r>
              <a:rPr lang="en-US" dirty="0" smtClean="0"/>
              <a:t>in Exclusive mode</a:t>
            </a:r>
          </a:p>
          <a:p>
            <a:pPr marL="857250" lvl="1" indent="-457200">
              <a:buFont typeface="+mj-lt"/>
              <a:buAutoNum type="alphaLcPeriod"/>
            </a:pPr>
            <a:r>
              <a:rPr lang="en-US" dirty="0" smtClean="0"/>
              <a:t>The &lt;Default&gt; calendar view will open</a:t>
            </a:r>
            <a:endParaRPr lang="en-US" dirty="0"/>
          </a:p>
          <a:p>
            <a:pPr marL="457200" indent="-457200">
              <a:buFont typeface="+mj-lt"/>
              <a:buAutoNum type="arabicPeriod"/>
            </a:pPr>
            <a:r>
              <a:rPr lang="en-US" dirty="0" smtClean="0"/>
              <a:t>Choose the sub-calendar </a:t>
            </a:r>
            <a:r>
              <a:rPr lang="en-US" dirty="0" smtClean="0"/>
              <a:t>you wish to define holidays on</a:t>
            </a:r>
          </a:p>
          <a:p>
            <a:pPr marL="857250" lvl="1" indent="-457200">
              <a:buFont typeface="+mj-lt"/>
              <a:buAutoNum type="alphaLcPeriod"/>
            </a:pPr>
            <a:r>
              <a:rPr lang="en-US" dirty="0"/>
              <a:t>Select the </a:t>
            </a:r>
            <a:r>
              <a:rPr lang="en-US" b="1" u="sng" dirty="0"/>
              <a:t>Edit</a:t>
            </a:r>
            <a:r>
              <a:rPr lang="en-US" dirty="0"/>
              <a:t> ribbon, </a:t>
            </a:r>
            <a:r>
              <a:rPr lang="en-US" b="1" u="sng" dirty="0" smtClean="0"/>
              <a:t>Calendars</a:t>
            </a:r>
          </a:p>
          <a:p>
            <a:pPr marL="857250" lvl="1" indent="-457200">
              <a:buFont typeface="+mj-lt"/>
              <a:buAutoNum type="alphaLcPeriod"/>
            </a:pPr>
            <a:r>
              <a:rPr lang="en-US" dirty="0" smtClean="0"/>
              <a:t>The </a:t>
            </a:r>
            <a:r>
              <a:rPr lang="en-US" u="sng" dirty="0" smtClean="0"/>
              <a:t>Calendars</a:t>
            </a:r>
            <a:r>
              <a:rPr lang="en-US" dirty="0" smtClean="0"/>
              <a:t> box will appear with the list of all its sub-calendars, highlight the desired one &amp; click </a:t>
            </a:r>
            <a:r>
              <a:rPr lang="en-US" b="1" u="sng" dirty="0" smtClean="0"/>
              <a:t>Select</a:t>
            </a:r>
            <a:endParaRPr lang="en-US" b="1"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97479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Holidays for a Calendar</a:t>
            </a:r>
            <a:endParaRPr lang="en-US" dirty="0"/>
          </a:p>
        </p:txBody>
      </p:sp>
      <p:sp>
        <p:nvSpPr>
          <p:cNvPr id="3" name="Content Placeholder 2"/>
          <p:cNvSpPr>
            <a:spLocks noGrp="1"/>
          </p:cNvSpPr>
          <p:nvPr>
            <p:ph idx="1"/>
          </p:nvPr>
        </p:nvSpPr>
        <p:spPr>
          <a:xfrm>
            <a:off x="457200" y="1111507"/>
            <a:ext cx="8001000" cy="1046633"/>
          </a:xfrm>
        </p:spPr>
        <p:txBody>
          <a:bodyPr/>
          <a:lstStyle/>
          <a:p>
            <a:pPr marL="457200" indent="-457200">
              <a:buFont typeface="+mj-lt"/>
              <a:buAutoNum type="arabicPeriod" startAt="3"/>
            </a:pPr>
            <a:r>
              <a:rPr lang="en-US" dirty="0" smtClean="0"/>
              <a:t>The selected calendar will now be displayed</a:t>
            </a:r>
            <a:endParaRPr lang="en-US" dirty="0" smtClean="0"/>
          </a:p>
          <a:p>
            <a:pPr marL="457200" indent="-457200">
              <a:buFont typeface="+mj-lt"/>
              <a:buAutoNum type="arabicPeriod" startAt="3"/>
            </a:pPr>
            <a:r>
              <a:rPr lang="en-US" dirty="0" smtClean="0"/>
              <a:t>Right </a:t>
            </a:r>
            <a:r>
              <a:rPr lang="en-US" dirty="0"/>
              <a:t>mouse click and select </a:t>
            </a:r>
            <a:r>
              <a:rPr lang="en-US" b="1" u="sng" dirty="0" smtClean="0"/>
              <a:t>Holidays…</a:t>
            </a:r>
            <a:r>
              <a:rPr lang="en-US" b="1" dirty="0" smtClean="0"/>
              <a:t>,</a:t>
            </a:r>
            <a:r>
              <a:rPr lang="en-US" dirty="0" smtClean="0"/>
              <a:t> </a:t>
            </a:r>
            <a:r>
              <a:rPr lang="en-US" dirty="0"/>
              <a:t>or </a:t>
            </a:r>
            <a:r>
              <a:rPr lang="en-US" dirty="0" smtClean="0"/>
              <a:t>select the </a:t>
            </a:r>
            <a:r>
              <a:rPr lang="en-US" b="1" u="sng" dirty="0" smtClean="0"/>
              <a:t>Edit</a:t>
            </a:r>
            <a:r>
              <a:rPr lang="en-US" b="1" dirty="0" smtClean="0"/>
              <a:t> </a:t>
            </a:r>
            <a:r>
              <a:rPr lang="en-US" dirty="0" smtClean="0"/>
              <a:t>ribbon,</a:t>
            </a:r>
            <a:r>
              <a:rPr lang="en-US" b="1" dirty="0" smtClean="0"/>
              <a:t> </a:t>
            </a:r>
            <a:r>
              <a:rPr lang="en-US" b="1" u="sng" dirty="0" smtClean="0"/>
              <a:t>Holidays</a:t>
            </a:r>
            <a:endParaRPr lang="en-US"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22</a:t>
            </a:fld>
            <a:endParaRPr lang="en-US" altLang="en-US"/>
          </a:p>
        </p:txBody>
      </p:sp>
      <p:grpSp>
        <p:nvGrpSpPr>
          <p:cNvPr id="11" name="Group 10"/>
          <p:cNvGrpSpPr/>
          <p:nvPr/>
        </p:nvGrpSpPr>
        <p:grpSpPr>
          <a:xfrm>
            <a:off x="1981200" y="2286001"/>
            <a:ext cx="5029199" cy="4161582"/>
            <a:chOff x="2688249" y="2743199"/>
            <a:chExt cx="3767501" cy="3627121"/>
          </a:xfrm>
        </p:grpSpPr>
        <p:pic>
          <p:nvPicPr>
            <p:cNvPr id="10" name="Picture 9"/>
            <p:cNvPicPr>
              <a:picLocks noChangeAspect="1"/>
            </p:cNvPicPr>
            <p:nvPr/>
          </p:nvPicPr>
          <p:blipFill>
            <a:blip r:embed="rId3"/>
            <a:stretch>
              <a:fillRect/>
            </a:stretch>
          </p:blipFill>
          <p:spPr>
            <a:xfrm>
              <a:off x="2688249" y="2743199"/>
              <a:ext cx="3767501" cy="3627121"/>
            </a:xfrm>
            <a:prstGeom prst="rect">
              <a:avLst/>
            </a:prstGeom>
          </p:spPr>
        </p:pic>
        <p:sp>
          <p:nvSpPr>
            <p:cNvPr id="8" name="Rounded Rectangle 7"/>
            <p:cNvSpPr/>
            <p:nvPr/>
          </p:nvSpPr>
          <p:spPr>
            <a:xfrm>
              <a:off x="3505200" y="3276600"/>
              <a:ext cx="685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876800" y="5689834"/>
              <a:ext cx="762000" cy="1775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578076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Holidays for a Calendar</a:t>
            </a:r>
            <a:endParaRPr lang="en-US" dirty="0"/>
          </a:p>
        </p:txBody>
      </p:sp>
      <p:sp>
        <p:nvSpPr>
          <p:cNvPr id="3" name="Content Placeholder 2"/>
          <p:cNvSpPr>
            <a:spLocks noGrp="1"/>
          </p:cNvSpPr>
          <p:nvPr>
            <p:ph idx="1"/>
          </p:nvPr>
        </p:nvSpPr>
        <p:spPr>
          <a:xfrm>
            <a:off x="457200" y="1111507"/>
            <a:ext cx="8001000" cy="1779270"/>
          </a:xfrm>
        </p:spPr>
        <p:txBody>
          <a:bodyPr/>
          <a:lstStyle/>
          <a:p>
            <a:pPr marL="457200" indent="-457200">
              <a:buFont typeface="+mj-lt"/>
              <a:buAutoNum type="arabicPeriod" startAt="5"/>
            </a:pPr>
            <a:r>
              <a:rPr lang="en-US" dirty="0" smtClean="0"/>
              <a:t>Add in the specific Holiday dates &amp; identify if that date will repeat yearly (Yes or No), then click OK</a:t>
            </a:r>
          </a:p>
          <a:p>
            <a:pPr marL="457200" indent="-457200">
              <a:buFont typeface="+mj-lt"/>
              <a:buAutoNum type="arabicPeriod" startAt="5"/>
            </a:pPr>
            <a:r>
              <a:rPr lang="en-US" dirty="0" smtClean="0"/>
              <a:t>The results can be seen in the calendar with the holidays highlighted in Green</a:t>
            </a:r>
            <a:endParaRPr lang="en-US" dirty="0" smtClean="0"/>
          </a:p>
          <a:p>
            <a:pPr marL="457200" indent="-457200">
              <a:buFont typeface="+mj-lt"/>
              <a:buAutoNum type="arabicPeriod" startAt="5"/>
            </a:pPr>
            <a:endParaRPr lang="en-US"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23</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9" name="Picture 8"/>
          <p:cNvPicPr>
            <a:picLocks noChangeAspect="1"/>
          </p:cNvPicPr>
          <p:nvPr/>
        </p:nvPicPr>
        <p:blipFill>
          <a:blip r:embed="rId3"/>
          <a:stretch>
            <a:fillRect/>
          </a:stretch>
        </p:blipFill>
        <p:spPr>
          <a:xfrm>
            <a:off x="1019175" y="2438399"/>
            <a:ext cx="7105650" cy="4131311"/>
          </a:xfrm>
          <a:prstGeom prst="rect">
            <a:avLst/>
          </a:prstGeom>
        </p:spPr>
      </p:pic>
    </p:spTree>
    <p:extLst>
      <p:ext uri="{BB962C8B-B14F-4D97-AF65-F5344CB8AC3E}">
        <p14:creationId xmlns:p14="http://schemas.microsoft.com/office/powerpoint/2010/main" val="915463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defining </a:t>
            </a:r>
            <a:r>
              <a:rPr lang="en-US" dirty="0" smtClean="0"/>
              <a:t>Work days</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24</a:t>
            </a:fld>
            <a:endParaRPr lang="en-US"/>
          </a:p>
        </p:txBody>
      </p:sp>
    </p:spTree>
    <p:extLst>
      <p:ext uri="{BB962C8B-B14F-4D97-AF65-F5344CB8AC3E}">
        <p14:creationId xmlns:p14="http://schemas.microsoft.com/office/powerpoint/2010/main" val="174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514600" y="3278446"/>
            <a:ext cx="4800600" cy="3090977"/>
          </a:xfrm>
          <a:prstGeom prst="rect">
            <a:avLst/>
          </a:prstGeom>
        </p:spPr>
      </p:pic>
      <p:sp>
        <p:nvSpPr>
          <p:cNvPr id="2" name="Title 1"/>
          <p:cNvSpPr>
            <a:spLocks noGrp="1"/>
          </p:cNvSpPr>
          <p:nvPr>
            <p:ph type="title"/>
          </p:nvPr>
        </p:nvSpPr>
        <p:spPr/>
        <p:txBody>
          <a:bodyPr/>
          <a:lstStyle/>
          <a:p>
            <a:r>
              <a:rPr lang="en-US" dirty="0" smtClean="0"/>
              <a:t>Defining Work Days</a:t>
            </a:r>
            <a:endParaRPr lang="en-US" dirty="0"/>
          </a:p>
        </p:txBody>
      </p:sp>
      <p:sp>
        <p:nvSpPr>
          <p:cNvPr id="3" name="Content Placeholder 2"/>
          <p:cNvSpPr>
            <a:spLocks noGrp="1"/>
          </p:cNvSpPr>
          <p:nvPr>
            <p:ph idx="1"/>
          </p:nvPr>
        </p:nvSpPr>
        <p:spPr>
          <a:xfrm>
            <a:off x="457200" y="1111507"/>
            <a:ext cx="8001000" cy="2117631"/>
          </a:xfrm>
        </p:spPr>
        <p:txBody>
          <a:bodyPr/>
          <a:lstStyle/>
          <a:p>
            <a:pPr marL="457200" indent="-457200">
              <a:buFont typeface="+mj-lt"/>
              <a:buAutoNum type="arabicPeriod"/>
            </a:pPr>
            <a:r>
              <a:rPr lang="en-US" dirty="0" smtClean="0"/>
              <a:t>Open the Calendar </a:t>
            </a:r>
            <a:r>
              <a:rPr lang="en-US" dirty="0" smtClean="0"/>
              <a:t>file </a:t>
            </a:r>
            <a:r>
              <a:rPr lang="en-US" dirty="0" smtClean="0"/>
              <a:t>in Exclusive mode</a:t>
            </a:r>
          </a:p>
          <a:p>
            <a:pPr marL="857250" lvl="1" indent="-457200">
              <a:buFont typeface="+mj-lt"/>
              <a:buAutoNum type="alphaLcPeriod"/>
            </a:pPr>
            <a:r>
              <a:rPr lang="en-US" dirty="0" smtClean="0"/>
              <a:t>The &lt;Default&gt; calendar view will open</a:t>
            </a:r>
            <a:endParaRPr lang="en-US" dirty="0"/>
          </a:p>
          <a:p>
            <a:pPr marL="457200" indent="-457200">
              <a:buFont typeface="+mj-lt"/>
              <a:buAutoNum type="arabicPeriod"/>
            </a:pPr>
            <a:r>
              <a:rPr lang="en-US" dirty="0" smtClean="0"/>
              <a:t>Choose the sub-calendar </a:t>
            </a:r>
            <a:r>
              <a:rPr lang="en-US" dirty="0" smtClean="0"/>
              <a:t>you wish to define holidays on</a:t>
            </a:r>
          </a:p>
          <a:p>
            <a:pPr marL="857250" lvl="1" indent="-457200">
              <a:buFont typeface="+mj-lt"/>
              <a:buAutoNum type="alphaLcPeriod"/>
            </a:pPr>
            <a:r>
              <a:rPr lang="en-US" dirty="0"/>
              <a:t>Select the </a:t>
            </a:r>
            <a:r>
              <a:rPr lang="en-US" b="1" u="sng" dirty="0"/>
              <a:t>Edit</a:t>
            </a:r>
            <a:r>
              <a:rPr lang="en-US" dirty="0"/>
              <a:t> ribbon, </a:t>
            </a:r>
            <a:r>
              <a:rPr lang="en-US" b="1" u="sng" dirty="0" smtClean="0"/>
              <a:t>Calendars</a:t>
            </a:r>
          </a:p>
          <a:p>
            <a:pPr marL="857250" lvl="1" indent="-457200">
              <a:buFont typeface="+mj-lt"/>
              <a:buAutoNum type="alphaLcPeriod"/>
            </a:pPr>
            <a:r>
              <a:rPr lang="en-US" dirty="0" smtClean="0"/>
              <a:t>The </a:t>
            </a:r>
            <a:r>
              <a:rPr lang="en-US" u="sng" dirty="0" smtClean="0"/>
              <a:t>Calendars</a:t>
            </a:r>
            <a:r>
              <a:rPr lang="en-US" dirty="0" smtClean="0"/>
              <a:t> box will appear with the list of all its sub-calendars, highlight the desired one &amp; click </a:t>
            </a:r>
            <a:r>
              <a:rPr lang="en-US" b="1" u="sng" dirty="0" smtClean="0"/>
              <a:t>Select</a:t>
            </a:r>
            <a:endParaRPr lang="en-US" b="1"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25</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97552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Work Days</a:t>
            </a:r>
            <a:endParaRPr lang="en-US" dirty="0"/>
          </a:p>
        </p:txBody>
      </p:sp>
      <p:sp>
        <p:nvSpPr>
          <p:cNvPr id="3" name="Content Placeholder 2"/>
          <p:cNvSpPr>
            <a:spLocks noGrp="1"/>
          </p:cNvSpPr>
          <p:nvPr>
            <p:ph idx="1"/>
          </p:nvPr>
        </p:nvSpPr>
        <p:spPr>
          <a:xfrm>
            <a:off x="457200" y="1111507"/>
            <a:ext cx="8001000" cy="1046633"/>
          </a:xfrm>
        </p:spPr>
        <p:txBody>
          <a:bodyPr/>
          <a:lstStyle/>
          <a:p>
            <a:pPr marL="457200" indent="-457200">
              <a:buFont typeface="+mj-lt"/>
              <a:buAutoNum type="arabicPeriod" startAt="3"/>
            </a:pPr>
            <a:r>
              <a:rPr lang="en-US" dirty="0" smtClean="0"/>
              <a:t>The selected calendar will now be displayed</a:t>
            </a:r>
            <a:endParaRPr lang="en-US" dirty="0" smtClean="0"/>
          </a:p>
          <a:p>
            <a:pPr marL="457200" indent="-457200">
              <a:buFont typeface="+mj-lt"/>
              <a:buAutoNum type="arabicPeriod" startAt="3"/>
            </a:pPr>
            <a:r>
              <a:rPr lang="en-US" dirty="0" smtClean="0"/>
              <a:t>Right </a:t>
            </a:r>
            <a:r>
              <a:rPr lang="en-US" dirty="0"/>
              <a:t>mouse click and select </a:t>
            </a:r>
            <a:r>
              <a:rPr lang="en-US" b="1" u="sng" dirty="0" smtClean="0"/>
              <a:t>Define Work Week…</a:t>
            </a:r>
            <a:r>
              <a:rPr lang="en-US" b="1" dirty="0" smtClean="0"/>
              <a:t>,</a:t>
            </a:r>
            <a:r>
              <a:rPr lang="en-US" dirty="0" smtClean="0"/>
              <a:t> </a:t>
            </a:r>
            <a:r>
              <a:rPr lang="en-US" dirty="0"/>
              <a:t>or </a:t>
            </a:r>
            <a:r>
              <a:rPr lang="en-US" dirty="0" smtClean="0"/>
              <a:t>select the </a:t>
            </a:r>
            <a:r>
              <a:rPr lang="en-US" b="1" u="sng" dirty="0" smtClean="0"/>
              <a:t>Edit</a:t>
            </a:r>
            <a:r>
              <a:rPr lang="en-US" b="1" dirty="0" smtClean="0"/>
              <a:t> </a:t>
            </a:r>
            <a:r>
              <a:rPr lang="en-US" dirty="0" smtClean="0"/>
              <a:t>ribbon,</a:t>
            </a:r>
            <a:r>
              <a:rPr lang="en-US" b="1" dirty="0" smtClean="0"/>
              <a:t> </a:t>
            </a:r>
            <a:r>
              <a:rPr lang="en-US" b="1" u="sng" dirty="0" smtClean="0"/>
              <a:t>Work Week</a:t>
            </a:r>
            <a:endParaRPr lang="en-US"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26</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6" name="Picture 5"/>
          <p:cNvPicPr>
            <a:picLocks noChangeAspect="1"/>
          </p:cNvPicPr>
          <p:nvPr/>
        </p:nvPicPr>
        <p:blipFill>
          <a:blip r:embed="rId3"/>
          <a:stretch>
            <a:fillRect/>
          </a:stretch>
        </p:blipFill>
        <p:spPr>
          <a:xfrm>
            <a:off x="1676400" y="2319414"/>
            <a:ext cx="4800600" cy="4136636"/>
          </a:xfrm>
          <a:prstGeom prst="rect">
            <a:avLst/>
          </a:prstGeom>
        </p:spPr>
      </p:pic>
      <p:sp>
        <p:nvSpPr>
          <p:cNvPr id="9" name="Rounded Rectangle 8"/>
          <p:cNvSpPr/>
          <p:nvPr/>
        </p:nvSpPr>
        <p:spPr>
          <a:xfrm>
            <a:off x="1676400" y="2895600"/>
            <a:ext cx="1066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57700" y="4722676"/>
            <a:ext cx="1257300" cy="3065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064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33475" y="3499260"/>
            <a:ext cx="6410325" cy="2687703"/>
          </a:xfrm>
          <a:prstGeom prst="rect">
            <a:avLst/>
          </a:prstGeom>
        </p:spPr>
      </p:pic>
      <p:sp>
        <p:nvSpPr>
          <p:cNvPr id="2" name="Title 1"/>
          <p:cNvSpPr>
            <a:spLocks noGrp="1"/>
          </p:cNvSpPr>
          <p:nvPr>
            <p:ph type="title"/>
          </p:nvPr>
        </p:nvSpPr>
        <p:spPr/>
        <p:txBody>
          <a:bodyPr/>
          <a:lstStyle/>
          <a:p>
            <a:r>
              <a:rPr lang="en-US" dirty="0" smtClean="0"/>
              <a:t>Defining Work Days</a:t>
            </a:r>
            <a:endParaRPr lang="en-US" dirty="0"/>
          </a:p>
        </p:txBody>
      </p:sp>
      <p:sp>
        <p:nvSpPr>
          <p:cNvPr id="3" name="Content Placeholder 2"/>
          <p:cNvSpPr>
            <a:spLocks noGrp="1"/>
          </p:cNvSpPr>
          <p:nvPr>
            <p:ph idx="1"/>
          </p:nvPr>
        </p:nvSpPr>
        <p:spPr>
          <a:xfrm>
            <a:off x="457200" y="1111507"/>
            <a:ext cx="8001000" cy="1779270"/>
          </a:xfrm>
        </p:spPr>
        <p:txBody>
          <a:bodyPr/>
          <a:lstStyle/>
          <a:p>
            <a:pPr marL="457200" indent="-457200">
              <a:buFont typeface="+mj-lt"/>
              <a:buAutoNum type="arabicPeriod" startAt="5"/>
            </a:pPr>
            <a:r>
              <a:rPr lang="en-US" dirty="0" smtClean="0"/>
              <a:t>Click on each day of the week and toggle it either Working or Non-Working</a:t>
            </a:r>
            <a:endParaRPr lang="en-US" dirty="0" smtClean="0"/>
          </a:p>
          <a:p>
            <a:pPr marL="457200" indent="-457200">
              <a:buFont typeface="+mj-lt"/>
              <a:buAutoNum type="arabicPeriod" startAt="5"/>
            </a:pPr>
            <a:r>
              <a:rPr lang="en-US" dirty="0" smtClean="0"/>
              <a:t>Define </a:t>
            </a:r>
            <a:r>
              <a:rPr lang="en-US" dirty="0" smtClean="0"/>
              <a:t>th</a:t>
            </a:r>
            <a:r>
              <a:rPr lang="en-US" dirty="0" smtClean="0"/>
              <a:t>e Working Hours here for each day (see also </a:t>
            </a:r>
            <a:r>
              <a:rPr lang="en-US" u="sng" dirty="0" smtClean="0"/>
              <a:t>Define Work Hours</a:t>
            </a:r>
            <a:r>
              <a:rPr lang="en-US" dirty="0" smtClean="0"/>
              <a:t> section to update specific days)</a:t>
            </a:r>
            <a:endParaRPr lang="en-US" b="1" u="sng" dirty="0" smtClean="0"/>
          </a:p>
          <a:p>
            <a:pPr marL="457200" indent="-457200">
              <a:buFont typeface="+mj-lt"/>
              <a:buAutoNum type="arabicPeriod" startAt="5"/>
            </a:pPr>
            <a:r>
              <a:rPr lang="en-US" dirty="0" smtClean="0"/>
              <a:t>When done, simply click </a:t>
            </a:r>
            <a:r>
              <a:rPr lang="en-US" b="1" u="sng" dirty="0" smtClean="0"/>
              <a:t>OK</a:t>
            </a:r>
            <a:endParaRPr lang="en-US"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27</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9" name="Rounded Rectangle 8"/>
          <p:cNvSpPr/>
          <p:nvPr/>
        </p:nvSpPr>
        <p:spPr>
          <a:xfrm>
            <a:off x="1099608" y="4419600"/>
            <a:ext cx="1491192" cy="1600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90800" y="4843110"/>
            <a:ext cx="1447800" cy="7194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459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Work Days</a:t>
            </a:r>
            <a:endParaRPr lang="en-US" dirty="0"/>
          </a:p>
        </p:txBody>
      </p:sp>
      <p:sp>
        <p:nvSpPr>
          <p:cNvPr id="3" name="Content Placeholder 2"/>
          <p:cNvSpPr>
            <a:spLocks noGrp="1"/>
          </p:cNvSpPr>
          <p:nvPr>
            <p:ph idx="1"/>
          </p:nvPr>
        </p:nvSpPr>
        <p:spPr>
          <a:xfrm>
            <a:off x="457200" y="1111507"/>
            <a:ext cx="8001000" cy="627992"/>
          </a:xfrm>
        </p:spPr>
        <p:txBody>
          <a:bodyPr/>
          <a:lstStyle/>
          <a:p>
            <a:pPr marL="457200" indent="-457200">
              <a:buFont typeface="+mj-lt"/>
              <a:buAutoNum type="arabicPeriod" startAt="8"/>
            </a:pPr>
            <a:r>
              <a:rPr lang="en-US" dirty="0" smtClean="0"/>
              <a:t>All of the Working and Non-Working days are now identified (displayed)</a:t>
            </a:r>
            <a:endParaRPr lang="en-US"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28</a:t>
            </a:fld>
            <a:endParaRPr lang="en-US" altLang="en-US"/>
          </a:p>
        </p:txBody>
      </p:sp>
      <p:pic>
        <p:nvPicPr>
          <p:cNvPr id="6" name="Picture 5"/>
          <p:cNvPicPr>
            <a:picLocks noChangeAspect="1"/>
          </p:cNvPicPr>
          <p:nvPr/>
        </p:nvPicPr>
        <p:blipFill>
          <a:blip r:embed="rId3"/>
          <a:stretch>
            <a:fillRect/>
          </a:stretch>
        </p:blipFill>
        <p:spPr>
          <a:xfrm>
            <a:off x="1066800" y="1988425"/>
            <a:ext cx="7086600" cy="4425291"/>
          </a:xfrm>
          <a:prstGeom prst="rect">
            <a:avLst/>
          </a:prstGeom>
        </p:spPr>
      </p:pic>
      <p:sp>
        <p:nvSpPr>
          <p:cNvPr id="8" name="Footer Placeholder 7"/>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125381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defining work hours</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29</a:t>
            </a:fld>
            <a:endParaRPr lang="en-US"/>
          </a:p>
        </p:txBody>
      </p:sp>
    </p:spTree>
    <p:extLst>
      <p:ext uri="{BB962C8B-B14F-4D97-AF65-F5344CB8AC3E}">
        <p14:creationId xmlns:p14="http://schemas.microsoft.com/office/powerpoint/2010/main" val="3492559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38013" y="1111507"/>
            <a:ext cx="8096388" cy="4210383"/>
          </a:xfrm>
        </p:spPr>
        <p:txBody>
          <a:bodyPr/>
          <a:lstStyle/>
          <a:p>
            <a:r>
              <a:rPr lang="en-US" sz="2400" dirty="0"/>
              <a:t>Open Plan contains a powerful calendar function that allows you to use any number of calendars to control when work can be performed. </a:t>
            </a:r>
            <a:endParaRPr lang="en-US" sz="2400" dirty="0" smtClean="0"/>
          </a:p>
          <a:p>
            <a:r>
              <a:rPr lang="en-US" sz="2400" dirty="0" smtClean="0"/>
              <a:t>When </a:t>
            </a:r>
            <a:r>
              <a:rPr lang="en-US" sz="2400" dirty="0"/>
              <a:t>you first create a calendar file, Open Plan provides a default calendar that assumes Monday through Friday to </a:t>
            </a:r>
            <a:r>
              <a:rPr lang="en-US" sz="2400" dirty="0" smtClean="0"/>
              <a:t>be working </a:t>
            </a:r>
            <a:r>
              <a:rPr lang="en-US" sz="2400" dirty="0"/>
              <a:t>days with an 8-hour work day. You then have the opportunity to modify these defaults and define </a:t>
            </a:r>
            <a:r>
              <a:rPr lang="en-US" sz="2400" dirty="0" smtClean="0"/>
              <a:t>non-working </a:t>
            </a:r>
            <a:r>
              <a:rPr lang="en-US" sz="2400" dirty="0"/>
              <a:t>days as well as </a:t>
            </a:r>
            <a:r>
              <a:rPr lang="en-US" sz="2400" dirty="0" smtClean="0"/>
              <a:t>holidays </a:t>
            </a:r>
            <a:r>
              <a:rPr lang="en-US" sz="2400" dirty="0"/>
              <a:t>and </a:t>
            </a:r>
            <a:r>
              <a:rPr lang="en-US" sz="2400" dirty="0" smtClean="0"/>
              <a:t>extra </a:t>
            </a:r>
            <a:r>
              <a:rPr lang="en-US" sz="2400" dirty="0"/>
              <a:t>work days.</a:t>
            </a:r>
          </a:p>
          <a:p>
            <a:r>
              <a:rPr lang="en-US" sz="2400" dirty="0"/>
              <a:t>Calendars in Open Plan are hierarchical. This means that calendars can have both a parent and any number of children. Child calendars inherit from their parents dynamically</a:t>
            </a:r>
            <a:r>
              <a:rPr lang="en-US" sz="2400" dirty="0" smtClean="0"/>
              <a:t>.</a:t>
            </a:r>
            <a:endParaRPr lang="en-US" sz="2400" dirty="0"/>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
        <p:nvSpPr>
          <p:cNvPr id="10" name="Title 9"/>
          <p:cNvSpPr>
            <a:spLocks noGrp="1"/>
          </p:cNvSpPr>
          <p:nvPr>
            <p:ph type="title"/>
          </p:nvPr>
        </p:nvSpPr>
        <p:spPr/>
        <p:txBody>
          <a:bodyPr/>
          <a:lstStyle/>
          <a:p>
            <a:r>
              <a:rPr lang="en-US" altLang="en-US" dirty="0" smtClean="0"/>
              <a:t>Calendar Files</a:t>
            </a:r>
            <a:endParaRPr lang="en-US" dirty="0"/>
          </a:p>
        </p:txBody>
      </p:sp>
      <p:sp>
        <p:nvSpPr>
          <p:cNvPr id="4" name="Slide Number Placeholder 2"/>
          <p:cNvSpPr>
            <a:spLocks noGrp="1"/>
          </p:cNvSpPr>
          <p:nvPr>
            <p:ph type="sldNum" sz="quarter" idx="4"/>
          </p:nvPr>
        </p:nvSpPr>
        <p:spPr/>
        <p:txBody>
          <a:bodyPr/>
          <a:lstStyle/>
          <a:p>
            <a:fld id="{21C85835-0E3E-4BBB-9F45-EBC4ABA84C39}" type="slidenum">
              <a:rPr lang="en-US" altLang="en-US"/>
              <a:pPr/>
              <a:t>3</a:t>
            </a:fld>
            <a:endParaRPr lang="en-US" altLang="en-US"/>
          </a:p>
        </p:txBody>
      </p:sp>
    </p:spTree>
    <p:extLst>
      <p:ext uri="{BB962C8B-B14F-4D97-AF65-F5344CB8AC3E}">
        <p14:creationId xmlns:p14="http://schemas.microsoft.com/office/powerpoint/2010/main" val="3166692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514600" y="3278446"/>
            <a:ext cx="4800600" cy="3090977"/>
          </a:xfrm>
          <a:prstGeom prst="rect">
            <a:avLst/>
          </a:prstGeom>
        </p:spPr>
      </p:pic>
      <p:sp>
        <p:nvSpPr>
          <p:cNvPr id="2" name="Title 1"/>
          <p:cNvSpPr>
            <a:spLocks noGrp="1"/>
          </p:cNvSpPr>
          <p:nvPr>
            <p:ph type="title"/>
          </p:nvPr>
        </p:nvSpPr>
        <p:spPr/>
        <p:txBody>
          <a:bodyPr/>
          <a:lstStyle/>
          <a:p>
            <a:r>
              <a:rPr lang="en-US" dirty="0" smtClean="0"/>
              <a:t>Defining Work Hours</a:t>
            </a:r>
            <a:endParaRPr lang="en-US" dirty="0"/>
          </a:p>
        </p:txBody>
      </p:sp>
      <p:sp>
        <p:nvSpPr>
          <p:cNvPr id="3" name="Content Placeholder 2"/>
          <p:cNvSpPr>
            <a:spLocks noGrp="1"/>
          </p:cNvSpPr>
          <p:nvPr>
            <p:ph idx="1"/>
          </p:nvPr>
        </p:nvSpPr>
        <p:spPr>
          <a:xfrm>
            <a:off x="457200" y="1111507"/>
            <a:ext cx="8001000" cy="2117631"/>
          </a:xfrm>
        </p:spPr>
        <p:txBody>
          <a:bodyPr/>
          <a:lstStyle/>
          <a:p>
            <a:pPr marL="457200" indent="-457200">
              <a:buFont typeface="+mj-lt"/>
              <a:buAutoNum type="arabicPeriod"/>
            </a:pPr>
            <a:r>
              <a:rPr lang="en-US" dirty="0" smtClean="0"/>
              <a:t>Open the Calendar </a:t>
            </a:r>
            <a:r>
              <a:rPr lang="en-US" dirty="0" smtClean="0"/>
              <a:t>file </a:t>
            </a:r>
            <a:r>
              <a:rPr lang="en-US" dirty="0" smtClean="0"/>
              <a:t>in Exclusive mode</a:t>
            </a:r>
          </a:p>
          <a:p>
            <a:pPr marL="857250" lvl="1" indent="-457200">
              <a:buFont typeface="+mj-lt"/>
              <a:buAutoNum type="alphaLcPeriod"/>
            </a:pPr>
            <a:r>
              <a:rPr lang="en-US" dirty="0" smtClean="0"/>
              <a:t>The &lt;Default&gt; calendar view will open</a:t>
            </a:r>
            <a:endParaRPr lang="en-US" dirty="0"/>
          </a:p>
          <a:p>
            <a:pPr marL="457200" indent="-457200">
              <a:buFont typeface="+mj-lt"/>
              <a:buAutoNum type="arabicPeriod"/>
            </a:pPr>
            <a:r>
              <a:rPr lang="en-US" dirty="0" smtClean="0"/>
              <a:t>Choose the sub-calendar </a:t>
            </a:r>
            <a:r>
              <a:rPr lang="en-US" dirty="0" smtClean="0"/>
              <a:t>you wish to define holidays on</a:t>
            </a:r>
          </a:p>
          <a:p>
            <a:pPr marL="857250" lvl="1" indent="-457200">
              <a:buFont typeface="+mj-lt"/>
              <a:buAutoNum type="alphaLcPeriod"/>
            </a:pPr>
            <a:r>
              <a:rPr lang="en-US" dirty="0"/>
              <a:t>Select the </a:t>
            </a:r>
            <a:r>
              <a:rPr lang="en-US" b="1" u="sng" dirty="0"/>
              <a:t>Edit</a:t>
            </a:r>
            <a:r>
              <a:rPr lang="en-US" dirty="0"/>
              <a:t> ribbon, </a:t>
            </a:r>
            <a:r>
              <a:rPr lang="en-US" b="1" u="sng" dirty="0" smtClean="0"/>
              <a:t>Calendars</a:t>
            </a:r>
          </a:p>
          <a:p>
            <a:pPr marL="857250" lvl="1" indent="-457200">
              <a:buFont typeface="+mj-lt"/>
              <a:buAutoNum type="alphaLcPeriod"/>
            </a:pPr>
            <a:r>
              <a:rPr lang="en-US" dirty="0" smtClean="0"/>
              <a:t>The </a:t>
            </a:r>
            <a:r>
              <a:rPr lang="en-US" u="sng" dirty="0" smtClean="0"/>
              <a:t>Calendars</a:t>
            </a:r>
            <a:r>
              <a:rPr lang="en-US" dirty="0" smtClean="0"/>
              <a:t> box will appear with the list of all its sub-calendars, highlight the desired one &amp; click </a:t>
            </a:r>
            <a:r>
              <a:rPr lang="en-US" b="1" u="sng" dirty="0" smtClean="0"/>
              <a:t>Select</a:t>
            </a:r>
            <a:endParaRPr lang="en-US" b="1"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30</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517986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Work Hours</a:t>
            </a:r>
            <a:endParaRPr lang="en-US" dirty="0"/>
          </a:p>
        </p:txBody>
      </p:sp>
      <p:sp>
        <p:nvSpPr>
          <p:cNvPr id="3" name="Content Placeholder 2"/>
          <p:cNvSpPr>
            <a:spLocks noGrp="1"/>
          </p:cNvSpPr>
          <p:nvPr>
            <p:ph idx="1"/>
          </p:nvPr>
        </p:nvSpPr>
        <p:spPr>
          <a:xfrm>
            <a:off x="457200" y="1111507"/>
            <a:ext cx="8001000" cy="2708627"/>
          </a:xfrm>
        </p:spPr>
        <p:txBody>
          <a:bodyPr/>
          <a:lstStyle/>
          <a:p>
            <a:pPr marL="457200" indent="-457200">
              <a:buFont typeface="+mj-lt"/>
              <a:buAutoNum type="arabicPeriod" startAt="3"/>
            </a:pPr>
            <a:r>
              <a:rPr lang="en-US" dirty="0" smtClean="0"/>
              <a:t>The selected calendar will now be displayed</a:t>
            </a:r>
            <a:endParaRPr lang="en-US" dirty="0" smtClean="0"/>
          </a:p>
          <a:p>
            <a:pPr marL="457200" indent="-457200">
              <a:buFont typeface="+mj-lt"/>
              <a:buAutoNum type="arabicPeriod" startAt="3"/>
            </a:pPr>
            <a:r>
              <a:rPr lang="en-US" dirty="0" smtClean="0"/>
              <a:t>To update the Work Hours on a specifi</a:t>
            </a:r>
            <a:r>
              <a:rPr lang="en-US" dirty="0" smtClean="0"/>
              <a:t>c day, click on that day</a:t>
            </a:r>
          </a:p>
          <a:p>
            <a:pPr marL="663571" lvl="1" indent="-457200">
              <a:buFont typeface="+mj-lt"/>
              <a:buAutoNum type="alphaLcPeriod"/>
            </a:pPr>
            <a:r>
              <a:rPr lang="en-US" dirty="0" smtClean="0"/>
              <a:t>Double click, or Right </a:t>
            </a:r>
            <a:r>
              <a:rPr lang="en-US" dirty="0"/>
              <a:t>mouse click and select </a:t>
            </a:r>
            <a:r>
              <a:rPr lang="en-US" b="1" u="sng" dirty="0" smtClean="0"/>
              <a:t>Define Work Hours…</a:t>
            </a:r>
            <a:r>
              <a:rPr lang="en-US" b="1" dirty="0" smtClean="0"/>
              <a:t>,</a:t>
            </a:r>
            <a:r>
              <a:rPr lang="en-US" dirty="0" smtClean="0"/>
              <a:t> </a:t>
            </a:r>
            <a:r>
              <a:rPr lang="en-US" dirty="0"/>
              <a:t>or </a:t>
            </a:r>
            <a:r>
              <a:rPr lang="en-US" dirty="0" smtClean="0"/>
              <a:t>select the </a:t>
            </a:r>
            <a:r>
              <a:rPr lang="en-US" b="1" u="sng" dirty="0" smtClean="0"/>
              <a:t>Edit</a:t>
            </a:r>
            <a:r>
              <a:rPr lang="en-US" b="1" dirty="0" smtClean="0"/>
              <a:t> </a:t>
            </a:r>
            <a:r>
              <a:rPr lang="en-US" dirty="0" smtClean="0"/>
              <a:t>ribbon,</a:t>
            </a:r>
            <a:r>
              <a:rPr lang="en-US" b="1" dirty="0" smtClean="0"/>
              <a:t> </a:t>
            </a:r>
            <a:r>
              <a:rPr lang="en-US" b="1" u="sng" dirty="0" smtClean="0"/>
              <a:t>Work Hours</a:t>
            </a:r>
          </a:p>
          <a:p>
            <a:pPr marL="663571" lvl="1" indent="-457200">
              <a:buFont typeface="+mj-lt"/>
              <a:buAutoNum type="alphaLcPeriod"/>
            </a:pPr>
            <a:r>
              <a:rPr lang="en-US" dirty="0" smtClean="0"/>
              <a:t>Make desired updates and click </a:t>
            </a:r>
            <a:r>
              <a:rPr lang="en-US" b="1" u="sng" dirty="0" smtClean="0"/>
              <a:t>OK</a:t>
            </a:r>
          </a:p>
          <a:p>
            <a:pPr marL="663571" lvl="1" indent="-457200">
              <a:buFont typeface="+mj-lt"/>
              <a:buAutoNum type="alphaLcPeriod"/>
            </a:pPr>
            <a:r>
              <a:rPr lang="en-US" dirty="0" smtClean="0"/>
              <a:t>See also (</a:t>
            </a:r>
            <a:r>
              <a:rPr lang="en-US" u="sng" dirty="0" smtClean="0"/>
              <a:t>Define Work Days</a:t>
            </a:r>
            <a:r>
              <a:rPr lang="en-US" dirty="0" smtClean="0"/>
              <a:t> section for defining default Work Hours)</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31</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grpSp>
        <p:nvGrpSpPr>
          <p:cNvPr id="7" name="Group 6"/>
          <p:cNvGrpSpPr/>
          <p:nvPr/>
        </p:nvGrpSpPr>
        <p:grpSpPr>
          <a:xfrm>
            <a:off x="804230" y="3847461"/>
            <a:ext cx="3733800" cy="2722250"/>
            <a:chOff x="1676400" y="2472136"/>
            <a:chExt cx="4800600" cy="3983914"/>
          </a:xfrm>
        </p:grpSpPr>
        <p:pic>
          <p:nvPicPr>
            <p:cNvPr id="6" name="Picture 5"/>
            <p:cNvPicPr>
              <a:picLocks noChangeAspect="1"/>
            </p:cNvPicPr>
            <p:nvPr/>
          </p:nvPicPr>
          <p:blipFill>
            <a:blip r:embed="rId3"/>
            <a:stretch>
              <a:fillRect/>
            </a:stretch>
          </p:blipFill>
          <p:spPr>
            <a:xfrm>
              <a:off x="1676400" y="2472136"/>
              <a:ext cx="4800600" cy="3983914"/>
            </a:xfrm>
            <a:prstGeom prst="rect">
              <a:avLst/>
            </a:prstGeom>
          </p:spPr>
        </p:pic>
        <p:sp>
          <p:nvSpPr>
            <p:cNvPr id="9" name="Rounded Rectangle 8"/>
            <p:cNvSpPr/>
            <p:nvPr/>
          </p:nvSpPr>
          <p:spPr>
            <a:xfrm>
              <a:off x="1676400" y="2895600"/>
              <a:ext cx="1066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57700" y="4722676"/>
              <a:ext cx="1257300" cy="3065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p:nvPicPr>
        <p:blipFill>
          <a:blip r:embed="rId4"/>
          <a:stretch>
            <a:fillRect/>
          </a:stretch>
        </p:blipFill>
        <p:spPr>
          <a:xfrm>
            <a:off x="4800600" y="4371969"/>
            <a:ext cx="3238500" cy="1600200"/>
          </a:xfrm>
          <a:prstGeom prst="rect">
            <a:avLst/>
          </a:prstGeom>
        </p:spPr>
      </p:pic>
    </p:spTree>
    <p:extLst>
      <p:ext uri="{BB962C8B-B14F-4D97-AF65-F5344CB8AC3E}">
        <p14:creationId xmlns:p14="http://schemas.microsoft.com/office/powerpoint/2010/main" val="2849745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assign calendar to a project</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32</a:t>
            </a:fld>
            <a:endParaRPr lang="en-US"/>
          </a:p>
        </p:txBody>
      </p:sp>
    </p:spTree>
    <p:extLst>
      <p:ext uri="{BB962C8B-B14F-4D97-AF65-F5344CB8AC3E}">
        <p14:creationId xmlns:p14="http://schemas.microsoft.com/office/powerpoint/2010/main" val="1145275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Calendar Files to an OPP Project</a:t>
            </a:r>
            <a:endParaRPr lang="en-US" dirty="0"/>
          </a:p>
        </p:txBody>
      </p:sp>
      <p:sp>
        <p:nvSpPr>
          <p:cNvPr id="3" name="Content Placeholder 2"/>
          <p:cNvSpPr>
            <a:spLocks noGrp="1"/>
          </p:cNvSpPr>
          <p:nvPr>
            <p:ph idx="1"/>
          </p:nvPr>
        </p:nvSpPr>
        <p:spPr>
          <a:xfrm>
            <a:off x="457200" y="1111507"/>
            <a:ext cx="8001000" cy="1151277"/>
          </a:xfrm>
        </p:spPr>
        <p:txBody>
          <a:bodyPr/>
          <a:lstStyle/>
          <a:p>
            <a:pPr>
              <a:buFont typeface="Wingdings" panose="05000000000000000000" pitchFamily="2" charset="2"/>
              <a:buChar char="§"/>
            </a:pPr>
            <a:r>
              <a:rPr lang="en-US" dirty="0" smtClean="0">
                <a:hlinkClick r:id="rId2" action="ppaction://hlinksldjump"/>
              </a:rPr>
              <a:t>Assign using </a:t>
            </a:r>
            <a:r>
              <a:rPr lang="en-US" dirty="0">
                <a:hlinkClick r:id="rId2" action="ppaction://hlinksldjump"/>
              </a:rPr>
              <a:t>Project Properties</a:t>
            </a:r>
            <a:endParaRPr lang="en-US" dirty="0"/>
          </a:p>
          <a:p>
            <a:pPr>
              <a:buFont typeface="Wingdings" panose="05000000000000000000" pitchFamily="2" charset="2"/>
              <a:buChar char="§"/>
            </a:pPr>
            <a:r>
              <a:rPr lang="en-US" dirty="0" smtClean="0">
                <a:hlinkClick r:id="rId3" action="ppaction://hlinksldjump"/>
              </a:rPr>
              <a:t>Assign using </a:t>
            </a:r>
            <a:r>
              <a:rPr lang="en-US" dirty="0">
                <a:hlinkClick r:id="rId3" action="ppaction://hlinksldjump"/>
              </a:rPr>
              <a:t>Drag and Drop</a:t>
            </a:r>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33</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824871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62025" y="2438399"/>
            <a:ext cx="7219950" cy="2902451"/>
          </a:xfrm>
          <a:prstGeom prst="rect">
            <a:avLst/>
          </a:prstGeom>
        </p:spPr>
      </p:pic>
      <p:sp>
        <p:nvSpPr>
          <p:cNvPr id="2" name="Title 1"/>
          <p:cNvSpPr>
            <a:spLocks noGrp="1"/>
          </p:cNvSpPr>
          <p:nvPr>
            <p:ph type="title"/>
          </p:nvPr>
        </p:nvSpPr>
        <p:spPr/>
        <p:txBody>
          <a:bodyPr/>
          <a:lstStyle/>
          <a:p>
            <a:r>
              <a:rPr lang="en-US" dirty="0"/>
              <a:t>Assigning </a:t>
            </a:r>
            <a:r>
              <a:rPr lang="en-US" dirty="0" smtClean="0"/>
              <a:t>using Project </a:t>
            </a:r>
            <a:r>
              <a:rPr lang="en-US" dirty="0"/>
              <a:t>Properties</a:t>
            </a:r>
          </a:p>
        </p:txBody>
      </p:sp>
      <p:sp>
        <p:nvSpPr>
          <p:cNvPr id="3" name="Content Placeholder 2"/>
          <p:cNvSpPr>
            <a:spLocks noGrp="1"/>
          </p:cNvSpPr>
          <p:nvPr>
            <p:ph idx="1"/>
          </p:nvPr>
        </p:nvSpPr>
        <p:spPr>
          <a:xfrm>
            <a:off x="457200" y="1111507"/>
            <a:ext cx="8001000" cy="4616648"/>
          </a:xfrm>
        </p:spPr>
        <p:txBody>
          <a:bodyPr/>
          <a:lstStyle/>
          <a:p>
            <a:pPr marL="457200" indent="-457200">
              <a:buFont typeface="+mj-lt"/>
              <a:buAutoNum type="arabicPeriod"/>
            </a:pPr>
            <a:r>
              <a:rPr lang="en-US" sz="2000" dirty="0" smtClean="0"/>
              <a:t>Open </a:t>
            </a:r>
            <a:r>
              <a:rPr lang="en-US" sz="2000" dirty="0"/>
              <a:t>the OPP project in exclusive mode</a:t>
            </a:r>
          </a:p>
          <a:p>
            <a:pPr marL="457200" indent="-457200">
              <a:buFont typeface="+mj-lt"/>
              <a:buAutoNum type="arabicPeriod"/>
            </a:pPr>
            <a:r>
              <a:rPr lang="en-US" sz="2000" dirty="0" smtClean="0"/>
              <a:t>From the </a:t>
            </a:r>
            <a:r>
              <a:rPr lang="en-US" sz="2000" b="1" u="sng" dirty="0" smtClean="0"/>
              <a:t>Processes</a:t>
            </a:r>
            <a:r>
              <a:rPr lang="en-US" sz="2000" dirty="0" smtClean="0"/>
              <a:t> ribbon, select </a:t>
            </a:r>
            <a:r>
              <a:rPr lang="en-US" sz="2000" b="1" u="sng" dirty="0" smtClean="0"/>
              <a:t>Properties</a:t>
            </a:r>
            <a:r>
              <a:rPr lang="en-US" sz="2000" dirty="0" smtClean="0"/>
              <a:t> in the </a:t>
            </a:r>
            <a:r>
              <a:rPr lang="en-US" sz="2000" u="sng" dirty="0" smtClean="0"/>
              <a:t>Dialogs</a:t>
            </a:r>
            <a:r>
              <a:rPr lang="en-US" sz="2000" dirty="0" smtClean="0"/>
              <a:t> section</a:t>
            </a:r>
          </a:p>
          <a:p>
            <a:pPr marL="457200" indent="-457200">
              <a:buFont typeface="+mj-lt"/>
              <a:buAutoNum type="arabicPeriod"/>
            </a:pPr>
            <a:r>
              <a:rPr lang="en-US" sz="2000" dirty="0" smtClean="0"/>
              <a:t>Select </a:t>
            </a:r>
            <a:r>
              <a:rPr lang="en-US" sz="2000" dirty="0"/>
              <a:t>the </a:t>
            </a:r>
            <a:r>
              <a:rPr lang="en-US" sz="2000" b="1" u="sng" dirty="0" smtClean="0"/>
              <a:t>Files</a:t>
            </a:r>
            <a:r>
              <a:rPr lang="en-US" sz="2000" dirty="0" smtClean="0"/>
              <a:t> tab inside of the </a:t>
            </a:r>
            <a:r>
              <a:rPr lang="en-US" sz="2000" u="sng" dirty="0" smtClean="0"/>
              <a:t>Project Properties</a:t>
            </a:r>
            <a:r>
              <a:rPr lang="en-US" sz="2000" dirty="0" smtClean="0"/>
              <a:t> window</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Click on the </a:t>
            </a:r>
            <a:r>
              <a:rPr lang="en-US" sz="2000" b="1" u="sng" dirty="0" smtClean="0"/>
              <a:t>ellipsis</a:t>
            </a:r>
            <a:r>
              <a:rPr lang="en-US" sz="2000" dirty="0" smtClean="0"/>
              <a:t> button next to the </a:t>
            </a:r>
            <a:r>
              <a:rPr lang="en-US" sz="2000" u="sng" dirty="0" smtClean="0"/>
              <a:t>Calendar </a:t>
            </a:r>
            <a:r>
              <a:rPr lang="en-US" sz="2000" u="sng" dirty="0" smtClean="0"/>
              <a:t>File</a:t>
            </a:r>
            <a:r>
              <a:rPr lang="en-US" sz="2000" dirty="0" smtClean="0"/>
              <a:t> </a:t>
            </a:r>
            <a:r>
              <a:rPr lang="en-US" sz="2000" dirty="0" smtClean="0"/>
              <a:t>box</a:t>
            </a: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34</a:t>
            </a:fld>
            <a:endParaRPr lang="en-US" altLang="en-US" dirty="0"/>
          </a:p>
        </p:txBody>
      </p:sp>
      <p:sp>
        <p:nvSpPr>
          <p:cNvPr id="11" name="Rounded Rectangle 10"/>
          <p:cNvSpPr/>
          <p:nvPr/>
        </p:nvSpPr>
        <p:spPr>
          <a:xfrm>
            <a:off x="2209800" y="2590800"/>
            <a:ext cx="381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6096000" y="2971800"/>
            <a:ext cx="38100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36398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a:t>
            </a:r>
            <a:r>
              <a:rPr lang="en-US" dirty="0" smtClean="0"/>
              <a:t>using Project </a:t>
            </a:r>
            <a:r>
              <a:rPr lang="en-US" dirty="0"/>
              <a:t>Properties</a:t>
            </a:r>
          </a:p>
        </p:txBody>
      </p:sp>
      <p:sp>
        <p:nvSpPr>
          <p:cNvPr id="3" name="Content Placeholder 2"/>
          <p:cNvSpPr>
            <a:spLocks noGrp="1"/>
          </p:cNvSpPr>
          <p:nvPr>
            <p:ph idx="1"/>
          </p:nvPr>
        </p:nvSpPr>
        <p:spPr>
          <a:xfrm>
            <a:off x="457200" y="1111507"/>
            <a:ext cx="8001000" cy="3822585"/>
          </a:xfrm>
        </p:spPr>
        <p:txBody>
          <a:bodyPr/>
          <a:lstStyle/>
          <a:p>
            <a:pPr marL="457200" indent="-457200">
              <a:buFont typeface="+mj-lt"/>
              <a:buAutoNum type="arabicPeriod" startAt="5"/>
            </a:pPr>
            <a:r>
              <a:rPr lang="en-US" sz="2000" dirty="0" smtClean="0"/>
              <a:t>A </a:t>
            </a:r>
            <a:r>
              <a:rPr lang="en-US" sz="2000" u="sng" dirty="0" smtClean="0"/>
              <a:t>Select</a:t>
            </a:r>
            <a:r>
              <a:rPr lang="en-US" sz="2000" dirty="0" smtClean="0"/>
              <a:t> box opens</a:t>
            </a:r>
            <a:endParaRPr lang="en-US" sz="2000" dirty="0"/>
          </a:p>
          <a:p>
            <a:pPr marL="457200" indent="-457200">
              <a:buFont typeface="+mj-lt"/>
              <a:buAutoNum type="arabicPeriod" startAt="5"/>
            </a:pPr>
            <a:r>
              <a:rPr lang="en-US" sz="2000" dirty="0" smtClean="0"/>
              <a:t>Scroll down and highlight the desired Calendar File</a:t>
            </a:r>
          </a:p>
          <a:p>
            <a:pPr marL="457200" indent="-457200">
              <a:buFont typeface="+mj-lt"/>
              <a:buAutoNum type="arabicPeriod" startAt="5"/>
            </a:pPr>
            <a:r>
              <a:rPr lang="en-US" sz="2000" dirty="0" smtClean="0"/>
              <a:t>Click </a:t>
            </a:r>
            <a:r>
              <a:rPr lang="en-US" sz="2000" b="1" u="sng" dirty="0" smtClean="0"/>
              <a:t>OK</a:t>
            </a:r>
          </a:p>
          <a:p>
            <a:pPr marL="457200" indent="-457200">
              <a:buFont typeface="+mj-lt"/>
              <a:buAutoNum type="arabicPeriod" startAt="5"/>
            </a:pPr>
            <a:endParaRPr lang="en-US" sz="2000" b="1" u="sng" dirty="0"/>
          </a:p>
          <a:p>
            <a:pPr marL="457200" indent="-457200">
              <a:buFont typeface="+mj-lt"/>
              <a:buAutoNum type="arabicPeriod" startAt="5"/>
            </a:pPr>
            <a:endParaRPr lang="en-US" sz="2000" b="1" u="sng" dirty="0" smtClean="0"/>
          </a:p>
          <a:p>
            <a:pPr marL="457200" indent="-457200">
              <a:buFont typeface="+mj-lt"/>
              <a:buAutoNum type="arabicPeriod" startAt="5"/>
            </a:pPr>
            <a:endParaRPr lang="en-US" sz="2000" b="1" u="sng" dirty="0"/>
          </a:p>
          <a:p>
            <a:pPr marL="457200" indent="-457200">
              <a:buFont typeface="+mj-lt"/>
              <a:buAutoNum type="arabicPeriod" startAt="5"/>
            </a:pPr>
            <a:endParaRPr lang="en-US" sz="2000" b="1" u="sng" dirty="0" smtClean="0"/>
          </a:p>
          <a:p>
            <a:pPr marL="457200" indent="-457200">
              <a:buFont typeface="+mj-lt"/>
              <a:buAutoNum type="arabicPeriod" startAt="5"/>
            </a:pPr>
            <a:endParaRPr lang="en-US" sz="2000" b="1" u="sng" dirty="0"/>
          </a:p>
          <a:p>
            <a:pPr marL="457200" indent="-457200">
              <a:buFont typeface="+mj-lt"/>
              <a:buAutoNum type="arabicPeriod" startAt="5"/>
            </a:pPr>
            <a:r>
              <a:rPr lang="en-US" sz="2000" dirty="0" smtClean="0"/>
              <a:t>Information box appears, click </a:t>
            </a:r>
            <a:r>
              <a:rPr lang="en-US" sz="2000" b="1" u="sng" dirty="0" smtClean="0"/>
              <a:t>Yes</a:t>
            </a:r>
            <a:r>
              <a:rPr lang="en-US" sz="2000" dirty="0" smtClean="0"/>
              <a:t> to continue</a:t>
            </a:r>
            <a:endParaRPr lang="en-US" sz="2000" dirty="0"/>
          </a:p>
          <a:p>
            <a:pPr marL="857250" lvl="1" indent="-457200">
              <a:buFont typeface="+mj-lt"/>
              <a:buAutoNum type="alphaLcPeriod"/>
            </a:pPr>
            <a:endParaRPr lang="en-US" sz="1600" dirty="0"/>
          </a:p>
          <a:p>
            <a:pPr marL="857250" lvl="1" indent="-457200">
              <a:buFont typeface="+mj-lt"/>
              <a:buAutoNum type="alphaLcPeriod"/>
            </a:pPr>
            <a:endParaRPr lang="en-US" sz="1600"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35</a:t>
            </a:fld>
            <a:endParaRPr lang="en-US" altLang="en-US" dirty="0"/>
          </a:p>
        </p:txBody>
      </p:sp>
      <p:pic>
        <p:nvPicPr>
          <p:cNvPr id="6" name="Picture 5"/>
          <p:cNvPicPr>
            <a:picLocks noChangeAspect="1"/>
          </p:cNvPicPr>
          <p:nvPr/>
        </p:nvPicPr>
        <p:blipFill>
          <a:blip r:embed="rId3"/>
          <a:stretch>
            <a:fillRect/>
          </a:stretch>
        </p:blipFill>
        <p:spPr>
          <a:xfrm>
            <a:off x="2225993" y="4545330"/>
            <a:ext cx="3867150" cy="1400175"/>
          </a:xfrm>
          <a:prstGeom prst="rect">
            <a:avLst/>
          </a:prstGeom>
        </p:spPr>
      </p:pic>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8" name="Picture 7"/>
          <p:cNvPicPr>
            <a:picLocks noChangeAspect="1"/>
          </p:cNvPicPr>
          <p:nvPr/>
        </p:nvPicPr>
        <p:blipFill>
          <a:blip r:embed="rId4"/>
          <a:stretch>
            <a:fillRect/>
          </a:stretch>
        </p:blipFill>
        <p:spPr>
          <a:xfrm>
            <a:off x="2057400" y="1794956"/>
            <a:ext cx="5314950" cy="2066925"/>
          </a:xfrm>
          <a:prstGeom prst="rect">
            <a:avLst/>
          </a:prstGeom>
        </p:spPr>
      </p:pic>
    </p:spTree>
    <p:extLst>
      <p:ext uri="{BB962C8B-B14F-4D97-AF65-F5344CB8AC3E}">
        <p14:creationId xmlns:p14="http://schemas.microsoft.com/office/powerpoint/2010/main" val="4099426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47725" y="1524000"/>
            <a:ext cx="7219950" cy="3590925"/>
          </a:xfrm>
          <a:prstGeom prst="rect">
            <a:avLst/>
          </a:prstGeom>
        </p:spPr>
      </p:pic>
      <p:sp>
        <p:nvSpPr>
          <p:cNvPr id="2" name="Title 1"/>
          <p:cNvSpPr>
            <a:spLocks noGrp="1"/>
          </p:cNvSpPr>
          <p:nvPr>
            <p:ph type="title"/>
          </p:nvPr>
        </p:nvSpPr>
        <p:spPr/>
        <p:txBody>
          <a:bodyPr/>
          <a:lstStyle/>
          <a:p>
            <a:r>
              <a:rPr lang="en-US" dirty="0" smtClean="0"/>
              <a:t>Assigning </a:t>
            </a:r>
            <a:r>
              <a:rPr lang="en-US" dirty="0" smtClean="0"/>
              <a:t>using Project </a:t>
            </a:r>
            <a:r>
              <a:rPr lang="en-US" dirty="0" smtClean="0"/>
              <a:t>Properties</a:t>
            </a:r>
            <a:endParaRPr lang="en-US" dirty="0"/>
          </a:p>
        </p:txBody>
      </p:sp>
      <p:sp>
        <p:nvSpPr>
          <p:cNvPr id="3" name="Content Placeholder 2"/>
          <p:cNvSpPr>
            <a:spLocks noGrp="1"/>
          </p:cNvSpPr>
          <p:nvPr>
            <p:ph idx="1"/>
          </p:nvPr>
        </p:nvSpPr>
        <p:spPr>
          <a:xfrm>
            <a:off x="457200" y="1111507"/>
            <a:ext cx="8001000" cy="1523494"/>
          </a:xfrm>
        </p:spPr>
        <p:txBody>
          <a:bodyPr/>
          <a:lstStyle/>
          <a:p>
            <a:pPr marL="457200" indent="-457200">
              <a:buFont typeface="+mj-lt"/>
              <a:buAutoNum type="arabicPeriod" startAt="6"/>
            </a:pPr>
            <a:r>
              <a:rPr lang="en-US" sz="1800" dirty="0" smtClean="0"/>
              <a:t>The Calendar </a:t>
            </a:r>
            <a:r>
              <a:rPr lang="en-US" sz="1800" dirty="0" smtClean="0"/>
              <a:t>file </a:t>
            </a:r>
            <a:r>
              <a:rPr lang="en-US" sz="1800" dirty="0" smtClean="0"/>
              <a:t>is now associated to the OPP project</a:t>
            </a:r>
          </a:p>
          <a:p>
            <a:pPr marL="457200" indent="-457200">
              <a:buFont typeface="+mj-lt"/>
              <a:buAutoNum type="arabicPeriod" startAt="6"/>
            </a:pPr>
            <a:endParaRPr lang="en-US" sz="1800" dirty="0"/>
          </a:p>
          <a:p>
            <a:pPr marL="457200" indent="-457200">
              <a:buFont typeface="+mj-lt"/>
              <a:buAutoNum type="arabicPeriod" startAt="6"/>
            </a:pPr>
            <a:endParaRPr lang="en-US" sz="1800" dirty="0" smtClean="0"/>
          </a:p>
          <a:p>
            <a:pPr marL="457200" indent="-457200">
              <a:buFont typeface="+mj-lt"/>
              <a:buAutoNum type="arabicPeriod" startAt="6"/>
            </a:pPr>
            <a:endParaRPr lang="en-US" sz="1800" dirty="0"/>
          </a:p>
          <a:p>
            <a:pPr marL="457200" indent="-457200">
              <a:buFont typeface="+mj-lt"/>
              <a:buAutoNum type="arabicPeriod" startAt="6"/>
            </a:pPr>
            <a:endParaRPr lang="en-US" sz="15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36</a:t>
            </a:fld>
            <a:endParaRPr lang="en-US" altLang="en-US" dirty="0"/>
          </a:p>
        </p:txBody>
      </p:sp>
      <p:sp>
        <p:nvSpPr>
          <p:cNvPr id="8" name="Rounded Rectangle 7"/>
          <p:cNvSpPr/>
          <p:nvPr/>
        </p:nvSpPr>
        <p:spPr>
          <a:xfrm>
            <a:off x="914400" y="2362200"/>
            <a:ext cx="19050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38332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t>
            </a:r>
            <a:r>
              <a:rPr lang="en-US" dirty="0" smtClean="0"/>
              <a:t>using Drag </a:t>
            </a:r>
            <a:r>
              <a:rPr lang="en-US" dirty="0" smtClean="0"/>
              <a:t>and Drop</a:t>
            </a:r>
            <a:endParaRPr lang="en-US" dirty="0"/>
          </a:p>
        </p:txBody>
      </p:sp>
      <p:sp>
        <p:nvSpPr>
          <p:cNvPr id="3" name="Content Placeholder 2"/>
          <p:cNvSpPr>
            <a:spLocks noGrp="1"/>
          </p:cNvSpPr>
          <p:nvPr>
            <p:ph idx="1"/>
          </p:nvPr>
        </p:nvSpPr>
        <p:spPr>
          <a:xfrm>
            <a:off x="457200" y="1111507"/>
            <a:ext cx="8001000" cy="4985980"/>
          </a:xfrm>
        </p:spPr>
        <p:txBody>
          <a:bodyPr/>
          <a:lstStyle/>
          <a:p>
            <a:pPr marL="457200" indent="-457200">
              <a:buFont typeface="+mj-lt"/>
              <a:buAutoNum type="arabicPeriod"/>
            </a:pPr>
            <a:r>
              <a:rPr lang="en-US" sz="2000" dirty="0" smtClean="0"/>
              <a:t>Open </a:t>
            </a:r>
            <a:r>
              <a:rPr lang="en-US" sz="2000" dirty="0"/>
              <a:t>the OPP project in exclusive mode</a:t>
            </a:r>
          </a:p>
          <a:p>
            <a:pPr marL="457200" indent="-457200">
              <a:buFont typeface="+mj-lt"/>
              <a:buAutoNum type="arabicPeriod"/>
            </a:pPr>
            <a:r>
              <a:rPr lang="en-US" sz="2000" dirty="0"/>
              <a:t>Highlight the </a:t>
            </a:r>
            <a:r>
              <a:rPr lang="en-US" sz="2000" b="1" u="sng" dirty="0" smtClean="0"/>
              <a:t>Calendars</a:t>
            </a:r>
            <a:r>
              <a:rPr lang="en-US" sz="2000" dirty="0" smtClean="0"/>
              <a:t> </a:t>
            </a:r>
            <a:r>
              <a:rPr lang="en-US" sz="2000" dirty="0"/>
              <a:t>folder in the OPP </a:t>
            </a:r>
            <a:r>
              <a:rPr lang="en-US" sz="2000" dirty="0" smtClean="0"/>
              <a:t>Library (left pane)</a:t>
            </a:r>
          </a:p>
          <a:p>
            <a:pPr marL="457200" indent="-457200">
              <a:buFont typeface="+mj-lt"/>
              <a:buAutoNum type="arabicPeriod"/>
            </a:pPr>
            <a:r>
              <a:rPr lang="en-US" sz="2000" dirty="0"/>
              <a:t>Highlight the </a:t>
            </a:r>
            <a:r>
              <a:rPr lang="en-US" sz="2000" b="1" u="sng" dirty="0" smtClean="0"/>
              <a:t>Calendar </a:t>
            </a:r>
            <a:r>
              <a:rPr lang="en-US" sz="2000" b="1" u="sng" dirty="0"/>
              <a:t>file</a:t>
            </a:r>
            <a:r>
              <a:rPr lang="en-US" sz="2000" dirty="0"/>
              <a:t> to be </a:t>
            </a:r>
            <a:r>
              <a:rPr lang="en-US" sz="2000" dirty="0" smtClean="0"/>
              <a:t>added (right pane)</a:t>
            </a: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Drag the highlighted file from the right and drop it onto the project you have open exclusively (in Open Plan Explorer, on left)</a:t>
            </a:r>
            <a:endParaRPr lang="en-US" sz="2000" dirty="0"/>
          </a:p>
          <a:p>
            <a:pPr marL="0" indent="0">
              <a:buNone/>
            </a:pP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37</a:t>
            </a:fld>
            <a:endParaRPr lang="en-US" altLang="en-US" dirty="0"/>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8" name="Picture 7"/>
          <p:cNvPicPr>
            <a:picLocks noChangeAspect="1"/>
          </p:cNvPicPr>
          <p:nvPr/>
        </p:nvPicPr>
        <p:blipFill>
          <a:blip r:embed="rId2"/>
          <a:stretch>
            <a:fillRect/>
          </a:stretch>
        </p:blipFill>
        <p:spPr>
          <a:xfrm>
            <a:off x="1295400" y="2209800"/>
            <a:ext cx="5786120" cy="2590800"/>
          </a:xfrm>
          <a:prstGeom prst="rect">
            <a:avLst/>
          </a:prstGeom>
        </p:spPr>
      </p:pic>
    </p:spTree>
    <p:extLst>
      <p:ext uri="{BB962C8B-B14F-4D97-AF65-F5344CB8AC3E}">
        <p14:creationId xmlns:p14="http://schemas.microsoft.com/office/powerpoint/2010/main" val="2975645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178812" y="3960496"/>
            <a:ext cx="6364988" cy="1812992"/>
          </a:xfrm>
          <a:prstGeom prst="rect">
            <a:avLst/>
          </a:prstGeom>
        </p:spPr>
      </p:pic>
      <p:sp>
        <p:nvSpPr>
          <p:cNvPr id="2" name="Title 1"/>
          <p:cNvSpPr>
            <a:spLocks noGrp="1"/>
          </p:cNvSpPr>
          <p:nvPr>
            <p:ph type="title"/>
          </p:nvPr>
        </p:nvSpPr>
        <p:spPr/>
        <p:txBody>
          <a:bodyPr/>
          <a:lstStyle/>
          <a:p>
            <a:r>
              <a:rPr lang="en-US" dirty="0"/>
              <a:t>Assigning </a:t>
            </a:r>
            <a:r>
              <a:rPr lang="en-US" dirty="0" smtClean="0"/>
              <a:t>using Drag </a:t>
            </a:r>
            <a:r>
              <a:rPr lang="en-US" dirty="0"/>
              <a:t>and Drop</a:t>
            </a:r>
          </a:p>
        </p:txBody>
      </p:sp>
      <p:sp>
        <p:nvSpPr>
          <p:cNvPr id="3" name="Content Placeholder 2"/>
          <p:cNvSpPr>
            <a:spLocks noGrp="1"/>
          </p:cNvSpPr>
          <p:nvPr>
            <p:ph idx="1"/>
          </p:nvPr>
        </p:nvSpPr>
        <p:spPr>
          <a:xfrm>
            <a:off x="457200" y="1111507"/>
            <a:ext cx="8001000" cy="2991588"/>
          </a:xfrm>
        </p:spPr>
        <p:txBody>
          <a:bodyPr/>
          <a:lstStyle/>
          <a:p>
            <a:pPr marL="457200" indent="-457200">
              <a:buFont typeface="+mj-lt"/>
              <a:buAutoNum type="arabicPeriod" startAt="5"/>
            </a:pPr>
            <a:r>
              <a:rPr lang="en-US" sz="2000" dirty="0" smtClean="0"/>
              <a:t>If a Calendar code file is already attached, you will receive the message below.  Click </a:t>
            </a:r>
            <a:r>
              <a:rPr lang="en-US" sz="2000" b="1" u="sng" dirty="0" smtClean="0"/>
              <a:t>Yes</a:t>
            </a:r>
            <a:r>
              <a:rPr lang="en-US" sz="2000" dirty="0" smtClean="0"/>
              <a:t> to replace </a:t>
            </a:r>
            <a:endParaRPr lang="en-US" sz="20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457200" indent="-457200">
              <a:buFont typeface="+mj-lt"/>
              <a:buAutoNum type="arabicPeriod" startAt="5"/>
            </a:pPr>
            <a:r>
              <a:rPr lang="en-US" sz="2000" dirty="0" smtClean="0"/>
              <a:t>The Calendar </a:t>
            </a:r>
            <a:r>
              <a:rPr lang="en-US" sz="2000" dirty="0" smtClean="0"/>
              <a:t>file </a:t>
            </a:r>
            <a:r>
              <a:rPr lang="en-US" sz="2000" dirty="0" smtClean="0"/>
              <a:t>is now associated with the OPP project</a:t>
            </a:r>
            <a:endParaRPr lang="en-US" sz="2000" b="1" u="sng" dirty="0" smtClean="0"/>
          </a:p>
          <a:p>
            <a:pPr marL="857250" lvl="1" indent="-457200">
              <a:buFont typeface="+mj-lt"/>
              <a:buAutoNum type="alphaLcPeriod"/>
            </a:pPr>
            <a:endParaRPr lang="en-US" sz="16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38</a:t>
            </a:fld>
            <a:endParaRPr lang="en-US" altLang="en-US" dirty="0"/>
          </a:p>
        </p:txBody>
      </p:sp>
      <p:sp>
        <p:nvSpPr>
          <p:cNvPr id="9" name="Rounded Rectangle 8"/>
          <p:cNvSpPr/>
          <p:nvPr/>
        </p:nvSpPr>
        <p:spPr>
          <a:xfrm>
            <a:off x="4817362" y="5383256"/>
            <a:ext cx="1964438" cy="2555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6" name="Picture 5"/>
          <p:cNvPicPr>
            <a:picLocks noChangeAspect="1"/>
          </p:cNvPicPr>
          <p:nvPr/>
        </p:nvPicPr>
        <p:blipFill>
          <a:blip r:embed="rId4"/>
          <a:stretch>
            <a:fillRect/>
          </a:stretch>
        </p:blipFill>
        <p:spPr>
          <a:xfrm>
            <a:off x="2057400" y="1746258"/>
            <a:ext cx="4836412" cy="1682742"/>
          </a:xfrm>
          <a:prstGeom prst="rect">
            <a:avLst/>
          </a:prstGeom>
        </p:spPr>
      </p:pic>
    </p:spTree>
    <p:extLst>
      <p:ext uri="{BB962C8B-B14F-4D97-AF65-F5344CB8AC3E}">
        <p14:creationId xmlns:p14="http://schemas.microsoft.com/office/powerpoint/2010/main" val="174447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assign calendar to a task</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39</a:t>
            </a:fld>
            <a:endParaRPr lang="en-US"/>
          </a:p>
        </p:txBody>
      </p:sp>
    </p:spTree>
    <p:extLst>
      <p:ext uri="{BB962C8B-B14F-4D97-AF65-F5344CB8AC3E}">
        <p14:creationId xmlns:p14="http://schemas.microsoft.com/office/powerpoint/2010/main" val="1866604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38013" y="1111507"/>
            <a:ext cx="8096388" cy="2659190"/>
          </a:xfrm>
        </p:spPr>
        <p:txBody>
          <a:bodyPr/>
          <a:lstStyle/>
          <a:p>
            <a:r>
              <a:rPr lang="en-US" sz="2400" dirty="0" smtClean="0"/>
              <a:t>There is no limit to the number of working calendars for a project</a:t>
            </a:r>
            <a:endParaRPr lang="en-US" sz="2400" dirty="0"/>
          </a:p>
          <a:p>
            <a:r>
              <a:rPr lang="en-US" sz="2400" dirty="0" smtClean="0"/>
              <a:t>Calendars can be assigned at the activity level</a:t>
            </a:r>
          </a:p>
          <a:p>
            <a:r>
              <a:rPr lang="en-US" sz="2400" dirty="0" smtClean="0"/>
              <a:t>Multiple projects can share the same calendar set without duplication</a:t>
            </a:r>
          </a:p>
          <a:p>
            <a:r>
              <a:rPr lang="en-US" sz="2400" dirty="0" smtClean="0"/>
              <a:t>Access to maintain calendars can be controlled separately from project access</a:t>
            </a:r>
            <a:endParaRPr lang="en-US" sz="2400" dirty="0"/>
          </a:p>
        </p:txBody>
      </p:sp>
      <p:sp>
        <p:nvSpPr>
          <p:cNvPr id="2" name="Footer Placeholder 1"/>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10" name="Title 9"/>
          <p:cNvSpPr>
            <a:spLocks noGrp="1"/>
          </p:cNvSpPr>
          <p:nvPr>
            <p:ph type="title"/>
          </p:nvPr>
        </p:nvSpPr>
        <p:spPr/>
        <p:txBody>
          <a:bodyPr/>
          <a:lstStyle/>
          <a:p>
            <a:r>
              <a:rPr lang="en-US" altLang="en-US" dirty="0" smtClean="0"/>
              <a:t>Calendar Files</a:t>
            </a:r>
            <a:endParaRPr lang="en-US" dirty="0"/>
          </a:p>
        </p:txBody>
      </p:sp>
      <p:sp>
        <p:nvSpPr>
          <p:cNvPr id="4" name="Slide Number Placeholder 2"/>
          <p:cNvSpPr>
            <a:spLocks noGrp="1"/>
          </p:cNvSpPr>
          <p:nvPr>
            <p:ph type="sldNum" sz="quarter" idx="4"/>
          </p:nvPr>
        </p:nvSpPr>
        <p:spPr/>
        <p:txBody>
          <a:bodyPr/>
          <a:lstStyle/>
          <a:p>
            <a:fld id="{21C85835-0E3E-4BBB-9F45-EBC4ABA84C39}" type="slidenum">
              <a:rPr lang="en-US" altLang="en-US"/>
              <a:pPr/>
              <a:t>4</a:t>
            </a:fld>
            <a:endParaRPr lang="en-US" altLang="en-US"/>
          </a:p>
        </p:txBody>
      </p:sp>
    </p:spTree>
    <p:extLst>
      <p:ext uri="{BB962C8B-B14F-4D97-AF65-F5344CB8AC3E}">
        <p14:creationId xmlns:p14="http://schemas.microsoft.com/office/powerpoint/2010/main" val="1901125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Calendar to a Task</a:t>
            </a:r>
            <a:endParaRPr lang="en-US" dirty="0"/>
          </a:p>
        </p:txBody>
      </p:sp>
      <p:sp>
        <p:nvSpPr>
          <p:cNvPr id="3" name="Content Placeholder 2"/>
          <p:cNvSpPr>
            <a:spLocks noGrp="1"/>
          </p:cNvSpPr>
          <p:nvPr>
            <p:ph idx="1"/>
          </p:nvPr>
        </p:nvSpPr>
        <p:spPr>
          <a:xfrm>
            <a:off x="457200" y="1111507"/>
            <a:ext cx="8001000" cy="5066259"/>
          </a:xfrm>
        </p:spPr>
        <p:txBody>
          <a:bodyPr/>
          <a:lstStyle/>
          <a:p>
            <a:pPr marL="457200" indent="-457200">
              <a:buFont typeface="+mj-lt"/>
              <a:buAutoNum type="arabicPeriod"/>
            </a:pPr>
            <a:r>
              <a:rPr lang="en-US" dirty="0" smtClean="0"/>
              <a:t>Open </a:t>
            </a:r>
            <a:r>
              <a:rPr lang="en-US" dirty="0" smtClean="0"/>
              <a:t>a project file </a:t>
            </a:r>
            <a:r>
              <a:rPr lang="en-US" dirty="0" smtClean="0"/>
              <a:t>in Exclusive mode</a:t>
            </a:r>
          </a:p>
          <a:p>
            <a:pPr marL="857250" lvl="1" indent="-457200">
              <a:buFont typeface="+mj-lt"/>
              <a:buAutoNum type="alphaLcPeriod"/>
            </a:pPr>
            <a:r>
              <a:rPr lang="en-US" dirty="0" smtClean="0"/>
              <a:t>Open any view (this walks us through in a Spreadsheet view)</a:t>
            </a:r>
            <a:endParaRPr lang="en-US" dirty="0"/>
          </a:p>
          <a:p>
            <a:pPr marL="457200" indent="-457200">
              <a:buFont typeface="+mj-lt"/>
              <a:buAutoNum type="arabicPeriod"/>
            </a:pPr>
            <a:r>
              <a:rPr lang="en-US" dirty="0" smtClean="0"/>
              <a:t>On any give task, you can update the calendar in the view (ensure the Calendar ID field (column) is displayed</a:t>
            </a:r>
          </a:p>
          <a:p>
            <a:pPr marL="857250" lvl="1" indent="-457200">
              <a:buFont typeface="+mj-lt"/>
              <a:buAutoNum type="alphaLcPeriod"/>
            </a:pPr>
            <a:r>
              <a:rPr lang="en-US" dirty="0"/>
              <a:t>Simply toggle the &lt;Default&gt; calendar to the desired </a:t>
            </a:r>
            <a:r>
              <a:rPr lang="en-US" dirty="0" smtClean="0"/>
              <a:t>calendar</a:t>
            </a:r>
          </a:p>
          <a:p>
            <a:pPr marL="857250" lvl="1" indent="-457200">
              <a:buFont typeface="+mj-lt"/>
              <a:buAutoNum type="alphaLcPeriod"/>
            </a:pPr>
            <a:endParaRPr lang="en-US" dirty="0"/>
          </a:p>
          <a:p>
            <a:pPr marL="857250" lvl="1" indent="-457200">
              <a:buFont typeface="+mj-lt"/>
              <a:buAutoNum type="alphaLcPeriod"/>
            </a:pPr>
            <a:endParaRPr lang="en-US" dirty="0" smtClean="0"/>
          </a:p>
          <a:p>
            <a:pPr marL="857250" lvl="1" indent="-457200">
              <a:buFont typeface="+mj-lt"/>
              <a:buAutoNum type="alphaLcPeriod"/>
            </a:pPr>
            <a:endParaRPr lang="en-US" dirty="0" smtClean="0"/>
          </a:p>
          <a:p>
            <a:pPr marL="857250" lvl="1" indent="-457200">
              <a:buFont typeface="+mj-lt"/>
              <a:buAutoNum type="alphaLcPeriod"/>
            </a:pPr>
            <a:endParaRPr lang="en-US" dirty="0"/>
          </a:p>
          <a:p>
            <a:pPr marL="857250" lvl="1" indent="-457200">
              <a:buFont typeface="+mj-lt"/>
              <a:buAutoNum type="alphaLcPeriod"/>
            </a:pPr>
            <a:endParaRPr lang="en-US" dirty="0"/>
          </a:p>
          <a:p>
            <a:pPr marL="650879" indent="-457200">
              <a:buFont typeface="+mj-lt"/>
              <a:buAutoNum type="arabicPeriod"/>
            </a:pPr>
            <a:r>
              <a:rPr lang="en-US" dirty="0" smtClean="0"/>
              <a:t>Or you can update via the Activity Details box </a:t>
            </a:r>
          </a:p>
          <a:p>
            <a:pPr marL="857250" lvl="1" indent="-457200">
              <a:buFont typeface="+mj-lt"/>
              <a:buAutoNum type="alphaLcPeriod"/>
            </a:pPr>
            <a:r>
              <a:rPr lang="en-US" dirty="0" smtClean="0"/>
              <a:t>Either double click or in Edit ribbon, select Details(double click on task to display</a:t>
            </a:r>
          </a:p>
          <a:p>
            <a:pPr marL="857250" lvl="1" indent="-457200">
              <a:buFont typeface="+mj-lt"/>
              <a:buAutoNum type="alphaLcPeriod"/>
            </a:pP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40</a:t>
            </a:fld>
            <a:endParaRPr lang="en-US" altLang="en-US"/>
          </a:p>
        </p:txBody>
      </p:sp>
      <p:grpSp>
        <p:nvGrpSpPr>
          <p:cNvPr id="10" name="Group 9"/>
          <p:cNvGrpSpPr/>
          <p:nvPr/>
        </p:nvGrpSpPr>
        <p:grpSpPr>
          <a:xfrm>
            <a:off x="838200" y="3049027"/>
            <a:ext cx="7239000" cy="1446773"/>
            <a:chOff x="1066800" y="2939807"/>
            <a:chExt cx="6238875" cy="866775"/>
          </a:xfrm>
        </p:grpSpPr>
        <p:pic>
          <p:nvPicPr>
            <p:cNvPr id="9" name="Picture 8"/>
            <p:cNvPicPr>
              <a:picLocks noChangeAspect="1"/>
            </p:cNvPicPr>
            <p:nvPr/>
          </p:nvPicPr>
          <p:blipFill>
            <a:blip r:embed="rId3"/>
            <a:stretch>
              <a:fillRect/>
            </a:stretch>
          </p:blipFill>
          <p:spPr>
            <a:xfrm>
              <a:off x="1066800" y="2939807"/>
              <a:ext cx="6238875" cy="866775"/>
            </a:xfrm>
            <a:prstGeom prst="rect">
              <a:avLst/>
            </a:prstGeom>
          </p:spPr>
        </p:pic>
        <p:sp>
          <p:nvSpPr>
            <p:cNvPr id="8" name="Rounded Rectangle 7"/>
            <p:cNvSpPr/>
            <p:nvPr/>
          </p:nvSpPr>
          <p:spPr>
            <a:xfrm>
              <a:off x="1524000" y="3110176"/>
              <a:ext cx="1905000" cy="2756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513195" y="3312770"/>
              <a:ext cx="762000" cy="493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064111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07218" y="2060057"/>
            <a:ext cx="7393782" cy="4371080"/>
          </a:xfrm>
          <a:prstGeom prst="rect">
            <a:avLst/>
          </a:prstGeom>
        </p:spPr>
      </p:pic>
      <p:sp>
        <p:nvSpPr>
          <p:cNvPr id="2" name="Title 1"/>
          <p:cNvSpPr>
            <a:spLocks noGrp="1"/>
          </p:cNvSpPr>
          <p:nvPr>
            <p:ph type="title"/>
          </p:nvPr>
        </p:nvSpPr>
        <p:spPr/>
        <p:txBody>
          <a:bodyPr/>
          <a:lstStyle/>
          <a:p>
            <a:r>
              <a:rPr lang="en-US" dirty="0" smtClean="0"/>
              <a:t>Assign Calendar to a Task</a:t>
            </a:r>
            <a:endParaRPr lang="en-US" dirty="0"/>
          </a:p>
        </p:txBody>
      </p:sp>
      <p:sp>
        <p:nvSpPr>
          <p:cNvPr id="3" name="Content Placeholder 2"/>
          <p:cNvSpPr>
            <a:spLocks noGrp="1"/>
          </p:cNvSpPr>
          <p:nvPr>
            <p:ph idx="1"/>
          </p:nvPr>
        </p:nvSpPr>
        <p:spPr>
          <a:xfrm>
            <a:off x="457200" y="1111507"/>
            <a:ext cx="8001000" cy="732636"/>
          </a:xfrm>
        </p:spPr>
        <p:txBody>
          <a:bodyPr/>
          <a:lstStyle/>
          <a:p>
            <a:pPr marL="457200" indent="-457200">
              <a:buFont typeface="+mj-lt"/>
              <a:buAutoNum type="arabicPeriod" startAt="4"/>
            </a:pPr>
            <a:r>
              <a:rPr lang="en-US" dirty="0" smtClean="0"/>
              <a:t>Select the desired calendar from the drop down</a:t>
            </a:r>
          </a:p>
          <a:p>
            <a:pPr marL="457200" indent="-457200">
              <a:buFont typeface="+mj-lt"/>
              <a:buAutoNum type="arabicPeriod" startAt="4"/>
            </a:pPr>
            <a:r>
              <a:rPr lang="en-US" dirty="0" smtClean="0"/>
              <a:t>Click Apply</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41</a:t>
            </a:fld>
            <a:endParaRPr lang="en-US" altLang="en-US"/>
          </a:p>
        </p:txBody>
      </p:sp>
      <p:sp>
        <p:nvSpPr>
          <p:cNvPr id="8" name="Rounded Rectangle 7"/>
          <p:cNvSpPr/>
          <p:nvPr/>
        </p:nvSpPr>
        <p:spPr>
          <a:xfrm>
            <a:off x="1447800" y="4740086"/>
            <a:ext cx="1905000" cy="2891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010400" y="2425295"/>
            <a:ext cx="762000" cy="2417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784092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67" name="Rectangle 83"/>
          <p:cNvSpPr>
            <a:spLocks noGrp="1" noChangeArrowheads="1"/>
          </p:cNvSpPr>
          <p:nvPr>
            <p:ph type="title"/>
          </p:nvPr>
        </p:nvSpPr>
        <p:spPr>
          <a:noFill/>
          <a:ln/>
        </p:spPr>
        <p:txBody>
          <a:bodyPr/>
          <a:lstStyle/>
          <a:p>
            <a:pPr defTabSz="944563"/>
            <a:r>
              <a:rPr lang="en-US" altLang="en-US" dirty="0"/>
              <a:t>CHANGE LOG</a:t>
            </a:r>
          </a:p>
        </p:txBody>
      </p:sp>
      <p:sp>
        <p:nvSpPr>
          <p:cNvPr id="94" name="Slide Number Placeholder 3"/>
          <p:cNvSpPr>
            <a:spLocks noGrp="1"/>
          </p:cNvSpPr>
          <p:nvPr>
            <p:ph type="sldNum" sz="quarter" idx="4"/>
          </p:nvPr>
        </p:nvSpPr>
        <p:spPr/>
        <p:txBody>
          <a:bodyPr/>
          <a:lstStyle/>
          <a:p>
            <a:fld id="{3DDC23D5-89A2-4909-BA73-3CE0173EFC63}" type="slidenum">
              <a:rPr lang="en-US" altLang="en-US"/>
              <a:pPr/>
              <a:t>42</a:t>
            </a:fld>
            <a:endParaRPr lang="en-US" altLang="en-US"/>
          </a:p>
        </p:txBody>
      </p:sp>
      <p:graphicFrame>
        <p:nvGraphicFramePr>
          <p:cNvPr id="93317" name="Group 133"/>
          <p:cNvGraphicFramePr>
            <a:graphicFrameLocks noGrp="1"/>
          </p:cNvGraphicFramePr>
          <p:nvPr>
            <p:ph idx="4294967295"/>
            <p:extLst>
              <p:ext uri="{D42A27DB-BD31-4B8C-83A1-F6EECF244321}">
                <p14:modId xmlns:p14="http://schemas.microsoft.com/office/powerpoint/2010/main" val="688570570"/>
              </p:ext>
            </p:extLst>
          </p:nvPr>
        </p:nvGraphicFramePr>
        <p:xfrm>
          <a:off x="990601" y="990600"/>
          <a:ext cx="7620000" cy="3886200"/>
        </p:xfrm>
        <a:graphic>
          <a:graphicData uri="http://schemas.openxmlformats.org/drawingml/2006/table">
            <a:tbl>
              <a:tblPr/>
              <a:tblGrid>
                <a:gridCol w="1355324"/>
                <a:gridCol w="1472028"/>
                <a:gridCol w="4792648"/>
              </a:tblGrid>
              <a:tr h="54336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DATE</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SLIDE</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DESCRIPTION OF CHANGE</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510">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10/23/16</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ALL</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Updated slides to reflect OPP 8.0</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Calendar Files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hlinkClick r:id="rId2" action="ppaction://hlinksldjump"/>
              </a:rPr>
              <a:t>Creating New</a:t>
            </a:r>
            <a:endParaRPr lang="en-US" dirty="0" smtClean="0"/>
          </a:p>
          <a:p>
            <a:pPr>
              <a:buFont typeface="Wingdings" panose="05000000000000000000" pitchFamily="2" charset="2"/>
              <a:buChar char="§"/>
            </a:pPr>
            <a:r>
              <a:rPr lang="en-US" dirty="0" smtClean="0">
                <a:hlinkClick r:id="rId3" action="ppaction://hlinksldjump"/>
              </a:rPr>
              <a:t>Creating New as Copy of Existing</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43814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Create a new calendar</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6</a:t>
            </a:fld>
            <a:endParaRPr lang="en-US"/>
          </a:p>
        </p:txBody>
      </p:sp>
    </p:spTree>
    <p:extLst>
      <p:ext uri="{BB962C8B-B14F-4D97-AF65-F5344CB8AC3E}">
        <p14:creationId xmlns:p14="http://schemas.microsoft.com/office/powerpoint/2010/main" val="2100645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46918" y="3968547"/>
            <a:ext cx="2657475" cy="2247900"/>
          </a:xfrm>
          <a:prstGeom prst="rect">
            <a:avLst/>
          </a:prstGeom>
        </p:spPr>
      </p:pic>
      <p:sp>
        <p:nvSpPr>
          <p:cNvPr id="2" name="Title 1"/>
          <p:cNvSpPr>
            <a:spLocks noGrp="1"/>
          </p:cNvSpPr>
          <p:nvPr>
            <p:ph type="title"/>
          </p:nvPr>
        </p:nvSpPr>
        <p:spPr/>
        <p:txBody>
          <a:bodyPr/>
          <a:lstStyle/>
          <a:p>
            <a:r>
              <a:rPr lang="en-US" dirty="0" smtClean="0"/>
              <a:t>Creating a New Calendar File</a:t>
            </a:r>
            <a:endParaRPr lang="en-US" dirty="0"/>
          </a:p>
        </p:txBody>
      </p:sp>
      <p:sp>
        <p:nvSpPr>
          <p:cNvPr id="3" name="Content Placeholder 2"/>
          <p:cNvSpPr>
            <a:spLocks noGrp="1"/>
          </p:cNvSpPr>
          <p:nvPr>
            <p:ph idx="1"/>
          </p:nvPr>
        </p:nvSpPr>
        <p:spPr>
          <a:xfrm>
            <a:off x="457200" y="1111507"/>
            <a:ext cx="8001000" cy="3946208"/>
          </a:xfrm>
        </p:spPr>
        <p:txBody>
          <a:bodyPr/>
          <a:lstStyle/>
          <a:p>
            <a:pPr marL="0" indent="0">
              <a:buNone/>
            </a:pPr>
            <a:r>
              <a:rPr lang="en-US" dirty="0" smtClean="0"/>
              <a:t>Follow the steps below to create a New Calendar file for your OPP Project.</a:t>
            </a:r>
          </a:p>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Calendar File</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‘Calendar’ already selected</a:t>
            </a:r>
          </a:p>
          <a:p>
            <a:pPr marL="857250" lvl="1" indent="-457200">
              <a:buFont typeface="+mj-lt"/>
              <a:buAutoNum type="alphaLcPeriod"/>
            </a:pPr>
            <a:r>
              <a:rPr lang="en-US" dirty="0" smtClean="0"/>
              <a:t>Type </a:t>
            </a:r>
            <a:r>
              <a:rPr lang="en-US" dirty="0"/>
              <a:t>in the </a:t>
            </a:r>
            <a:r>
              <a:rPr lang="en-US" dirty="0" smtClean="0"/>
              <a:t>desired </a:t>
            </a:r>
            <a:r>
              <a:rPr lang="en-US" b="1" u="sng" dirty="0" smtClean="0"/>
              <a:t>Name</a:t>
            </a:r>
            <a:r>
              <a:rPr lang="en-US" dirty="0" smtClean="0"/>
              <a:t>, using no spaces &amp; adding ‘_CAL’ at the end</a:t>
            </a:r>
          </a:p>
          <a:p>
            <a:pPr marL="857250" lvl="1" indent="-457200">
              <a:buFont typeface="+mj-lt"/>
              <a:buAutoNum type="alphaLcPeriod"/>
            </a:pPr>
            <a:r>
              <a:rPr lang="en-US" dirty="0" smtClean="0"/>
              <a:t>Type </a:t>
            </a:r>
            <a:r>
              <a:rPr lang="en-US" dirty="0"/>
              <a:t>in the </a:t>
            </a:r>
            <a:r>
              <a:rPr lang="en-US" b="1" u="sng" dirty="0" smtClean="0"/>
              <a:t>Description</a:t>
            </a:r>
            <a:endParaRPr lang="en-US" b="1" u="sng" dirty="0"/>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7</a:t>
            </a:fld>
            <a:endParaRPr lang="en-US" altLang="en-US"/>
          </a:p>
        </p:txBody>
      </p:sp>
      <p:grpSp>
        <p:nvGrpSpPr>
          <p:cNvPr id="10" name="Group 9"/>
          <p:cNvGrpSpPr/>
          <p:nvPr/>
        </p:nvGrpSpPr>
        <p:grpSpPr>
          <a:xfrm>
            <a:off x="4567238" y="4670079"/>
            <a:ext cx="1495632" cy="914400"/>
            <a:chOff x="4567238" y="4670079"/>
            <a:chExt cx="1495632" cy="914400"/>
          </a:xfrm>
        </p:grpSpPr>
        <p:sp>
          <p:nvSpPr>
            <p:cNvPr id="8" name="Rounded Rectangle 7"/>
            <p:cNvSpPr/>
            <p:nvPr/>
          </p:nvSpPr>
          <p:spPr>
            <a:xfrm>
              <a:off x="4567238" y="4670079"/>
              <a:ext cx="149563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567238" y="5127279"/>
              <a:ext cx="149563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23221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a:t>
            </a:r>
            <a:r>
              <a:rPr lang="en-US" dirty="0" smtClean="0"/>
              <a:t>Calendar </a:t>
            </a:r>
            <a:r>
              <a:rPr lang="en-US" dirty="0"/>
              <a:t>File</a:t>
            </a:r>
          </a:p>
        </p:txBody>
      </p:sp>
      <p:sp>
        <p:nvSpPr>
          <p:cNvPr id="3" name="Content Placeholder 2"/>
          <p:cNvSpPr>
            <a:spLocks noGrp="1"/>
          </p:cNvSpPr>
          <p:nvPr>
            <p:ph idx="1"/>
          </p:nvPr>
        </p:nvSpPr>
        <p:spPr>
          <a:xfrm>
            <a:off x="457200" y="1111507"/>
            <a:ext cx="8001000" cy="1889941"/>
          </a:xfrm>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Change </a:t>
            </a:r>
            <a:r>
              <a:rPr lang="en-US" dirty="0"/>
              <a:t>the </a:t>
            </a:r>
            <a:r>
              <a:rPr lang="en-US" b="1" u="sng" dirty="0"/>
              <a:t>Default Access Mode</a:t>
            </a:r>
            <a:r>
              <a:rPr lang="en-US" dirty="0"/>
              <a:t> </a:t>
            </a:r>
            <a:r>
              <a:rPr lang="en-US" dirty="0" smtClean="0"/>
              <a:t>to</a:t>
            </a:r>
            <a:r>
              <a:rPr lang="en-US" dirty="0"/>
              <a:t> </a:t>
            </a:r>
            <a:r>
              <a:rPr lang="en-US" dirty="0" smtClean="0"/>
              <a:t>’Read Only’</a:t>
            </a:r>
          </a:p>
          <a:p>
            <a:pPr marL="857250" lvl="1" indent="-457200">
              <a:buFont typeface="+mj-lt"/>
              <a:buAutoNum type="alphaLcPeriod"/>
            </a:pPr>
            <a:r>
              <a:rPr lang="en-US" dirty="0" smtClean="0"/>
              <a:t>Select </a:t>
            </a:r>
            <a:r>
              <a:rPr lang="en-US" dirty="0"/>
              <a:t>the </a:t>
            </a:r>
            <a:r>
              <a:rPr lang="en-US" b="1" u="sng" dirty="0"/>
              <a:t>Create a new file</a:t>
            </a:r>
            <a:r>
              <a:rPr lang="en-US" dirty="0"/>
              <a:t> option</a:t>
            </a:r>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8</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10" name="Picture 9"/>
          <p:cNvPicPr>
            <a:picLocks noChangeAspect="1"/>
          </p:cNvPicPr>
          <p:nvPr/>
        </p:nvPicPr>
        <p:blipFill>
          <a:blip r:embed="rId2"/>
          <a:stretch>
            <a:fillRect/>
          </a:stretch>
        </p:blipFill>
        <p:spPr>
          <a:xfrm>
            <a:off x="2606468" y="2438400"/>
            <a:ext cx="5219700" cy="3724275"/>
          </a:xfrm>
          <a:prstGeom prst="rect">
            <a:avLst/>
          </a:prstGeom>
        </p:spPr>
      </p:pic>
      <p:sp>
        <p:nvSpPr>
          <p:cNvPr id="11" name="Rounded Rectangle 10"/>
          <p:cNvSpPr/>
          <p:nvPr/>
        </p:nvSpPr>
        <p:spPr>
          <a:xfrm>
            <a:off x="2743200" y="3209094"/>
            <a:ext cx="2362200" cy="52470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89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a:t>
            </a:r>
            <a:r>
              <a:rPr lang="en-US" dirty="0" smtClean="0"/>
              <a:t>Calendar </a:t>
            </a:r>
            <a:r>
              <a:rPr lang="en-US" dirty="0"/>
              <a:t>File</a:t>
            </a:r>
          </a:p>
        </p:txBody>
      </p:sp>
      <p:sp>
        <p:nvSpPr>
          <p:cNvPr id="3" name="Content Placeholder 2"/>
          <p:cNvSpPr>
            <a:spLocks noGrp="1"/>
          </p:cNvSpPr>
          <p:nvPr>
            <p:ph idx="1"/>
          </p:nvPr>
        </p:nvSpPr>
        <p:spPr>
          <a:xfrm>
            <a:off x="457200" y="1111507"/>
            <a:ext cx="8001000" cy="1748299"/>
          </a:xfrm>
        </p:spPr>
        <p:txBody>
          <a:bodyPr/>
          <a:lstStyle/>
          <a:p>
            <a:pPr marL="457200" indent="-457200">
              <a:buFont typeface="+mj-lt"/>
              <a:buAutoNum type="arabicPeriod" startAt="6"/>
            </a:pPr>
            <a:r>
              <a:rPr lang="en-US" dirty="0"/>
              <a:t>The </a:t>
            </a:r>
            <a:r>
              <a:rPr lang="en-US" u="sng" dirty="0" smtClean="0"/>
              <a:t>Access Control</a:t>
            </a:r>
            <a:r>
              <a:rPr lang="en-US" b="1" dirty="0" smtClean="0"/>
              <a:t> </a:t>
            </a:r>
            <a:r>
              <a:rPr lang="en-US" dirty="0" smtClean="0"/>
              <a:t>box </a:t>
            </a:r>
            <a:r>
              <a:rPr lang="en-US" dirty="0"/>
              <a:t>opens</a:t>
            </a:r>
          </a:p>
          <a:p>
            <a:pPr marL="857250" lvl="1" indent="-457200">
              <a:buFont typeface="+mj-lt"/>
              <a:buAutoNum type="alphaLcPeriod"/>
            </a:pPr>
            <a:r>
              <a:rPr lang="en-US" dirty="0" smtClean="0"/>
              <a:t>Assign the appropriate access for the calendar file</a:t>
            </a:r>
          </a:p>
          <a:p>
            <a:pPr marL="857250" lvl="1" indent="-457200">
              <a:buFont typeface="+mj-lt"/>
              <a:buAutoNum type="alphaLcPeriod"/>
            </a:pPr>
            <a:r>
              <a:rPr lang="en-US" dirty="0" smtClean="0"/>
              <a:t>Identify if each group should have Read Only access, Yes or No</a:t>
            </a:r>
          </a:p>
          <a:p>
            <a:pPr marL="457200" indent="-457200">
              <a:buFont typeface="+mj-lt"/>
              <a:buAutoNum type="arabicPeriod" startAt="6"/>
            </a:pPr>
            <a:r>
              <a:rPr lang="en-US" dirty="0" smtClean="0"/>
              <a:t>Click </a:t>
            </a:r>
            <a:r>
              <a:rPr lang="en-US" b="1" dirty="0" smtClean="0"/>
              <a:t>Finish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9</a:t>
            </a:fld>
            <a:endParaRPr lang="en-US" alt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pic>
        <p:nvPicPr>
          <p:cNvPr id="7" name="Picture 6"/>
          <p:cNvPicPr>
            <a:picLocks noChangeAspect="1"/>
          </p:cNvPicPr>
          <p:nvPr/>
        </p:nvPicPr>
        <p:blipFill>
          <a:blip r:embed="rId3"/>
          <a:stretch>
            <a:fillRect/>
          </a:stretch>
        </p:blipFill>
        <p:spPr>
          <a:xfrm>
            <a:off x="2665523" y="2383121"/>
            <a:ext cx="4819625" cy="3484279"/>
          </a:xfrm>
          <a:prstGeom prst="rect">
            <a:avLst/>
          </a:prstGeom>
        </p:spPr>
      </p:pic>
    </p:spTree>
    <p:extLst>
      <p:ext uri="{BB962C8B-B14F-4D97-AF65-F5344CB8AC3E}">
        <p14:creationId xmlns:p14="http://schemas.microsoft.com/office/powerpoint/2010/main" val="3612920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back_photoban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5752</TotalTime>
  <Words>1525</Words>
  <Application>Microsoft Office PowerPoint</Application>
  <PresentationFormat>On-screen Show (4:3)</PresentationFormat>
  <Paragraphs>302</Paragraphs>
  <Slides>42</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ＭＳ Ｐゴシック</vt:lpstr>
      <vt:lpstr>Arial</vt:lpstr>
      <vt:lpstr>Tempus Sans ITC</vt:lpstr>
      <vt:lpstr>Times New Roman</vt:lpstr>
      <vt:lpstr>Wingdings</vt:lpstr>
      <vt:lpstr>whiteback_photoband</vt:lpstr>
      <vt:lpstr>PowerPoint Presentation</vt:lpstr>
      <vt:lpstr>Agenda</vt:lpstr>
      <vt:lpstr>Calendar Files</vt:lpstr>
      <vt:lpstr>Calendar Files</vt:lpstr>
      <vt:lpstr>Creating New Calendar Files</vt:lpstr>
      <vt:lpstr> Create a new calendar</vt:lpstr>
      <vt:lpstr>Creating a New Calendar File</vt:lpstr>
      <vt:lpstr>Creating a New Calendar File</vt:lpstr>
      <vt:lpstr>Creating a New Calendar File</vt:lpstr>
      <vt:lpstr>Creating a New Calendar File</vt:lpstr>
      <vt:lpstr> Create a new calendar as copy of existing</vt:lpstr>
      <vt:lpstr>Creating New as Copy of Existing Calendar</vt:lpstr>
      <vt:lpstr>Creating New as Copy of Existing Calendar</vt:lpstr>
      <vt:lpstr>Creating New as Copy of Existing Calendar</vt:lpstr>
      <vt:lpstr>Creating New as Copy of Existing Calendar</vt:lpstr>
      <vt:lpstr> adding a child calendar</vt:lpstr>
      <vt:lpstr>Adding a Child Calendar</vt:lpstr>
      <vt:lpstr>Adding a Child Calendar</vt:lpstr>
      <vt:lpstr>Adding a Child Calendar</vt:lpstr>
      <vt:lpstr> defining holidays</vt:lpstr>
      <vt:lpstr>Defining Holidays for a Calendar</vt:lpstr>
      <vt:lpstr>Defining Holidays for a Calendar</vt:lpstr>
      <vt:lpstr>Defining Holidays for a Calendar</vt:lpstr>
      <vt:lpstr> defining Work days</vt:lpstr>
      <vt:lpstr>Defining Work Days</vt:lpstr>
      <vt:lpstr>Defining Work Days</vt:lpstr>
      <vt:lpstr>Defining Work Days</vt:lpstr>
      <vt:lpstr>Defining Work Days</vt:lpstr>
      <vt:lpstr> defining work hours</vt:lpstr>
      <vt:lpstr>Defining Work Hours</vt:lpstr>
      <vt:lpstr>Defining Work Hours</vt:lpstr>
      <vt:lpstr> assign calendar to a project</vt:lpstr>
      <vt:lpstr>Assigning Calendar Files to an OPP Project</vt:lpstr>
      <vt:lpstr>Assigning using Project Properties</vt:lpstr>
      <vt:lpstr>Assigning using Project Properties</vt:lpstr>
      <vt:lpstr>Assigning using Project Properties</vt:lpstr>
      <vt:lpstr>Assigning using Drag and Drop</vt:lpstr>
      <vt:lpstr>Assigning using Drag and Drop</vt:lpstr>
      <vt:lpstr> assign calendar to a task</vt:lpstr>
      <vt:lpstr>Assign Calendar to a Task</vt:lpstr>
      <vt:lpstr>Assign Calendar to a Task</vt:lpstr>
      <vt:lpstr>CHANGE LOG</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Resource Files</dc:title>
  <dc:creator>pierceb</dc:creator>
  <cp:lastModifiedBy>Reed, Cynthia C</cp:lastModifiedBy>
  <cp:revision>280</cp:revision>
  <dcterms:created xsi:type="dcterms:W3CDTF">2004-03-15T05:59:30Z</dcterms:created>
  <dcterms:modified xsi:type="dcterms:W3CDTF">2016-10-23T15:55:42Z</dcterms:modified>
</cp:coreProperties>
</file>