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5"/>
  </p:notesMasterIdLst>
  <p:handoutMasterIdLst>
    <p:handoutMasterId r:id="rId66"/>
  </p:handoutMasterIdLst>
  <p:sldIdLst>
    <p:sldId id="363" r:id="rId2"/>
    <p:sldId id="296" r:id="rId3"/>
    <p:sldId id="298" r:id="rId4"/>
    <p:sldId id="299" r:id="rId5"/>
    <p:sldId id="300" r:id="rId6"/>
    <p:sldId id="302" r:id="rId7"/>
    <p:sldId id="348"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47" r:id="rId21"/>
    <p:sldId id="315"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9" r:id="rId35"/>
    <p:sldId id="328" r:id="rId36"/>
    <p:sldId id="330" r:id="rId37"/>
    <p:sldId id="331" r:id="rId38"/>
    <p:sldId id="332" r:id="rId39"/>
    <p:sldId id="333" r:id="rId40"/>
    <p:sldId id="349" r:id="rId41"/>
    <p:sldId id="334" r:id="rId42"/>
    <p:sldId id="335" r:id="rId43"/>
    <p:sldId id="336" r:id="rId44"/>
    <p:sldId id="337" r:id="rId45"/>
    <p:sldId id="338" r:id="rId46"/>
    <p:sldId id="339" r:id="rId47"/>
    <p:sldId id="340" r:id="rId48"/>
    <p:sldId id="346" r:id="rId49"/>
    <p:sldId id="341" r:id="rId50"/>
    <p:sldId id="350" r:id="rId51"/>
    <p:sldId id="351" r:id="rId52"/>
    <p:sldId id="352" r:id="rId53"/>
    <p:sldId id="353" r:id="rId54"/>
    <p:sldId id="354" r:id="rId55"/>
    <p:sldId id="355" r:id="rId56"/>
    <p:sldId id="356" r:id="rId57"/>
    <p:sldId id="357" r:id="rId58"/>
    <p:sldId id="358" r:id="rId59"/>
    <p:sldId id="359" r:id="rId60"/>
    <p:sldId id="360" r:id="rId61"/>
    <p:sldId id="361" r:id="rId62"/>
    <p:sldId id="362" r:id="rId63"/>
    <p:sldId id="297" r:id="rId64"/>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66"/>
    <a:srgbClr val="0000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0" autoAdjust="0"/>
    <p:restoredTop sz="94524" autoAdjust="0"/>
  </p:normalViewPr>
  <p:slideViewPr>
    <p:cSldViewPr>
      <p:cViewPr varScale="1">
        <p:scale>
          <a:sx n="39" d="100"/>
          <a:sy n="39" d="100"/>
        </p:scale>
        <p:origin x="8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22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968A4E1-D13F-4278-BB0E-67C1097214ED}" type="slidenum">
              <a:rPr lang="en-US" altLang="en-US"/>
              <a:pPr/>
              <a:t>‹#›</a:t>
            </a:fld>
            <a:endParaRPr lang="en-US" altLang="en-US"/>
          </a:p>
        </p:txBody>
      </p:sp>
    </p:spTree>
    <p:extLst>
      <p:ext uri="{BB962C8B-B14F-4D97-AF65-F5344CB8AC3E}">
        <p14:creationId xmlns:p14="http://schemas.microsoft.com/office/powerpoint/2010/main" val="226438037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1A6D388-DDE1-44D2-AF27-8254C470D756}" type="slidenum">
              <a:rPr lang="en-US" altLang="en-US"/>
              <a:pPr/>
              <a:t>‹#›</a:t>
            </a:fld>
            <a:endParaRPr lang="en-US" altLang="en-US"/>
          </a:p>
        </p:txBody>
      </p:sp>
    </p:spTree>
    <p:extLst>
      <p:ext uri="{BB962C8B-B14F-4D97-AF65-F5344CB8AC3E}">
        <p14:creationId xmlns:p14="http://schemas.microsoft.com/office/powerpoint/2010/main" val="4221467542"/>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2C4D2-6D53-44DF-95F8-15271B05A9D8}" type="slidenum">
              <a:rPr lang="en-US" altLang="en-US"/>
              <a:pPr/>
              <a:t>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46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60</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194897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61</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81852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62</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1182769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E865-964E-4AE0-89AD-A210DF3F8C5A}" type="slidenum">
              <a:rPr lang="en-US" altLang="en-US"/>
              <a:pPr/>
              <a:t>63</a:t>
            </a:fld>
            <a:endParaRPr lang="en-US" altLang="en-US"/>
          </a:p>
        </p:txBody>
      </p:sp>
      <p:sp>
        <p:nvSpPr>
          <p:cNvPr id="94210" name="Rectangle 2"/>
          <p:cNvSpPr>
            <a:spLocks noGrp="1" noRot="1" noChangeAspect="1" noChangeArrowheads="1" noTextEdit="1"/>
          </p:cNvSpPr>
          <p:nvPr>
            <p:ph type="sldImg"/>
          </p:nvPr>
        </p:nvSpPr>
        <p:spPr>
          <a:xfrm>
            <a:off x="1147763" y="685800"/>
            <a:ext cx="4567237" cy="3427413"/>
          </a:xfrm>
          <a:ln/>
        </p:spPr>
      </p:sp>
      <p:sp>
        <p:nvSpPr>
          <p:cNvPr id="94211" name="Rectangle 3"/>
          <p:cNvSpPr>
            <a:spLocks noGrp="1" noChangeArrowheads="1"/>
          </p:cNvSpPr>
          <p:nvPr>
            <p:ph type="body" idx="1"/>
          </p:nvPr>
        </p:nvSpPr>
        <p:spPr>
          <a:xfrm>
            <a:off x="914400" y="4341813"/>
            <a:ext cx="5029200" cy="4116387"/>
          </a:xfrm>
        </p:spPr>
        <p:txBody>
          <a:bodyPr/>
          <a:lstStyle/>
          <a:p>
            <a:endParaRPr lang="en-US" altLang="en-US"/>
          </a:p>
        </p:txBody>
      </p:sp>
      <p:sp>
        <p:nvSpPr>
          <p:cNvPr id="2" name="Footer Placeholder 1"/>
          <p:cNvSpPr>
            <a:spLocks noGrp="1"/>
          </p:cNvSpPr>
          <p:nvPr>
            <p:ph type="ftr" sz="quarter" idx="10"/>
          </p:nvPr>
        </p:nvSpPr>
        <p:spPr/>
        <p:txBody>
          <a:bodyPr/>
          <a:lstStyle/>
          <a:p>
            <a:endParaRPr lang="en-US" altLang="en-US"/>
          </a:p>
        </p:txBody>
      </p:sp>
      <p:sp>
        <p:nvSpPr>
          <p:cNvPr id="3" name="Header Placeholder 2"/>
          <p:cNvSpPr>
            <a:spLocks noGrp="1"/>
          </p:cNvSpPr>
          <p:nvPr>
            <p:ph type="hdr" sz="quarter" idx="11"/>
          </p:nvPr>
        </p:nvSpPr>
        <p:spPr/>
        <p:txBody>
          <a:bodyPr/>
          <a:lstStyle/>
          <a:p>
            <a:endParaRPr lang="en-US" altLang="en-US"/>
          </a:p>
        </p:txBody>
      </p:sp>
    </p:spTree>
    <p:extLst>
      <p:ext uri="{BB962C8B-B14F-4D97-AF65-F5344CB8AC3E}">
        <p14:creationId xmlns:p14="http://schemas.microsoft.com/office/powerpoint/2010/main" val="10771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F732-A90A-49BD-ACF5-95925A549FB9}" type="slidenum">
              <a:rPr lang="en-US" altLang="en-US"/>
              <a:pPr/>
              <a:t>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
        <p:nvSpPr>
          <p:cNvPr id="2" name="Footer Placeholder 1"/>
          <p:cNvSpPr>
            <a:spLocks noGrp="1"/>
          </p:cNvSpPr>
          <p:nvPr>
            <p:ph type="ftr" sz="quarter" idx="10"/>
          </p:nvPr>
        </p:nvSpPr>
        <p:spPr/>
        <p:txBody>
          <a:bodyPr/>
          <a:lstStyle/>
          <a:p>
            <a:endParaRPr lang="en-US" altLang="en-US"/>
          </a:p>
        </p:txBody>
      </p:sp>
      <p:sp>
        <p:nvSpPr>
          <p:cNvPr id="3" name="Header Placeholder 2"/>
          <p:cNvSpPr>
            <a:spLocks noGrp="1"/>
          </p:cNvSpPr>
          <p:nvPr>
            <p:ph type="hdr" sz="quarter" idx="11"/>
          </p:nvPr>
        </p:nvSpPr>
        <p:spPr/>
        <p:txBody>
          <a:bodyPr/>
          <a:lstStyle/>
          <a:p>
            <a:endParaRPr lang="en-US" altLang="en-US"/>
          </a:p>
        </p:txBody>
      </p:sp>
    </p:spTree>
    <p:extLst>
      <p:ext uri="{BB962C8B-B14F-4D97-AF65-F5344CB8AC3E}">
        <p14:creationId xmlns:p14="http://schemas.microsoft.com/office/powerpoint/2010/main" val="71595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138470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46</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61773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55</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322069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56</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268810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57</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87343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58</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423928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Recommend always making the prompt start with </a:t>
            </a:r>
            <a:r>
              <a:rPr lang="en-US" dirty="0" err="1" smtClean="0"/>
              <a:t>Cxx</a:t>
            </a:r>
            <a:r>
              <a:rPr lang="en-US" dirty="0" smtClean="0"/>
              <a:t> then you can add a description</a:t>
            </a:r>
            <a:r>
              <a:rPr lang="en-US" baseline="0" dirty="0" smtClean="0"/>
              <a:t> if necessary.  By using a prompt with the </a:t>
            </a:r>
            <a:r>
              <a:rPr lang="en-US" baseline="0" dirty="0" err="1" smtClean="0"/>
              <a:t>Cxx</a:t>
            </a:r>
            <a:r>
              <a:rPr lang="en-US" baseline="0" dirty="0" smtClean="0"/>
              <a:t> first, this makes all codes easier to location when trying to add to a view.</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59</a:t>
            </a:fld>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Header Placeholder 5"/>
          <p:cNvSpPr>
            <a:spLocks noGrp="1"/>
          </p:cNvSpPr>
          <p:nvPr>
            <p:ph type="hdr" sz="quarter" idx="12"/>
          </p:nvPr>
        </p:nvSpPr>
        <p:spPr/>
        <p:txBody>
          <a:bodyPr/>
          <a:lstStyle/>
          <a:p>
            <a:endParaRPr lang="en-US" altLang="en-US"/>
          </a:p>
        </p:txBody>
      </p:sp>
    </p:spTree>
    <p:extLst>
      <p:ext uri="{BB962C8B-B14F-4D97-AF65-F5344CB8AC3E}">
        <p14:creationId xmlns:p14="http://schemas.microsoft.com/office/powerpoint/2010/main" val="26012760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sp>
        <p:nvSpPr>
          <p:cNvPr id="57" name="text_Title"/>
          <p:cNvSpPr>
            <a:spLocks noGrp="1" noChangeArrowheads="1"/>
          </p:cNvSpPr>
          <p:nvPr>
            <p:ph type="ctrTitle" sz="quarter" hasCustomPrompt="1"/>
          </p:nvPr>
        </p:nvSpPr>
        <p:spPr>
          <a:xfrm>
            <a:off x="3150010" y="292052"/>
            <a:ext cx="5709513" cy="820737"/>
          </a:xfrm>
          <a:ln algn="ctr">
            <a:noFill/>
          </a:ln>
        </p:spPr>
        <p:txBody>
          <a:bodyPr lIns="0" tIns="0" rIns="0" bIns="0" anchor="b" anchorCtr="0"/>
          <a:lstStyle>
            <a:lvl1pPr algn="r">
              <a:lnSpc>
                <a:spcPct val="100000"/>
              </a:lnSpc>
              <a:spcBef>
                <a:spcPts val="0"/>
              </a:spcBef>
              <a:defRPr sz="2667" b="0" baseline="0">
                <a:solidFill>
                  <a:schemeClr val="tx1"/>
                </a:solidFill>
                <a:effectLst/>
              </a:defRPr>
            </a:lvl1pPr>
          </a:lstStyle>
          <a:p>
            <a:r>
              <a:rPr lang="en-US" dirty="0" smtClean="0"/>
              <a:t>Open Plan Professional Tool Team</a:t>
            </a:r>
            <a:br>
              <a:rPr lang="en-US" dirty="0" smtClean="0"/>
            </a:br>
            <a:r>
              <a:rPr lang="en-US" dirty="0" smtClean="0"/>
              <a:t>CSPR</a:t>
            </a:r>
            <a:endParaRPr lang="en-US" dirty="0"/>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9626391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1507"/>
            <a:ext cx="7848600" cy="164359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306158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0"/>
            <a:ext cx="8077199" cy="443199"/>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111507"/>
            <a:ext cx="7848599" cy="16435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5707620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6071180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4425903" y="5608089"/>
            <a:ext cx="4390043" cy="709588"/>
          </a:xfrm>
          <a:prstGeom prst="rect">
            <a:avLst/>
          </a:prstGeom>
        </p:spPr>
      </p:pic>
      <p:sp>
        <p:nvSpPr>
          <p:cNvPr id="5"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873298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211564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4" y="169227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7910522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8" name="Rectangle 10"/>
          <p:cNvSpPr>
            <a:spLocks noGrp="1" noChangeArrowheads="1"/>
          </p:cNvSpPr>
          <p:nvPr>
            <p:ph type="subTitle" idx="1"/>
          </p:nvPr>
        </p:nvSpPr>
        <p:spPr>
          <a:xfrm>
            <a:off x="447937" y="4688340"/>
            <a:ext cx="8245475" cy="590931"/>
          </a:xfrm>
          <a:prstGeom prst="rect">
            <a:avLst/>
          </a:prstGeo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dirty="0" smtClean="0"/>
              <a:t>Author, revision date </a:t>
            </a:r>
            <a:r>
              <a:rPr lang="en-US" sz="1333" dirty="0" smtClean="0"/>
              <a:t>| </a:t>
            </a:r>
            <a:fld id="{4783AC42-7454-4449-AFF3-5E2CB59CFF84}" type="slidenum">
              <a:rPr lang="en-US" sz="1333" smtClean="0"/>
              <a:pPr>
                <a:defRPr/>
              </a:pPr>
              <a:t>‹#›</a:t>
            </a:fld>
            <a:endParaRPr lang="en-US" sz="1333" dirty="0"/>
          </a:p>
        </p:txBody>
      </p:sp>
      <p:sp>
        <p:nvSpPr>
          <p:cNvPr id="18" name="Rectangle 10"/>
          <p:cNvSpPr txBox="1">
            <a:spLocks noChangeArrowheads="1"/>
          </p:cNvSpPr>
          <p:nvPr userDrawn="1"/>
        </p:nvSpPr>
        <p:spPr bwMode="auto">
          <a:xfrm>
            <a:off x="4114800" y="361955"/>
            <a:ext cx="4744723" cy="6647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sz="2400" dirty="0" smtClean="0"/>
              <a:t>Open Plan Professional Tool Team</a:t>
            </a:r>
            <a:br>
              <a:rPr lang="en-US" sz="2400" dirty="0" smtClean="0"/>
            </a:br>
            <a:r>
              <a:rPr lang="en-US" sz="2400" dirty="0" smtClean="0">
                <a:solidFill>
                  <a:schemeClr val="accent1"/>
                </a:solidFill>
              </a:rPr>
              <a:t>CSPR</a:t>
            </a:r>
            <a:endParaRPr lang="en-US" sz="2400" kern="0" dirty="0">
              <a:solidFill>
                <a:schemeClr val="accent1"/>
              </a:solidFill>
            </a:endParaRPr>
          </a:p>
        </p:txBody>
      </p:sp>
      <p:sp>
        <p:nvSpPr>
          <p:cNvPr id="21" name="Footer Placeholder 4"/>
          <p:cNvSpPr>
            <a:spLocks noGrp="1"/>
          </p:cNvSpPr>
          <p:nvPr>
            <p:ph type="ftr" sz="quarter" idx="11"/>
          </p:nvPr>
        </p:nvSpPr>
        <p:spPr>
          <a:xfrm>
            <a:off x="3429000" y="6553200"/>
            <a:ext cx="1828800" cy="222466"/>
          </a:xfrm>
          <a:prstGeom prst="rect">
            <a:avLst/>
          </a:prstGeom>
        </p:spPr>
        <p:txBody>
          <a:bodyPr/>
          <a:lstStyle>
            <a:lvl1pPr>
              <a:defRPr sz="1000"/>
            </a:lvl1p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5972283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81000" y="228570"/>
            <a:ext cx="8077200" cy="44319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8" name="Rectangle 4"/>
          <p:cNvSpPr>
            <a:spLocks noGrp="1" noChangeArrowheads="1"/>
          </p:cNvSpPr>
          <p:nvPr>
            <p:ph type="body" idx="1"/>
          </p:nvPr>
        </p:nvSpPr>
        <p:spPr bwMode="auto">
          <a:xfrm>
            <a:off x="609600" y="1111507"/>
            <a:ext cx="7848600" cy="164359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9" name="Rectangle 5"/>
          <p:cNvSpPr>
            <a:spLocks noChangeArrowheads="1"/>
          </p:cNvSpPr>
          <p:nvPr/>
        </p:nvSpPr>
        <p:spPr bwMode="auto">
          <a:xfrm>
            <a:off x="438014" y="6647983"/>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11271" name="Rectangle 7"/>
          <p:cNvSpPr>
            <a:spLocks noGrp="1" noChangeArrowheads="1"/>
          </p:cNvSpPr>
          <p:nvPr>
            <p:ph type="ftr" sz="quarter" idx="3"/>
          </p:nvPr>
        </p:nvSpPr>
        <p:spPr bwMode="auto">
          <a:xfrm>
            <a:off x="2971800" y="6370321"/>
            <a:ext cx="3200400" cy="39878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a:solidFill>
                  <a:schemeClr val="bg1">
                    <a:lumMod val="50000"/>
                  </a:schemeClr>
                </a:solidFill>
              </a:defRPr>
            </a:lvl1pPr>
          </a:lstStyle>
          <a:p>
            <a:pPr fontAlgn="base">
              <a:spcBef>
                <a:spcPct val="0"/>
              </a:spcBef>
              <a:spcAft>
                <a:spcPct val="0"/>
              </a:spcAft>
            </a:pPr>
            <a:r>
              <a:rPr lang="en-US" smtClean="0">
                <a:solidFill>
                  <a:srgbClr val="FFFFFF">
                    <a:lumMod val="50000"/>
                  </a:srgbClr>
                </a:solidFill>
              </a:rPr>
              <a:t>BOEING PROPRIETARY</a:t>
            </a:r>
            <a:endParaRPr lang="en-US">
              <a:solidFill>
                <a:srgbClr val="FFFFFF">
                  <a:lumMod val="50000"/>
                </a:srgbClr>
              </a:solidFill>
            </a:endParaRPr>
          </a:p>
        </p:txBody>
      </p:sp>
      <p:sp>
        <p:nvSpPr>
          <p:cNvPr id="6" name="Rectangle 7"/>
          <p:cNvSpPr>
            <a:spLocks noGrp="1" noChangeArrowheads="1"/>
          </p:cNvSpPr>
          <p:nvPr>
            <p:ph type="sldNum" sz="quarter" idx="4"/>
          </p:nvPr>
        </p:nvSpPr>
        <p:spPr bwMode="auto">
          <a:xfrm>
            <a:off x="6640649" y="638049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a:pPr>
                <a:defRPr/>
              </a:pPr>
              <a:t>‹#›</a:t>
            </a:fld>
            <a:endParaRPr lang="en-US" sz="1333" dirty="0"/>
          </a:p>
        </p:txBody>
      </p:sp>
    </p:spTree>
    <p:extLst>
      <p:ext uri="{BB962C8B-B14F-4D97-AF65-F5344CB8AC3E}">
        <p14:creationId xmlns:p14="http://schemas.microsoft.com/office/powerpoint/2010/main" val="268864929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l" defTabSz="1020737"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37" rtl="0" eaLnBrk="1" fontAlgn="base" hangingPunct="1">
        <a:lnSpc>
          <a:spcPct val="90000"/>
        </a:lnSpc>
        <a:spcBef>
          <a:spcPct val="0"/>
        </a:spcBef>
        <a:spcAft>
          <a:spcPct val="0"/>
        </a:spcAft>
        <a:defRPr sz="3200" b="1">
          <a:solidFill>
            <a:schemeClr val="tx2"/>
          </a:solidFill>
          <a:latin typeface="Arial" charset="0"/>
        </a:defRPr>
      </a:lvl2pPr>
      <a:lvl3pPr algn="l" defTabSz="1020737" rtl="0" eaLnBrk="1" fontAlgn="base" hangingPunct="1">
        <a:lnSpc>
          <a:spcPct val="90000"/>
        </a:lnSpc>
        <a:spcBef>
          <a:spcPct val="0"/>
        </a:spcBef>
        <a:spcAft>
          <a:spcPct val="0"/>
        </a:spcAft>
        <a:defRPr sz="3200" b="1">
          <a:solidFill>
            <a:schemeClr val="tx2"/>
          </a:solidFill>
          <a:latin typeface="Arial" charset="0"/>
        </a:defRPr>
      </a:lvl3pPr>
      <a:lvl4pPr algn="l" defTabSz="1020737" rtl="0" eaLnBrk="1" fontAlgn="base" hangingPunct="1">
        <a:lnSpc>
          <a:spcPct val="90000"/>
        </a:lnSpc>
        <a:spcBef>
          <a:spcPct val="0"/>
        </a:spcBef>
        <a:spcAft>
          <a:spcPct val="0"/>
        </a:spcAft>
        <a:defRPr sz="3200" b="1">
          <a:solidFill>
            <a:schemeClr val="tx2"/>
          </a:solidFill>
          <a:latin typeface="Arial" charset="0"/>
        </a:defRPr>
      </a:lvl4pPr>
      <a:lvl5pPr algn="l" defTabSz="1020737" rtl="0" eaLnBrk="1" fontAlgn="base" hangingPunct="1">
        <a:lnSpc>
          <a:spcPct val="90000"/>
        </a:lnSpc>
        <a:spcBef>
          <a:spcPct val="0"/>
        </a:spcBef>
        <a:spcAft>
          <a:spcPct val="0"/>
        </a:spcAft>
        <a:defRPr sz="3200" b="1">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40.xml"/><Relationship Id="rId5" Type="http://schemas.openxmlformats.org/officeDocument/2006/relationships/slide" Target="slide20.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1.xml"/><Relationship Id="rId1" Type="http://schemas.openxmlformats.org/officeDocument/2006/relationships/slideLayout" Target="../slideLayouts/slideLayout3.xml"/><Relationship Id="rId5" Type="http://schemas.openxmlformats.org/officeDocument/2006/relationships/slide" Target="slide36.xml"/><Relationship Id="rId4" Type="http://schemas.openxmlformats.org/officeDocument/2006/relationships/slide" Target="slide2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evtools.web.boeing.com/doc.cfm"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50.xml"/><Relationship Id="rId7" Type="http://schemas.openxmlformats.org/officeDocument/2006/relationships/slide" Target="slide59.xml"/><Relationship Id="rId2" Type="http://schemas.openxmlformats.org/officeDocument/2006/relationships/slide" Target="slide49.xml"/><Relationship Id="rId1" Type="http://schemas.openxmlformats.org/officeDocument/2006/relationships/slideLayout" Target="../slideLayouts/slideLayout3.xml"/><Relationship Id="rId6" Type="http://schemas.openxmlformats.org/officeDocument/2006/relationships/slide" Target="slide57.xml"/><Relationship Id="rId5" Type="http://schemas.openxmlformats.org/officeDocument/2006/relationships/slide" Target="slide54.xml"/><Relationship Id="rId4" Type="http://schemas.openxmlformats.org/officeDocument/2006/relationships/slide" Target="slide5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evtools.web.boeing.com/doc.cfm"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Working with OPP </a:t>
            </a:r>
            <a:r>
              <a:rPr lang="en-US" dirty="0"/>
              <a:t>Code Files</a:t>
            </a:r>
          </a:p>
        </p:txBody>
      </p:sp>
      <p:sp>
        <p:nvSpPr>
          <p:cNvPr id="14" name="Slide Number Placeholder 2"/>
          <p:cNvSpPr>
            <a:spLocks noGrp="1"/>
          </p:cNvSpPr>
          <p:nvPr>
            <p:ph type="sldNum" sz="quarter" idx="4"/>
          </p:nvPr>
        </p:nvSpPr>
        <p:spPr/>
        <p:txBody>
          <a:bodyPr/>
          <a:lstStyle/>
          <a:p>
            <a:fld id="{FB704DA4-283B-4591-9388-1450ACA3B048}" type="slidenum">
              <a:rPr lang="en-US" altLang="en-US"/>
              <a:pPr/>
              <a:t>1</a:t>
            </a:fld>
            <a:endParaRPr lang="en-US" altLang="en-US"/>
          </a:p>
        </p:txBody>
      </p:sp>
      <p:sp>
        <p:nvSpPr>
          <p:cNvPr id="4" name="Footer Placeholder 3"/>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13158213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The </a:t>
            </a:r>
            <a:r>
              <a:rPr lang="en-US" u="sng" dirty="0"/>
              <a:t>New File Wizard – Code Structure</a:t>
            </a:r>
            <a:r>
              <a:rPr lang="en-US" dirty="0"/>
              <a:t> box opens</a:t>
            </a:r>
          </a:p>
          <a:p>
            <a:pPr marL="857250" lvl="1" indent="-457200">
              <a:buFont typeface="+mj-lt"/>
              <a:buAutoNum type="alphaLcPeriod"/>
            </a:pPr>
            <a:r>
              <a:rPr lang="en-US" dirty="0" smtClean="0"/>
              <a:t>Select </a:t>
            </a:r>
            <a:r>
              <a:rPr lang="en-US" dirty="0"/>
              <a:t>the </a:t>
            </a:r>
            <a:r>
              <a:rPr lang="en-US" b="1" dirty="0"/>
              <a:t>Code Type</a:t>
            </a:r>
            <a:r>
              <a:rPr lang="en-US" dirty="0"/>
              <a:t> – Punctuated Significant, or Fixed Format </a:t>
            </a:r>
            <a:r>
              <a:rPr lang="en-US" dirty="0" smtClean="0"/>
              <a:t>Significant</a:t>
            </a:r>
          </a:p>
          <a:p>
            <a:pPr marL="457200" indent="-457200">
              <a:buFont typeface="+mj-lt"/>
              <a:buAutoNum type="arabicPeriod" startAt="6"/>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10</a:t>
            </a:fld>
            <a:endParaRPr lang="en-US" altLang="en-US"/>
          </a:p>
        </p:txBody>
      </p:sp>
      <p:pic>
        <p:nvPicPr>
          <p:cNvPr id="6" name="Picture 5"/>
          <p:cNvPicPr>
            <a:picLocks noChangeAspect="1"/>
          </p:cNvPicPr>
          <p:nvPr/>
        </p:nvPicPr>
        <p:blipFill>
          <a:blip r:embed="rId2"/>
          <a:stretch>
            <a:fillRect/>
          </a:stretch>
        </p:blipFill>
        <p:spPr>
          <a:xfrm>
            <a:off x="2659857" y="2895600"/>
            <a:ext cx="3814762" cy="276991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227962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8"/>
            </a:pPr>
            <a:r>
              <a:rPr lang="en-US" dirty="0"/>
              <a:t>The </a:t>
            </a:r>
            <a:r>
              <a:rPr lang="en-US" u="sng" dirty="0" smtClean="0"/>
              <a:t>File </a:t>
            </a:r>
            <a:r>
              <a:rPr lang="en-US" u="sng" dirty="0"/>
              <a:t>Wizard – </a:t>
            </a:r>
            <a:r>
              <a:rPr lang="en-US" u="sng" dirty="0" smtClean="0"/>
              <a:t>Notes</a:t>
            </a:r>
            <a:r>
              <a:rPr lang="en-US" b="1" dirty="0" smtClean="0"/>
              <a:t> </a:t>
            </a:r>
            <a:r>
              <a:rPr lang="en-US" dirty="0" smtClean="0"/>
              <a:t>box </a:t>
            </a:r>
            <a:r>
              <a:rPr lang="en-US" dirty="0"/>
              <a:t>opens</a:t>
            </a:r>
          </a:p>
          <a:p>
            <a:pPr marL="857250" lvl="1" indent="-457200">
              <a:buFont typeface="+mj-lt"/>
              <a:buAutoNum type="alphaLcPeriod"/>
            </a:pPr>
            <a:r>
              <a:rPr lang="en-US" dirty="0" smtClean="0"/>
              <a:t>Type any desired notes here</a:t>
            </a:r>
          </a:p>
          <a:p>
            <a:pPr marL="457200" indent="-457200">
              <a:buFont typeface="+mj-lt"/>
              <a:buAutoNum type="arabicPeriod" startAt="8"/>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11</a:t>
            </a:fld>
            <a:endParaRPr lang="en-US" altLang="en-US"/>
          </a:p>
        </p:txBody>
      </p:sp>
      <p:pic>
        <p:nvPicPr>
          <p:cNvPr id="5" name="Picture 4"/>
          <p:cNvPicPr>
            <a:picLocks noChangeAspect="1"/>
          </p:cNvPicPr>
          <p:nvPr/>
        </p:nvPicPr>
        <p:blipFill>
          <a:blip r:embed="rId2"/>
          <a:stretch>
            <a:fillRect/>
          </a:stretch>
        </p:blipFill>
        <p:spPr>
          <a:xfrm>
            <a:off x="2152650" y="2438400"/>
            <a:ext cx="4829175" cy="3465747"/>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198071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Assign the appropriate access for the code file</a:t>
            </a:r>
          </a:p>
          <a:p>
            <a:pPr marL="457200" indent="-457200">
              <a:buFont typeface="+mj-lt"/>
              <a:buAutoNum type="arabicPeriod" startAt="10"/>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12</a:t>
            </a:fld>
            <a:endParaRPr lang="en-US" altLang="en-US"/>
          </a:p>
        </p:txBody>
      </p:sp>
      <p:pic>
        <p:nvPicPr>
          <p:cNvPr id="6" name="Picture 5"/>
          <p:cNvPicPr>
            <a:picLocks noChangeAspect="1"/>
          </p:cNvPicPr>
          <p:nvPr/>
        </p:nvPicPr>
        <p:blipFill>
          <a:blip r:embed="rId2"/>
          <a:stretch>
            <a:fillRect/>
          </a:stretch>
        </p:blipFill>
        <p:spPr>
          <a:xfrm>
            <a:off x="2150269" y="2286000"/>
            <a:ext cx="4833937" cy="3427701"/>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612920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2"/>
            </a:pPr>
            <a:r>
              <a:rPr lang="en-US" dirty="0" smtClean="0"/>
              <a:t>The code file has been created and will open to an empty view</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code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1914525" y="2438400"/>
            <a:ext cx="4752975" cy="292417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03409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67000" y="3774482"/>
            <a:ext cx="3886200" cy="2462806"/>
          </a:xfrm>
          <a:prstGeom prst="rect">
            <a:avLst/>
          </a:prstGeom>
        </p:spPr>
      </p:pic>
      <p:sp>
        <p:nvSpPr>
          <p:cNvPr id="2" name="Title 1"/>
          <p:cNvSpPr>
            <a:spLocks noGrp="1"/>
          </p:cNvSpPr>
          <p:nvPr>
            <p:ph type="title"/>
          </p:nvPr>
        </p:nvSpPr>
        <p:spPr/>
        <p:txBody>
          <a:bodyPr/>
          <a:lstStyle/>
          <a:p>
            <a:r>
              <a:rPr lang="en-US" dirty="0" smtClean="0"/>
              <a:t>Creating New by Copying an Existing Code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Code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‘Code’ already selected</a:t>
            </a:r>
          </a:p>
          <a:p>
            <a:pPr marL="857250" lvl="1" indent="-457200">
              <a:buFont typeface="+mj-lt"/>
              <a:buAutoNum type="alphaLcPeriod"/>
            </a:pPr>
            <a:r>
              <a:rPr lang="en-US" dirty="0" smtClean="0"/>
              <a:t>Type </a:t>
            </a:r>
            <a:r>
              <a:rPr lang="en-US" dirty="0"/>
              <a:t>in the </a:t>
            </a:r>
            <a:r>
              <a:rPr lang="en-US" b="1" u="sng" dirty="0"/>
              <a:t>Name</a:t>
            </a:r>
            <a:r>
              <a:rPr lang="en-US" dirty="0"/>
              <a:t> as desired based on the CSPR 3 naming convention: Program </a:t>
            </a:r>
            <a:r>
              <a:rPr lang="en-US" dirty="0" err="1"/>
              <a:t>Code_Contract</a:t>
            </a:r>
            <a:r>
              <a:rPr lang="en-US" dirty="0"/>
              <a:t> </a:t>
            </a:r>
            <a:r>
              <a:rPr lang="en-US" dirty="0" err="1" smtClean="0"/>
              <a:t>Code_CXX</a:t>
            </a:r>
            <a:endParaRPr lang="en-US" dirty="0" smtClean="0"/>
          </a:p>
          <a:p>
            <a:pPr marL="857250" lvl="1" indent="-457200">
              <a:buFont typeface="+mj-lt"/>
              <a:buAutoNum type="alphaLcPeriod"/>
            </a:pPr>
            <a:r>
              <a:rPr lang="en-US" dirty="0" smtClean="0"/>
              <a:t>Type </a:t>
            </a:r>
            <a:r>
              <a:rPr lang="en-US" dirty="0"/>
              <a:t>in the Code </a:t>
            </a:r>
            <a:r>
              <a:rPr lang="en-US" b="1" u="sng" dirty="0"/>
              <a:t>Description</a:t>
            </a:r>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14</a:t>
            </a:fld>
            <a:endParaRPr lang="en-US" altLang="en-US"/>
          </a:p>
        </p:txBody>
      </p:sp>
      <p:sp>
        <p:nvSpPr>
          <p:cNvPr id="6" name="Rounded Rectangle 5"/>
          <p:cNvSpPr/>
          <p:nvPr/>
        </p:nvSpPr>
        <p:spPr>
          <a:xfrm>
            <a:off x="2819400" y="5791200"/>
            <a:ext cx="762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397429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657586" y="3605923"/>
            <a:ext cx="3819304" cy="2490077"/>
          </a:xfrm>
          <a:prstGeom prst="rect">
            <a:avLst/>
          </a:prstGeom>
        </p:spPr>
      </p:pic>
      <p:sp>
        <p:nvSpPr>
          <p:cNvPr id="2" name="Title 1"/>
          <p:cNvSpPr>
            <a:spLocks noGrp="1"/>
          </p:cNvSpPr>
          <p:nvPr>
            <p:ph type="title"/>
          </p:nvPr>
        </p:nvSpPr>
        <p:spPr>
          <a:xfrm>
            <a:off x="380999" y="228571"/>
            <a:ext cx="8077199" cy="443198"/>
          </a:xfrm>
        </p:spPr>
        <p:txBody>
          <a:bodyPr/>
          <a:lstStyle/>
          <a:p>
            <a:r>
              <a:rPr lang="en-US" dirty="0"/>
              <a:t>Creating New by Copying an Existing Code </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Select </a:t>
            </a:r>
            <a:r>
              <a:rPr lang="en-US" dirty="0"/>
              <a:t>the </a:t>
            </a:r>
            <a:r>
              <a:rPr lang="en-US" b="1" u="sng" dirty="0"/>
              <a:t>Default Access Mode</a:t>
            </a:r>
            <a:r>
              <a:rPr lang="en-US" dirty="0"/>
              <a:t> for the code file:  Exclusive, Shared, or Read only</a:t>
            </a:r>
          </a:p>
          <a:p>
            <a:pPr marL="857250" lvl="1" indent="-457200">
              <a:buFont typeface="+mj-lt"/>
              <a:buAutoNum type="alphaLcPeriod"/>
            </a:pPr>
            <a:r>
              <a:rPr lang="en-US" dirty="0" smtClean="0"/>
              <a:t>Select </a:t>
            </a:r>
            <a:r>
              <a:rPr lang="en-US" dirty="0"/>
              <a:t>the </a:t>
            </a:r>
            <a:r>
              <a:rPr lang="en-US" b="1" u="sng" dirty="0"/>
              <a:t>Create a new </a:t>
            </a:r>
            <a:r>
              <a:rPr lang="en-US" b="1" u="sng" dirty="0" smtClean="0"/>
              <a:t>file as a copy of an existing file</a:t>
            </a:r>
            <a:r>
              <a:rPr lang="en-US" dirty="0" smtClean="0"/>
              <a:t> option &amp; pick the code file to copy</a:t>
            </a:r>
            <a:endParaRPr lang="en-US" dirty="0"/>
          </a:p>
          <a:p>
            <a:pPr marL="857250" lvl="1" indent="-457200">
              <a:buFont typeface="+mj-lt"/>
              <a:buAutoNum type="alphaLcPeriod"/>
            </a:pPr>
            <a:r>
              <a:rPr lang="en-US" dirty="0" smtClean="0"/>
              <a:t>Select </a:t>
            </a:r>
            <a:r>
              <a:rPr lang="en-US" dirty="0"/>
              <a:t>the </a:t>
            </a:r>
            <a:r>
              <a:rPr lang="en-US" b="1" u="sng" dirty="0"/>
              <a:t>Startup View</a:t>
            </a:r>
            <a:endParaRPr lang="en-US" u="sng" dirty="0"/>
          </a:p>
          <a:p>
            <a:pPr marL="857250" lvl="1" indent="-457200">
              <a:buFont typeface="+mj-lt"/>
              <a:buAutoNum type="alphaLcPeriod"/>
            </a:pPr>
            <a:r>
              <a:rPr lang="en-US" dirty="0" smtClean="0"/>
              <a:t>Provide </a:t>
            </a:r>
            <a:r>
              <a:rPr lang="en-US" dirty="0"/>
              <a:t>the </a:t>
            </a:r>
            <a:r>
              <a:rPr lang="en-US" b="1" u="sng" dirty="0"/>
              <a:t>Prompt </a:t>
            </a:r>
            <a:r>
              <a:rPr lang="en-US" b="1" u="sng" dirty="0" smtClean="0"/>
              <a:t>Text</a:t>
            </a:r>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15</a:t>
            </a:fld>
            <a:endParaRPr lang="en-US" altLang="en-US"/>
          </a:p>
        </p:txBody>
      </p:sp>
      <p:sp>
        <p:nvSpPr>
          <p:cNvPr id="7" name="Rounded Rectangle 6"/>
          <p:cNvSpPr/>
          <p:nvPr/>
        </p:nvSpPr>
        <p:spPr>
          <a:xfrm>
            <a:off x="2733896" y="4419600"/>
            <a:ext cx="1990504"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604230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1"/>
            <a:ext cx="8077199" cy="443198"/>
          </a:xfrm>
        </p:spPr>
        <p:txBody>
          <a:bodyPr/>
          <a:lstStyle/>
          <a:p>
            <a:r>
              <a:rPr lang="en-US" dirty="0"/>
              <a:t>Creating New by Copying an Existing </a:t>
            </a:r>
            <a:r>
              <a:rPr lang="en-US" dirty="0" smtClean="0"/>
              <a:t>Code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The </a:t>
            </a:r>
            <a:r>
              <a:rPr lang="en-US" u="sng" dirty="0"/>
              <a:t>New File Wizard – Code Structure</a:t>
            </a:r>
            <a:r>
              <a:rPr lang="en-US" dirty="0"/>
              <a:t> box opens</a:t>
            </a:r>
          </a:p>
          <a:p>
            <a:pPr marL="857250" lvl="1" indent="-457200">
              <a:buFont typeface="+mj-lt"/>
              <a:buAutoNum type="alphaLcPeriod"/>
            </a:pPr>
            <a:r>
              <a:rPr lang="en-US" dirty="0" smtClean="0"/>
              <a:t>Update the code file description if desired (all other options are greyed out)</a:t>
            </a:r>
          </a:p>
          <a:p>
            <a:pPr marL="457200" indent="-457200">
              <a:buFont typeface="+mj-lt"/>
              <a:buAutoNum type="arabicPeriod" startAt="6"/>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16</a:t>
            </a:fld>
            <a:endParaRPr lang="en-US" altLang="en-US"/>
          </a:p>
        </p:txBody>
      </p:sp>
      <p:pic>
        <p:nvPicPr>
          <p:cNvPr id="5" name="Picture 4"/>
          <p:cNvPicPr>
            <a:picLocks noChangeAspect="1"/>
          </p:cNvPicPr>
          <p:nvPr/>
        </p:nvPicPr>
        <p:blipFill>
          <a:blip r:embed="rId2"/>
          <a:stretch>
            <a:fillRect/>
          </a:stretch>
        </p:blipFill>
        <p:spPr>
          <a:xfrm>
            <a:off x="2459831" y="2590800"/>
            <a:ext cx="4214813" cy="3009484"/>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735624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1"/>
            <a:ext cx="8077199" cy="443198"/>
          </a:xfrm>
        </p:spPr>
        <p:txBody>
          <a:bodyPr/>
          <a:lstStyle/>
          <a:p>
            <a:r>
              <a:rPr lang="en-US" dirty="0"/>
              <a:t>Creating New by Copying an Existing </a:t>
            </a:r>
            <a:r>
              <a:rPr lang="en-US" dirty="0" smtClean="0"/>
              <a:t>Code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8"/>
            </a:pPr>
            <a:r>
              <a:rPr lang="en-US" dirty="0"/>
              <a:t>The </a:t>
            </a:r>
            <a:r>
              <a:rPr lang="en-US" u="sng" dirty="0" smtClean="0"/>
              <a:t>File </a:t>
            </a:r>
            <a:r>
              <a:rPr lang="en-US" u="sng" dirty="0"/>
              <a:t>Wizard – </a:t>
            </a:r>
            <a:r>
              <a:rPr lang="en-US" u="sng" dirty="0" smtClean="0"/>
              <a:t>Notes</a:t>
            </a:r>
            <a:r>
              <a:rPr lang="en-US" b="1" dirty="0" smtClean="0"/>
              <a:t> </a:t>
            </a:r>
            <a:r>
              <a:rPr lang="en-US" dirty="0" smtClean="0"/>
              <a:t>box </a:t>
            </a:r>
            <a:r>
              <a:rPr lang="en-US" dirty="0"/>
              <a:t>opens</a:t>
            </a:r>
          </a:p>
          <a:p>
            <a:pPr marL="857250" lvl="1" indent="-457200">
              <a:buFont typeface="+mj-lt"/>
              <a:buAutoNum type="alphaLcPeriod"/>
            </a:pPr>
            <a:r>
              <a:rPr lang="en-US" dirty="0" smtClean="0"/>
              <a:t>Type any desired notes here</a:t>
            </a:r>
          </a:p>
          <a:p>
            <a:pPr marL="457200" indent="-457200">
              <a:buFont typeface="+mj-lt"/>
              <a:buAutoNum type="arabicPeriod" startAt="8"/>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17</a:t>
            </a:fld>
            <a:endParaRPr lang="en-US" altLang="en-US"/>
          </a:p>
        </p:txBody>
      </p:sp>
      <p:pic>
        <p:nvPicPr>
          <p:cNvPr id="6" name="Picture 5"/>
          <p:cNvPicPr>
            <a:picLocks noChangeAspect="1"/>
          </p:cNvPicPr>
          <p:nvPr/>
        </p:nvPicPr>
        <p:blipFill>
          <a:blip r:embed="rId2"/>
          <a:stretch>
            <a:fillRect/>
          </a:stretch>
        </p:blipFill>
        <p:spPr>
          <a:xfrm>
            <a:off x="2176535" y="2514600"/>
            <a:ext cx="4781405" cy="342900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62587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1"/>
            <a:ext cx="8077199" cy="443198"/>
          </a:xfrm>
        </p:spPr>
        <p:txBody>
          <a:bodyPr/>
          <a:lstStyle/>
          <a:p>
            <a:r>
              <a:rPr lang="en-US" dirty="0"/>
              <a:t>Creating New by Copying an Existing </a:t>
            </a:r>
            <a:r>
              <a:rPr lang="en-US" dirty="0" smtClean="0"/>
              <a:t>Code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Assign the appropriate access for the code file</a:t>
            </a:r>
          </a:p>
          <a:p>
            <a:pPr marL="457200" indent="-457200">
              <a:buFont typeface="+mj-lt"/>
              <a:buAutoNum type="arabicPeriod" startAt="10"/>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18</a:t>
            </a:fld>
            <a:endParaRPr lang="en-US" altLang="en-US"/>
          </a:p>
        </p:txBody>
      </p:sp>
      <p:pic>
        <p:nvPicPr>
          <p:cNvPr id="5" name="Picture 4"/>
          <p:cNvPicPr>
            <a:picLocks noChangeAspect="1"/>
          </p:cNvPicPr>
          <p:nvPr/>
        </p:nvPicPr>
        <p:blipFill>
          <a:blip r:embed="rId2"/>
          <a:stretch>
            <a:fillRect/>
          </a:stretch>
        </p:blipFill>
        <p:spPr>
          <a:xfrm>
            <a:off x="1952625" y="2286000"/>
            <a:ext cx="5229225" cy="375285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539448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1"/>
            <a:ext cx="8077199" cy="443198"/>
          </a:xfrm>
        </p:spPr>
        <p:txBody>
          <a:bodyPr/>
          <a:lstStyle/>
          <a:p>
            <a:r>
              <a:rPr lang="en-US" dirty="0"/>
              <a:t>Creating New by Copying an Existing </a:t>
            </a:r>
            <a:r>
              <a:rPr lang="en-US" dirty="0" smtClean="0"/>
              <a:t>Code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2"/>
            </a:pPr>
            <a:r>
              <a:rPr lang="en-US" dirty="0" smtClean="0"/>
              <a:t>The code file has been created and will open to an empty view</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code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19</a:t>
            </a:fld>
            <a:endParaRPr lang="en-US" altLang="en-US"/>
          </a:p>
        </p:txBody>
      </p:sp>
      <p:pic>
        <p:nvPicPr>
          <p:cNvPr id="5" name="Picture 4"/>
          <p:cNvPicPr>
            <a:picLocks noChangeAspect="1"/>
          </p:cNvPicPr>
          <p:nvPr/>
        </p:nvPicPr>
        <p:blipFill>
          <a:blip r:embed="rId2"/>
          <a:stretch>
            <a:fillRect/>
          </a:stretch>
        </p:blipFill>
        <p:spPr>
          <a:xfrm>
            <a:off x="1957388" y="2362200"/>
            <a:ext cx="5219700" cy="2676525"/>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2452902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dirty="0"/>
              <a:t>Agenda</a:t>
            </a:r>
          </a:p>
        </p:txBody>
      </p:sp>
      <p:sp>
        <p:nvSpPr>
          <p:cNvPr id="92164" name="Rectangle 4"/>
          <p:cNvSpPr>
            <a:spLocks noGrp="1" noChangeArrowheads="1"/>
          </p:cNvSpPr>
          <p:nvPr>
            <p:ph idx="1"/>
          </p:nvPr>
        </p:nvSpPr>
        <p:spPr>
          <a:noFill/>
          <a:ln/>
        </p:spPr>
        <p:txBody>
          <a:bodyPr/>
          <a:lstStyle/>
          <a:p>
            <a:pPr>
              <a:lnSpc>
                <a:spcPct val="90000"/>
              </a:lnSpc>
              <a:buFont typeface="Wingdings" panose="05000000000000000000" pitchFamily="2" charset="2"/>
              <a:buChar char="§"/>
            </a:pPr>
            <a:r>
              <a:rPr lang="en-US" altLang="en-US" dirty="0" smtClean="0">
                <a:hlinkClick r:id="rId3" action="ppaction://hlinksldjump"/>
              </a:rPr>
              <a:t>General Information</a:t>
            </a:r>
            <a:endParaRPr lang="en-US" altLang="en-US" dirty="0" smtClean="0"/>
          </a:p>
          <a:p>
            <a:pPr>
              <a:lnSpc>
                <a:spcPct val="90000"/>
              </a:lnSpc>
              <a:buFont typeface="Wingdings" panose="05000000000000000000" pitchFamily="2" charset="2"/>
              <a:buChar char="§"/>
            </a:pPr>
            <a:r>
              <a:rPr lang="en-US" altLang="en-US" dirty="0" smtClean="0">
                <a:hlinkClick r:id="rId4" action="ppaction://hlinksldjump"/>
              </a:rPr>
              <a:t>Creating New Code Files</a:t>
            </a:r>
            <a:endParaRPr lang="en-US" altLang="en-US" dirty="0" smtClean="0"/>
          </a:p>
          <a:p>
            <a:pPr>
              <a:lnSpc>
                <a:spcPct val="90000"/>
              </a:lnSpc>
              <a:buFont typeface="Wingdings" panose="05000000000000000000" pitchFamily="2" charset="2"/>
              <a:buChar char="§"/>
            </a:pPr>
            <a:r>
              <a:rPr lang="en-US" altLang="en-US" dirty="0" smtClean="0">
                <a:hlinkClick r:id="rId5" action="ppaction://hlinksldjump"/>
              </a:rPr>
              <a:t>Populating a Code File</a:t>
            </a:r>
            <a:endParaRPr lang="en-US" altLang="en-US" dirty="0" smtClean="0"/>
          </a:p>
          <a:p>
            <a:pPr>
              <a:lnSpc>
                <a:spcPct val="90000"/>
              </a:lnSpc>
              <a:buFont typeface="Wingdings" panose="05000000000000000000" pitchFamily="2" charset="2"/>
              <a:buChar char="§"/>
            </a:pPr>
            <a:r>
              <a:rPr lang="en-US" altLang="en-US" dirty="0" smtClean="0">
                <a:hlinkClick r:id="rId6" action="ppaction://hlinksldjump"/>
              </a:rPr>
              <a:t>Assigning Code files to an OPP Project</a:t>
            </a:r>
            <a:endParaRPr lang="en-US" altLang="en-US" dirty="0" smtClean="0"/>
          </a:p>
          <a:p>
            <a:pPr>
              <a:lnSpc>
                <a:spcPct val="90000"/>
              </a:lnSpc>
              <a:buFont typeface="Wingdings" panose="05000000000000000000" pitchFamily="2" charset="2"/>
              <a:buChar char="§"/>
            </a:pPr>
            <a:r>
              <a:rPr lang="en-US" altLang="en-US" dirty="0" smtClean="0">
                <a:hlinkClick r:id="rId7" action="ppaction://hlinksldjump"/>
              </a:rPr>
              <a:t>Code File Maintenance</a:t>
            </a:r>
            <a:endParaRPr lang="en-US" altLang="en-US" dirty="0" smtClean="0"/>
          </a:p>
          <a:p>
            <a:pPr>
              <a:lnSpc>
                <a:spcPct val="90000"/>
              </a:lnSpc>
              <a:buFont typeface="Wingdings" panose="05000000000000000000" pitchFamily="2" charset="2"/>
              <a:buChar char="§"/>
            </a:pPr>
            <a:endParaRPr lang="en-US" altLang="en-US" dirty="0" smtClean="0"/>
          </a:p>
          <a:p>
            <a:pPr>
              <a:lnSpc>
                <a:spcPct val="90000"/>
              </a:lnSpc>
            </a:pPr>
            <a:endParaRPr lang="en-US" altLang="en-US" sz="1800" dirty="0" smtClean="0"/>
          </a:p>
        </p:txBody>
      </p:sp>
      <p:sp>
        <p:nvSpPr>
          <p:cNvPr id="4" name="Slide Number Placeholder 3"/>
          <p:cNvSpPr>
            <a:spLocks noGrp="1"/>
          </p:cNvSpPr>
          <p:nvPr>
            <p:ph type="sldNum" sz="quarter" idx="4"/>
          </p:nvPr>
        </p:nvSpPr>
        <p:spPr/>
        <p:txBody>
          <a:bodyPr/>
          <a:lstStyle/>
          <a:p>
            <a:fld id="{3DBFECDF-3C81-4463-ADDD-996FF01FFFA6}" type="slidenum">
              <a:rPr lang="en-US" altLang="en-US"/>
              <a:pPr/>
              <a:t>2</a:t>
            </a:fld>
            <a:endParaRPr lang="en-US" altLang="en-US"/>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Code File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hlinkClick r:id="rId2" action="ppaction://hlinksldjump"/>
              </a:rPr>
              <a:t>Manually Populate via the Code Details Box</a:t>
            </a:r>
            <a:endParaRPr lang="en-US" dirty="0"/>
          </a:p>
          <a:p>
            <a:pPr>
              <a:buFont typeface="Wingdings" panose="05000000000000000000" pitchFamily="2" charset="2"/>
              <a:buChar char="§"/>
            </a:pPr>
            <a:r>
              <a:rPr lang="en-US" dirty="0" smtClean="0">
                <a:hlinkClick r:id="rId3" action="ppaction://hlinksldjump"/>
              </a:rPr>
              <a:t>Manually Populate via a Spreadsheet View</a:t>
            </a:r>
            <a:endParaRPr lang="en-US" dirty="0"/>
          </a:p>
          <a:p>
            <a:pPr>
              <a:buFont typeface="Wingdings" panose="05000000000000000000" pitchFamily="2" charset="2"/>
              <a:buChar char="§"/>
            </a:pPr>
            <a:r>
              <a:rPr lang="en-US" dirty="0" smtClean="0">
                <a:hlinkClick r:id="rId4" action="ppaction://hlinksldjump"/>
              </a:rPr>
              <a:t>Import from Excel to Populate</a:t>
            </a:r>
            <a:endParaRPr lang="en-US" dirty="0"/>
          </a:p>
          <a:p>
            <a:pPr>
              <a:buFont typeface="Wingdings" panose="05000000000000000000" pitchFamily="2" charset="2"/>
              <a:buChar char="§"/>
            </a:pPr>
            <a:r>
              <a:rPr lang="en-US" dirty="0" smtClean="0">
                <a:hlinkClick r:id="rId5" action="ppaction://hlinksldjump"/>
              </a:rPr>
              <a:t>Use OPP/Cobra Mapping Tool to Populate</a:t>
            </a: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7974182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the Code Details Box</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Open the code file in Exclusive mode</a:t>
            </a:r>
          </a:p>
          <a:p>
            <a:pPr marL="857250" lvl="1" indent="-457200">
              <a:buFont typeface="+mj-lt"/>
              <a:buAutoNum type="alphaLcPeriod"/>
            </a:pPr>
            <a:r>
              <a:rPr lang="en-US" dirty="0" smtClean="0"/>
              <a:t>The code file will appear as an empty screen</a:t>
            </a:r>
            <a:endParaRPr lang="en-US" dirty="0"/>
          </a:p>
          <a:p>
            <a:pPr marL="457200" indent="-457200">
              <a:buFont typeface="+mj-lt"/>
              <a:buAutoNum type="arabicPeriod"/>
            </a:pPr>
            <a:r>
              <a:rPr lang="en-US" dirty="0" smtClean="0"/>
              <a:t>Double </a:t>
            </a:r>
            <a:r>
              <a:rPr lang="en-US" dirty="0"/>
              <a:t>click in the blank white area, or right mouse click and select </a:t>
            </a:r>
            <a:r>
              <a:rPr lang="en-US" b="1" u="sng" dirty="0"/>
              <a:t>Add Code</a:t>
            </a:r>
            <a:r>
              <a:rPr lang="en-US" b="1" dirty="0"/>
              <a:t>,</a:t>
            </a:r>
            <a:r>
              <a:rPr lang="en-US" dirty="0"/>
              <a:t> or </a:t>
            </a:r>
            <a:r>
              <a:rPr lang="en-US" dirty="0" smtClean="0"/>
              <a:t>select the </a:t>
            </a:r>
            <a:r>
              <a:rPr lang="en-US" b="1" u="sng" dirty="0" smtClean="0"/>
              <a:t>Edit</a:t>
            </a:r>
            <a:r>
              <a:rPr lang="en-US" b="1" dirty="0" smtClean="0"/>
              <a:t> </a:t>
            </a:r>
            <a:r>
              <a:rPr lang="en-US" dirty="0" smtClean="0"/>
              <a:t>ribbon,</a:t>
            </a:r>
            <a:r>
              <a:rPr lang="en-US" b="1" dirty="0" smtClean="0"/>
              <a:t> ‘</a:t>
            </a:r>
            <a:r>
              <a:rPr lang="en-US" sz="3200" b="1" dirty="0" smtClean="0">
                <a:solidFill>
                  <a:srgbClr val="00B050"/>
                </a:solidFill>
              </a:rPr>
              <a:t>+</a:t>
            </a:r>
            <a:r>
              <a:rPr lang="en-US" b="1" dirty="0" smtClean="0"/>
              <a:t>’ </a:t>
            </a:r>
            <a:r>
              <a:rPr lang="en-US" b="1" u="sng" dirty="0" smtClean="0"/>
              <a:t>Add </a:t>
            </a:r>
            <a:r>
              <a:rPr lang="en-US" b="1" u="sng" dirty="0"/>
              <a:t>Code</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21</a:t>
            </a:fld>
            <a:endParaRPr lang="en-US" altLang="en-US"/>
          </a:p>
        </p:txBody>
      </p:sp>
      <p:pic>
        <p:nvPicPr>
          <p:cNvPr id="5" name="Picture 4"/>
          <p:cNvPicPr>
            <a:picLocks noChangeAspect="1"/>
          </p:cNvPicPr>
          <p:nvPr/>
        </p:nvPicPr>
        <p:blipFill>
          <a:blip r:embed="rId2"/>
          <a:stretch>
            <a:fillRect/>
          </a:stretch>
        </p:blipFill>
        <p:spPr>
          <a:xfrm>
            <a:off x="2020399" y="3048000"/>
            <a:ext cx="5093677" cy="2514600"/>
          </a:xfrm>
          <a:prstGeom prst="rect">
            <a:avLst/>
          </a:prstGeom>
        </p:spPr>
      </p:pic>
      <p:sp>
        <p:nvSpPr>
          <p:cNvPr id="8" name="Rounded Rectangle 7"/>
          <p:cNvSpPr/>
          <p:nvPr/>
        </p:nvSpPr>
        <p:spPr>
          <a:xfrm>
            <a:off x="3657600" y="3613944"/>
            <a:ext cx="533400" cy="6532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064111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the Code Details Box</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The </a:t>
            </a:r>
            <a:r>
              <a:rPr lang="en-US" u="sng" dirty="0" smtClean="0"/>
              <a:t>Code Details</a:t>
            </a:r>
            <a:r>
              <a:rPr lang="en-US" dirty="0" smtClean="0"/>
              <a:t> box </a:t>
            </a:r>
            <a:r>
              <a:rPr lang="en-US" dirty="0"/>
              <a:t>opens</a:t>
            </a:r>
          </a:p>
          <a:p>
            <a:pPr marL="857250" lvl="1" indent="-457200">
              <a:buFont typeface="+mj-lt"/>
              <a:buAutoNum type="alphaLcPeriod"/>
            </a:pPr>
            <a:r>
              <a:rPr lang="en-US" dirty="0" smtClean="0"/>
              <a:t>Type in the desired code and description</a:t>
            </a:r>
          </a:p>
          <a:p>
            <a:pPr marL="857250" lvl="1" indent="-457200">
              <a:buFont typeface="+mj-lt"/>
              <a:buAutoNum type="alphaLcPeriod"/>
            </a:pPr>
            <a:r>
              <a:rPr lang="en-US" dirty="0" smtClean="0"/>
              <a:t>Click either </a:t>
            </a:r>
            <a:r>
              <a:rPr lang="en-US" b="1" u="sng" dirty="0" smtClean="0"/>
              <a:t>Close</a:t>
            </a:r>
            <a:r>
              <a:rPr lang="en-US" dirty="0" smtClean="0"/>
              <a:t> or </a:t>
            </a:r>
            <a:r>
              <a:rPr lang="en-US" b="1" u="sng" dirty="0" smtClean="0"/>
              <a:t>Apply</a:t>
            </a:r>
            <a:r>
              <a:rPr lang="en-US" dirty="0" smtClean="0"/>
              <a:t> to add the code to the file</a:t>
            </a:r>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22</a:t>
            </a:fld>
            <a:endParaRPr lang="en-US" altLang="en-US"/>
          </a:p>
        </p:txBody>
      </p:sp>
      <p:pic>
        <p:nvPicPr>
          <p:cNvPr id="5" name="Picture 4"/>
          <p:cNvPicPr>
            <a:picLocks noChangeAspect="1"/>
          </p:cNvPicPr>
          <p:nvPr/>
        </p:nvPicPr>
        <p:blipFill>
          <a:blip r:embed="rId2"/>
          <a:stretch>
            <a:fillRect/>
          </a:stretch>
        </p:blipFill>
        <p:spPr>
          <a:xfrm>
            <a:off x="2057400" y="2209801"/>
            <a:ext cx="4089705" cy="2120900"/>
          </a:xfrm>
          <a:prstGeom prst="rect">
            <a:avLst/>
          </a:prstGeom>
        </p:spPr>
      </p:pic>
      <p:pic>
        <p:nvPicPr>
          <p:cNvPr id="6" name="Picture 5"/>
          <p:cNvPicPr>
            <a:picLocks noChangeAspect="1"/>
          </p:cNvPicPr>
          <p:nvPr/>
        </p:nvPicPr>
        <p:blipFill>
          <a:blip r:embed="rId3"/>
          <a:stretch>
            <a:fillRect/>
          </a:stretch>
        </p:blipFill>
        <p:spPr>
          <a:xfrm>
            <a:off x="1748700" y="4528814"/>
            <a:ext cx="4707104" cy="1510361"/>
          </a:xfrm>
          <a:prstGeom prst="rect">
            <a:avLst/>
          </a:prstGeom>
        </p:spPr>
      </p:pic>
      <p:sp>
        <p:nvSpPr>
          <p:cNvPr id="9" name="Rectangle 8"/>
          <p:cNvSpPr/>
          <p:nvPr/>
        </p:nvSpPr>
        <p:spPr>
          <a:xfrm>
            <a:off x="4648200" y="2667000"/>
            <a:ext cx="9144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Type in Code &amp; </a:t>
            </a:r>
            <a:r>
              <a:rPr lang="en-US" sz="800" dirty="0" err="1" smtClean="0">
                <a:solidFill>
                  <a:sysClr val="windowText" lastClr="000000"/>
                </a:solidFill>
              </a:rPr>
              <a:t>Desc</a:t>
            </a:r>
            <a:endParaRPr lang="en-US" sz="800" dirty="0">
              <a:solidFill>
                <a:sysClr val="windowText" lastClr="000000"/>
              </a:solidFill>
            </a:endParaRPr>
          </a:p>
        </p:txBody>
      </p:sp>
      <p:sp>
        <p:nvSpPr>
          <p:cNvPr id="10" name="Rectangle 9"/>
          <p:cNvSpPr/>
          <p:nvPr/>
        </p:nvSpPr>
        <p:spPr>
          <a:xfrm>
            <a:off x="4539266" y="5734375"/>
            <a:ext cx="9144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Resulting Code</a:t>
            </a:r>
            <a:endParaRPr lang="en-US" sz="800" dirty="0">
              <a:solidFill>
                <a:sysClr val="windowText" lastClr="000000"/>
              </a:solidFill>
            </a:endParaRPr>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74393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the Code Details Box</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smtClean="0"/>
              <a:t>To </a:t>
            </a:r>
            <a:r>
              <a:rPr lang="en-US" dirty="0"/>
              <a:t>add a ‘child’ to the existing code, right mouse click on the code and select </a:t>
            </a:r>
            <a:r>
              <a:rPr lang="en-US" b="1" u="sng" dirty="0"/>
              <a:t>Add </a:t>
            </a:r>
            <a:r>
              <a:rPr lang="en-US" b="1" u="sng" dirty="0" smtClean="0"/>
              <a:t>Child </a:t>
            </a:r>
            <a:r>
              <a:rPr lang="en-US" dirty="0" smtClean="0"/>
              <a:t>or click the ‘</a:t>
            </a:r>
            <a:r>
              <a:rPr lang="en-US" dirty="0" smtClean="0">
                <a:solidFill>
                  <a:srgbClr val="00B050"/>
                </a:solidFill>
              </a:rPr>
              <a:t>+</a:t>
            </a:r>
            <a:r>
              <a:rPr lang="en-US" dirty="0" smtClean="0"/>
              <a:t>’ </a:t>
            </a:r>
            <a:r>
              <a:rPr lang="en-US" b="1" u="sng" dirty="0" smtClean="0"/>
              <a:t>Add Child Code</a:t>
            </a:r>
            <a:r>
              <a:rPr lang="en-US" dirty="0" smtClean="0"/>
              <a:t> icon from the </a:t>
            </a:r>
            <a:r>
              <a:rPr lang="en-US" b="1" u="sng" dirty="0" smtClean="0"/>
              <a:t>Edit</a:t>
            </a:r>
            <a:r>
              <a:rPr lang="en-US" dirty="0" smtClean="0"/>
              <a:t> ribbon</a:t>
            </a:r>
            <a:endParaRPr lang="en-US" dirty="0"/>
          </a:p>
          <a:p>
            <a:pPr marL="0" indent="0">
              <a:buNone/>
            </a:pPr>
            <a:r>
              <a:rPr lang="en-US" sz="2000" i="1" dirty="0"/>
              <a:t>Note:  The code will automatically populate with the ‘parent’ information, so only the ‘child’ portion of the code will need to be populated</a:t>
            </a:r>
            <a:endParaRPr lang="en-US" sz="2000"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23</a:t>
            </a:fld>
            <a:endParaRPr lang="en-US" altLang="en-US"/>
          </a:p>
        </p:txBody>
      </p:sp>
      <p:pic>
        <p:nvPicPr>
          <p:cNvPr id="6" name="Picture 5"/>
          <p:cNvPicPr>
            <a:picLocks noChangeAspect="1"/>
          </p:cNvPicPr>
          <p:nvPr/>
        </p:nvPicPr>
        <p:blipFill>
          <a:blip r:embed="rId2"/>
          <a:stretch>
            <a:fillRect/>
          </a:stretch>
        </p:blipFill>
        <p:spPr>
          <a:xfrm>
            <a:off x="1447800" y="4237703"/>
            <a:ext cx="6043612" cy="1978365"/>
          </a:xfrm>
          <a:prstGeom prst="rect">
            <a:avLst/>
          </a:prstGeom>
        </p:spPr>
      </p:pic>
      <p:pic>
        <p:nvPicPr>
          <p:cNvPr id="8" name="Picture 7"/>
          <p:cNvPicPr>
            <a:picLocks noChangeAspect="1"/>
          </p:cNvPicPr>
          <p:nvPr/>
        </p:nvPicPr>
        <p:blipFill>
          <a:blip r:embed="rId3"/>
          <a:stretch>
            <a:fillRect/>
          </a:stretch>
        </p:blipFill>
        <p:spPr>
          <a:xfrm>
            <a:off x="3625414" y="2819399"/>
            <a:ext cx="1772879" cy="1418303"/>
          </a:xfrm>
          <a:prstGeom prst="rect">
            <a:avLst/>
          </a:prstGeom>
        </p:spPr>
      </p:pic>
      <p:sp>
        <p:nvSpPr>
          <p:cNvPr id="9" name="Rounded Rectangle 8"/>
          <p:cNvSpPr/>
          <p:nvPr/>
        </p:nvSpPr>
        <p:spPr>
          <a:xfrm>
            <a:off x="3124200" y="4876800"/>
            <a:ext cx="22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98293" y="3223750"/>
            <a:ext cx="9144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Right clicking</a:t>
            </a:r>
            <a:endParaRPr lang="en-US" sz="800" dirty="0">
              <a:solidFill>
                <a:sysClr val="windowText" lastClr="000000"/>
              </a:solidFill>
            </a:endParaRPr>
          </a:p>
        </p:txBody>
      </p:sp>
      <p:sp>
        <p:nvSpPr>
          <p:cNvPr id="11" name="Rectangle 10"/>
          <p:cNvSpPr/>
          <p:nvPr/>
        </p:nvSpPr>
        <p:spPr>
          <a:xfrm>
            <a:off x="4886700" y="5609300"/>
            <a:ext cx="9144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Going through Edit ribbon</a:t>
            </a:r>
            <a:endParaRPr lang="en-US" sz="800" dirty="0">
              <a:solidFill>
                <a:sysClr val="windowText" lastClr="000000"/>
              </a:solidFill>
            </a:endParaRPr>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405748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the Code Details Box</a:t>
            </a:r>
          </a:p>
        </p:txBody>
      </p:sp>
      <p:sp>
        <p:nvSpPr>
          <p:cNvPr id="3" name="Content Placeholder 2"/>
          <p:cNvSpPr>
            <a:spLocks noGrp="1"/>
          </p:cNvSpPr>
          <p:nvPr>
            <p:ph idx="1"/>
          </p:nvPr>
        </p:nvSpPr>
        <p:spPr/>
        <p:txBody>
          <a:bodyPr/>
          <a:lstStyle/>
          <a:p>
            <a:pPr marL="457200" indent="-457200">
              <a:buFont typeface="+mj-lt"/>
              <a:buAutoNum type="arabicPeriod" startAt="5"/>
            </a:pPr>
            <a:r>
              <a:rPr lang="en-US" dirty="0" smtClean="0"/>
              <a:t>Update </a:t>
            </a:r>
            <a:r>
              <a:rPr lang="en-US" b="1" u="sng" dirty="0" smtClean="0"/>
              <a:t>Code</a:t>
            </a:r>
            <a:r>
              <a:rPr lang="en-US" dirty="0" smtClean="0"/>
              <a:t> and </a:t>
            </a:r>
            <a:r>
              <a:rPr lang="en-US" b="1" u="sng" dirty="0" err="1" smtClean="0"/>
              <a:t>Desc</a:t>
            </a:r>
            <a:r>
              <a:rPr lang="en-US" b="1" u="sng" dirty="0" smtClean="0"/>
              <a:t>.</a:t>
            </a:r>
            <a:r>
              <a:rPr lang="en-US" dirty="0" smtClean="0"/>
              <a:t> with the child code information</a:t>
            </a:r>
            <a:endParaRPr lang="en-US" dirty="0"/>
          </a:p>
          <a:p>
            <a:pPr marL="857250" lvl="1" indent="-457200">
              <a:buFont typeface="+mj-lt"/>
              <a:buAutoNum type="alphaLcPeriod"/>
            </a:pPr>
            <a:r>
              <a:rPr lang="en-US" dirty="0"/>
              <a:t>Click either </a:t>
            </a:r>
            <a:r>
              <a:rPr lang="en-US" b="1" u="sng" dirty="0"/>
              <a:t>Close</a:t>
            </a:r>
            <a:r>
              <a:rPr lang="en-US" dirty="0"/>
              <a:t> or </a:t>
            </a:r>
            <a:r>
              <a:rPr lang="en-US" b="1" u="sng" dirty="0"/>
              <a:t>Apply</a:t>
            </a:r>
            <a:r>
              <a:rPr lang="en-US" dirty="0"/>
              <a:t> to add the code to the </a:t>
            </a:r>
            <a:r>
              <a:rPr lang="en-US" dirty="0" smtClean="0"/>
              <a:t>file</a:t>
            </a:r>
          </a:p>
          <a:p>
            <a:pPr marL="857250" lvl="1" indent="-457200">
              <a:buFont typeface="+mj-lt"/>
              <a:buAutoNum type="alphaLcPeriod"/>
            </a:pPr>
            <a:endParaRPr lang="en-US" dirty="0"/>
          </a:p>
          <a:p>
            <a:pPr marL="857250" lvl="1" indent="-457200">
              <a:buFont typeface="+mj-lt"/>
              <a:buAutoNum type="alphaLcPeriod"/>
            </a:pPr>
            <a:endParaRPr lang="en-US" dirty="0" smtClean="0"/>
          </a:p>
          <a:p>
            <a:pPr marL="857250" lvl="1" indent="-457200">
              <a:buFont typeface="+mj-lt"/>
              <a:buAutoNum type="alphaLcPeriod"/>
            </a:pPr>
            <a:endParaRPr lang="en-US" dirty="0"/>
          </a:p>
          <a:p>
            <a:pPr marL="857250" lvl="1" indent="-457200">
              <a:buFont typeface="+mj-lt"/>
              <a:buAutoNum type="alphaLcPeriod"/>
            </a:pPr>
            <a:endParaRPr lang="en-US" dirty="0" smtClean="0"/>
          </a:p>
          <a:p>
            <a:pPr marL="857250" lvl="1" indent="-457200">
              <a:buFont typeface="+mj-lt"/>
              <a:buAutoNum type="alphaLcPeriod"/>
            </a:pPr>
            <a:endParaRPr lang="en-US" dirty="0"/>
          </a:p>
          <a:p>
            <a:pPr marL="857250" lvl="1" indent="-457200">
              <a:buFont typeface="+mj-lt"/>
              <a:buAutoNum type="alphaLcPeriod"/>
            </a:pPr>
            <a:endParaRPr lang="en-US" dirty="0" smtClean="0"/>
          </a:p>
          <a:p>
            <a:pPr marL="857250" lvl="1" indent="-457200">
              <a:buFont typeface="+mj-lt"/>
              <a:buAutoNum type="alphaLcPeriod"/>
            </a:pPr>
            <a:endParaRPr lang="en-US" dirty="0"/>
          </a:p>
          <a:p>
            <a:pPr marL="857250" lvl="1" indent="-457200">
              <a:buFont typeface="+mj-lt"/>
              <a:buAutoNum type="alphaLcPeriod"/>
            </a:pPr>
            <a:r>
              <a:rPr lang="en-US" dirty="0" smtClean="0"/>
              <a:t>The new code will display as:</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24</a:t>
            </a:fld>
            <a:endParaRPr lang="en-US" altLang="en-US"/>
          </a:p>
        </p:txBody>
      </p:sp>
      <p:grpSp>
        <p:nvGrpSpPr>
          <p:cNvPr id="11" name="Group 10"/>
          <p:cNvGrpSpPr/>
          <p:nvPr/>
        </p:nvGrpSpPr>
        <p:grpSpPr>
          <a:xfrm>
            <a:off x="2819400" y="2514600"/>
            <a:ext cx="3371850" cy="2224088"/>
            <a:chOff x="2876550" y="2805112"/>
            <a:chExt cx="3390900" cy="2836977"/>
          </a:xfrm>
        </p:grpSpPr>
        <p:pic>
          <p:nvPicPr>
            <p:cNvPr id="5" name="Picture 4"/>
            <p:cNvPicPr>
              <a:picLocks noChangeAspect="1"/>
            </p:cNvPicPr>
            <p:nvPr/>
          </p:nvPicPr>
          <p:blipFill>
            <a:blip r:embed="rId2"/>
            <a:stretch>
              <a:fillRect/>
            </a:stretch>
          </p:blipFill>
          <p:spPr>
            <a:xfrm>
              <a:off x="2876550" y="2805112"/>
              <a:ext cx="3390900" cy="1247775"/>
            </a:xfrm>
            <a:prstGeom prst="rect">
              <a:avLst/>
            </a:prstGeom>
          </p:spPr>
        </p:pic>
        <p:pic>
          <p:nvPicPr>
            <p:cNvPr id="7" name="Picture 6"/>
            <p:cNvPicPr>
              <a:picLocks noChangeAspect="1"/>
            </p:cNvPicPr>
            <p:nvPr/>
          </p:nvPicPr>
          <p:blipFill>
            <a:blip r:embed="rId3"/>
            <a:stretch>
              <a:fillRect/>
            </a:stretch>
          </p:blipFill>
          <p:spPr>
            <a:xfrm>
              <a:off x="2876550" y="4241914"/>
              <a:ext cx="3324225" cy="1400175"/>
            </a:xfrm>
            <a:prstGeom prst="rect">
              <a:avLst/>
            </a:prstGeom>
          </p:spPr>
        </p:pic>
        <p:sp>
          <p:nvSpPr>
            <p:cNvPr id="9" name="Rectangle 8"/>
            <p:cNvSpPr/>
            <p:nvPr/>
          </p:nvSpPr>
          <p:spPr>
            <a:xfrm>
              <a:off x="5029200" y="2971800"/>
              <a:ext cx="9906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Default, before adding child info</a:t>
              </a:r>
              <a:endParaRPr lang="en-US" sz="800" dirty="0">
                <a:solidFill>
                  <a:sysClr val="windowText" lastClr="000000"/>
                </a:solidFill>
              </a:endParaRPr>
            </a:p>
          </p:txBody>
        </p:sp>
        <p:sp>
          <p:nvSpPr>
            <p:cNvPr id="10" name="Rectangle 9"/>
            <p:cNvSpPr/>
            <p:nvPr/>
          </p:nvSpPr>
          <p:spPr>
            <a:xfrm>
              <a:off x="5029200" y="4432414"/>
              <a:ext cx="990600" cy="3048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Child info added</a:t>
              </a:r>
              <a:endParaRPr lang="en-US" sz="800" dirty="0">
                <a:solidFill>
                  <a:sysClr val="windowText" lastClr="000000"/>
                </a:solidFill>
              </a:endParaRPr>
            </a:p>
          </p:txBody>
        </p:sp>
      </p:grpSp>
      <p:grpSp>
        <p:nvGrpSpPr>
          <p:cNvPr id="17" name="Group 16"/>
          <p:cNvGrpSpPr/>
          <p:nvPr/>
        </p:nvGrpSpPr>
        <p:grpSpPr>
          <a:xfrm>
            <a:off x="4966708" y="4883150"/>
            <a:ext cx="2555556" cy="1209675"/>
            <a:chOff x="4966708" y="4883150"/>
            <a:chExt cx="2555556" cy="1209675"/>
          </a:xfrm>
        </p:grpSpPr>
        <p:pic>
          <p:nvPicPr>
            <p:cNvPr id="8" name="Picture 7"/>
            <p:cNvPicPr>
              <a:picLocks noChangeAspect="1"/>
            </p:cNvPicPr>
            <p:nvPr/>
          </p:nvPicPr>
          <p:blipFill>
            <a:blip r:embed="rId4"/>
            <a:stretch>
              <a:fillRect/>
            </a:stretch>
          </p:blipFill>
          <p:spPr>
            <a:xfrm>
              <a:off x="4966708" y="4883150"/>
              <a:ext cx="1314450" cy="1209675"/>
            </a:xfrm>
            <a:prstGeom prst="rect">
              <a:avLst/>
            </a:prstGeom>
          </p:spPr>
        </p:pic>
        <p:sp>
          <p:nvSpPr>
            <p:cNvPr id="12" name="Rectangle 11"/>
            <p:cNvSpPr/>
            <p:nvPr/>
          </p:nvSpPr>
          <p:spPr>
            <a:xfrm>
              <a:off x="6537229" y="4884115"/>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Code ID</a:t>
              </a:r>
              <a:endParaRPr lang="en-US" sz="800" dirty="0">
                <a:solidFill>
                  <a:sysClr val="windowText" lastClr="000000"/>
                </a:solidFill>
              </a:endParaRPr>
            </a:p>
          </p:txBody>
        </p:sp>
        <p:sp>
          <p:nvSpPr>
            <p:cNvPr id="13" name="Rectangle 12"/>
            <p:cNvSpPr/>
            <p:nvPr/>
          </p:nvSpPr>
          <p:spPr>
            <a:xfrm>
              <a:off x="6537229" y="5134940"/>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Description</a:t>
              </a:r>
              <a:endParaRPr lang="en-US" sz="800" dirty="0">
                <a:solidFill>
                  <a:sysClr val="windowText" lastClr="000000"/>
                </a:solidFill>
              </a:endParaRPr>
            </a:p>
          </p:txBody>
        </p:sp>
        <p:cxnSp>
          <p:nvCxnSpPr>
            <p:cNvPr id="15" name="Straight Arrow Connector 14"/>
            <p:cNvCxnSpPr/>
            <p:nvPr/>
          </p:nvCxnSpPr>
          <p:spPr>
            <a:xfrm flipH="1">
              <a:off x="6124950" y="5003591"/>
              <a:ext cx="4122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124949" y="5236523"/>
              <a:ext cx="41227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677876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the Code Details Box</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smtClean="0"/>
              <a:t>The Code ID will only display the ‘child’ portion of the code, by default. </a:t>
            </a:r>
          </a:p>
          <a:p>
            <a:pPr marL="857250" lvl="1" indent="-457200">
              <a:buFont typeface="+mj-lt"/>
              <a:buAutoNum type="alphaLcPeriod"/>
            </a:pPr>
            <a:r>
              <a:rPr lang="en-US" dirty="0"/>
              <a:t>To display the entire </a:t>
            </a:r>
            <a:r>
              <a:rPr lang="en-US" dirty="0" smtClean="0"/>
              <a:t>ID, </a:t>
            </a:r>
            <a:r>
              <a:rPr lang="en-US" dirty="0"/>
              <a:t>right mouse click in the blank portion of the </a:t>
            </a:r>
            <a:r>
              <a:rPr lang="en-US" dirty="0" smtClean="0"/>
              <a:t>open code </a:t>
            </a:r>
            <a:r>
              <a:rPr lang="en-US" dirty="0"/>
              <a:t>file </a:t>
            </a:r>
            <a:r>
              <a:rPr lang="en-US" dirty="0" smtClean="0"/>
              <a:t>view and </a:t>
            </a:r>
            <a:r>
              <a:rPr lang="en-US" dirty="0"/>
              <a:t>select </a:t>
            </a:r>
            <a:r>
              <a:rPr lang="en-US" b="1" u="sng" dirty="0"/>
              <a:t>Preferences</a:t>
            </a:r>
            <a:r>
              <a:rPr lang="en-US" b="1" dirty="0"/>
              <a:t>,</a:t>
            </a:r>
            <a:r>
              <a:rPr lang="en-US" dirty="0"/>
              <a:t> or from the </a:t>
            </a:r>
            <a:r>
              <a:rPr lang="en-US" b="1" u="sng" dirty="0" smtClean="0"/>
              <a:t>View</a:t>
            </a:r>
            <a:r>
              <a:rPr lang="en-US" dirty="0" smtClean="0"/>
              <a:t> ribbon, select </a:t>
            </a:r>
            <a:r>
              <a:rPr lang="en-US" b="1" u="sng" dirty="0" smtClean="0"/>
              <a:t>Preferences</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25</a:t>
            </a:fld>
            <a:endParaRPr lang="en-US" altLang="en-US"/>
          </a:p>
        </p:txBody>
      </p:sp>
      <p:grpSp>
        <p:nvGrpSpPr>
          <p:cNvPr id="13" name="Group 12"/>
          <p:cNvGrpSpPr/>
          <p:nvPr/>
        </p:nvGrpSpPr>
        <p:grpSpPr>
          <a:xfrm>
            <a:off x="3754900" y="3204946"/>
            <a:ext cx="4562475" cy="1657350"/>
            <a:chOff x="3754900" y="3204946"/>
            <a:chExt cx="4562475" cy="1657350"/>
          </a:xfrm>
        </p:grpSpPr>
        <p:pic>
          <p:nvPicPr>
            <p:cNvPr id="7" name="Picture 6"/>
            <p:cNvPicPr>
              <a:picLocks noChangeAspect="1"/>
            </p:cNvPicPr>
            <p:nvPr/>
          </p:nvPicPr>
          <p:blipFill>
            <a:blip r:embed="rId2"/>
            <a:stretch>
              <a:fillRect/>
            </a:stretch>
          </p:blipFill>
          <p:spPr>
            <a:xfrm>
              <a:off x="3754900" y="3204946"/>
              <a:ext cx="4562475" cy="1657350"/>
            </a:xfrm>
            <a:prstGeom prst="rect">
              <a:avLst/>
            </a:prstGeom>
          </p:spPr>
        </p:pic>
        <p:sp>
          <p:nvSpPr>
            <p:cNvPr id="8" name="Rounded Rectangle 7"/>
            <p:cNvSpPr/>
            <p:nvPr/>
          </p:nvSpPr>
          <p:spPr>
            <a:xfrm>
              <a:off x="3810000" y="3733800"/>
              <a:ext cx="914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43800" y="35052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3"/>
          <a:stretch>
            <a:fillRect/>
          </a:stretch>
        </p:blipFill>
        <p:spPr>
          <a:xfrm>
            <a:off x="1390881" y="3176009"/>
            <a:ext cx="1504719" cy="2251246"/>
          </a:xfrm>
          <a:prstGeom prst="rect">
            <a:avLst/>
          </a:prstGeom>
        </p:spPr>
      </p:pic>
      <p:sp>
        <p:nvSpPr>
          <p:cNvPr id="14" name="Rectangle 13"/>
          <p:cNvSpPr/>
          <p:nvPr/>
        </p:nvSpPr>
        <p:spPr>
          <a:xfrm>
            <a:off x="1600200" y="5452333"/>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Right click menu</a:t>
            </a:r>
            <a:endParaRPr lang="en-US" sz="800" dirty="0">
              <a:solidFill>
                <a:sysClr val="windowText" lastClr="000000"/>
              </a:solidFill>
            </a:endParaRPr>
          </a:p>
        </p:txBody>
      </p:sp>
      <p:sp>
        <p:nvSpPr>
          <p:cNvPr id="15" name="Rectangle 14"/>
          <p:cNvSpPr/>
          <p:nvPr/>
        </p:nvSpPr>
        <p:spPr>
          <a:xfrm>
            <a:off x="7244565" y="4695575"/>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View ribbon menu</a:t>
            </a:r>
            <a:endParaRPr lang="en-US" sz="800" dirty="0">
              <a:solidFill>
                <a:sysClr val="windowText" lastClr="000000"/>
              </a:solidFill>
            </a:endParaRPr>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723440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a:t>
            </a:r>
            <a:r>
              <a:rPr lang="en-US" dirty="0" smtClean="0"/>
              <a:t>via the </a:t>
            </a:r>
            <a:r>
              <a:rPr lang="en-US" dirty="0"/>
              <a:t>Code Details Box</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smtClean="0"/>
              <a:t>The </a:t>
            </a:r>
            <a:r>
              <a:rPr lang="en-US" u="sng" dirty="0"/>
              <a:t>Code Display Preferences</a:t>
            </a:r>
            <a:r>
              <a:rPr lang="en-US" dirty="0"/>
              <a:t> box opens</a:t>
            </a:r>
          </a:p>
          <a:p>
            <a:pPr marL="857250" lvl="1" indent="-457200">
              <a:buFont typeface="+mj-lt"/>
              <a:buAutoNum type="alphaLcPeriod"/>
            </a:pPr>
            <a:r>
              <a:rPr lang="en-US" dirty="0" smtClean="0"/>
              <a:t>Check </a:t>
            </a:r>
            <a:r>
              <a:rPr lang="en-US" dirty="0"/>
              <a:t>the </a:t>
            </a:r>
            <a:r>
              <a:rPr lang="en-US" u="sng" dirty="0"/>
              <a:t>Box Contents</a:t>
            </a:r>
            <a:r>
              <a:rPr lang="en-US" dirty="0"/>
              <a:t> option to </a:t>
            </a:r>
            <a:r>
              <a:rPr lang="en-US" b="1" u="sng" dirty="0"/>
              <a:t>Show </a:t>
            </a:r>
            <a:r>
              <a:rPr lang="en-US" b="1" u="sng" dirty="0" smtClean="0"/>
              <a:t>Full </a:t>
            </a:r>
            <a:r>
              <a:rPr lang="en-US" b="1" u="sng" dirty="0"/>
              <a:t>ID</a:t>
            </a:r>
            <a:endParaRPr lang="en-US" u="sng" dirty="0"/>
          </a:p>
          <a:p>
            <a:pPr marL="857250" lvl="1" indent="-457200">
              <a:buFont typeface="+mj-lt"/>
              <a:buAutoNum type="alphaLcPeriod"/>
            </a:pPr>
            <a:r>
              <a:rPr lang="en-US" dirty="0" smtClean="0"/>
              <a:t>Click </a:t>
            </a:r>
            <a:r>
              <a:rPr lang="en-US" b="1" u="sng" dirty="0"/>
              <a:t>OK</a:t>
            </a:r>
            <a:endParaRPr lang="en-US" u="sng" dirty="0"/>
          </a:p>
          <a:p>
            <a:pPr marL="400050" lvl="1" indent="0">
              <a:buNone/>
            </a:pPr>
            <a:r>
              <a:rPr lang="en-US" i="1" dirty="0"/>
              <a:t>Note:  other display options may </a:t>
            </a:r>
            <a:r>
              <a:rPr lang="en-US" i="1" dirty="0" smtClean="0"/>
              <a:t>also </a:t>
            </a:r>
            <a:r>
              <a:rPr lang="en-US" i="1" dirty="0"/>
              <a:t>be selected in the </a:t>
            </a:r>
            <a:r>
              <a:rPr lang="en-US" i="1" u="sng" dirty="0"/>
              <a:t>Code Display Preferences</a:t>
            </a:r>
            <a:r>
              <a:rPr lang="en-US" i="1" dirty="0"/>
              <a:t> </a:t>
            </a:r>
            <a:r>
              <a:rPr lang="en-US" i="1" dirty="0" smtClean="0"/>
              <a:t>box, customize as needed</a:t>
            </a:r>
            <a:endParaRPr lang="en-US"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26</a:t>
            </a:fld>
            <a:endParaRPr lang="en-US" altLang="en-US"/>
          </a:p>
        </p:txBody>
      </p:sp>
      <p:pic>
        <p:nvPicPr>
          <p:cNvPr id="5" name="Picture 4"/>
          <p:cNvPicPr>
            <a:picLocks noChangeAspect="1"/>
          </p:cNvPicPr>
          <p:nvPr/>
        </p:nvPicPr>
        <p:blipFill>
          <a:blip r:embed="rId2"/>
          <a:stretch>
            <a:fillRect/>
          </a:stretch>
        </p:blipFill>
        <p:spPr>
          <a:xfrm>
            <a:off x="1447800" y="2971800"/>
            <a:ext cx="4090987" cy="2345647"/>
          </a:xfrm>
          <a:prstGeom prst="rect">
            <a:avLst/>
          </a:prstGeom>
        </p:spPr>
      </p:pic>
      <p:pic>
        <p:nvPicPr>
          <p:cNvPr id="6" name="Picture 5"/>
          <p:cNvPicPr>
            <a:picLocks noChangeAspect="1"/>
          </p:cNvPicPr>
          <p:nvPr/>
        </p:nvPicPr>
        <p:blipFill>
          <a:blip r:embed="rId3"/>
          <a:stretch>
            <a:fillRect/>
          </a:stretch>
        </p:blipFill>
        <p:spPr>
          <a:xfrm>
            <a:off x="5881687" y="3810000"/>
            <a:ext cx="1343025" cy="1238250"/>
          </a:xfrm>
          <a:prstGeom prst="rect">
            <a:avLst/>
          </a:prstGeom>
        </p:spPr>
      </p:pic>
      <p:sp>
        <p:nvSpPr>
          <p:cNvPr id="7" name="Rectangle 6"/>
          <p:cNvSpPr/>
          <p:nvPr/>
        </p:nvSpPr>
        <p:spPr>
          <a:xfrm>
            <a:off x="7403707" y="4429125"/>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Now we see the full code ID</a:t>
            </a:r>
            <a:endParaRPr lang="en-US" sz="800" dirty="0">
              <a:solidFill>
                <a:sysClr val="windowText" lastClr="000000"/>
              </a:solidFill>
            </a:endParaRPr>
          </a:p>
        </p:txBody>
      </p:sp>
      <p:cxnSp>
        <p:nvCxnSpPr>
          <p:cNvPr id="9" name="Straight Arrow Connector 8"/>
          <p:cNvCxnSpPr>
            <a:stCxn id="7" idx="1"/>
          </p:cNvCxnSpPr>
          <p:nvPr/>
        </p:nvCxnSpPr>
        <p:spPr>
          <a:xfrm flipH="1">
            <a:off x="7162800" y="4548601"/>
            <a:ext cx="240907" cy="119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438400" y="3276600"/>
            <a:ext cx="6096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343400" y="5088847"/>
            <a:ext cx="457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1743797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via a Spreadsheet View</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Codes </a:t>
            </a:r>
            <a:r>
              <a:rPr lang="en-US" sz="2000" dirty="0"/>
              <a:t>can be manually entered into a spreadsheet view once the code file is attached to the OPP project and the code file is open in exclusive mode. </a:t>
            </a:r>
          </a:p>
          <a:p>
            <a:pPr marL="857250" lvl="1" indent="-457200">
              <a:buFont typeface="+mj-lt"/>
              <a:buAutoNum type="alphaLcPeriod"/>
            </a:pPr>
            <a:r>
              <a:rPr lang="en-US" sz="1800" dirty="0" smtClean="0"/>
              <a:t>Open </a:t>
            </a:r>
            <a:r>
              <a:rPr lang="en-US" sz="1800" dirty="0"/>
              <a:t>a spreadsheet view</a:t>
            </a:r>
          </a:p>
          <a:p>
            <a:pPr marL="857250" lvl="1" indent="-457200">
              <a:buFont typeface="+mj-lt"/>
              <a:buAutoNum type="alphaLcPeriod"/>
            </a:pPr>
            <a:r>
              <a:rPr lang="en-US" sz="1800" dirty="0" smtClean="0"/>
              <a:t>From </a:t>
            </a:r>
            <a:r>
              <a:rPr lang="en-US" sz="1800" dirty="0"/>
              <a:t>the </a:t>
            </a:r>
            <a:r>
              <a:rPr lang="en-US" sz="1800" b="1" u="sng" dirty="0" smtClean="0"/>
              <a:t>View</a:t>
            </a:r>
            <a:r>
              <a:rPr lang="en-US" sz="1800" dirty="0" smtClean="0"/>
              <a:t> ribbon, click </a:t>
            </a:r>
            <a:r>
              <a:rPr lang="en-US" sz="1800" b="1" u="sng" dirty="0" smtClean="0"/>
              <a:t>Preferences</a:t>
            </a:r>
            <a:r>
              <a:rPr lang="en-US" sz="1800" dirty="0" smtClean="0"/>
              <a:t> </a:t>
            </a:r>
            <a:r>
              <a:rPr lang="en-US" sz="1800" dirty="0"/>
              <a:t>or right mouse click in the view and select </a:t>
            </a:r>
            <a:r>
              <a:rPr lang="en-US" sz="1800" b="1" u="sng" dirty="0"/>
              <a:t>Preferences</a:t>
            </a:r>
            <a:endParaRPr lang="en-US" sz="1800" u="sng" dirty="0"/>
          </a:p>
          <a:p>
            <a:pPr marL="457200" indent="-457200">
              <a:buFont typeface="+mj-lt"/>
              <a:buAutoNum type="arabicPeriod"/>
            </a:pPr>
            <a:r>
              <a:rPr lang="en-US" sz="2000" dirty="0" smtClean="0"/>
              <a:t>The </a:t>
            </a:r>
            <a:r>
              <a:rPr lang="en-US" sz="2000" u="sng" dirty="0"/>
              <a:t>Spreadsheet Preferences</a:t>
            </a:r>
            <a:r>
              <a:rPr lang="en-US" sz="2000" dirty="0"/>
              <a:t> box opens</a:t>
            </a:r>
          </a:p>
          <a:p>
            <a:pPr marL="857250" lvl="1" indent="-457200">
              <a:buFont typeface="+mj-lt"/>
              <a:buAutoNum type="alphaLcPeriod"/>
            </a:pPr>
            <a:r>
              <a:rPr lang="en-US" sz="1800" dirty="0" smtClean="0"/>
              <a:t>On </a:t>
            </a:r>
            <a:r>
              <a:rPr lang="en-US" sz="1800" dirty="0"/>
              <a:t>the </a:t>
            </a:r>
            <a:r>
              <a:rPr lang="en-US" sz="1800" b="1" u="sng" dirty="0"/>
              <a:t>Options</a:t>
            </a:r>
            <a:r>
              <a:rPr lang="en-US" sz="1800" dirty="0"/>
              <a:t> tab, select the code file from the </a:t>
            </a:r>
            <a:r>
              <a:rPr lang="en-US" sz="1800" b="1" u="sng" dirty="0"/>
              <a:t>Table Name</a:t>
            </a:r>
            <a:r>
              <a:rPr lang="en-US" sz="1800" dirty="0"/>
              <a:t> drop down list</a:t>
            </a:r>
          </a:p>
          <a:p>
            <a:pPr marL="857250" lvl="1" indent="-457200">
              <a:buFont typeface="+mj-lt"/>
              <a:buAutoNum type="alphaLcPeriod"/>
            </a:pPr>
            <a:r>
              <a:rPr lang="en-US" sz="1800" dirty="0" smtClean="0"/>
              <a:t>Click </a:t>
            </a:r>
            <a:r>
              <a:rPr lang="en-US" sz="1800" b="1" u="sng" dirty="0"/>
              <a:t>OK</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27</a:t>
            </a:fld>
            <a:endParaRPr lang="en-US" altLang="en-US"/>
          </a:p>
        </p:txBody>
      </p:sp>
      <p:pic>
        <p:nvPicPr>
          <p:cNvPr id="6" name="Picture 5"/>
          <p:cNvPicPr>
            <a:picLocks noChangeAspect="1"/>
          </p:cNvPicPr>
          <p:nvPr/>
        </p:nvPicPr>
        <p:blipFill>
          <a:blip r:embed="rId2"/>
          <a:stretch>
            <a:fillRect/>
          </a:stretch>
        </p:blipFill>
        <p:spPr>
          <a:xfrm>
            <a:off x="3048000" y="3613945"/>
            <a:ext cx="3381375" cy="2623344"/>
          </a:xfrm>
          <a:prstGeom prst="rect">
            <a:avLst/>
          </a:prstGeom>
        </p:spPr>
      </p:pic>
      <p:sp>
        <p:nvSpPr>
          <p:cNvPr id="7" name="Rounded Rectangle 6"/>
          <p:cNvSpPr/>
          <p:nvPr/>
        </p:nvSpPr>
        <p:spPr>
          <a:xfrm>
            <a:off x="3124200" y="3886200"/>
            <a:ext cx="1828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07433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Populate </a:t>
            </a:r>
            <a:r>
              <a:rPr lang="en-US" dirty="0" smtClean="0"/>
              <a:t>via a Spreadsheet View</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sz="2000" dirty="0" smtClean="0"/>
              <a:t>Type in the desired codes and code descriptions</a:t>
            </a:r>
            <a:endParaRPr lang="en-US" sz="2000" dirty="0"/>
          </a:p>
          <a:p>
            <a:pPr marL="457200" indent="-457200">
              <a:buFont typeface="+mj-lt"/>
              <a:buAutoNum type="arabicPeriod" startAt="3"/>
            </a:pPr>
            <a:r>
              <a:rPr lang="en-US" sz="2000" dirty="0" smtClean="0"/>
              <a:t>Once complete, perform a </a:t>
            </a:r>
            <a:r>
              <a:rPr lang="en-US" sz="2000" b="1" u="sng" dirty="0" smtClean="0"/>
              <a:t>File</a:t>
            </a:r>
            <a:r>
              <a:rPr lang="en-US" sz="2000" b="1" dirty="0" smtClean="0"/>
              <a:t>&gt;</a:t>
            </a:r>
            <a:r>
              <a:rPr lang="en-US" sz="2000" b="1" u="sng" dirty="0" smtClean="0"/>
              <a:t>Save</a:t>
            </a:r>
            <a:r>
              <a:rPr lang="en-US" sz="2000" dirty="0" smtClean="0"/>
              <a:t> to save updates to the code file.</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28</a:t>
            </a:fld>
            <a:endParaRPr lang="en-US" altLang="en-US"/>
          </a:p>
        </p:txBody>
      </p:sp>
      <p:pic>
        <p:nvPicPr>
          <p:cNvPr id="5" name="Picture 4"/>
          <p:cNvPicPr>
            <a:picLocks noChangeAspect="1"/>
          </p:cNvPicPr>
          <p:nvPr/>
        </p:nvPicPr>
        <p:blipFill>
          <a:blip r:embed="rId2"/>
          <a:stretch>
            <a:fillRect/>
          </a:stretch>
        </p:blipFill>
        <p:spPr>
          <a:xfrm>
            <a:off x="1881188" y="2128044"/>
            <a:ext cx="4819650" cy="297180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9696524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0" indent="0">
              <a:buNone/>
            </a:pPr>
            <a:r>
              <a:rPr lang="en-US" sz="2000" dirty="0"/>
              <a:t>Code Files can be quickly populated by importing the code data from an Excel file</a:t>
            </a:r>
            <a:r>
              <a:rPr lang="en-US" sz="2000" dirty="0" smtClean="0"/>
              <a:t>.</a:t>
            </a:r>
          </a:p>
          <a:p>
            <a:pPr marL="457200" indent="-457200">
              <a:buFont typeface="+mj-lt"/>
              <a:buAutoNum type="arabicPeriod"/>
            </a:pPr>
            <a:r>
              <a:rPr lang="en-US" sz="2000" dirty="0"/>
              <a:t>The Excel file should contain the code in column A, and the code description in column B.  There should be no headings in the </a:t>
            </a:r>
            <a:r>
              <a:rPr lang="en-US" sz="2000" dirty="0" smtClean="0"/>
              <a:t>file, </a:t>
            </a:r>
            <a:r>
              <a:rPr lang="en-US" sz="2000" dirty="0"/>
              <a:t>and no commas in the code or code description</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29</a:t>
            </a:fld>
            <a:endParaRPr lang="en-US" altLang="en-US"/>
          </a:p>
        </p:txBody>
      </p:sp>
      <p:pic>
        <p:nvPicPr>
          <p:cNvPr id="6" name="Picture 5"/>
          <p:cNvPicPr>
            <a:picLocks noChangeAspect="1"/>
          </p:cNvPicPr>
          <p:nvPr/>
        </p:nvPicPr>
        <p:blipFill rotWithShape="1">
          <a:blip r:embed="rId2"/>
          <a:srcRect b="22545"/>
          <a:stretch/>
        </p:blipFill>
        <p:spPr>
          <a:xfrm>
            <a:off x="2057400" y="3124200"/>
            <a:ext cx="4710113" cy="2667001"/>
          </a:xfrm>
          <a:prstGeom prst="rect">
            <a:avLst/>
          </a:prstGeom>
          <a:ln w="3175">
            <a:solidFill>
              <a:schemeClr val="tx1"/>
            </a:solidFill>
          </a:ln>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832693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a:t>
            </a:r>
            <a:r>
              <a:rPr lang="fr-FR" dirty="0"/>
              <a:t>Information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000" dirty="0"/>
              <a:t>Coding typically describes a hierarchy of project information, such as work breakdown structures or organizational structures.  Codes based on breakdown structures are applied to the activities in OPP projects.  Coding allows project data to be summarized, or filtered, to appropriate levels for specific reporting requirements.</a:t>
            </a:r>
          </a:p>
          <a:p>
            <a:pPr>
              <a:buFont typeface="Wingdings" panose="05000000000000000000" pitchFamily="2" charset="2"/>
              <a:buChar char="§"/>
            </a:pPr>
            <a:r>
              <a:rPr lang="en-US" sz="2000" dirty="0" smtClean="0"/>
              <a:t>Code </a:t>
            </a:r>
            <a:r>
              <a:rPr lang="en-US" sz="2000" dirty="0"/>
              <a:t>files can be specific to a project or shared by several projects.  Changes to a code file affect all the projects to which the file is assigned.</a:t>
            </a:r>
          </a:p>
          <a:p>
            <a:pPr>
              <a:buFont typeface="Wingdings" panose="05000000000000000000" pitchFamily="2" charset="2"/>
              <a:buChar char="§"/>
            </a:pPr>
            <a:r>
              <a:rPr lang="en-US" sz="2000" dirty="0" smtClean="0"/>
              <a:t>Code </a:t>
            </a:r>
            <a:r>
              <a:rPr lang="en-US" sz="2000" dirty="0"/>
              <a:t>types are </a:t>
            </a:r>
            <a:r>
              <a:rPr lang="en-US" sz="2000" u="sng" dirty="0"/>
              <a:t>Punctuated Significant</a:t>
            </a:r>
            <a:r>
              <a:rPr lang="en-US" sz="2000" dirty="0"/>
              <a:t> and </a:t>
            </a:r>
            <a:r>
              <a:rPr lang="en-US" sz="2000" u="sng" dirty="0"/>
              <a:t>Fixed Format Significant</a:t>
            </a:r>
            <a:r>
              <a:rPr lang="en-US" sz="2000" dirty="0"/>
              <a:t>.  The periods in a punctuated significant code file distinguish between hierarchical levels in the structure.  Fixed format codes rely on the length of the code to represent the structure level</a:t>
            </a:r>
            <a:r>
              <a:rPr lang="en-US" sz="2000" dirty="0" smtClean="0"/>
              <a:t>.  </a:t>
            </a:r>
            <a:r>
              <a:rPr lang="en-US" sz="1800" dirty="0" smtClean="0"/>
              <a:t>(see next slide for illustration of the two types)</a:t>
            </a:r>
            <a:endParaRPr lang="en-US" sz="1800" dirty="0"/>
          </a:p>
          <a:p>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a:t>
            </a:fld>
            <a:endParaRPr lang="en-US" alt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551739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2"/>
            </a:pPr>
            <a:r>
              <a:rPr lang="en-US" sz="2000" dirty="0" smtClean="0"/>
              <a:t>Perform a </a:t>
            </a:r>
            <a:r>
              <a:rPr lang="en-US" sz="2000" b="1" u="sng" dirty="0" smtClean="0"/>
              <a:t>File</a:t>
            </a:r>
            <a:r>
              <a:rPr lang="en-US" sz="2000" b="1" dirty="0" smtClean="0"/>
              <a:t>&gt;</a:t>
            </a:r>
            <a:r>
              <a:rPr lang="en-US" sz="2000" b="1" u="sng" dirty="0" smtClean="0"/>
              <a:t>Save As </a:t>
            </a:r>
            <a:r>
              <a:rPr lang="en-US" sz="2000" dirty="0" smtClean="0"/>
              <a:t>(change type to .csv), click </a:t>
            </a:r>
            <a:r>
              <a:rPr lang="en-US" sz="2000" b="1" u="sng" dirty="0" smtClean="0"/>
              <a:t>Save</a:t>
            </a:r>
            <a:endParaRPr lang="en-US" sz="1800" b="1"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30</a:t>
            </a:fld>
            <a:endParaRPr lang="en-US" altLang="en-US"/>
          </a:p>
        </p:txBody>
      </p:sp>
      <p:pic>
        <p:nvPicPr>
          <p:cNvPr id="5" name="Picture 4"/>
          <p:cNvPicPr>
            <a:picLocks noChangeAspect="1"/>
          </p:cNvPicPr>
          <p:nvPr/>
        </p:nvPicPr>
        <p:blipFill>
          <a:blip r:embed="rId2"/>
          <a:stretch>
            <a:fillRect/>
          </a:stretch>
        </p:blipFill>
        <p:spPr>
          <a:xfrm>
            <a:off x="2133600" y="1676400"/>
            <a:ext cx="5184539" cy="3878262"/>
          </a:xfrm>
          <a:prstGeom prst="rect">
            <a:avLst/>
          </a:prstGeom>
        </p:spPr>
      </p:pic>
      <p:sp>
        <p:nvSpPr>
          <p:cNvPr id="7" name="Rounded Rectangle 6"/>
          <p:cNvSpPr/>
          <p:nvPr/>
        </p:nvSpPr>
        <p:spPr>
          <a:xfrm>
            <a:off x="2530158" y="4572000"/>
            <a:ext cx="2041842"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20382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3"/>
            </a:pPr>
            <a:r>
              <a:rPr lang="en-US" sz="2000" dirty="0"/>
              <a:t>Update the </a:t>
            </a:r>
            <a:r>
              <a:rPr lang="en-US" sz="2000" u="sng" dirty="0"/>
              <a:t>User.dat</a:t>
            </a:r>
            <a:r>
              <a:rPr lang="en-US" sz="2000" dirty="0"/>
              <a:t> file located in your CSPR user folder with a script to import the contents of the Excel file.  This script will be available the next time </a:t>
            </a:r>
            <a:r>
              <a:rPr lang="en-US" sz="2000" dirty="0" smtClean="0"/>
              <a:t>you log </a:t>
            </a:r>
            <a:r>
              <a:rPr lang="en-US" sz="2000" dirty="0"/>
              <a:t>into OPP.  The script can also be copied and saved into the </a:t>
            </a:r>
            <a:r>
              <a:rPr lang="en-US" sz="2000" u="sng" dirty="0"/>
              <a:t>Transfer.dat</a:t>
            </a:r>
            <a:r>
              <a:rPr lang="en-US" sz="2000" dirty="0"/>
              <a:t> </a:t>
            </a:r>
            <a:r>
              <a:rPr lang="en-US" sz="2000" dirty="0" smtClean="0"/>
              <a:t>file, access from </a:t>
            </a:r>
            <a:r>
              <a:rPr lang="en-US" sz="2000" b="1" u="sng" dirty="0" smtClean="0"/>
              <a:t>Add-ins</a:t>
            </a:r>
            <a:r>
              <a:rPr lang="en-US" sz="2000" dirty="0" smtClean="0"/>
              <a:t> ribbon, then </a:t>
            </a:r>
            <a:r>
              <a:rPr lang="en-US" sz="2000" b="1" u="sng" dirty="0" smtClean="0"/>
              <a:t>Edit Transfer.dat file</a:t>
            </a:r>
            <a:r>
              <a:rPr lang="en-US" sz="2000" dirty="0" smtClean="0"/>
              <a:t> for </a:t>
            </a:r>
            <a:r>
              <a:rPr lang="en-US" sz="2000" dirty="0"/>
              <a:t>immediate use.</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31</a:t>
            </a:fld>
            <a:endParaRPr lang="en-US" altLang="en-US"/>
          </a:p>
        </p:txBody>
      </p:sp>
      <p:pic>
        <p:nvPicPr>
          <p:cNvPr id="6" name="Picture 5"/>
          <p:cNvPicPr>
            <a:picLocks noChangeAspect="1"/>
          </p:cNvPicPr>
          <p:nvPr/>
        </p:nvPicPr>
        <p:blipFill>
          <a:blip r:embed="rId2"/>
          <a:stretch>
            <a:fillRect/>
          </a:stretch>
        </p:blipFill>
        <p:spPr>
          <a:xfrm>
            <a:off x="1519238" y="2667000"/>
            <a:ext cx="5543550" cy="3322333"/>
          </a:xfrm>
          <a:prstGeom prst="rect">
            <a:avLst/>
          </a:prstGeom>
        </p:spPr>
      </p:pic>
      <p:sp>
        <p:nvSpPr>
          <p:cNvPr id="8" name="Rounded Rectangle 7"/>
          <p:cNvSpPr/>
          <p:nvPr/>
        </p:nvSpPr>
        <p:spPr>
          <a:xfrm>
            <a:off x="3352800" y="5410200"/>
            <a:ext cx="1295400" cy="5791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62426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4"/>
            </a:pPr>
            <a:r>
              <a:rPr lang="en-US" sz="2000" dirty="0"/>
              <a:t>To import the contents of the Excel File, first open the code file in exclusive mode, then open the OPP project in exclusive mode.  With the project highlighted, </a:t>
            </a:r>
            <a:r>
              <a:rPr lang="en-US" sz="2000" dirty="0" smtClean="0"/>
              <a:t>go to the </a:t>
            </a:r>
            <a:r>
              <a:rPr lang="en-US" sz="2000" b="1" u="sng" dirty="0" smtClean="0"/>
              <a:t>Integration</a:t>
            </a:r>
            <a:r>
              <a:rPr lang="en-US" sz="2000" dirty="0" smtClean="0"/>
              <a:t> ribbon, and select </a:t>
            </a:r>
            <a:r>
              <a:rPr lang="en-US" sz="2000" b="1" u="sng" dirty="0" smtClean="0"/>
              <a:t>General</a:t>
            </a:r>
            <a:r>
              <a:rPr lang="en-US" sz="2000" dirty="0" smtClean="0"/>
              <a:t> from the </a:t>
            </a:r>
            <a:r>
              <a:rPr lang="en-US" sz="2000" b="1" u="sng" dirty="0" smtClean="0"/>
              <a:t>Import</a:t>
            </a:r>
            <a:r>
              <a:rPr lang="en-US" sz="2000" dirty="0" smtClean="0"/>
              <a:t> section</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32</a:t>
            </a:fld>
            <a:endParaRPr lang="en-US" altLang="en-US"/>
          </a:p>
        </p:txBody>
      </p:sp>
      <p:pic>
        <p:nvPicPr>
          <p:cNvPr id="5" name="Picture 4"/>
          <p:cNvPicPr>
            <a:picLocks noChangeAspect="1"/>
          </p:cNvPicPr>
          <p:nvPr/>
        </p:nvPicPr>
        <p:blipFill>
          <a:blip r:embed="rId2"/>
          <a:stretch>
            <a:fillRect/>
          </a:stretch>
        </p:blipFill>
        <p:spPr>
          <a:xfrm>
            <a:off x="2290762" y="2667000"/>
            <a:ext cx="3495675" cy="2552700"/>
          </a:xfrm>
          <a:prstGeom prst="rect">
            <a:avLst/>
          </a:prstGeom>
        </p:spPr>
      </p:pic>
      <p:sp>
        <p:nvSpPr>
          <p:cNvPr id="6" name="Rounded Rectangle 5"/>
          <p:cNvSpPr/>
          <p:nvPr/>
        </p:nvSpPr>
        <p:spPr>
          <a:xfrm>
            <a:off x="3581400" y="2971800"/>
            <a:ext cx="6096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88093" y="3200400"/>
            <a:ext cx="387667"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048000" y="3810000"/>
            <a:ext cx="457200" cy="2095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841330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a:t>The </a:t>
            </a:r>
            <a:r>
              <a:rPr lang="en-US" sz="2000" u="sng" dirty="0"/>
              <a:t>Import</a:t>
            </a:r>
            <a:r>
              <a:rPr lang="en-US" sz="2000" dirty="0"/>
              <a:t> box opens.</a:t>
            </a:r>
          </a:p>
          <a:p>
            <a:pPr marL="857250" lvl="1" indent="-457200">
              <a:buFont typeface="+mj-lt"/>
              <a:buAutoNum type="alphaLcPeriod"/>
            </a:pPr>
            <a:r>
              <a:rPr lang="en-US" sz="1600" dirty="0" smtClean="0"/>
              <a:t>Highlight </a:t>
            </a:r>
            <a:r>
              <a:rPr lang="en-US" sz="1600" dirty="0"/>
              <a:t>the desired </a:t>
            </a:r>
            <a:r>
              <a:rPr lang="en-US" sz="1600" b="1" u="sng" dirty="0"/>
              <a:t>Import Specification</a:t>
            </a:r>
            <a:endParaRPr lang="en-US" sz="1600" u="sng" dirty="0"/>
          </a:p>
          <a:p>
            <a:pPr marL="857250" lvl="1" indent="-457200">
              <a:buFont typeface="+mj-lt"/>
              <a:buAutoNum type="alphaLcPeriod"/>
            </a:pPr>
            <a:r>
              <a:rPr lang="en-US" sz="1600" dirty="0" smtClean="0"/>
              <a:t>Check </a:t>
            </a:r>
            <a:r>
              <a:rPr lang="en-US" sz="1600" dirty="0"/>
              <a:t>the box to </a:t>
            </a:r>
            <a:r>
              <a:rPr lang="en-US" sz="1600" b="1" u="sng" dirty="0" smtClean="0"/>
              <a:t>Add data </a:t>
            </a:r>
            <a:r>
              <a:rPr lang="en-US" sz="1600" b="1" u="sng" dirty="0"/>
              <a:t>to open </a:t>
            </a:r>
            <a:r>
              <a:rPr lang="en-US" sz="1600" b="1" u="sng" dirty="0" smtClean="0"/>
              <a:t>project</a:t>
            </a:r>
            <a:endParaRPr lang="en-US" sz="1600" u="sng" dirty="0"/>
          </a:p>
          <a:p>
            <a:pPr marL="857250" lvl="1" indent="-457200">
              <a:buFont typeface="+mj-lt"/>
              <a:buAutoNum type="alphaLcPeriod"/>
            </a:pPr>
            <a:r>
              <a:rPr lang="en-US" sz="1600" dirty="0" smtClean="0"/>
              <a:t>Click </a:t>
            </a:r>
            <a:r>
              <a:rPr lang="en-US" sz="1600" b="1" u="sng" dirty="0"/>
              <a:t>OK</a:t>
            </a:r>
            <a:endParaRPr lang="en-US" sz="16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33</a:t>
            </a:fld>
            <a:endParaRPr lang="en-US" altLang="en-US"/>
          </a:p>
        </p:txBody>
      </p:sp>
      <p:pic>
        <p:nvPicPr>
          <p:cNvPr id="5" name="Picture 4"/>
          <p:cNvPicPr>
            <a:picLocks noChangeAspect="1"/>
          </p:cNvPicPr>
          <p:nvPr/>
        </p:nvPicPr>
        <p:blipFill>
          <a:blip r:embed="rId2"/>
          <a:stretch>
            <a:fillRect/>
          </a:stretch>
        </p:blipFill>
        <p:spPr>
          <a:xfrm>
            <a:off x="1828800" y="2362200"/>
            <a:ext cx="4819650" cy="2790825"/>
          </a:xfrm>
          <a:prstGeom prst="rect">
            <a:avLst/>
          </a:prstGeom>
        </p:spPr>
      </p:pic>
      <p:sp>
        <p:nvSpPr>
          <p:cNvPr id="6" name="Rounded Rectangle 5"/>
          <p:cNvSpPr/>
          <p:nvPr/>
        </p:nvSpPr>
        <p:spPr>
          <a:xfrm>
            <a:off x="1828800" y="4724400"/>
            <a:ext cx="304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875514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6"/>
            </a:pPr>
            <a:r>
              <a:rPr lang="en-US" sz="2000" dirty="0"/>
              <a:t>The </a:t>
            </a:r>
            <a:r>
              <a:rPr lang="en-US" sz="2000" u="sng" dirty="0"/>
              <a:t>Import File</a:t>
            </a:r>
            <a:r>
              <a:rPr lang="en-US" sz="2000" dirty="0"/>
              <a:t> box opens</a:t>
            </a:r>
          </a:p>
          <a:p>
            <a:pPr marL="857250" lvl="1" indent="-457200">
              <a:buFont typeface="+mj-lt"/>
              <a:buAutoNum type="alphaLcPeriod"/>
            </a:pPr>
            <a:r>
              <a:rPr lang="en-US" sz="1600" dirty="0" smtClean="0"/>
              <a:t>Browse </a:t>
            </a:r>
            <a:r>
              <a:rPr lang="en-US" sz="1600" dirty="0"/>
              <a:t>to locate the .csv file to be imported</a:t>
            </a:r>
          </a:p>
          <a:p>
            <a:pPr marL="857250" lvl="1" indent="-457200">
              <a:buFont typeface="+mj-lt"/>
              <a:buAutoNum type="alphaLcPeriod"/>
            </a:pPr>
            <a:r>
              <a:rPr lang="en-US" sz="1600" dirty="0" smtClean="0"/>
              <a:t>Click on (</a:t>
            </a:r>
            <a:r>
              <a:rPr lang="en-US" sz="1600" b="1" u="sng" dirty="0" smtClean="0"/>
              <a:t>highlight</a:t>
            </a:r>
            <a:r>
              <a:rPr lang="en-US" sz="1600" dirty="0" smtClean="0"/>
              <a:t>) the file name</a:t>
            </a:r>
          </a:p>
          <a:p>
            <a:pPr marL="857250" lvl="1" indent="-457200">
              <a:buFont typeface="+mj-lt"/>
              <a:buAutoNum type="alphaLcPeriod"/>
            </a:pPr>
            <a:r>
              <a:rPr lang="en-US" sz="1600" dirty="0" smtClean="0"/>
              <a:t>Click </a:t>
            </a:r>
            <a:r>
              <a:rPr lang="en-US" sz="1600" b="1" u="sng" dirty="0" smtClean="0"/>
              <a:t>Open</a:t>
            </a:r>
          </a:p>
          <a:p>
            <a:pPr marL="857250" lvl="1" indent="-457200">
              <a:buFont typeface="+mj-lt"/>
              <a:buAutoNum type="alphaLcPeriod"/>
            </a:pPr>
            <a:endParaRPr lang="en-US" sz="1600"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34</a:t>
            </a:fld>
            <a:endParaRPr lang="en-US" altLang="en-US"/>
          </a:p>
        </p:txBody>
      </p:sp>
      <p:pic>
        <p:nvPicPr>
          <p:cNvPr id="6" name="Picture 5"/>
          <p:cNvPicPr>
            <a:picLocks noChangeAspect="1"/>
          </p:cNvPicPr>
          <p:nvPr/>
        </p:nvPicPr>
        <p:blipFill>
          <a:blip r:embed="rId2"/>
          <a:stretch>
            <a:fillRect/>
          </a:stretch>
        </p:blipFill>
        <p:spPr>
          <a:xfrm>
            <a:off x="2057400" y="2286000"/>
            <a:ext cx="4714875" cy="3403999"/>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64230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from Excel</a:t>
            </a:r>
            <a:endParaRPr lang="en-US" dirty="0"/>
          </a:p>
        </p:txBody>
      </p:sp>
      <p:sp>
        <p:nvSpPr>
          <p:cNvPr id="3" name="Content Placeholder 2"/>
          <p:cNvSpPr>
            <a:spLocks noGrp="1"/>
          </p:cNvSpPr>
          <p:nvPr>
            <p:ph idx="1"/>
          </p:nvPr>
        </p:nvSpPr>
        <p:spPr>
          <a:xfrm>
            <a:off x="609600" y="1111507"/>
            <a:ext cx="7848599" cy="4949047"/>
          </a:xfrm>
        </p:spPr>
        <p:txBody>
          <a:bodyPr/>
          <a:lstStyle/>
          <a:p>
            <a:pPr marL="457200" indent="-457200">
              <a:buFont typeface="+mj-lt"/>
              <a:buAutoNum type="arabicPeriod" startAt="7"/>
            </a:pPr>
            <a:r>
              <a:rPr lang="en-US" sz="2000" dirty="0"/>
              <a:t>The code file will </a:t>
            </a:r>
            <a:r>
              <a:rPr lang="en-US" sz="2000" dirty="0" smtClean="0"/>
              <a:t>be updated </a:t>
            </a:r>
            <a:r>
              <a:rPr lang="en-US" sz="2000" dirty="0"/>
              <a:t>with the codes and descriptions contained in the Excel file</a:t>
            </a:r>
            <a:r>
              <a:rPr lang="en-US" sz="2000" dirty="0" smtClean="0"/>
              <a:t>.</a:t>
            </a:r>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r>
              <a:rPr lang="en-US" sz="2000" dirty="0" smtClean="0">
                <a:effectLst/>
              </a:rPr>
              <a:t>Save the changes to the code file.  (</a:t>
            </a:r>
            <a:r>
              <a:rPr lang="en-US" sz="2000" b="1" u="sng" dirty="0" smtClean="0">
                <a:effectLst/>
              </a:rPr>
              <a:t>File</a:t>
            </a:r>
            <a:r>
              <a:rPr lang="en-US" sz="2000" b="1" dirty="0" smtClean="0">
                <a:effectLst/>
              </a:rPr>
              <a:t>&gt;</a:t>
            </a:r>
            <a:r>
              <a:rPr lang="en-US" sz="2000" b="1" u="sng" dirty="0" smtClean="0">
                <a:effectLst/>
              </a:rPr>
              <a:t>Save</a:t>
            </a:r>
            <a:r>
              <a:rPr lang="en-US" sz="2000" dirty="0" smtClean="0">
                <a:effectLst/>
              </a:rPr>
              <a:t>)</a:t>
            </a:r>
          </a:p>
          <a:p>
            <a:pPr marL="0" indent="0">
              <a:buNone/>
            </a:pPr>
            <a:r>
              <a:rPr lang="en-US" sz="1800" i="1" dirty="0" smtClean="0"/>
              <a:t>See Also:  </a:t>
            </a:r>
            <a:r>
              <a:rPr lang="en-US" sz="1800" i="1" u="sng" dirty="0" smtClean="0"/>
              <a:t>Advanced Import Export Training Material</a:t>
            </a:r>
            <a:endParaRPr lang="en-US" sz="1400" i="1"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35</a:t>
            </a:fld>
            <a:endParaRPr lang="en-US" altLang="en-US"/>
          </a:p>
        </p:txBody>
      </p:sp>
      <p:pic>
        <p:nvPicPr>
          <p:cNvPr id="5" name="Picture 4"/>
          <p:cNvPicPr>
            <a:picLocks noChangeAspect="1"/>
          </p:cNvPicPr>
          <p:nvPr/>
        </p:nvPicPr>
        <p:blipFill>
          <a:blip r:embed="rId2"/>
          <a:stretch>
            <a:fillRect/>
          </a:stretch>
        </p:blipFill>
        <p:spPr>
          <a:xfrm>
            <a:off x="1752600" y="1828800"/>
            <a:ext cx="4039160" cy="339090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57081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609600" y="1111507"/>
            <a:ext cx="7848599" cy="2862322"/>
          </a:xfrm>
        </p:spPr>
        <p:txBody>
          <a:bodyPr/>
          <a:lstStyle/>
          <a:p>
            <a:pPr marL="0" indent="0">
              <a:buNone/>
            </a:pPr>
            <a:r>
              <a:rPr lang="en-US" sz="1800" dirty="0"/>
              <a:t>The Plug and Play OPP/Cobra Mapping Tool can be used to populate the OPP control account code file with data from the control accounts set up in </a:t>
            </a:r>
            <a:r>
              <a:rPr lang="en-US" sz="1800" dirty="0" smtClean="0"/>
              <a:t>Cobra and flagged for OPP.</a:t>
            </a:r>
            <a:r>
              <a:rPr lang="en-US" sz="1800" dirty="0"/>
              <a:t>  Using the OPP/Cobra Mapping tool will eliminate possible data anomalies between the OPP and Cobra control accounts.  This tool can be used once the OPP project has been associated with a Cobra program</a:t>
            </a:r>
            <a:r>
              <a:rPr lang="en-US" sz="1800" dirty="0" smtClean="0"/>
              <a:t>.</a:t>
            </a:r>
            <a:r>
              <a:rPr lang="en-US" sz="1800" dirty="0"/>
              <a:t> </a:t>
            </a:r>
          </a:p>
          <a:p>
            <a:pPr marL="344488" indent="-344488">
              <a:buClr>
                <a:srgbClr val="0000FF"/>
              </a:buClr>
              <a:buFont typeface="+mj-lt"/>
              <a:buAutoNum type="arabicPeriod"/>
            </a:pPr>
            <a:r>
              <a:rPr lang="en-US" sz="1600" dirty="0" smtClean="0"/>
              <a:t>To </a:t>
            </a:r>
            <a:r>
              <a:rPr lang="en-US" sz="1600" dirty="0"/>
              <a:t>import the </a:t>
            </a:r>
            <a:r>
              <a:rPr lang="en-US" sz="1600" dirty="0" smtClean="0"/>
              <a:t>control </a:t>
            </a:r>
            <a:r>
              <a:rPr lang="en-US" sz="1600" dirty="0"/>
              <a:t>account information from Cobra, first open the code file in exclusive mode, then open the OPP project in exclusive mode. </a:t>
            </a:r>
            <a:endParaRPr lang="en-US" sz="1600" dirty="0" smtClean="0"/>
          </a:p>
          <a:p>
            <a:pPr marL="344488" indent="-344488">
              <a:buFont typeface="+mj-lt"/>
              <a:buAutoNum type="arabicPeriod"/>
            </a:pPr>
            <a:r>
              <a:rPr lang="en-US" sz="1600" dirty="0" smtClean="0"/>
              <a:t>Click on the </a:t>
            </a:r>
            <a:r>
              <a:rPr lang="en-US" sz="1600" b="1" u="sng" dirty="0" smtClean="0"/>
              <a:t>Add-ins</a:t>
            </a:r>
            <a:r>
              <a:rPr lang="en-US" sz="1600" dirty="0" smtClean="0"/>
              <a:t> ribbon, then </a:t>
            </a:r>
            <a:r>
              <a:rPr lang="en-US" sz="1600" b="1" u="sng" dirty="0" smtClean="0"/>
              <a:t>CSPR </a:t>
            </a:r>
            <a:r>
              <a:rPr lang="en-US" sz="1600" b="1" u="sng" dirty="0"/>
              <a:t>Plug and Play Tools</a:t>
            </a:r>
            <a:r>
              <a:rPr lang="en-US" sz="1600" dirty="0"/>
              <a:t>, and double click on the </a:t>
            </a:r>
            <a:r>
              <a:rPr lang="en-US" sz="1600" b="1" u="sng" dirty="0"/>
              <a:t>OPP/Cobra Mapping</a:t>
            </a:r>
            <a:r>
              <a:rPr lang="en-US" sz="1600" b="1" dirty="0"/>
              <a:t> </a:t>
            </a:r>
            <a:r>
              <a:rPr lang="en-US" sz="1600" dirty="0" smtClean="0"/>
              <a:t>tool icon</a:t>
            </a:r>
            <a:endParaRPr lang="en-US" sz="1600" dirty="0"/>
          </a:p>
          <a:p>
            <a:endParaRPr lang="en-US" sz="18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36</a:t>
            </a:fld>
            <a:endParaRPr lang="en-US" altLang="en-US"/>
          </a:p>
        </p:txBody>
      </p:sp>
      <p:pic>
        <p:nvPicPr>
          <p:cNvPr id="6" name="Picture 5"/>
          <p:cNvPicPr>
            <a:picLocks noChangeAspect="1"/>
          </p:cNvPicPr>
          <p:nvPr/>
        </p:nvPicPr>
        <p:blipFill>
          <a:blip r:embed="rId2"/>
          <a:stretch>
            <a:fillRect/>
          </a:stretch>
        </p:blipFill>
        <p:spPr>
          <a:xfrm>
            <a:off x="4038600" y="3886200"/>
            <a:ext cx="790575" cy="90487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91171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609600" y="1111507"/>
            <a:ext cx="7848599" cy="1948226"/>
          </a:xfrm>
        </p:spPr>
        <p:txBody>
          <a:bodyPr/>
          <a:lstStyle/>
          <a:p>
            <a:pPr marL="344488" indent="-344488">
              <a:buFont typeface="+mj-lt"/>
              <a:buAutoNum type="arabicPeriod" startAt="3"/>
            </a:pPr>
            <a:r>
              <a:rPr lang="en-US" sz="1800" dirty="0"/>
              <a:t>The </a:t>
            </a:r>
            <a:r>
              <a:rPr lang="en-US" sz="1800" u="sng" dirty="0"/>
              <a:t>OPP Cobra Mapping Tool</a:t>
            </a:r>
            <a:r>
              <a:rPr lang="en-US" sz="1800" dirty="0"/>
              <a:t> </a:t>
            </a:r>
            <a:r>
              <a:rPr lang="en-US" sz="1800" dirty="0" smtClean="0"/>
              <a:t>box opens.</a:t>
            </a:r>
          </a:p>
          <a:p>
            <a:pPr marL="800100" lvl="1" indent="-342900">
              <a:buFont typeface="+mj-lt"/>
              <a:buAutoNum type="alphaLcPeriod"/>
            </a:pPr>
            <a:r>
              <a:rPr lang="en-US" sz="1600" dirty="0" smtClean="0"/>
              <a:t>Verify </a:t>
            </a:r>
            <a:r>
              <a:rPr lang="en-US" sz="1600" dirty="0"/>
              <a:t>the </a:t>
            </a:r>
            <a:r>
              <a:rPr lang="en-US" sz="1600" b="1" u="sng" dirty="0"/>
              <a:t>Project</a:t>
            </a:r>
            <a:r>
              <a:rPr lang="en-US" sz="1600" dirty="0"/>
              <a:t> box is populated with the correct OPP </a:t>
            </a:r>
            <a:r>
              <a:rPr lang="en-US" sz="1600" dirty="0" smtClean="0"/>
              <a:t>project</a:t>
            </a:r>
          </a:p>
          <a:p>
            <a:pPr marL="800100" lvl="1" indent="-342900">
              <a:buFont typeface="+mj-lt"/>
              <a:buAutoNum type="alphaLcPeriod"/>
            </a:pPr>
            <a:r>
              <a:rPr lang="en-US" sz="1600" dirty="0" smtClean="0"/>
              <a:t>Verify </a:t>
            </a:r>
            <a:r>
              <a:rPr lang="en-US" sz="1600" dirty="0"/>
              <a:t>the </a:t>
            </a:r>
            <a:r>
              <a:rPr lang="en-US" sz="1600" b="1" u="sng" dirty="0"/>
              <a:t>Program</a:t>
            </a:r>
            <a:r>
              <a:rPr lang="en-US" sz="1600" dirty="0"/>
              <a:t> box is populated with the correct Cobra program</a:t>
            </a:r>
          </a:p>
          <a:p>
            <a:pPr marL="800100" lvl="1" indent="-342900">
              <a:buFont typeface="+mj-lt"/>
              <a:buAutoNum type="alphaLcPeriod"/>
            </a:pPr>
            <a:r>
              <a:rPr lang="en-US" sz="1600" dirty="0" smtClean="0"/>
              <a:t>Verify </a:t>
            </a:r>
            <a:r>
              <a:rPr lang="en-US" sz="1600" dirty="0"/>
              <a:t>the </a:t>
            </a:r>
            <a:r>
              <a:rPr lang="en-US" sz="1600" b="1" u="sng" dirty="0"/>
              <a:t>Control Account Code File</a:t>
            </a:r>
            <a:r>
              <a:rPr lang="en-US" sz="1600" dirty="0"/>
              <a:t> box is populated with the correct control account file</a:t>
            </a:r>
          </a:p>
          <a:p>
            <a:pPr marL="800100" lvl="1" indent="-342900">
              <a:buFont typeface="+mj-lt"/>
              <a:buAutoNum type="alphaLcPeriod"/>
            </a:pPr>
            <a:r>
              <a:rPr lang="en-US" sz="1600" dirty="0" smtClean="0"/>
              <a:t>Check </a:t>
            </a:r>
            <a:r>
              <a:rPr lang="en-US" sz="1600" dirty="0"/>
              <a:t>the Control Account Code File </a:t>
            </a:r>
            <a:r>
              <a:rPr lang="en-US" sz="1600" b="1" u="sng" dirty="0"/>
              <a:t>Import</a:t>
            </a:r>
            <a:r>
              <a:rPr lang="en-US" sz="1600" dirty="0"/>
              <a:t> </a:t>
            </a:r>
            <a:r>
              <a:rPr lang="en-US" sz="1600" dirty="0" smtClean="0"/>
              <a:t>box (on right)</a:t>
            </a:r>
            <a:endParaRPr lang="en-US" sz="1600" dirty="0"/>
          </a:p>
          <a:p>
            <a:pPr marL="800100" lvl="1" indent="-342900">
              <a:buFont typeface="+mj-lt"/>
              <a:buAutoNum type="alphaLcPeriod"/>
            </a:pPr>
            <a:r>
              <a:rPr lang="en-US" sz="1600" dirty="0" smtClean="0"/>
              <a:t>Select </a:t>
            </a:r>
            <a:r>
              <a:rPr lang="en-US" sz="1600" b="1" u="sng" dirty="0"/>
              <a:t>Import</a:t>
            </a:r>
            <a:endParaRPr lang="en-US" sz="16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37</a:t>
            </a:fld>
            <a:endParaRPr lang="en-US" altLang="en-US"/>
          </a:p>
        </p:txBody>
      </p:sp>
      <p:pic>
        <p:nvPicPr>
          <p:cNvPr id="5" name="Picture 4"/>
          <p:cNvPicPr>
            <a:picLocks noChangeAspect="1"/>
          </p:cNvPicPr>
          <p:nvPr/>
        </p:nvPicPr>
        <p:blipFill>
          <a:blip r:embed="rId2"/>
          <a:stretch>
            <a:fillRect/>
          </a:stretch>
        </p:blipFill>
        <p:spPr>
          <a:xfrm>
            <a:off x="2895601" y="2813844"/>
            <a:ext cx="2667000" cy="3107267"/>
          </a:xfrm>
          <a:prstGeom prst="rect">
            <a:avLst/>
          </a:prstGeom>
        </p:spPr>
      </p:pic>
      <p:sp>
        <p:nvSpPr>
          <p:cNvPr id="7" name="Rounded Rectangle 6"/>
          <p:cNvSpPr/>
          <p:nvPr/>
        </p:nvSpPr>
        <p:spPr>
          <a:xfrm>
            <a:off x="4572000" y="44196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52800" y="5257800"/>
            <a:ext cx="533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643361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609600" y="1111507"/>
            <a:ext cx="7848599" cy="498598"/>
          </a:xfrm>
        </p:spPr>
        <p:txBody>
          <a:bodyPr/>
          <a:lstStyle/>
          <a:p>
            <a:pPr marL="344488" indent="-344488">
              <a:buFont typeface="+mj-lt"/>
              <a:buAutoNum type="arabicPeriod" startAt="4"/>
            </a:pPr>
            <a:r>
              <a:rPr lang="en-US" sz="1800" u="sng" dirty="0" smtClean="0"/>
              <a:t>Import </a:t>
            </a:r>
            <a:r>
              <a:rPr lang="en-US" sz="1800" u="sng" dirty="0"/>
              <a:t>complete</a:t>
            </a:r>
            <a:r>
              <a:rPr lang="en-US" sz="1800" dirty="0"/>
              <a:t> will display in the status bar at the bottom of the dialog </a:t>
            </a:r>
            <a:r>
              <a:rPr lang="en-US" sz="1800" dirty="0" smtClean="0"/>
              <a:t>box once the import has finished</a:t>
            </a:r>
            <a:endParaRPr lang="en-US" sz="18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38</a:t>
            </a:fld>
            <a:endParaRPr lang="en-US" altLang="en-US"/>
          </a:p>
        </p:txBody>
      </p:sp>
      <p:pic>
        <p:nvPicPr>
          <p:cNvPr id="5" name="Picture 4"/>
          <p:cNvPicPr>
            <a:picLocks noChangeAspect="1"/>
          </p:cNvPicPr>
          <p:nvPr/>
        </p:nvPicPr>
        <p:blipFill>
          <a:blip r:embed="rId2"/>
          <a:stretch>
            <a:fillRect/>
          </a:stretch>
        </p:blipFill>
        <p:spPr>
          <a:xfrm>
            <a:off x="2795588" y="1676400"/>
            <a:ext cx="2990850" cy="3486150"/>
          </a:xfrm>
          <a:prstGeom prst="rect">
            <a:avLst/>
          </a:prstGeom>
        </p:spPr>
      </p:pic>
      <p:sp>
        <p:nvSpPr>
          <p:cNvPr id="7" name="Rounded Rectangle 6"/>
          <p:cNvSpPr/>
          <p:nvPr/>
        </p:nvSpPr>
        <p:spPr>
          <a:xfrm>
            <a:off x="2795588" y="4876800"/>
            <a:ext cx="1090612"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49565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OPP/Cobra Mapping Tool</a:t>
            </a:r>
          </a:p>
        </p:txBody>
      </p:sp>
      <p:sp>
        <p:nvSpPr>
          <p:cNvPr id="3" name="Content Placeholder 2"/>
          <p:cNvSpPr>
            <a:spLocks noGrp="1"/>
          </p:cNvSpPr>
          <p:nvPr>
            <p:ph idx="1"/>
          </p:nvPr>
        </p:nvSpPr>
        <p:spPr>
          <a:xfrm>
            <a:off x="609600" y="1111507"/>
            <a:ext cx="7848599" cy="5378395"/>
          </a:xfrm>
        </p:spPr>
        <p:txBody>
          <a:bodyPr/>
          <a:lstStyle/>
          <a:p>
            <a:pPr marL="344488" indent="-344488">
              <a:buFont typeface="+mj-lt"/>
              <a:buAutoNum type="arabicPeriod" startAt="5"/>
            </a:pPr>
            <a:r>
              <a:rPr lang="en-US" sz="1800" dirty="0" smtClean="0"/>
              <a:t>Verify </a:t>
            </a:r>
            <a:r>
              <a:rPr lang="en-US" sz="1800" dirty="0"/>
              <a:t>the results of the </a:t>
            </a:r>
            <a:r>
              <a:rPr lang="en-US" sz="1800" dirty="0" smtClean="0"/>
              <a:t>import</a:t>
            </a:r>
            <a:endParaRPr lang="en-US" sz="1800" dirty="0"/>
          </a:p>
          <a:p>
            <a:pPr marL="344488" indent="-344488">
              <a:buFont typeface="+mj-lt"/>
              <a:buAutoNum type="arabicPeriod" startAt="5"/>
            </a:pPr>
            <a:r>
              <a:rPr lang="en-US" sz="1800" dirty="0" smtClean="0"/>
              <a:t>Save (</a:t>
            </a:r>
            <a:r>
              <a:rPr lang="en-US" sz="1800" b="1" u="sng" dirty="0" smtClean="0"/>
              <a:t>File</a:t>
            </a:r>
            <a:r>
              <a:rPr lang="en-US" sz="1800" b="1" dirty="0" smtClean="0"/>
              <a:t>&gt;</a:t>
            </a:r>
            <a:r>
              <a:rPr lang="en-US" sz="1800" b="1" u="sng" dirty="0" smtClean="0"/>
              <a:t>Save</a:t>
            </a:r>
            <a:r>
              <a:rPr lang="en-US" sz="1800" dirty="0" smtClean="0"/>
              <a:t>)the </a:t>
            </a:r>
            <a:r>
              <a:rPr lang="en-US" sz="1800" dirty="0"/>
              <a:t>revisions to the control account code file and the OPP </a:t>
            </a:r>
            <a:r>
              <a:rPr lang="en-US" sz="1800" dirty="0" smtClean="0"/>
              <a:t>project</a:t>
            </a:r>
          </a:p>
          <a:p>
            <a:pPr marL="0" indent="0">
              <a:buNone/>
            </a:pPr>
            <a:r>
              <a:rPr lang="en-US" sz="1500" i="1" dirty="0" smtClean="0"/>
              <a:t>Note</a:t>
            </a:r>
            <a:r>
              <a:rPr lang="en-US" sz="1500" i="1" dirty="0"/>
              <a:t>:  The OPP control accounts will be updated with the WBS, OBS, and CAM information populated on the control accounts in Cobra.  This information will be displayed in the OPP calculated fields </a:t>
            </a:r>
            <a:r>
              <a:rPr lang="en-US" sz="1500" i="1" dirty="0" err="1"/>
              <a:t>zz_WBS</a:t>
            </a:r>
            <a:r>
              <a:rPr lang="en-US" sz="1500" i="1" dirty="0"/>
              <a:t>, </a:t>
            </a:r>
            <a:r>
              <a:rPr lang="en-US" sz="1500" i="1" dirty="0" err="1"/>
              <a:t>zz_OBS</a:t>
            </a:r>
            <a:r>
              <a:rPr lang="en-US" sz="1500" i="1" dirty="0"/>
              <a:t>, and </a:t>
            </a:r>
            <a:r>
              <a:rPr lang="en-US" sz="1500" i="1" dirty="0" err="1"/>
              <a:t>zz_CAM</a:t>
            </a:r>
            <a:r>
              <a:rPr lang="en-US" sz="1500" i="1" dirty="0" smtClean="0"/>
              <a:t>.</a:t>
            </a:r>
          </a:p>
          <a:p>
            <a:pPr marL="0" indent="0">
              <a:buNone/>
            </a:pPr>
            <a:endParaRPr lang="en-US" sz="1600" i="1" dirty="0"/>
          </a:p>
          <a:p>
            <a:pPr marL="0" indent="0">
              <a:buNone/>
            </a:pPr>
            <a:endParaRPr lang="en-US" sz="1600" i="1" dirty="0" smtClean="0"/>
          </a:p>
          <a:p>
            <a:pPr marL="0" indent="0">
              <a:buNone/>
            </a:pPr>
            <a:endParaRPr lang="en-US" sz="1600" i="1" dirty="0"/>
          </a:p>
          <a:p>
            <a:pPr marL="0" indent="0">
              <a:buNone/>
            </a:pPr>
            <a:endParaRPr lang="en-US" sz="1600" i="1" dirty="0" smtClean="0"/>
          </a:p>
          <a:p>
            <a:pPr marL="0" indent="0">
              <a:buNone/>
            </a:pPr>
            <a:endParaRPr lang="en-US" sz="1600" i="1" dirty="0"/>
          </a:p>
          <a:p>
            <a:pPr marL="0" indent="0">
              <a:buNone/>
            </a:pPr>
            <a:endParaRPr lang="en-US" sz="1600" i="1" dirty="0" smtClean="0"/>
          </a:p>
          <a:p>
            <a:pPr marL="0" indent="0">
              <a:buNone/>
            </a:pPr>
            <a:endParaRPr lang="en-US" sz="1600" i="1" dirty="0"/>
          </a:p>
          <a:p>
            <a:pPr marL="0" indent="0">
              <a:buNone/>
            </a:pPr>
            <a:endParaRPr lang="en-US" sz="1600" i="1" dirty="0" smtClean="0"/>
          </a:p>
          <a:p>
            <a:pPr marL="0" indent="0">
              <a:buNone/>
            </a:pPr>
            <a:endParaRPr lang="en-US" sz="1600" i="1" dirty="0"/>
          </a:p>
          <a:p>
            <a:pPr marL="0" indent="0">
              <a:buNone/>
            </a:pPr>
            <a:r>
              <a:rPr lang="en-US" sz="1500" i="1" dirty="0" smtClean="0"/>
              <a:t>Note</a:t>
            </a:r>
            <a:r>
              <a:rPr lang="en-US" sz="1500" i="1" dirty="0"/>
              <a:t>:  If new control accounts are added in Cobra, the OPP/Cobra Mapping Tool must be run to update the OPP control account code file.  If control accounts are deleted from Cobra and not assigned to any activities in OPP, the control account must be manually deleted from the OPP control account file.</a:t>
            </a:r>
            <a:endParaRPr lang="en-US" sz="1500" dirty="0"/>
          </a:p>
          <a:p>
            <a:pPr marL="0" indent="0">
              <a:buNone/>
            </a:pP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39</a:t>
            </a:fld>
            <a:endParaRPr lang="en-US" altLang="en-US"/>
          </a:p>
        </p:txBody>
      </p:sp>
      <p:pic>
        <p:nvPicPr>
          <p:cNvPr id="6" name="Picture 5"/>
          <p:cNvPicPr>
            <a:picLocks noChangeAspect="1"/>
          </p:cNvPicPr>
          <p:nvPr/>
        </p:nvPicPr>
        <p:blipFill>
          <a:blip r:embed="rId2"/>
          <a:stretch>
            <a:fillRect/>
          </a:stretch>
        </p:blipFill>
        <p:spPr>
          <a:xfrm>
            <a:off x="2218662" y="2743200"/>
            <a:ext cx="4637547" cy="251460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2713281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81200" y="1219200"/>
            <a:ext cx="5127914" cy="3460750"/>
          </a:xfrm>
          <a:prstGeom prst="rect">
            <a:avLst/>
          </a:prstGeom>
        </p:spPr>
      </p:pic>
      <p:sp>
        <p:nvSpPr>
          <p:cNvPr id="2" name="Title 1"/>
          <p:cNvSpPr>
            <a:spLocks noGrp="1"/>
          </p:cNvSpPr>
          <p:nvPr>
            <p:ph type="title"/>
          </p:nvPr>
        </p:nvSpPr>
        <p:spPr/>
        <p:txBody>
          <a:bodyPr/>
          <a:lstStyle/>
          <a:p>
            <a:r>
              <a:rPr lang="fr-FR" dirty="0" smtClean="0"/>
              <a:t>General Information </a:t>
            </a:r>
            <a:r>
              <a:rPr lang="fr-FR" dirty="0" err="1" smtClean="0"/>
              <a:t>Cont</a:t>
            </a:r>
            <a:r>
              <a:rPr lang="fr-FR" dirty="0" smtClean="0"/>
              <a: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a:t>
            </a:fld>
            <a:endParaRPr lang="en-US" altLang="en-US"/>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245103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Code Files to an OPP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hlinkClick r:id="rId2" action="ppaction://hlinksldjump"/>
              </a:rPr>
              <a:t>Assign using </a:t>
            </a:r>
            <a:r>
              <a:rPr lang="en-US" dirty="0">
                <a:hlinkClick r:id="rId2" action="ppaction://hlinksldjump"/>
              </a:rPr>
              <a:t>Project Properties</a:t>
            </a:r>
            <a:endParaRPr lang="en-US" dirty="0"/>
          </a:p>
          <a:p>
            <a:pPr>
              <a:buFont typeface="Wingdings" panose="05000000000000000000" pitchFamily="2" charset="2"/>
              <a:buChar char="§"/>
            </a:pPr>
            <a:r>
              <a:rPr lang="en-US" dirty="0" smtClean="0">
                <a:hlinkClick r:id="rId3" action="ppaction://hlinksldjump"/>
              </a:rPr>
              <a:t>Assign using </a:t>
            </a:r>
            <a:r>
              <a:rPr lang="en-US" dirty="0">
                <a:hlinkClick r:id="rId3" action="ppaction://hlinksldjump"/>
              </a:rPr>
              <a:t>Drag and Drop</a:t>
            </a: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40</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248712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Code File to a Project</a:t>
            </a:r>
            <a:endParaRPr lang="en-US" dirty="0"/>
          </a:p>
        </p:txBody>
      </p:sp>
      <p:sp>
        <p:nvSpPr>
          <p:cNvPr id="3" name="Content Placeholder 2"/>
          <p:cNvSpPr>
            <a:spLocks noGrp="1"/>
          </p:cNvSpPr>
          <p:nvPr>
            <p:ph idx="1"/>
          </p:nvPr>
        </p:nvSpPr>
        <p:spPr/>
        <p:txBody>
          <a:bodyPr/>
          <a:lstStyle/>
          <a:p>
            <a:pPr marL="0" indent="0">
              <a:buNone/>
            </a:pPr>
            <a:r>
              <a:rPr lang="en-US" sz="2000" dirty="0"/>
              <a:t>Code files must be assigned to the correct code position in order to maintain common code usage across the enterprise.  Reference the </a:t>
            </a:r>
            <a:r>
              <a:rPr lang="en-US" sz="2000" b="1" u="sng" dirty="0" smtClean="0"/>
              <a:t>Data Dictionary</a:t>
            </a:r>
            <a:r>
              <a:rPr lang="en-US" sz="2000" dirty="0" smtClean="0"/>
              <a:t> listing located </a:t>
            </a:r>
            <a:r>
              <a:rPr lang="en-US" sz="2000" dirty="0"/>
              <a:t>in the </a:t>
            </a:r>
            <a:r>
              <a:rPr lang="en-US" sz="2000" u="sng" dirty="0"/>
              <a:t>OPP Reference</a:t>
            </a:r>
            <a:r>
              <a:rPr lang="en-US" sz="2000" dirty="0"/>
              <a:t> </a:t>
            </a:r>
            <a:r>
              <a:rPr lang="en-US" sz="2000" dirty="0" smtClean="0"/>
              <a:t>section on </a:t>
            </a:r>
            <a:r>
              <a:rPr lang="en-US" sz="2000" dirty="0"/>
              <a:t>the CSPR Website under </a:t>
            </a:r>
            <a:r>
              <a:rPr lang="en-US" sz="2000" b="1" u="sng" dirty="0" smtClean="0"/>
              <a:t>Help</a:t>
            </a:r>
            <a:r>
              <a:rPr lang="en-US" sz="2000" b="1" dirty="0" smtClean="0"/>
              <a:t>&gt;</a:t>
            </a:r>
            <a:r>
              <a:rPr lang="en-US" sz="2000" b="1" u="sng" dirty="0" smtClean="0"/>
              <a:t>Documentation</a:t>
            </a:r>
            <a:r>
              <a:rPr lang="en-US" sz="2000" dirty="0"/>
              <a:t>:  </a:t>
            </a:r>
            <a:endParaRPr lang="en-US" sz="2000" dirty="0" smtClean="0"/>
          </a:p>
          <a:p>
            <a:pPr marL="0" indent="0">
              <a:buNone/>
            </a:pPr>
            <a:r>
              <a:rPr lang="en-US" sz="2000" dirty="0" smtClean="0">
                <a:hlinkClick r:id="rId2"/>
              </a:rPr>
              <a:t>http</a:t>
            </a:r>
            <a:r>
              <a:rPr lang="en-US" sz="2000" dirty="0">
                <a:hlinkClick r:id="rId2"/>
              </a:rPr>
              <a:t>://</a:t>
            </a:r>
            <a:r>
              <a:rPr lang="en-US" sz="2000" dirty="0" smtClean="0">
                <a:hlinkClick r:id="rId2"/>
              </a:rPr>
              <a:t>evtools.web.boeing.com/doc.cfm</a:t>
            </a:r>
            <a:endParaRPr lang="en-US" sz="2000"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41</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9636770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Project Properties</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smtClean="0"/>
              <a:t>From the </a:t>
            </a:r>
            <a:r>
              <a:rPr lang="en-US" sz="2000" b="1" u="sng" dirty="0" smtClean="0"/>
              <a:t>Processes</a:t>
            </a:r>
            <a:r>
              <a:rPr lang="en-US" sz="2000" dirty="0" smtClean="0"/>
              <a:t> ribbon, select </a:t>
            </a:r>
            <a:r>
              <a:rPr lang="en-US" sz="2000" b="1" u="sng" dirty="0" smtClean="0"/>
              <a:t>Properties</a:t>
            </a:r>
            <a:r>
              <a:rPr lang="en-US" sz="2000" dirty="0" smtClean="0"/>
              <a:t> in the </a:t>
            </a:r>
            <a:r>
              <a:rPr lang="en-US" sz="2000" u="sng" dirty="0" smtClean="0"/>
              <a:t>Dialogs</a:t>
            </a:r>
            <a:r>
              <a:rPr lang="en-US" sz="2000" dirty="0" smtClean="0"/>
              <a:t> section</a:t>
            </a:r>
          </a:p>
          <a:p>
            <a:pPr marL="457200" indent="-457200">
              <a:buFont typeface="+mj-lt"/>
              <a:buAutoNum type="arabicPeriod"/>
            </a:pPr>
            <a:r>
              <a:rPr lang="en-US" sz="2000" dirty="0" smtClean="0"/>
              <a:t>Select </a:t>
            </a:r>
            <a:r>
              <a:rPr lang="en-US" sz="2000" dirty="0"/>
              <a:t>the </a:t>
            </a:r>
            <a:r>
              <a:rPr lang="en-US" sz="2000" b="1" u="sng" dirty="0" smtClean="0"/>
              <a:t>Files</a:t>
            </a:r>
            <a:r>
              <a:rPr lang="en-US" sz="2000" dirty="0" smtClean="0"/>
              <a:t> tab inside of the </a:t>
            </a:r>
            <a:r>
              <a:rPr lang="en-US" sz="2000" u="sng" dirty="0" smtClean="0"/>
              <a:t>Project Properties</a:t>
            </a:r>
            <a:r>
              <a:rPr lang="en-US" sz="2000" dirty="0" smtClean="0"/>
              <a:t> window</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Click on the </a:t>
            </a:r>
            <a:r>
              <a:rPr lang="en-US" sz="2000" u="sng" dirty="0" smtClean="0"/>
              <a:t>Code Files</a:t>
            </a:r>
            <a:r>
              <a:rPr lang="en-US" sz="2000" dirty="0" smtClean="0"/>
              <a:t> </a:t>
            </a:r>
            <a:r>
              <a:rPr lang="en-US" sz="2000" b="1" u="sng" dirty="0" smtClean="0"/>
              <a:t>ellipsis</a:t>
            </a:r>
            <a:r>
              <a:rPr lang="en-US" sz="2000" dirty="0" smtClean="0"/>
              <a:t> to access the </a:t>
            </a:r>
            <a:r>
              <a:rPr lang="en-US" sz="2000" u="sng" dirty="0" smtClean="0"/>
              <a:t>Assign Code</a:t>
            </a:r>
            <a:r>
              <a:rPr lang="en-US" sz="2000" dirty="0" smtClean="0"/>
              <a:t> box</a:t>
            </a:r>
            <a:endParaRPr lang="en-US" sz="2000" dirty="0"/>
          </a:p>
          <a:p>
            <a:pPr marL="0" indent="0">
              <a:buNone/>
            </a:pP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42</a:t>
            </a:fld>
            <a:endParaRPr lang="en-US" altLang="en-US" dirty="0"/>
          </a:p>
        </p:txBody>
      </p:sp>
      <p:grpSp>
        <p:nvGrpSpPr>
          <p:cNvPr id="10" name="Group 9"/>
          <p:cNvGrpSpPr/>
          <p:nvPr/>
        </p:nvGrpSpPr>
        <p:grpSpPr>
          <a:xfrm>
            <a:off x="1371600" y="2514600"/>
            <a:ext cx="6053137" cy="2819400"/>
            <a:chOff x="1371600" y="2514600"/>
            <a:chExt cx="6053137" cy="2819400"/>
          </a:xfrm>
        </p:grpSpPr>
        <p:grpSp>
          <p:nvGrpSpPr>
            <p:cNvPr id="7" name="Group 6"/>
            <p:cNvGrpSpPr/>
            <p:nvPr/>
          </p:nvGrpSpPr>
          <p:grpSpPr>
            <a:xfrm>
              <a:off x="1371600" y="2514600"/>
              <a:ext cx="6053137" cy="2819400"/>
              <a:chOff x="957263" y="2438400"/>
              <a:chExt cx="7219950" cy="3590925"/>
            </a:xfrm>
          </p:grpSpPr>
          <p:pic>
            <p:nvPicPr>
              <p:cNvPr id="5" name="Picture 4"/>
              <p:cNvPicPr>
                <a:picLocks noChangeAspect="1"/>
              </p:cNvPicPr>
              <p:nvPr/>
            </p:nvPicPr>
            <p:blipFill>
              <a:blip r:embed="rId2"/>
              <a:stretch>
                <a:fillRect/>
              </a:stretch>
            </p:blipFill>
            <p:spPr>
              <a:xfrm>
                <a:off x="957263" y="2438400"/>
                <a:ext cx="7219950" cy="3590925"/>
              </a:xfrm>
              <a:prstGeom prst="rect">
                <a:avLst/>
              </a:prstGeom>
            </p:spPr>
          </p:pic>
          <p:sp>
            <p:nvSpPr>
              <p:cNvPr id="6" name="Rounded Rectangle 5"/>
              <p:cNvSpPr/>
              <p:nvPr/>
            </p:nvSpPr>
            <p:spPr>
              <a:xfrm>
                <a:off x="2195513" y="2729556"/>
                <a:ext cx="471487" cy="1660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H="1">
              <a:off x="5638800" y="3810000"/>
              <a:ext cx="381000"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363983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Project Properties</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smtClean="0"/>
              <a:t>The </a:t>
            </a:r>
            <a:r>
              <a:rPr lang="en-US" sz="2000" u="sng" dirty="0" smtClean="0"/>
              <a:t>Assign Code</a:t>
            </a:r>
            <a:r>
              <a:rPr lang="en-US" sz="2000" dirty="0" smtClean="0"/>
              <a:t> box opens</a:t>
            </a:r>
            <a:endParaRPr lang="en-US" sz="2000" dirty="0"/>
          </a:p>
          <a:p>
            <a:pPr marL="857250" lvl="1" indent="-457200">
              <a:buFont typeface="+mj-lt"/>
              <a:buAutoNum type="alphaLcPeriod"/>
            </a:pPr>
            <a:r>
              <a:rPr lang="en-US" sz="1600" dirty="0"/>
              <a:t>Verify the correct code file is highlighted in the </a:t>
            </a:r>
            <a:r>
              <a:rPr lang="en-US" sz="1600" b="1" u="sng" dirty="0"/>
              <a:t>Code Files</a:t>
            </a:r>
            <a:r>
              <a:rPr lang="en-US" sz="1600" dirty="0"/>
              <a:t> panel</a:t>
            </a:r>
          </a:p>
          <a:p>
            <a:pPr marL="857250" lvl="1" indent="-457200">
              <a:buFont typeface="+mj-lt"/>
              <a:buAutoNum type="alphaLcPeriod"/>
            </a:pPr>
            <a:r>
              <a:rPr lang="en-US" sz="1600" dirty="0" smtClean="0"/>
              <a:t>Highlight </a:t>
            </a:r>
            <a:r>
              <a:rPr lang="en-US" sz="1600" dirty="0"/>
              <a:t>the Code position in the </a:t>
            </a:r>
            <a:r>
              <a:rPr lang="en-US" sz="1600" b="1" u="sng" dirty="0"/>
              <a:t>Code field to assign code file to</a:t>
            </a:r>
            <a:r>
              <a:rPr lang="en-US" sz="1600" dirty="0"/>
              <a:t> panel</a:t>
            </a:r>
          </a:p>
          <a:p>
            <a:pPr marL="857250" lvl="1" indent="-457200">
              <a:buFont typeface="+mj-lt"/>
              <a:buAutoNum type="alphaLcPeriod"/>
            </a:pPr>
            <a:r>
              <a:rPr lang="en-US" sz="1600" dirty="0" smtClean="0"/>
              <a:t>Click </a:t>
            </a:r>
            <a:r>
              <a:rPr lang="en-US" sz="1600" dirty="0"/>
              <a:t>the </a:t>
            </a:r>
            <a:r>
              <a:rPr lang="en-US" sz="1600" b="1" u="sng" dirty="0"/>
              <a:t>Assign</a:t>
            </a:r>
            <a:r>
              <a:rPr lang="en-US" sz="1600" dirty="0"/>
              <a:t> button located in the center of the </a:t>
            </a:r>
            <a:r>
              <a:rPr lang="en-US" sz="1600" u="sng" dirty="0"/>
              <a:t>Assign Code</a:t>
            </a:r>
            <a:r>
              <a:rPr lang="en-US" sz="1600" dirty="0"/>
              <a:t> </a:t>
            </a:r>
            <a:r>
              <a:rPr lang="en-US" sz="1600" dirty="0" smtClean="0"/>
              <a:t>box</a:t>
            </a:r>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r>
              <a:rPr lang="en-US" sz="1600" dirty="0" smtClean="0"/>
              <a:t>Verify </a:t>
            </a:r>
            <a:r>
              <a:rPr lang="en-US" sz="1600" dirty="0"/>
              <a:t>the </a:t>
            </a:r>
            <a:r>
              <a:rPr lang="en-US" sz="1600" b="1" u="sng" dirty="0"/>
              <a:t>Prompt</a:t>
            </a:r>
            <a:r>
              <a:rPr lang="en-US" sz="1600" dirty="0"/>
              <a:t> is correct or revise if </a:t>
            </a:r>
            <a:r>
              <a:rPr lang="en-US" sz="1600" dirty="0" smtClean="0"/>
              <a:t>necessary (box opens once you click Assign), Click </a:t>
            </a:r>
            <a:r>
              <a:rPr lang="en-US" sz="1600" b="1" u="sng" dirty="0" smtClean="0"/>
              <a:t>OK</a:t>
            </a:r>
            <a:endParaRPr lang="en-US" sz="1600" b="1" u="sng" dirty="0"/>
          </a:p>
          <a:p>
            <a:pPr marL="0" indent="0">
              <a:buNone/>
            </a:pP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43</a:t>
            </a:fld>
            <a:endParaRPr lang="en-US" altLang="en-US" dirty="0"/>
          </a:p>
        </p:txBody>
      </p:sp>
      <p:pic>
        <p:nvPicPr>
          <p:cNvPr id="8" name="Picture 7"/>
          <p:cNvPicPr>
            <a:picLocks noChangeAspect="1"/>
          </p:cNvPicPr>
          <p:nvPr/>
        </p:nvPicPr>
        <p:blipFill>
          <a:blip r:embed="rId3"/>
          <a:stretch>
            <a:fillRect/>
          </a:stretch>
        </p:blipFill>
        <p:spPr>
          <a:xfrm>
            <a:off x="2057400" y="2286000"/>
            <a:ext cx="5105400" cy="2002263"/>
          </a:xfrm>
          <a:prstGeom prst="rect">
            <a:avLst/>
          </a:prstGeom>
        </p:spPr>
      </p:pic>
      <p:pic>
        <p:nvPicPr>
          <p:cNvPr id="10" name="Picture 9"/>
          <p:cNvPicPr>
            <a:picLocks noChangeAspect="1"/>
          </p:cNvPicPr>
          <p:nvPr/>
        </p:nvPicPr>
        <p:blipFill>
          <a:blip r:embed="rId4"/>
          <a:stretch>
            <a:fillRect/>
          </a:stretch>
        </p:blipFill>
        <p:spPr>
          <a:xfrm>
            <a:off x="2767013" y="4876800"/>
            <a:ext cx="3048000" cy="119062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99426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to Project via Project Properties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sz="1800" dirty="0" smtClean="0"/>
              <a:t>The code file is now associated to the OPP project</a:t>
            </a:r>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r>
              <a:rPr lang="en-US" sz="1800" dirty="0" smtClean="0"/>
              <a:t>Click </a:t>
            </a:r>
            <a:r>
              <a:rPr lang="en-US" sz="1800" b="1" u="sng" dirty="0"/>
              <a:t>OK</a:t>
            </a:r>
          </a:p>
          <a:p>
            <a:pPr marL="457200" indent="-457200">
              <a:buFont typeface="+mj-lt"/>
              <a:buAutoNum type="arabicPeriod" startAt="6"/>
            </a:pPr>
            <a:r>
              <a:rPr lang="en-US" sz="1800" dirty="0"/>
              <a:t>The </a:t>
            </a:r>
            <a:r>
              <a:rPr lang="en-US" sz="1800" u="sng" dirty="0"/>
              <a:t>Project Properties</a:t>
            </a:r>
            <a:r>
              <a:rPr lang="en-US" sz="1800" dirty="0"/>
              <a:t> box will be visible</a:t>
            </a:r>
          </a:p>
          <a:p>
            <a:pPr marL="457200" indent="-457200">
              <a:buFont typeface="+mj-lt"/>
              <a:buAutoNum type="arabicPeriod" startAt="6"/>
            </a:pPr>
            <a:r>
              <a:rPr lang="en-US" sz="1800" dirty="0"/>
              <a:t>Click </a:t>
            </a:r>
            <a:r>
              <a:rPr lang="en-US" sz="1800" b="1" u="sng" dirty="0"/>
              <a:t>OK</a:t>
            </a:r>
          </a:p>
          <a:p>
            <a:pPr marL="457200" indent="-457200">
              <a:buFont typeface="+mj-lt"/>
              <a:buAutoNum type="arabicPeriod" startAt="6"/>
            </a:pPr>
            <a:r>
              <a:rPr lang="en-US" sz="1800" dirty="0"/>
              <a:t>Save the OPP </a:t>
            </a:r>
            <a:r>
              <a:rPr lang="en-US" sz="1800" dirty="0" smtClean="0"/>
              <a:t>project (</a:t>
            </a:r>
            <a:r>
              <a:rPr lang="en-US" sz="1800" b="1" u="sng" dirty="0" smtClean="0"/>
              <a:t>File</a:t>
            </a:r>
            <a:r>
              <a:rPr lang="en-US" sz="1800" b="1" dirty="0" smtClean="0"/>
              <a:t>&gt;</a:t>
            </a:r>
            <a:r>
              <a:rPr lang="en-US" sz="1800" b="1" u="sng" dirty="0" smtClean="0"/>
              <a:t>Save</a:t>
            </a:r>
            <a:r>
              <a:rPr lang="en-US" sz="1800" dirty="0" smtClean="0"/>
              <a:t>)</a:t>
            </a:r>
          </a:p>
          <a:p>
            <a:pPr marL="0" indent="0">
              <a:buNone/>
            </a:pPr>
            <a:endParaRPr lang="en-US" sz="1600" i="1" dirty="0" smtClean="0"/>
          </a:p>
          <a:p>
            <a:pPr marL="0" indent="0">
              <a:buNone/>
            </a:pPr>
            <a:r>
              <a:rPr lang="en-US" sz="1600" i="1" dirty="0" smtClean="0"/>
              <a:t>Note:  Code files can be assigned at the master project level and then saved to all subprojects associated with the master project by following the steps below:</a:t>
            </a:r>
            <a:endParaRPr lang="en-US" sz="1600" dirty="0" smtClean="0"/>
          </a:p>
          <a:p>
            <a:pPr>
              <a:buFont typeface="Wingdings" panose="05000000000000000000" pitchFamily="2" charset="2"/>
              <a:buChar char="§"/>
            </a:pPr>
            <a:r>
              <a:rPr lang="en-US" sz="1500" i="1" dirty="0" smtClean="0"/>
              <a:t>Add </a:t>
            </a:r>
            <a:r>
              <a:rPr lang="en-US" sz="1500" i="1" dirty="0"/>
              <a:t>the new code file(s) to one external subproject and save the </a:t>
            </a:r>
            <a:r>
              <a:rPr lang="en-US" sz="1500" i="1" dirty="0" smtClean="0"/>
              <a:t>project</a:t>
            </a:r>
            <a:endParaRPr lang="en-US" sz="1500" dirty="0" smtClean="0"/>
          </a:p>
          <a:p>
            <a:pPr>
              <a:buFont typeface="Wingdings" panose="05000000000000000000" pitchFamily="2" charset="2"/>
              <a:buChar char="§"/>
            </a:pPr>
            <a:r>
              <a:rPr lang="en-US" sz="1500" i="1" dirty="0" smtClean="0"/>
              <a:t>Open </a:t>
            </a:r>
            <a:r>
              <a:rPr lang="en-US" sz="1500" i="1" dirty="0"/>
              <a:t>the master project (with all subprojects opened exclusively) – this will add the new code files to the code file structure in the master project</a:t>
            </a:r>
            <a:endParaRPr lang="en-US" sz="1500" dirty="0"/>
          </a:p>
          <a:p>
            <a:pPr>
              <a:buFont typeface="Wingdings" panose="05000000000000000000" pitchFamily="2" charset="2"/>
              <a:buChar char="§"/>
            </a:pPr>
            <a:r>
              <a:rPr lang="en-US" sz="1500" i="1" dirty="0" smtClean="0"/>
              <a:t>Save </a:t>
            </a:r>
            <a:r>
              <a:rPr lang="en-US" sz="1500" i="1" dirty="0"/>
              <a:t>the master project – this will “push” down the new code files to all the external subprojects that don’t already have a code file in those positions</a:t>
            </a:r>
            <a:endParaRPr lang="en-US" sz="1500" dirty="0"/>
          </a:p>
          <a:p>
            <a:pPr marL="457200" indent="-457200">
              <a:buFont typeface="+mj-lt"/>
              <a:buAutoNum type="arabicPeriod" startAt="6"/>
            </a:pPr>
            <a:endParaRPr lang="en-US" sz="15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44</a:t>
            </a:fld>
            <a:endParaRPr lang="en-US" altLang="en-US" dirty="0"/>
          </a:p>
        </p:txBody>
      </p:sp>
      <p:grpSp>
        <p:nvGrpSpPr>
          <p:cNvPr id="9" name="Group 8"/>
          <p:cNvGrpSpPr/>
          <p:nvPr/>
        </p:nvGrpSpPr>
        <p:grpSpPr>
          <a:xfrm>
            <a:off x="1066801" y="1371600"/>
            <a:ext cx="5105400" cy="1676400"/>
            <a:chOff x="1066800" y="1371600"/>
            <a:chExt cx="5712227" cy="2269924"/>
          </a:xfrm>
        </p:grpSpPr>
        <p:pic>
          <p:nvPicPr>
            <p:cNvPr id="5" name="Picture 4"/>
            <p:cNvPicPr>
              <a:picLocks noChangeAspect="1"/>
            </p:cNvPicPr>
            <p:nvPr/>
          </p:nvPicPr>
          <p:blipFill>
            <a:blip r:embed="rId2"/>
            <a:stretch>
              <a:fillRect/>
            </a:stretch>
          </p:blipFill>
          <p:spPr>
            <a:xfrm>
              <a:off x="1066800" y="1371600"/>
              <a:ext cx="5712227" cy="2269924"/>
            </a:xfrm>
            <a:prstGeom prst="rect">
              <a:avLst/>
            </a:prstGeom>
          </p:spPr>
        </p:pic>
        <p:sp>
          <p:nvSpPr>
            <p:cNvPr id="7" name="Rounded Rectangle 6"/>
            <p:cNvSpPr/>
            <p:nvPr/>
          </p:nvSpPr>
          <p:spPr>
            <a:xfrm>
              <a:off x="3962400" y="2133600"/>
              <a:ext cx="1981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383328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to Project via Drag and Drop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a:t>Highlight the </a:t>
            </a:r>
            <a:r>
              <a:rPr lang="en-US" sz="2000" b="1" u="sng" dirty="0"/>
              <a:t>Codes</a:t>
            </a:r>
            <a:r>
              <a:rPr lang="en-US" sz="2000" dirty="0"/>
              <a:t> folder in the OPP </a:t>
            </a:r>
            <a:r>
              <a:rPr lang="en-US" sz="2000" dirty="0" smtClean="0"/>
              <a:t>Library (left pane)</a:t>
            </a:r>
          </a:p>
          <a:p>
            <a:pPr marL="457200" indent="-457200">
              <a:buFont typeface="+mj-lt"/>
              <a:buAutoNum type="arabicPeriod"/>
            </a:pPr>
            <a:r>
              <a:rPr lang="en-US" sz="2000" dirty="0"/>
              <a:t>Highlight the </a:t>
            </a:r>
            <a:r>
              <a:rPr lang="en-US" sz="2000" b="1" u="sng" dirty="0"/>
              <a:t>code file</a:t>
            </a:r>
            <a:r>
              <a:rPr lang="en-US" sz="2000" dirty="0"/>
              <a:t> to be </a:t>
            </a:r>
            <a:r>
              <a:rPr lang="en-US" sz="2000" dirty="0" smtClean="0"/>
              <a:t>added (right pane)</a:t>
            </a: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Drag the highlighted code file from the right and drop it onto the project you have open exclusively (in Open Plan Explorer, on left)</a:t>
            </a:r>
            <a:endParaRPr lang="en-US" sz="2000" dirty="0"/>
          </a:p>
          <a:p>
            <a:pPr marL="0" indent="0">
              <a:buNone/>
            </a:pP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45</a:t>
            </a:fld>
            <a:endParaRPr lang="en-US" altLang="en-US" dirty="0"/>
          </a:p>
        </p:txBody>
      </p:sp>
      <p:pic>
        <p:nvPicPr>
          <p:cNvPr id="8" name="Picture 7"/>
          <p:cNvPicPr>
            <a:picLocks noChangeAspect="1"/>
          </p:cNvPicPr>
          <p:nvPr/>
        </p:nvPicPr>
        <p:blipFill>
          <a:blip r:embed="rId2"/>
          <a:stretch>
            <a:fillRect/>
          </a:stretch>
        </p:blipFill>
        <p:spPr>
          <a:xfrm>
            <a:off x="1447800" y="2133600"/>
            <a:ext cx="5891213" cy="2758886"/>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975645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Drag and Drop</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a:t>The </a:t>
            </a:r>
            <a:r>
              <a:rPr lang="en-US" sz="2000" u="sng" dirty="0"/>
              <a:t>Assign Code</a:t>
            </a:r>
            <a:r>
              <a:rPr lang="en-US" sz="2000" dirty="0"/>
              <a:t> box opens</a:t>
            </a:r>
          </a:p>
          <a:p>
            <a:pPr marL="857250" lvl="1" indent="-457200">
              <a:buFont typeface="+mj-lt"/>
              <a:buAutoNum type="alphaLcPeriod"/>
            </a:pPr>
            <a:r>
              <a:rPr lang="en-US" sz="1600" dirty="0"/>
              <a:t>Verify the correct code file is highlighted in the </a:t>
            </a:r>
            <a:r>
              <a:rPr lang="en-US" sz="1600" b="1" u="sng" dirty="0"/>
              <a:t>Code Files</a:t>
            </a:r>
            <a:r>
              <a:rPr lang="en-US" sz="1600" dirty="0"/>
              <a:t> panel</a:t>
            </a:r>
          </a:p>
          <a:p>
            <a:pPr marL="857250" lvl="1" indent="-457200">
              <a:buFont typeface="+mj-lt"/>
              <a:buAutoNum type="alphaLcPeriod"/>
            </a:pPr>
            <a:r>
              <a:rPr lang="en-US" sz="1600" dirty="0"/>
              <a:t>Highlight the Code position in the </a:t>
            </a:r>
            <a:r>
              <a:rPr lang="en-US" sz="1600" b="1" u="sng" dirty="0"/>
              <a:t>Code field to assign code file to</a:t>
            </a:r>
            <a:r>
              <a:rPr lang="en-US" sz="1600" dirty="0"/>
              <a:t> panel</a:t>
            </a:r>
          </a:p>
          <a:p>
            <a:pPr marL="857250" lvl="1" indent="-457200">
              <a:buFont typeface="+mj-lt"/>
              <a:buAutoNum type="alphaLcPeriod"/>
            </a:pPr>
            <a:r>
              <a:rPr lang="en-US" sz="1600" dirty="0"/>
              <a:t>Click the </a:t>
            </a:r>
            <a:r>
              <a:rPr lang="en-US" sz="1600" b="1" u="sng" dirty="0"/>
              <a:t>Assign</a:t>
            </a:r>
            <a:r>
              <a:rPr lang="en-US" sz="1600" dirty="0"/>
              <a:t> button located in the center of the </a:t>
            </a:r>
            <a:r>
              <a:rPr lang="en-US" sz="1600" u="sng" dirty="0"/>
              <a:t>Assign Code</a:t>
            </a:r>
            <a:r>
              <a:rPr lang="en-US" sz="1600" dirty="0"/>
              <a:t> box</a:t>
            </a:r>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r>
              <a:rPr lang="en-US" sz="1600" dirty="0"/>
              <a:t>Verify the </a:t>
            </a:r>
            <a:r>
              <a:rPr lang="en-US" sz="1600" b="1" u="sng" dirty="0"/>
              <a:t>Prompt</a:t>
            </a:r>
            <a:r>
              <a:rPr lang="en-US" sz="1600" dirty="0"/>
              <a:t> is correct or revise if necessary (box opens once you click Assign</a:t>
            </a:r>
            <a:r>
              <a:rPr lang="en-US" sz="1600" dirty="0" smtClean="0"/>
              <a:t>), Click </a:t>
            </a:r>
            <a:r>
              <a:rPr lang="en-US" sz="1600" b="1" u="sng" dirty="0" smtClean="0"/>
              <a:t>OK</a:t>
            </a:r>
          </a:p>
          <a:p>
            <a:pPr marL="857250" lvl="1" indent="-457200">
              <a:buFont typeface="+mj-lt"/>
              <a:buAutoNum type="alphaLcPeriod"/>
            </a:pP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46</a:t>
            </a:fld>
            <a:endParaRPr lang="en-US" altLang="en-US" dirty="0"/>
          </a:p>
        </p:txBody>
      </p:sp>
      <p:pic>
        <p:nvPicPr>
          <p:cNvPr id="5" name="Picture 4"/>
          <p:cNvPicPr>
            <a:picLocks noChangeAspect="1"/>
          </p:cNvPicPr>
          <p:nvPr/>
        </p:nvPicPr>
        <p:blipFill>
          <a:blip r:embed="rId3"/>
          <a:stretch>
            <a:fillRect/>
          </a:stretch>
        </p:blipFill>
        <p:spPr>
          <a:xfrm>
            <a:off x="1905000" y="2286000"/>
            <a:ext cx="5648325" cy="2254411"/>
          </a:xfrm>
          <a:prstGeom prst="rect">
            <a:avLst/>
          </a:prstGeom>
        </p:spPr>
      </p:pic>
      <p:pic>
        <p:nvPicPr>
          <p:cNvPr id="6" name="Picture 5"/>
          <p:cNvPicPr>
            <a:picLocks noChangeAspect="1"/>
          </p:cNvPicPr>
          <p:nvPr/>
        </p:nvPicPr>
        <p:blipFill>
          <a:blip r:embed="rId4"/>
          <a:stretch>
            <a:fillRect/>
          </a:stretch>
        </p:blipFill>
        <p:spPr>
          <a:xfrm>
            <a:off x="3200399" y="5041198"/>
            <a:ext cx="3057525" cy="1181100"/>
          </a:xfrm>
          <a:prstGeom prst="rect">
            <a:avLst/>
          </a:prstGeom>
        </p:spPr>
      </p:pic>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744471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0200" y="1295400"/>
            <a:ext cx="4381583" cy="1728572"/>
          </a:xfrm>
          <a:prstGeom prst="rect">
            <a:avLst/>
          </a:prstGeom>
        </p:spPr>
      </p:pic>
      <p:sp>
        <p:nvSpPr>
          <p:cNvPr id="2" name="Title 1"/>
          <p:cNvSpPr>
            <a:spLocks noGrp="1"/>
          </p:cNvSpPr>
          <p:nvPr>
            <p:ph type="title"/>
          </p:nvPr>
        </p:nvSpPr>
        <p:spPr/>
        <p:txBody>
          <a:bodyPr/>
          <a:lstStyle/>
          <a:p>
            <a:r>
              <a:rPr lang="en-US" dirty="0"/>
              <a:t>Assigning to Project via Drag and Drop</a:t>
            </a:r>
          </a:p>
        </p:txBody>
      </p:sp>
      <p:sp>
        <p:nvSpPr>
          <p:cNvPr id="3" name="Content Placeholder 2"/>
          <p:cNvSpPr>
            <a:spLocks noGrp="1"/>
          </p:cNvSpPr>
          <p:nvPr>
            <p:ph idx="1"/>
          </p:nvPr>
        </p:nvSpPr>
        <p:spPr/>
        <p:txBody>
          <a:bodyPr/>
          <a:lstStyle/>
          <a:p>
            <a:pPr marL="457200" indent="-457200">
              <a:buFont typeface="+mj-lt"/>
              <a:buAutoNum type="arabicPeriod" startAt="6"/>
            </a:pPr>
            <a:r>
              <a:rPr lang="en-US" sz="1800" dirty="0" smtClean="0"/>
              <a:t>The code file is now associated to the OPP project</a:t>
            </a:r>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r>
              <a:rPr lang="en-US" sz="1800" dirty="0" smtClean="0"/>
              <a:t>Click </a:t>
            </a:r>
            <a:r>
              <a:rPr lang="en-US" sz="1800" b="1" u="sng" dirty="0"/>
              <a:t>OK</a:t>
            </a:r>
          </a:p>
          <a:p>
            <a:pPr marL="457200" indent="-457200">
              <a:buFont typeface="+mj-lt"/>
              <a:buAutoNum type="arabicPeriod" startAt="6"/>
            </a:pPr>
            <a:r>
              <a:rPr lang="en-US" sz="1800" dirty="0" smtClean="0"/>
              <a:t>Save </a:t>
            </a:r>
            <a:r>
              <a:rPr lang="en-US" sz="1800" dirty="0"/>
              <a:t>the OPP </a:t>
            </a:r>
            <a:r>
              <a:rPr lang="en-US" sz="1800" dirty="0" smtClean="0"/>
              <a:t>project (</a:t>
            </a:r>
            <a:r>
              <a:rPr lang="en-US" sz="1800" b="1" u="sng" dirty="0" smtClean="0"/>
              <a:t>File</a:t>
            </a:r>
            <a:r>
              <a:rPr lang="en-US" sz="1800" b="1" dirty="0" smtClean="0"/>
              <a:t>&gt;</a:t>
            </a:r>
            <a:r>
              <a:rPr lang="en-US" sz="1800" b="1" u="sng" dirty="0" smtClean="0"/>
              <a:t>Save</a:t>
            </a:r>
            <a:r>
              <a:rPr lang="en-US" sz="1800" dirty="0" smtClean="0"/>
              <a:t>)</a:t>
            </a:r>
          </a:p>
          <a:p>
            <a:pPr marL="0" indent="0">
              <a:buNone/>
            </a:pPr>
            <a:endParaRPr lang="en-US" sz="1600" i="1" dirty="0" smtClean="0"/>
          </a:p>
          <a:p>
            <a:pPr marL="0" indent="0">
              <a:buNone/>
            </a:pPr>
            <a:r>
              <a:rPr lang="en-US" sz="1600" i="1" dirty="0" smtClean="0"/>
              <a:t>Note:  Code files can be assigned at the master project level and then saved to all subprojects associated with the master project by following the steps below:</a:t>
            </a:r>
            <a:endParaRPr lang="en-US" sz="1600" dirty="0" smtClean="0"/>
          </a:p>
          <a:p>
            <a:pPr>
              <a:buFont typeface="Wingdings" panose="05000000000000000000" pitchFamily="2" charset="2"/>
              <a:buChar char="§"/>
            </a:pPr>
            <a:r>
              <a:rPr lang="en-US" sz="1500" i="1" dirty="0" smtClean="0"/>
              <a:t>Add </a:t>
            </a:r>
            <a:r>
              <a:rPr lang="en-US" sz="1500" i="1" dirty="0"/>
              <a:t>the new code file(s) to one external subproject and save the </a:t>
            </a:r>
            <a:r>
              <a:rPr lang="en-US" sz="1500" i="1" dirty="0" smtClean="0"/>
              <a:t>project</a:t>
            </a:r>
            <a:endParaRPr lang="en-US" sz="1500" dirty="0" smtClean="0"/>
          </a:p>
          <a:p>
            <a:pPr>
              <a:buFont typeface="Wingdings" panose="05000000000000000000" pitchFamily="2" charset="2"/>
              <a:buChar char="§"/>
            </a:pPr>
            <a:r>
              <a:rPr lang="en-US" sz="1500" i="1" dirty="0" smtClean="0"/>
              <a:t>Open </a:t>
            </a:r>
            <a:r>
              <a:rPr lang="en-US" sz="1500" i="1" dirty="0"/>
              <a:t>the master project (with all subprojects opened exclusively) – this will add the new code files to the code file structure in the master project</a:t>
            </a:r>
            <a:endParaRPr lang="en-US" sz="1500" dirty="0"/>
          </a:p>
          <a:p>
            <a:pPr>
              <a:buFont typeface="Wingdings" panose="05000000000000000000" pitchFamily="2" charset="2"/>
              <a:buChar char="§"/>
            </a:pPr>
            <a:r>
              <a:rPr lang="en-US" sz="1500" i="1" dirty="0" smtClean="0"/>
              <a:t>Save </a:t>
            </a:r>
            <a:r>
              <a:rPr lang="en-US" sz="1500" i="1" dirty="0"/>
              <a:t>the master project – this will “push” down the new code files to all the external subprojects that don’t already have a code file in those positions</a:t>
            </a:r>
            <a:endParaRPr lang="en-US" sz="1500" dirty="0"/>
          </a:p>
          <a:p>
            <a:pPr marL="457200" indent="-457200">
              <a:buFont typeface="+mj-lt"/>
              <a:buAutoNum type="arabicPeriod" startAt="6"/>
            </a:pPr>
            <a:endParaRPr lang="en-US" sz="15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47</a:t>
            </a:fld>
            <a:endParaRPr lang="en-US" altLang="en-US" dirty="0"/>
          </a:p>
        </p:txBody>
      </p:sp>
      <p:sp>
        <p:nvSpPr>
          <p:cNvPr id="7" name="Rounded Rectangle 6"/>
          <p:cNvSpPr/>
          <p:nvPr/>
        </p:nvSpPr>
        <p:spPr>
          <a:xfrm>
            <a:off x="3786229" y="1905001"/>
            <a:ext cx="1770731"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511424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File Maintenance</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
            </a:pPr>
            <a:r>
              <a:rPr lang="en-US" dirty="0" smtClean="0"/>
              <a:t>Update existing code file</a:t>
            </a:r>
          </a:p>
          <a:p>
            <a:pPr lvl="1">
              <a:buFont typeface="Wingdings" panose="05000000000000000000" pitchFamily="2" charset="2"/>
              <a:buChar char="§"/>
            </a:pPr>
            <a:r>
              <a:rPr lang="en-US" dirty="0" smtClean="0">
                <a:hlinkClick r:id="rId2" action="ppaction://hlinksldjump"/>
              </a:rPr>
              <a:t>Add New Code Elements</a:t>
            </a:r>
            <a:endParaRPr lang="en-US" dirty="0" smtClean="0"/>
          </a:p>
          <a:p>
            <a:pPr lvl="1">
              <a:buFont typeface="Wingdings" panose="05000000000000000000" pitchFamily="2" charset="2"/>
              <a:buChar char="§"/>
            </a:pPr>
            <a:r>
              <a:rPr lang="en-US" dirty="0" smtClean="0">
                <a:hlinkClick r:id="rId3" action="ppaction://hlinksldjump"/>
              </a:rPr>
              <a:t>Delete Existing Code Elements</a:t>
            </a:r>
            <a:endParaRPr lang="en-US" dirty="0" smtClean="0"/>
          </a:p>
          <a:p>
            <a:pPr lvl="1">
              <a:buFont typeface="Wingdings" panose="05000000000000000000" pitchFamily="2" charset="2"/>
              <a:buChar char="§"/>
            </a:pPr>
            <a:r>
              <a:rPr lang="en-US" dirty="0" smtClean="0">
                <a:hlinkClick r:id="rId4" action="ppaction://hlinksldjump"/>
              </a:rPr>
              <a:t>Revise Existing Code Elements</a:t>
            </a:r>
            <a:endParaRPr lang="en-US" dirty="0" smtClean="0"/>
          </a:p>
          <a:p>
            <a:pPr>
              <a:buFont typeface="Wingdings" panose="05000000000000000000" pitchFamily="2" charset="2"/>
              <a:buChar char="§"/>
            </a:pPr>
            <a:r>
              <a:rPr lang="en-US" dirty="0" smtClean="0">
                <a:hlinkClick r:id="rId5" action="ppaction://hlinksldjump"/>
              </a:rPr>
              <a:t>Remove a Code File from an OPP Project</a:t>
            </a:r>
            <a:endParaRPr lang="en-US" dirty="0" smtClean="0"/>
          </a:p>
          <a:p>
            <a:pPr>
              <a:buFont typeface="Wingdings" panose="05000000000000000000" pitchFamily="2" charset="2"/>
              <a:buChar char="§"/>
            </a:pPr>
            <a:r>
              <a:rPr lang="en-US" dirty="0" smtClean="0">
                <a:hlinkClick r:id="rId6" action="ppaction://hlinksldjump"/>
              </a:rPr>
              <a:t>Delete a Code File from the OPP Library</a:t>
            </a:r>
            <a:endParaRPr lang="en-US" dirty="0" smtClean="0"/>
          </a:p>
          <a:p>
            <a:pPr>
              <a:buFont typeface="Wingdings" panose="05000000000000000000" pitchFamily="2" charset="2"/>
              <a:buChar char="§"/>
            </a:pPr>
            <a:r>
              <a:rPr lang="en-US" dirty="0" smtClean="0">
                <a:hlinkClick r:id="rId7" action="ppaction://hlinksldjump"/>
              </a:rPr>
              <a:t>Print the Contents of a Code File</a:t>
            </a:r>
            <a:endParaRPr lang="en-US" dirty="0" smtClean="0"/>
          </a:p>
          <a:p>
            <a:endParaRPr lang="en-US" dirty="0"/>
          </a:p>
        </p:txBody>
      </p:sp>
      <p:sp>
        <p:nvSpPr>
          <p:cNvPr id="4" name="Slide Number Placeholder 3"/>
          <p:cNvSpPr>
            <a:spLocks noGrp="1"/>
          </p:cNvSpPr>
          <p:nvPr>
            <p:ph type="sldNum" sz="quarter" idx="4"/>
          </p:nvPr>
        </p:nvSpPr>
        <p:spPr/>
        <p:txBody>
          <a:bodyPr/>
          <a:lstStyle/>
          <a:p>
            <a:fld id="{46AAC376-8C34-434C-8DB1-83133F627468}" type="slidenum">
              <a:rPr lang="en-US" altLang="en-US" smtClean="0"/>
              <a:pPr/>
              <a:t>48</a:t>
            </a:fld>
            <a:endParaRPr lang="en-US" altLang="en-US"/>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9564235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Add New Code Element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Open the code file in exclusive mode</a:t>
            </a:r>
          </a:p>
          <a:p>
            <a:pPr marL="457200" indent="-457200">
              <a:buFont typeface="+mj-lt"/>
              <a:buAutoNum type="arabicPeriod"/>
            </a:pPr>
            <a:r>
              <a:rPr lang="en-US" dirty="0" smtClean="0"/>
              <a:t>Using </a:t>
            </a:r>
            <a:r>
              <a:rPr lang="en-US" dirty="0"/>
              <a:t>the Code View, Double click in the blank white area, or right mouse click and select </a:t>
            </a:r>
            <a:r>
              <a:rPr lang="en-US" b="1" u="sng" dirty="0"/>
              <a:t>Add Code</a:t>
            </a:r>
            <a:r>
              <a:rPr lang="en-US" b="1" dirty="0"/>
              <a:t>,</a:t>
            </a:r>
            <a:r>
              <a:rPr lang="en-US" dirty="0"/>
              <a:t> or select the </a:t>
            </a:r>
            <a:r>
              <a:rPr lang="en-US" b="1" u="sng" dirty="0"/>
              <a:t>Edit</a:t>
            </a:r>
            <a:r>
              <a:rPr lang="en-US" b="1" dirty="0"/>
              <a:t> </a:t>
            </a:r>
            <a:r>
              <a:rPr lang="en-US" dirty="0"/>
              <a:t>ribbon,</a:t>
            </a:r>
            <a:r>
              <a:rPr lang="en-US" b="1" dirty="0"/>
              <a:t> </a:t>
            </a:r>
            <a:r>
              <a:rPr lang="en-US" b="1" dirty="0" smtClean="0"/>
              <a:t>‘</a:t>
            </a:r>
            <a:r>
              <a:rPr lang="en-US" sz="3200" b="1" dirty="0" smtClean="0">
                <a:solidFill>
                  <a:srgbClr val="00B050"/>
                </a:solidFill>
              </a:rPr>
              <a:t>+</a:t>
            </a:r>
            <a:r>
              <a:rPr lang="en-US" b="1" dirty="0" smtClean="0"/>
              <a:t>’ </a:t>
            </a:r>
            <a:r>
              <a:rPr lang="en-US" b="1" u="sng" dirty="0" smtClean="0"/>
              <a:t>Add </a:t>
            </a:r>
            <a:r>
              <a:rPr lang="en-US" b="1" u="sng" dirty="0"/>
              <a:t>Code</a:t>
            </a:r>
            <a:endParaRPr lang="en-US" u="sng" dirty="0"/>
          </a:p>
          <a:p>
            <a:pPr marL="857250" lvl="1" indent="-457200">
              <a:buFont typeface="+mj-lt"/>
              <a:buAutoNum type="alphaLcPeriod"/>
            </a:pPr>
            <a:r>
              <a:rPr lang="en-US" dirty="0" smtClean="0"/>
              <a:t>Enter </a:t>
            </a:r>
            <a:r>
              <a:rPr lang="en-US" dirty="0"/>
              <a:t>the </a:t>
            </a:r>
            <a:r>
              <a:rPr lang="en-US" dirty="0" smtClean="0"/>
              <a:t>desired Code and Description</a:t>
            </a:r>
          </a:p>
          <a:p>
            <a:pPr marL="457200" indent="-457200">
              <a:buFont typeface="+mj-lt"/>
              <a:buAutoNum type="arabicPeriod"/>
            </a:pPr>
            <a:r>
              <a:rPr lang="en-US" dirty="0" smtClean="0"/>
              <a:t>Click </a:t>
            </a:r>
            <a:r>
              <a:rPr lang="en-US" b="1" u="sng" dirty="0"/>
              <a:t>Apply</a:t>
            </a:r>
            <a:r>
              <a:rPr lang="en-US" dirty="0"/>
              <a:t> or </a:t>
            </a:r>
            <a:r>
              <a:rPr lang="en-US" b="1" u="sng" dirty="0"/>
              <a:t>Close</a:t>
            </a:r>
            <a:r>
              <a:rPr lang="en-US" dirty="0"/>
              <a:t> to add the code to the code file</a:t>
            </a:r>
          </a:p>
          <a:p>
            <a:pPr marL="457200" indent="-457200">
              <a:buFont typeface="+mj-lt"/>
              <a:buAutoNum type="arabicPeriod"/>
            </a:pPr>
            <a:r>
              <a:rPr lang="en-US" dirty="0" smtClean="0"/>
              <a:t>Save </a:t>
            </a:r>
            <a:r>
              <a:rPr lang="en-US" dirty="0"/>
              <a:t>the code </a:t>
            </a:r>
            <a:r>
              <a:rPr lang="en-US" dirty="0" smtClean="0"/>
              <a:t>file (</a:t>
            </a:r>
            <a:r>
              <a:rPr lang="en-US" b="1" u="sng" dirty="0" smtClean="0"/>
              <a:t>File</a:t>
            </a:r>
            <a:r>
              <a:rPr lang="en-US" b="1" dirty="0" smtClean="0"/>
              <a:t>&gt;</a:t>
            </a:r>
            <a:r>
              <a:rPr lang="en-US" b="1" u="sng" dirty="0" smtClean="0"/>
              <a:t>Save</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49</a:t>
            </a:fld>
            <a:endParaRPr lang="en-US" altLang="en-US"/>
          </a:p>
        </p:txBody>
      </p:sp>
      <p:pic>
        <p:nvPicPr>
          <p:cNvPr id="5" name="Picture 4"/>
          <p:cNvPicPr>
            <a:picLocks noChangeAspect="1"/>
          </p:cNvPicPr>
          <p:nvPr/>
        </p:nvPicPr>
        <p:blipFill>
          <a:blip r:embed="rId2"/>
          <a:stretch>
            <a:fillRect/>
          </a:stretch>
        </p:blipFill>
        <p:spPr>
          <a:xfrm>
            <a:off x="2655094" y="4001435"/>
            <a:ext cx="3824287" cy="2235853"/>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254421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Information </a:t>
            </a:r>
            <a:r>
              <a:rPr lang="fr-FR" dirty="0" err="1" smtClean="0"/>
              <a:t>Cont</a:t>
            </a:r>
            <a:r>
              <a:rPr lang="fr-FR" dirty="0" smtClean="0"/>
              <a:t>.</a:t>
            </a:r>
            <a:endParaRPr lang="en-US" dirty="0"/>
          </a:p>
        </p:txBody>
      </p:sp>
      <p:sp>
        <p:nvSpPr>
          <p:cNvPr id="3" name="Content Placeholder 2"/>
          <p:cNvSpPr>
            <a:spLocks noGrp="1"/>
          </p:cNvSpPr>
          <p:nvPr>
            <p:ph idx="1"/>
          </p:nvPr>
        </p:nvSpPr>
        <p:spPr/>
        <p:txBody>
          <a:bodyPr/>
          <a:lstStyle/>
          <a:p>
            <a:pPr marL="0" indent="0">
              <a:buNone/>
            </a:pPr>
            <a:r>
              <a:rPr lang="en-US" sz="2000" dirty="0"/>
              <a:t>There are three categories of code files:</a:t>
            </a:r>
          </a:p>
          <a:p>
            <a:pPr>
              <a:buFont typeface="Wingdings" panose="05000000000000000000" pitchFamily="2" charset="2"/>
              <a:buChar char="§"/>
            </a:pPr>
            <a:r>
              <a:rPr lang="en-US" sz="1800" dirty="0" smtClean="0"/>
              <a:t>Standard </a:t>
            </a:r>
            <a:r>
              <a:rPr lang="en-US" sz="1800" dirty="0"/>
              <a:t>Code Files (assigned in code positions C01 through C50)</a:t>
            </a:r>
          </a:p>
          <a:p>
            <a:pPr>
              <a:buFont typeface="Wingdings" panose="05000000000000000000" pitchFamily="2" charset="2"/>
              <a:buChar char="§"/>
            </a:pPr>
            <a:r>
              <a:rPr lang="en-US" sz="1800" dirty="0" smtClean="0"/>
              <a:t>Program </a:t>
            </a:r>
            <a:r>
              <a:rPr lang="en-US" sz="1800" dirty="0"/>
              <a:t>Specific Code Files (assigned in code positions C51 through C90)</a:t>
            </a:r>
          </a:p>
          <a:p>
            <a:pPr>
              <a:buFont typeface="Wingdings" panose="05000000000000000000" pitchFamily="2" charset="2"/>
              <a:buChar char="§"/>
            </a:pPr>
            <a:r>
              <a:rPr lang="en-US" sz="1800" dirty="0" smtClean="0"/>
              <a:t>Project </a:t>
            </a:r>
            <a:r>
              <a:rPr lang="en-US" sz="1800" dirty="0"/>
              <a:t>Level Code Files (CSPR_C2_CME_PROGRAM, and CSPR_C3_IMICS).  The project level codes are created by </a:t>
            </a:r>
            <a:r>
              <a:rPr lang="en-US" sz="1800" dirty="0" smtClean="0"/>
              <a:t>SYSADMIN and </a:t>
            </a:r>
            <a:r>
              <a:rPr lang="en-US" sz="1800" dirty="0"/>
              <a:t>are automatically attached to the projects.  These codes are located in the Project Properties/Codes tab.</a:t>
            </a:r>
          </a:p>
          <a:p>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a:t>
            </a:fld>
            <a:endParaRPr lang="en-US" altLang="en-US"/>
          </a:p>
        </p:txBody>
      </p:sp>
      <p:pic>
        <p:nvPicPr>
          <p:cNvPr id="5" name="Picture 4"/>
          <p:cNvPicPr>
            <a:picLocks noChangeAspect="1"/>
          </p:cNvPicPr>
          <p:nvPr/>
        </p:nvPicPr>
        <p:blipFill>
          <a:blip r:embed="rId2"/>
          <a:stretch>
            <a:fillRect/>
          </a:stretch>
        </p:blipFill>
        <p:spPr>
          <a:xfrm>
            <a:off x="1259682" y="3596451"/>
            <a:ext cx="6615112" cy="2534474"/>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2488641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571"/>
            <a:ext cx="8077199" cy="443198"/>
          </a:xfrm>
        </p:spPr>
        <p:txBody>
          <a:bodyPr/>
          <a:lstStyle/>
          <a:p>
            <a:r>
              <a:rPr lang="en-US" dirty="0" smtClean="0"/>
              <a:t>Update – Delete Existing Code Element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Open the code file in exclusive mode</a:t>
            </a:r>
          </a:p>
          <a:p>
            <a:pPr marL="457200" indent="-457200">
              <a:buFont typeface="+mj-lt"/>
              <a:buAutoNum type="arabicPeriod"/>
            </a:pPr>
            <a:r>
              <a:rPr lang="en-US" dirty="0" smtClean="0"/>
              <a:t>Using </a:t>
            </a:r>
            <a:r>
              <a:rPr lang="en-US" dirty="0"/>
              <a:t>the Code View, </a:t>
            </a:r>
            <a:r>
              <a:rPr lang="en-US" dirty="0" smtClean="0"/>
              <a:t>right </a:t>
            </a:r>
            <a:r>
              <a:rPr lang="en-US" dirty="0"/>
              <a:t>mouse click </a:t>
            </a:r>
            <a:r>
              <a:rPr lang="en-US" dirty="0" smtClean="0"/>
              <a:t>on the code to be deleted and </a:t>
            </a:r>
            <a:r>
              <a:rPr lang="en-US" dirty="0"/>
              <a:t>select </a:t>
            </a:r>
            <a:r>
              <a:rPr lang="en-US" b="1" u="sng" dirty="0" smtClean="0"/>
              <a:t>Delete</a:t>
            </a:r>
            <a:r>
              <a:rPr lang="en-US" b="1" dirty="0" smtClean="0"/>
              <a:t>,</a:t>
            </a:r>
            <a:r>
              <a:rPr lang="en-US" dirty="0" smtClean="0"/>
              <a:t> </a:t>
            </a:r>
            <a:r>
              <a:rPr lang="en-US" dirty="0"/>
              <a:t>or select the </a:t>
            </a:r>
            <a:r>
              <a:rPr lang="en-US" b="1" u="sng" dirty="0"/>
              <a:t>Edit</a:t>
            </a:r>
            <a:r>
              <a:rPr lang="en-US" b="1" dirty="0"/>
              <a:t> </a:t>
            </a:r>
            <a:r>
              <a:rPr lang="en-US" dirty="0"/>
              <a:t>ribbon,</a:t>
            </a:r>
            <a:r>
              <a:rPr lang="en-US" b="1" dirty="0"/>
              <a:t> </a:t>
            </a:r>
            <a:r>
              <a:rPr lang="en-US" b="1" dirty="0" smtClean="0"/>
              <a:t>‘</a:t>
            </a:r>
            <a:r>
              <a:rPr lang="en-US" b="1" dirty="0" smtClean="0">
                <a:solidFill>
                  <a:srgbClr val="FF0000"/>
                </a:solidFill>
              </a:rPr>
              <a:t>X</a:t>
            </a:r>
            <a:r>
              <a:rPr lang="en-US" b="1" dirty="0" smtClean="0"/>
              <a:t>’ </a:t>
            </a:r>
            <a:r>
              <a:rPr lang="en-US" b="1" u="sng" dirty="0" smtClean="0"/>
              <a:t>Delete Code</a:t>
            </a:r>
          </a:p>
          <a:p>
            <a:pPr marL="457200" indent="-457200">
              <a:buFont typeface="+mj-lt"/>
              <a:buAutoNum type="arabicPeriod"/>
            </a:pPr>
            <a:endParaRPr lang="en-US" b="1" u="sng" dirty="0"/>
          </a:p>
          <a:p>
            <a:pPr marL="457200" indent="-457200">
              <a:buFont typeface="+mj-lt"/>
              <a:buAutoNum type="arabicPeriod"/>
            </a:pPr>
            <a:endParaRPr lang="en-US" u="sng" dirty="0" smtClean="0"/>
          </a:p>
          <a:p>
            <a:pPr marL="457200" indent="-457200">
              <a:buFont typeface="+mj-lt"/>
              <a:buAutoNum type="arabicPeriod"/>
            </a:pPr>
            <a:endParaRPr lang="en-US" u="sng" dirty="0"/>
          </a:p>
          <a:p>
            <a:pPr marL="457200" indent="-457200">
              <a:buFont typeface="+mj-lt"/>
              <a:buAutoNum type="arabicPeriod"/>
            </a:pPr>
            <a:endParaRPr lang="en-US" u="sng" dirty="0"/>
          </a:p>
          <a:p>
            <a:pPr marL="857250" lvl="1" indent="-457200">
              <a:buFont typeface="+mj-lt"/>
              <a:buAutoNum type="alphaLcPeriod"/>
            </a:pPr>
            <a:r>
              <a:rPr lang="en-US" dirty="0" smtClean="0"/>
              <a:t>A box will open asking ‘Delete this node?’, click </a:t>
            </a:r>
            <a:r>
              <a:rPr lang="en-US" b="1" u="sng" dirty="0" smtClean="0"/>
              <a:t>OK</a:t>
            </a:r>
            <a:endParaRPr lang="en-US" b="1" u="sng" dirty="0"/>
          </a:p>
          <a:p>
            <a:pPr mar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50</a:t>
            </a:fld>
            <a:endParaRPr lang="en-US" altLang="en-US"/>
          </a:p>
        </p:txBody>
      </p:sp>
      <p:pic>
        <p:nvPicPr>
          <p:cNvPr id="6" name="Picture 5"/>
          <p:cNvPicPr>
            <a:picLocks noChangeAspect="1"/>
          </p:cNvPicPr>
          <p:nvPr/>
        </p:nvPicPr>
        <p:blipFill>
          <a:blip r:embed="rId2"/>
          <a:stretch>
            <a:fillRect/>
          </a:stretch>
        </p:blipFill>
        <p:spPr>
          <a:xfrm>
            <a:off x="4405312" y="2362200"/>
            <a:ext cx="1844320" cy="1577482"/>
          </a:xfrm>
          <a:prstGeom prst="rect">
            <a:avLst/>
          </a:prstGeom>
        </p:spPr>
      </p:pic>
      <p:pic>
        <p:nvPicPr>
          <p:cNvPr id="7" name="Picture 6"/>
          <p:cNvPicPr>
            <a:picLocks noChangeAspect="1"/>
          </p:cNvPicPr>
          <p:nvPr/>
        </p:nvPicPr>
        <p:blipFill>
          <a:blip r:embed="rId3"/>
          <a:stretch>
            <a:fillRect/>
          </a:stretch>
        </p:blipFill>
        <p:spPr>
          <a:xfrm>
            <a:off x="3657600" y="4748247"/>
            <a:ext cx="1495424" cy="1043836"/>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0644523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Delete Existing Code Element</a:t>
            </a:r>
            <a:endParaRPr lang="en-US" dirty="0"/>
          </a:p>
        </p:txBody>
      </p:sp>
      <p:sp>
        <p:nvSpPr>
          <p:cNvPr id="3" name="Content Placeholder 2"/>
          <p:cNvSpPr>
            <a:spLocks noGrp="1"/>
          </p:cNvSpPr>
          <p:nvPr>
            <p:ph idx="1"/>
          </p:nvPr>
        </p:nvSpPr>
        <p:spPr/>
        <p:txBody>
          <a:bodyPr/>
          <a:lstStyle/>
          <a:p>
            <a:pPr marL="0" indent="0">
              <a:buNone/>
            </a:pPr>
            <a:r>
              <a:rPr lang="en-US" sz="2000" i="1" dirty="0"/>
              <a:t>Note:  The following message will be received if the code selected to be deleted is assigned to OPP activities.</a:t>
            </a:r>
            <a:r>
              <a:rPr lang="en-US" sz="2000" dirty="0"/>
              <a:t> </a:t>
            </a:r>
            <a:endParaRPr lang="en-US" sz="2000" dirty="0" smtClean="0"/>
          </a:p>
          <a:p>
            <a:pPr marL="0" indent="0">
              <a:buNone/>
            </a:pPr>
            <a:endParaRPr lang="en-US" b="1" u="sng" dirty="0"/>
          </a:p>
          <a:p>
            <a:pPr marL="457200" indent="-457200">
              <a:buFont typeface="+mj-lt"/>
              <a:buAutoNum type="arabicPeriod"/>
            </a:pPr>
            <a:endParaRPr lang="en-US" u="sng" dirty="0" smtClean="0"/>
          </a:p>
          <a:p>
            <a:pPr marL="857250" lvl="1" indent="-457200">
              <a:buFont typeface="+mj-lt"/>
              <a:buAutoNum type="alphaLcPeriod"/>
            </a:pPr>
            <a:r>
              <a:rPr lang="en-US" sz="1800" dirty="0" smtClean="0"/>
              <a:t>Open a spreadsheet view and remove the code assignments from the activities.</a:t>
            </a:r>
          </a:p>
          <a:p>
            <a:pPr marL="857250" lvl="1" indent="-457200">
              <a:buFont typeface="+mj-lt"/>
              <a:buAutoNum type="alphaLcPeriod"/>
            </a:pPr>
            <a:endParaRPr lang="en-US" sz="1800" b="1" u="sng" dirty="0"/>
          </a:p>
          <a:p>
            <a:pPr marL="857250" lvl="1" indent="-457200">
              <a:buFont typeface="+mj-lt"/>
              <a:buAutoNum type="alphaLcPeriod"/>
            </a:pPr>
            <a:endParaRPr lang="en-US" sz="1800" b="1" u="sng" dirty="0" smtClean="0"/>
          </a:p>
          <a:p>
            <a:pPr marL="857250" lvl="1" indent="-457200">
              <a:buFont typeface="+mj-lt"/>
              <a:buAutoNum type="alphaLcPeriod"/>
            </a:pPr>
            <a:endParaRPr lang="en-US" sz="1800" b="1" u="sng" dirty="0"/>
          </a:p>
          <a:p>
            <a:pPr marL="857250" lvl="1" indent="-457200">
              <a:buFont typeface="+mj-lt"/>
              <a:buAutoNum type="alphaLcPeriod"/>
            </a:pPr>
            <a:endParaRPr lang="en-US" sz="1800" b="1" u="sng" dirty="0" smtClean="0"/>
          </a:p>
          <a:p>
            <a:pPr marL="857250" lvl="1" indent="-457200">
              <a:buFont typeface="+mj-lt"/>
              <a:buAutoNum type="alphaLcPeriod"/>
            </a:pPr>
            <a:endParaRPr lang="en-US" sz="1800" b="1" u="sng" dirty="0"/>
          </a:p>
          <a:p>
            <a:pPr marL="857250" lvl="1" indent="-457200">
              <a:buFont typeface="+mj-lt"/>
              <a:buAutoNum type="alphaLcPeriod"/>
            </a:pPr>
            <a:endParaRPr lang="en-US" sz="1800" b="1" u="sng" dirty="0" smtClean="0"/>
          </a:p>
          <a:p>
            <a:pPr marL="857250" lvl="1" indent="-457200">
              <a:buFont typeface="+mj-lt"/>
              <a:buAutoNum type="alphaLcPeriod"/>
            </a:pPr>
            <a:endParaRPr lang="en-US" sz="1800" b="1" u="sng" dirty="0"/>
          </a:p>
          <a:p>
            <a:pPr marL="857250" lvl="1" indent="-457200">
              <a:buFont typeface="+mj-lt"/>
              <a:buAutoNum type="alphaLcPeriod"/>
            </a:pPr>
            <a:endParaRPr lang="en-US" sz="1800" b="1" u="sng" dirty="0" smtClean="0"/>
          </a:p>
          <a:p>
            <a:pPr marL="857250" lvl="1" indent="-457200">
              <a:buFont typeface="+mj-lt"/>
              <a:buAutoNum type="alphaLcPeriod"/>
            </a:pPr>
            <a:r>
              <a:rPr lang="en-US" sz="1800" dirty="0" smtClean="0"/>
              <a:t>You can now successfully delete the code from the code file</a:t>
            </a:r>
            <a:endParaRPr lang="en-US" sz="1800" dirty="0"/>
          </a:p>
          <a:p>
            <a:pPr mar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51</a:t>
            </a:fld>
            <a:endParaRPr lang="en-US" altLang="en-US"/>
          </a:p>
        </p:txBody>
      </p:sp>
      <p:pic>
        <p:nvPicPr>
          <p:cNvPr id="5" name="Picture 4"/>
          <p:cNvPicPr>
            <a:picLocks noChangeAspect="1"/>
          </p:cNvPicPr>
          <p:nvPr/>
        </p:nvPicPr>
        <p:blipFill>
          <a:blip r:embed="rId2"/>
          <a:stretch>
            <a:fillRect/>
          </a:stretch>
        </p:blipFill>
        <p:spPr>
          <a:xfrm>
            <a:off x="1304925" y="1603047"/>
            <a:ext cx="6705600" cy="996660"/>
          </a:xfrm>
          <a:prstGeom prst="rect">
            <a:avLst/>
          </a:prstGeom>
        </p:spPr>
      </p:pic>
      <p:pic>
        <p:nvPicPr>
          <p:cNvPr id="8" name="Picture 7"/>
          <p:cNvPicPr>
            <a:picLocks noChangeAspect="1"/>
          </p:cNvPicPr>
          <p:nvPr/>
        </p:nvPicPr>
        <p:blipFill>
          <a:blip r:embed="rId3"/>
          <a:stretch>
            <a:fillRect/>
          </a:stretch>
        </p:blipFill>
        <p:spPr>
          <a:xfrm>
            <a:off x="1905000" y="3165476"/>
            <a:ext cx="5062538" cy="1200150"/>
          </a:xfrm>
          <a:prstGeom prst="rect">
            <a:avLst/>
          </a:prstGeom>
        </p:spPr>
      </p:pic>
      <p:pic>
        <p:nvPicPr>
          <p:cNvPr id="10" name="Picture 9"/>
          <p:cNvPicPr>
            <a:picLocks noChangeAspect="1"/>
          </p:cNvPicPr>
          <p:nvPr/>
        </p:nvPicPr>
        <p:blipFill>
          <a:blip r:embed="rId4"/>
          <a:stretch>
            <a:fillRect/>
          </a:stretch>
        </p:blipFill>
        <p:spPr>
          <a:xfrm>
            <a:off x="1837877" y="4437857"/>
            <a:ext cx="5114925" cy="1247775"/>
          </a:xfrm>
          <a:prstGeom prst="rect">
            <a:avLst/>
          </a:prstGeom>
        </p:spPr>
      </p:pic>
      <p:sp>
        <p:nvSpPr>
          <p:cNvPr id="11" name="Rounded Rectangle 10"/>
          <p:cNvSpPr/>
          <p:nvPr/>
        </p:nvSpPr>
        <p:spPr>
          <a:xfrm>
            <a:off x="4291013" y="3139923"/>
            <a:ext cx="1042987" cy="11534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301771" y="4437857"/>
            <a:ext cx="1042987" cy="11534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17616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Revise Existing Code Element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Open the code file in exclusive mode</a:t>
            </a:r>
          </a:p>
          <a:p>
            <a:pPr marL="457200" indent="-457200">
              <a:buFont typeface="+mj-lt"/>
              <a:buAutoNum type="arabicPeriod"/>
            </a:pPr>
            <a:r>
              <a:rPr lang="en-US" dirty="0" smtClean="0"/>
              <a:t>Using </a:t>
            </a:r>
            <a:r>
              <a:rPr lang="en-US" dirty="0"/>
              <a:t>the Code View, Double click </a:t>
            </a:r>
            <a:r>
              <a:rPr lang="en-US" dirty="0" smtClean="0"/>
              <a:t>on the code, or right click and select </a:t>
            </a:r>
            <a:r>
              <a:rPr lang="en-US" b="1" u="sng" dirty="0" smtClean="0"/>
              <a:t>Edit</a:t>
            </a:r>
            <a:r>
              <a:rPr lang="en-US" dirty="0" smtClean="0"/>
              <a:t>, or </a:t>
            </a:r>
            <a:r>
              <a:rPr lang="en-US" dirty="0"/>
              <a:t>select the </a:t>
            </a:r>
            <a:r>
              <a:rPr lang="en-US" b="1" u="sng" dirty="0"/>
              <a:t>Edit</a:t>
            </a:r>
            <a:r>
              <a:rPr lang="en-US" b="1" dirty="0"/>
              <a:t> </a:t>
            </a:r>
            <a:r>
              <a:rPr lang="en-US" dirty="0"/>
              <a:t>ribbon,</a:t>
            </a:r>
            <a:r>
              <a:rPr lang="en-US" b="1" dirty="0"/>
              <a:t> </a:t>
            </a:r>
            <a:r>
              <a:rPr lang="en-US" b="1" u="sng" dirty="0" smtClean="0"/>
              <a:t>Details</a:t>
            </a:r>
            <a:r>
              <a:rPr lang="en-US" dirty="0" smtClean="0"/>
              <a:t> to open the Code Details box</a:t>
            </a:r>
            <a:endParaRPr lang="en-US" u="sng" dirty="0"/>
          </a:p>
          <a:p>
            <a:pPr marL="857250" lvl="1" indent="-457200">
              <a:buFont typeface="+mj-lt"/>
              <a:buAutoNum type="alphaLcPeriod"/>
            </a:pPr>
            <a:r>
              <a:rPr lang="en-US" dirty="0" smtClean="0"/>
              <a:t>Enter </a:t>
            </a:r>
            <a:r>
              <a:rPr lang="en-US" dirty="0"/>
              <a:t>the </a:t>
            </a:r>
            <a:r>
              <a:rPr lang="en-US" dirty="0" smtClean="0"/>
              <a:t>desired updates to Code and/or Description</a:t>
            </a:r>
          </a:p>
          <a:p>
            <a:pPr marL="457200" indent="-457200">
              <a:buFont typeface="+mj-lt"/>
              <a:buAutoNum type="arabicPeriod"/>
            </a:pPr>
            <a:r>
              <a:rPr lang="en-US" dirty="0" smtClean="0"/>
              <a:t>Click </a:t>
            </a:r>
            <a:r>
              <a:rPr lang="en-US" b="1" u="sng" dirty="0"/>
              <a:t>Apply</a:t>
            </a:r>
            <a:r>
              <a:rPr lang="en-US" dirty="0"/>
              <a:t> or </a:t>
            </a:r>
            <a:r>
              <a:rPr lang="en-US" b="1" u="sng" dirty="0"/>
              <a:t>Close</a:t>
            </a:r>
            <a:r>
              <a:rPr lang="en-US" dirty="0"/>
              <a:t> to add the code to the code file</a:t>
            </a:r>
          </a:p>
          <a:p>
            <a:pPr marL="457200" indent="-457200">
              <a:buFont typeface="+mj-lt"/>
              <a:buAutoNum type="arabicPeriod"/>
            </a:pPr>
            <a:r>
              <a:rPr lang="en-US" dirty="0" smtClean="0"/>
              <a:t>Save </a:t>
            </a:r>
            <a:r>
              <a:rPr lang="en-US" dirty="0"/>
              <a:t>the code </a:t>
            </a:r>
            <a:r>
              <a:rPr lang="en-US" dirty="0" smtClean="0"/>
              <a:t>file (</a:t>
            </a:r>
            <a:r>
              <a:rPr lang="en-US" b="1" u="sng" dirty="0" smtClean="0"/>
              <a:t>File</a:t>
            </a:r>
            <a:r>
              <a:rPr lang="en-US" b="1" dirty="0" smtClean="0"/>
              <a:t>&gt;</a:t>
            </a:r>
            <a:r>
              <a:rPr lang="en-US" b="1" u="sng" dirty="0" smtClean="0"/>
              <a:t>Save</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52</a:t>
            </a:fld>
            <a:endParaRPr lang="en-US" altLang="en-US"/>
          </a:p>
        </p:txBody>
      </p:sp>
      <p:pic>
        <p:nvPicPr>
          <p:cNvPr id="6" name="Picture 5"/>
          <p:cNvPicPr>
            <a:picLocks noChangeAspect="1"/>
          </p:cNvPicPr>
          <p:nvPr/>
        </p:nvPicPr>
        <p:blipFill>
          <a:blip r:embed="rId2"/>
          <a:stretch>
            <a:fillRect/>
          </a:stretch>
        </p:blipFill>
        <p:spPr>
          <a:xfrm>
            <a:off x="2818728" y="3886200"/>
            <a:ext cx="3714750" cy="2157174"/>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1356622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Revise Existing Code Element</a:t>
            </a:r>
            <a:endParaRPr lang="en-US" dirty="0"/>
          </a:p>
        </p:txBody>
      </p:sp>
      <p:sp>
        <p:nvSpPr>
          <p:cNvPr id="3" name="Content Placeholder 2"/>
          <p:cNvSpPr>
            <a:spLocks noGrp="1"/>
          </p:cNvSpPr>
          <p:nvPr>
            <p:ph idx="1"/>
          </p:nvPr>
        </p:nvSpPr>
        <p:spPr/>
        <p:txBody>
          <a:bodyPr/>
          <a:lstStyle/>
          <a:p>
            <a:pPr marL="0" indent="0">
              <a:buNone/>
            </a:pPr>
            <a:r>
              <a:rPr lang="en-US" i="1" dirty="0" smtClean="0"/>
              <a:t>Note:  The original code assignment on tasks will be automatically replaced with the revised code.</a:t>
            </a:r>
            <a:endParaRPr lang="en-US" i="1"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53</a:t>
            </a:fld>
            <a:endParaRPr lang="en-US" altLang="en-US"/>
          </a:p>
        </p:txBody>
      </p:sp>
      <p:pic>
        <p:nvPicPr>
          <p:cNvPr id="5" name="Picture 4"/>
          <p:cNvPicPr>
            <a:picLocks noChangeAspect="1"/>
          </p:cNvPicPr>
          <p:nvPr/>
        </p:nvPicPr>
        <p:blipFill>
          <a:blip r:embed="rId2"/>
          <a:stretch>
            <a:fillRect/>
          </a:stretch>
        </p:blipFill>
        <p:spPr>
          <a:xfrm>
            <a:off x="915799" y="2133600"/>
            <a:ext cx="6750428" cy="1690962"/>
          </a:xfrm>
          <a:prstGeom prst="rect">
            <a:avLst/>
          </a:prstGeom>
        </p:spPr>
      </p:pic>
      <p:sp>
        <p:nvSpPr>
          <p:cNvPr id="7" name="Rounded Rectangle 6"/>
          <p:cNvSpPr/>
          <p:nvPr/>
        </p:nvSpPr>
        <p:spPr>
          <a:xfrm>
            <a:off x="4419600" y="2133600"/>
            <a:ext cx="1042987" cy="169096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69214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Code File from an OPP Project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54</a:t>
            </a:fld>
            <a:endParaRPr lang="en-US" altLang="en-US"/>
          </a:p>
        </p:txBody>
      </p:sp>
      <p:sp>
        <p:nvSpPr>
          <p:cNvPr id="10" name="Content Placeholder 2"/>
          <p:cNvSpPr txBox="1">
            <a:spLocks/>
          </p:cNvSpPr>
          <p:nvPr/>
        </p:nvSpPr>
        <p:spPr bwMode="auto">
          <a:xfrm>
            <a:off x="719138" y="1143000"/>
            <a:ext cx="8001000" cy="524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2pPr>
            <a:lvl3pPr marL="1143000" indent="-228600" algn="l" rtl="0" fontAlgn="base">
              <a:spcBef>
                <a:spcPct val="20000"/>
              </a:spcBef>
              <a:spcAft>
                <a:spcPct val="0"/>
              </a:spcAft>
              <a:buChar char="•"/>
              <a:defRPr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defTabSz="820718">
              <a:lnSpc>
                <a:spcPct val="90000"/>
              </a:lnSpc>
              <a:spcBef>
                <a:spcPct val="30000"/>
              </a:spcBef>
              <a:buClr>
                <a:schemeClr val="tx2"/>
              </a:buClr>
              <a:buFont typeface="+mj-lt"/>
              <a:buAutoNum type="arabicPeriod"/>
            </a:pPr>
            <a:r>
              <a:rPr lang="en-US" sz="2000" dirty="0">
                <a:solidFill>
                  <a:schemeClr val="tx1">
                    <a:lumMod val="75000"/>
                    <a:lumOff val="25000"/>
                  </a:schemeClr>
                </a:solidFill>
              </a:rPr>
              <a:t>Open the OPP project in exclusive mode</a:t>
            </a:r>
          </a:p>
          <a:p>
            <a:pPr marL="457200" indent="-457200" defTabSz="820718">
              <a:lnSpc>
                <a:spcPct val="90000"/>
              </a:lnSpc>
              <a:spcBef>
                <a:spcPct val="30000"/>
              </a:spcBef>
              <a:buClr>
                <a:schemeClr val="tx2"/>
              </a:buClr>
              <a:buFont typeface="+mj-lt"/>
              <a:buAutoNum type="arabicPeriod"/>
            </a:pPr>
            <a:r>
              <a:rPr lang="en-US" sz="2000" dirty="0">
                <a:solidFill>
                  <a:schemeClr val="tx1">
                    <a:lumMod val="75000"/>
                    <a:lumOff val="25000"/>
                  </a:schemeClr>
                </a:solidFill>
              </a:rPr>
              <a:t>From the Processes ribbon, select Properties in the Dialogs section</a:t>
            </a:r>
          </a:p>
          <a:p>
            <a:pPr marL="457200" indent="-457200" defTabSz="820718">
              <a:lnSpc>
                <a:spcPct val="90000"/>
              </a:lnSpc>
              <a:spcBef>
                <a:spcPct val="30000"/>
              </a:spcBef>
              <a:buClr>
                <a:schemeClr val="tx2"/>
              </a:buClr>
              <a:buFont typeface="+mj-lt"/>
              <a:buAutoNum type="arabicPeriod"/>
            </a:pPr>
            <a:r>
              <a:rPr lang="en-US" sz="2000" dirty="0">
                <a:solidFill>
                  <a:schemeClr val="tx1">
                    <a:lumMod val="75000"/>
                    <a:lumOff val="25000"/>
                  </a:schemeClr>
                </a:solidFill>
              </a:rPr>
              <a:t>Select the Files tab inside of the Project Properties window</a:t>
            </a:r>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defTabSz="820718">
              <a:lnSpc>
                <a:spcPct val="90000"/>
              </a:lnSpc>
              <a:spcBef>
                <a:spcPct val="30000"/>
              </a:spcBef>
              <a:buClr>
                <a:schemeClr val="tx2"/>
              </a:buClr>
              <a:buFont typeface="+mj-lt"/>
              <a:buAutoNum type="arabicPeriod"/>
            </a:pPr>
            <a:r>
              <a:rPr lang="en-US" sz="2000" dirty="0">
                <a:solidFill>
                  <a:schemeClr val="tx1">
                    <a:lumMod val="75000"/>
                    <a:lumOff val="25000"/>
                  </a:schemeClr>
                </a:solidFill>
              </a:rPr>
              <a:t>Click on the Code Files ellipsis to access the Assign Code box</a:t>
            </a:r>
          </a:p>
          <a:p>
            <a:pPr marL="0" indent="0">
              <a:buFontTx/>
              <a:buNone/>
            </a:pPr>
            <a:endParaRPr lang="en-US" sz="2000" dirty="0"/>
          </a:p>
        </p:txBody>
      </p:sp>
      <p:grpSp>
        <p:nvGrpSpPr>
          <p:cNvPr id="5" name="Group 4"/>
          <p:cNvGrpSpPr/>
          <p:nvPr/>
        </p:nvGrpSpPr>
        <p:grpSpPr>
          <a:xfrm>
            <a:off x="1676400" y="2590800"/>
            <a:ext cx="5748337" cy="2677432"/>
            <a:chOff x="1600200" y="2607696"/>
            <a:chExt cx="5748337" cy="2677432"/>
          </a:xfrm>
        </p:grpSpPr>
        <p:pic>
          <p:nvPicPr>
            <p:cNvPr id="11" name="Picture 10"/>
            <p:cNvPicPr>
              <a:picLocks noChangeAspect="1"/>
            </p:cNvPicPr>
            <p:nvPr/>
          </p:nvPicPr>
          <p:blipFill>
            <a:blip r:embed="rId2"/>
            <a:stretch>
              <a:fillRect/>
            </a:stretch>
          </p:blipFill>
          <p:spPr>
            <a:xfrm>
              <a:off x="1600200" y="2607696"/>
              <a:ext cx="5748337" cy="2677432"/>
            </a:xfrm>
            <a:prstGeom prst="rect">
              <a:avLst/>
            </a:prstGeom>
          </p:spPr>
        </p:pic>
        <p:sp>
          <p:nvSpPr>
            <p:cNvPr id="12" name="Rounded Rectangle 11"/>
            <p:cNvSpPr/>
            <p:nvPr/>
          </p:nvSpPr>
          <p:spPr>
            <a:xfrm>
              <a:off x="2590800" y="2819400"/>
              <a:ext cx="381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5638800" y="3886200"/>
              <a:ext cx="304800" cy="60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5023936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Code File from an OPP Project</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smtClean="0"/>
              <a:t>The </a:t>
            </a:r>
            <a:r>
              <a:rPr lang="en-US" sz="2000" u="sng" dirty="0" smtClean="0"/>
              <a:t>Assign Code</a:t>
            </a:r>
            <a:r>
              <a:rPr lang="en-US" sz="2000" dirty="0" smtClean="0"/>
              <a:t> box opens</a:t>
            </a:r>
            <a:endParaRPr lang="en-US" sz="2000" dirty="0"/>
          </a:p>
          <a:p>
            <a:pPr marL="857250" lvl="1" indent="-457200">
              <a:buFont typeface="+mj-lt"/>
              <a:buAutoNum type="alphaLcPeriod"/>
            </a:pPr>
            <a:r>
              <a:rPr lang="en-US" sz="1600" dirty="0" smtClean="0"/>
              <a:t>Highlight </a:t>
            </a:r>
            <a:r>
              <a:rPr lang="en-US" sz="1600" dirty="0"/>
              <a:t>the Code </a:t>
            </a:r>
            <a:r>
              <a:rPr lang="en-US" sz="1600" dirty="0" smtClean="0"/>
              <a:t>to be removed </a:t>
            </a:r>
            <a:r>
              <a:rPr lang="en-US" sz="1600" dirty="0"/>
              <a:t>in the </a:t>
            </a:r>
            <a:r>
              <a:rPr lang="en-US" sz="1600" b="1" u="sng" dirty="0"/>
              <a:t>Code field to assign code file to</a:t>
            </a:r>
            <a:r>
              <a:rPr lang="en-US" sz="1600" dirty="0"/>
              <a:t> </a:t>
            </a:r>
            <a:r>
              <a:rPr lang="en-US" sz="1600" dirty="0" smtClean="0"/>
              <a:t>panel</a:t>
            </a:r>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r>
              <a:rPr lang="en-US" sz="1600" dirty="0" smtClean="0"/>
              <a:t>Click </a:t>
            </a:r>
            <a:r>
              <a:rPr lang="en-US" sz="1600" dirty="0"/>
              <a:t>the </a:t>
            </a:r>
            <a:r>
              <a:rPr lang="en-US" sz="1600" b="1" u="sng" dirty="0" smtClean="0"/>
              <a:t>Remove</a:t>
            </a:r>
            <a:r>
              <a:rPr lang="en-US" sz="1600" dirty="0" smtClean="0"/>
              <a:t> </a:t>
            </a:r>
            <a:r>
              <a:rPr lang="en-US" sz="1600" dirty="0"/>
              <a:t>button located in the center of the </a:t>
            </a:r>
            <a:r>
              <a:rPr lang="en-US" sz="1600" u="sng" dirty="0"/>
              <a:t>Assign Code</a:t>
            </a:r>
            <a:r>
              <a:rPr lang="en-US" sz="1600" dirty="0"/>
              <a:t> </a:t>
            </a:r>
            <a:r>
              <a:rPr lang="en-US" sz="1600" dirty="0" smtClean="0"/>
              <a:t>box</a:t>
            </a:r>
          </a:p>
          <a:p>
            <a:pPr marL="857250" lvl="1" indent="-457200">
              <a:buFont typeface="+mj-lt"/>
              <a:buAutoNum type="alphaLcPeriod"/>
            </a:pPr>
            <a:r>
              <a:rPr lang="en-US" sz="1600" dirty="0"/>
              <a:t>If codes have been assigned to the activities, the following message will be received</a:t>
            </a:r>
            <a:r>
              <a:rPr lang="en-US" sz="1600" dirty="0" smtClean="0"/>
              <a:t>:</a:t>
            </a:r>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r>
              <a:rPr lang="en-US" sz="1600" dirty="0" smtClean="0"/>
              <a:t>Click </a:t>
            </a:r>
            <a:r>
              <a:rPr lang="en-US" sz="1600" b="1" u="sng" dirty="0" smtClean="0"/>
              <a:t>Yes</a:t>
            </a:r>
            <a:r>
              <a:rPr lang="en-US" sz="1600" dirty="0" smtClean="0"/>
              <a:t> to proceed with removing the code file and code file assignments</a:t>
            </a: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55</a:t>
            </a:fld>
            <a:endParaRPr lang="en-US" altLang="en-US" dirty="0"/>
          </a:p>
        </p:txBody>
      </p:sp>
      <p:pic>
        <p:nvPicPr>
          <p:cNvPr id="5" name="Picture 4"/>
          <p:cNvPicPr>
            <a:picLocks noChangeAspect="1"/>
          </p:cNvPicPr>
          <p:nvPr/>
        </p:nvPicPr>
        <p:blipFill>
          <a:blip r:embed="rId3"/>
          <a:stretch>
            <a:fillRect/>
          </a:stretch>
        </p:blipFill>
        <p:spPr>
          <a:xfrm>
            <a:off x="1966913" y="1927175"/>
            <a:ext cx="5200650" cy="2062197"/>
          </a:xfrm>
          <a:prstGeom prst="rect">
            <a:avLst/>
          </a:prstGeom>
        </p:spPr>
      </p:pic>
      <p:pic>
        <p:nvPicPr>
          <p:cNvPr id="6" name="Picture 5"/>
          <p:cNvPicPr>
            <a:picLocks noChangeAspect="1"/>
          </p:cNvPicPr>
          <p:nvPr/>
        </p:nvPicPr>
        <p:blipFill>
          <a:blip r:embed="rId4"/>
          <a:stretch>
            <a:fillRect/>
          </a:stretch>
        </p:blipFill>
        <p:spPr>
          <a:xfrm>
            <a:off x="2590800" y="4572000"/>
            <a:ext cx="3967286" cy="998806"/>
          </a:xfrm>
          <a:prstGeom prst="rect">
            <a:avLst/>
          </a:prstGeom>
        </p:spPr>
      </p:pic>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9068489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Code File from an OPP Project</a:t>
            </a:r>
          </a:p>
        </p:txBody>
      </p:sp>
      <p:sp>
        <p:nvSpPr>
          <p:cNvPr id="3" name="Content Placeholder 2"/>
          <p:cNvSpPr>
            <a:spLocks noGrp="1"/>
          </p:cNvSpPr>
          <p:nvPr>
            <p:ph idx="1"/>
          </p:nvPr>
        </p:nvSpPr>
        <p:spPr/>
        <p:txBody>
          <a:bodyPr/>
          <a:lstStyle/>
          <a:p>
            <a:pPr marL="457200" indent="-457200">
              <a:buFont typeface="+mj-lt"/>
              <a:buAutoNum type="arabicPeriod" startAt="6"/>
            </a:pPr>
            <a:r>
              <a:rPr lang="en-US" sz="2000" dirty="0" smtClean="0"/>
              <a:t>The code file has been removed from the project</a:t>
            </a:r>
          </a:p>
          <a:p>
            <a:pPr marL="457200" indent="-457200">
              <a:buFont typeface="+mj-lt"/>
              <a:buAutoNum type="arabicPeriod" startAt="6"/>
            </a:pPr>
            <a:r>
              <a:rPr lang="en-US" sz="2000" dirty="0" smtClean="0"/>
              <a:t>Click </a:t>
            </a:r>
            <a:r>
              <a:rPr lang="en-US" sz="2000" b="1" u="sng" dirty="0" smtClean="0"/>
              <a:t>OK</a:t>
            </a:r>
          </a:p>
          <a:p>
            <a:pPr marL="457200" indent="-457200">
              <a:buFont typeface="+mj-lt"/>
              <a:buAutoNum type="arabicPeriod" startAt="6"/>
            </a:pPr>
            <a:r>
              <a:rPr lang="en-US" sz="2000" dirty="0" smtClean="0"/>
              <a:t>Save the OPP Project (</a:t>
            </a:r>
            <a:r>
              <a:rPr lang="en-US" sz="2000" b="1" u="sng" dirty="0" smtClean="0"/>
              <a:t>File</a:t>
            </a:r>
            <a:r>
              <a:rPr lang="en-US" sz="2000" b="1" dirty="0" smtClean="0"/>
              <a:t>&gt;</a:t>
            </a:r>
            <a:r>
              <a:rPr lang="en-US" sz="2000" b="1" u="sng" dirty="0" smtClean="0"/>
              <a:t>Save</a:t>
            </a:r>
            <a:r>
              <a:rPr lang="en-US" sz="2000" dirty="0" smtClean="0"/>
              <a:t>)</a:t>
            </a: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56</a:t>
            </a:fld>
            <a:endParaRPr lang="en-US" altLang="en-US" dirty="0"/>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9957187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Code File from OPP Library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1800" dirty="0" smtClean="0"/>
              <a:t>Click on </a:t>
            </a:r>
            <a:r>
              <a:rPr lang="en-US" sz="1800" b="1" u="sng" dirty="0" smtClean="0"/>
              <a:t>File</a:t>
            </a:r>
            <a:r>
              <a:rPr lang="en-US" sz="1800" b="1" dirty="0" smtClean="0"/>
              <a:t>&gt;</a:t>
            </a:r>
            <a:r>
              <a:rPr lang="en-US" sz="1800" b="1" u="sng" dirty="0" smtClean="0"/>
              <a:t>Manage Files</a:t>
            </a:r>
            <a:r>
              <a:rPr lang="en-US" sz="1800" b="1" dirty="0" smtClean="0"/>
              <a:t>&gt;</a:t>
            </a:r>
            <a:r>
              <a:rPr lang="en-US" sz="1800" b="1" u="sng" dirty="0" smtClean="0"/>
              <a:t>Delete</a:t>
            </a:r>
            <a:endParaRPr lang="en-US" sz="1800" u="sng" dirty="0"/>
          </a:p>
          <a:p>
            <a:pPr marL="457200" indent="-457200">
              <a:buFont typeface="+mj-lt"/>
              <a:buAutoNum type="arabicPeriod"/>
            </a:pPr>
            <a:r>
              <a:rPr lang="en-US" sz="1800" dirty="0"/>
              <a:t>The </a:t>
            </a:r>
            <a:r>
              <a:rPr lang="en-US" sz="1800" u="sng" dirty="0"/>
              <a:t>Select File to Delete</a:t>
            </a:r>
            <a:r>
              <a:rPr lang="en-US" sz="1800" dirty="0"/>
              <a:t> box opens</a:t>
            </a:r>
          </a:p>
          <a:p>
            <a:pPr marL="457200" indent="-457200">
              <a:buFont typeface="+mj-lt"/>
              <a:buAutoNum type="arabicPeriod"/>
            </a:pPr>
            <a:r>
              <a:rPr lang="en-US" sz="1800" dirty="0" smtClean="0"/>
              <a:t>Select </a:t>
            </a:r>
            <a:r>
              <a:rPr lang="en-US" sz="1800" b="1" u="sng" dirty="0"/>
              <a:t>Code</a:t>
            </a:r>
            <a:r>
              <a:rPr lang="en-US" sz="1800" dirty="0"/>
              <a:t> in the </a:t>
            </a:r>
            <a:r>
              <a:rPr lang="en-US" sz="1800" u="sng" dirty="0"/>
              <a:t>File Type</a:t>
            </a:r>
            <a:r>
              <a:rPr lang="en-US" sz="1800" dirty="0"/>
              <a:t> </a:t>
            </a:r>
            <a:r>
              <a:rPr lang="en-US" sz="1800" dirty="0" smtClean="0"/>
              <a:t>drop down</a:t>
            </a:r>
            <a:endParaRPr lang="en-US" sz="1800" dirty="0"/>
          </a:p>
          <a:p>
            <a:pPr marL="457200" indent="-457200">
              <a:buFont typeface="+mj-lt"/>
              <a:buAutoNum type="arabicPeriod"/>
            </a:pPr>
            <a:r>
              <a:rPr lang="en-US" sz="1800" dirty="0" smtClean="0"/>
              <a:t>Highlight </a:t>
            </a:r>
            <a:r>
              <a:rPr lang="en-US" sz="1800" dirty="0"/>
              <a:t>the </a:t>
            </a:r>
            <a:r>
              <a:rPr lang="en-US" sz="1800" b="1" u="sng" dirty="0"/>
              <a:t>code file</a:t>
            </a:r>
            <a:r>
              <a:rPr lang="en-US" sz="1800" b="1" dirty="0"/>
              <a:t> </a:t>
            </a:r>
            <a:r>
              <a:rPr lang="en-US" sz="1800" dirty="0"/>
              <a:t>to be deleted</a:t>
            </a:r>
          </a:p>
          <a:p>
            <a:pPr marL="457200" indent="-457200">
              <a:buFont typeface="+mj-lt"/>
              <a:buAutoNum type="arabicPeriod"/>
            </a:pPr>
            <a:r>
              <a:rPr lang="en-US" sz="1800" dirty="0" smtClean="0"/>
              <a:t>Select </a:t>
            </a:r>
            <a:r>
              <a:rPr lang="en-US" sz="1800" b="1" u="sng" dirty="0" smtClean="0"/>
              <a:t>OK</a:t>
            </a:r>
          </a:p>
          <a:p>
            <a:pPr marL="457200" indent="-457200">
              <a:buFont typeface="+mj-lt"/>
              <a:buAutoNum type="arabicPeriod"/>
            </a:pPr>
            <a:endParaRPr lang="en-US" sz="1800" b="1" u="sng" dirty="0">
              <a:effectLst/>
            </a:endParaRPr>
          </a:p>
          <a:p>
            <a:pPr marL="457200" indent="-457200">
              <a:buFont typeface="+mj-lt"/>
              <a:buAutoNum type="arabicPeriod"/>
            </a:pPr>
            <a:endParaRPr lang="en-US" sz="1800" b="1" u="sng" dirty="0" smtClean="0"/>
          </a:p>
          <a:p>
            <a:pPr marL="457200" indent="-457200">
              <a:buFont typeface="+mj-lt"/>
              <a:buAutoNum type="arabicPeriod"/>
            </a:pPr>
            <a:endParaRPr lang="en-US" sz="1800" b="1" u="sng" dirty="0">
              <a:effectLst/>
            </a:endParaRPr>
          </a:p>
          <a:p>
            <a:pPr marL="457200" indent="-457200">
              <a:buFont typeface="+mj-lt"/>
              <a:buAutoNum type="arabicPeriod"/>
            </a:pPr>
            <a:endParaRPr lang="en-US" sz="1800" b="1" u="sng" dirty="0" smtClean="0"/>
          </a:p>
          <a:p>
            <a:pPr marL="457200" indent="-457200">
              <a:buFont typeface="+mj-lt"/>
              <a:buAutoNum type="arabicPeriod"/>
            </a:pPr>
            <a:r>
              <a:rPr lang="en-US" sz="1800" dirty="0" smtClean="0"/>
              <a:t>The following message will appear</a:t>
            </a:r>
          </a:p>
          <a:p>
            <a:pPr marL="457200" indent="-457200">
              <a:buFont typeface="+mj-lt"/>
              <a:buAutoNum type="arabicPeriod"/>
            </a:pPr>
            <a:endParaRPr lang="en-US" sz="1800" dirty="0"/>
          </a:p>
          <a:p>
            <a:pPr marL="457200" indent="-457200">
              <a:buFont typeface="+mj-lt"/>
              <a:buAutoNum type="arabicPeriod"/>
            </a:pPr>
            <a:endParaRPr lang="en-US" sz="1800" dirty="0" smtClean="0"/>
          </a:p>
          <a:p>
            <a:pPr marL="457200" indent="-457200">
              <a:buFont typeface="+mj-lt"/>
              <a:buAutoNum type="arabicPeriod"/>
            </a:pPr>
            <a:endParaRPr lang="en-US" sz="1800" dirty="0"/>
          </a:p>
          <a:p>
            <a:pPr marL="457200" indent="-457200">
              <a:buFont typeface="+mj-lt"/>
              <a:buAutoNum type="arabicPeriod"/>
            </a:pPr>
            <a:r>
              <a:rPr lang="en-US" sz="1800" dirty="0" smtClean="0"/>
              <a:t>Click </a:t>
            </a:r>
            <a:r>
              <a:rPr lang="en-US" sz="1800" b="1" u="sng" dirty="0" smtClean="0"/>
              <a:t>Yes</a:t>
            </a:r>
            <a:r>
              <a:rPr lang="en-US" sz="1800" dirty="0" smtClean="0"/>
              <a:t> to delete the code file</a:t>
            </a:r>
          </a:p>
          <a:p>
            <a:pPr marL="457200" indent="-457200">
              <a:buFont typeface="+mj-lt"/>
              <a:buAutoNum type="arabicPeriod"/>
            </a:pP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57</a:t>
            </a:fld>
            <a:endParaRPr lang="en-US" altLang="en-US" dirty="0"/>
          </a:p>
        </p:txBody>
      </p:sp>
      <p:pic>
        <p:nvPicPr>
          <p:cNvPr id="5" name="Picture 4"/>
          <p:cNvPicPr>
            <a:picLocks noChangeAspect="1"/>
          </p:cNvPicPr>
          <p:nvPr/>
        </p:nvPicPr>
        <p:blipFill>
          <a:blip r:embed="rId3"/>
          <a:stretch>
            <a:fillRect/>
          </a:stretch>
        </p:blipFill>
        <p:spPr>
          <a:xfrm>
            <a:off x="2362200" y="2362200"/>
            <a:ext cx="3505200" cy="1600200"/>
          </a:xfrm>
          <a:prstGeom prst="rect">
            <a:avLst/>
          </a:prstGeom>
        </p:spPr>
      </p:pic>
      <p:pic>
        <p:nvPicPr>
          <p:cNvPr id="6" name="Picture 5"/>
          <p:cNvPicPr>
            <a:picLocks noChangeAspect="1"/>
          </p:cNvPicPr>
          <p:nvPr/>
        </p:nvPicPr>
        <p:blipFill>
          <a:blip r:embed="rId4"/>
          <a:stretch>
            <a:fillRect/>
          </a:stretch>
        </p:blipFill>
        <p:spPr>
          <a:xfrm>
            <a:off x="2734004" y="4319242"/>
            <a:ext cx="2761591" cy="1014758"/>
          </a:xfrm>
          <a:prstGeom prst="rect">
            <a:avLst/>
          </a:prstGeom>
        </p:spPr>
      </p:pic>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664129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Code File from OPP Library</a:t>
            </a:r>
            <a:endParaRPr lang="en-US" dirty="0"/>
          </a:p>
        </p:txBody>
      </p:sp>
      <p:sp>
        <p:nvSpPr>
          <p:cNvPr id="3" name="Content Placeholder 2"/>
          <p:cNvSpPr>
            <a:spLocks noGrp="1"/>
          </p:cNvSpPr>
          <p:nvPr>
            <p:ph idx="1"/>
          </p:nvPr>
        </p:nvSpPr>
        <p:spPr/>
        <p:txBody>
          <a:bodyPr/>
          <a:lstStyle/>
          <a:p>
            <a:pPr marL="0" indent="0">
              <a:buNone/>
            </a:pPr>
            <a:r>
              <a:rPr lang="en-US" sz="1800" i="1" dirty="0"/>
              <a:t>Note:  If the code file to be deleted is still attached to an OPP project, the following message will appear</a:t>
            </a:r>
            <a:r>
              <a:rPr lang="en-US" sz="1800" i="1" dirty="0" smtClean="0"/>
              <a:t>:</a:t>
            </a:r>
          </a:p>
          <a:p>
            <a:pPr marL="0" indent="0">
              <a:buNone/>
            </a:pPr>
            <a:endParaRPr lang="en-US" sz="1800" b="1" i="1" u="sng" dirty="0">
              <a:effectLst/>
            </a:endParaRPr>
          </a:p>
          <a:p>
            <a:pPr marL="0" indent="0">
              <a:buNone/>
            </a:pPr>
            <a:endParaRPr lang="en-US" sz="1800" b="1" i="1" u="sng" dirty="0" smtClean="0"/>
          </a:p>
          <a:p>
            <a:pPr marL="0" indent="0">
              <a:buNone/>
            </a:pPr>
            <a:endParaRPr lang="en-US" sz="1800" b="1" i="1" u="sng" dirty="0">
              <a:effectLst/>
            </a:endParaRPr>
          </a:p>
          <a:p>
            <a:pPr marL="0" indent="0">
              <a:buNone/>
            </a:pPr>
            <a:r>
              <a:rPr lang="en-US" sz="1800" i="1" dirty="0" smtClean="0"/>
              <a:t>Select </a:t>
            </a:r>
            <a:r>
              <a:rPr lang="en-US" sz="1800" b="1" i="1" dirty="0"/>
              <a:t>OK</a:t>
            </a:r>
            <a:r>
              <a:rPr lang="en-US" sz="1800" i="1" dirty="0"/>
              <a:t>, and </a:t>
            </a:r>
            <a:r>
              <a:rPr lang="en-US" sz="1800" i="1" dirty="0" smtClean="0"/>
              <a:t>then remove </a:t>
            </a:r>
            <a:r>
              <a:rPr lang="en-US" sz="1800" i="1" dirty="0"/>
              <a:t>the code file from the OPP </a:t>
            </a:r>
            <a:r>
              <a:rPr lang="en-US" sz="1800" i="1" dirty="0" smtClean="0"/>
              <a:t>project(s)</a:t>
            </a:r>
            <a:endParaRPr lang="en-US" sz="1800" dirty="0"/>
          </a:p>
          <a:p>
            <a:pPr marL="0" indent="0">
              <a:buNone/>
            </a:pPr>
            <a:r>
              <a:rPr lang="en-US" sz="1800" dirty="0"/>
              <a:t> </a:t>
            </a:r>
          </a:p>
          <a:p>
            <a:pPr marL="0" indent="0">
              <a:buNone/>
            </a:pPr>
            <a:r>
              <a:rPr lang="en-US" sz="1600" i="1" dirty="0"/>
              <a:t>If it’s unknown which OPP project(s) the code file is attached to, highlight the code file in the OPP Library and from the OPP menu select </a:t>
            </a:r>
            <a:r>
              <a:rPr lang="en-US" sz="1600" b="1" i="1" dirty="0"/>
              <a:t>Project Properties</a:t>
            </a:r>
            <a:r>
              <a:rPr lang="en-US" sz="1600" i="1" dirty="0"/>
              <a:t>, and select the </a:t>
            </a:r>
            <a:r>
              <a:rPr lang="en-US" sz="1600" b="1" i="1" dirty="0"/>
              <a:t>References</a:t>
            </a:r>
            <a:r>
              <a:rPr lang="en-US" sz="1600" i="1" dirty="0"/>
              <a:t> tab to display a list of projects with the code file attached.</a:t>
            </a:r>
            <a:endParaRPr lang="en-US" sz="1600" dirty="0"/>
          </a:p>
          <a:p>
            <a:pPr marL="0" indent="0">
              <a:buNone/>
            </a:pPr>
            <a:r>
              <a:rPr lang="en-US" sz="1800" dirty="0"/>
              <a:t> </a:t>
            </a:r>
          </a:p>
          <a:p>
            <a:pPr marL="0" indent="0">
              <a:buNone/>
            </a:pPr>
            <a:endParaRPr lang="en-US" sz="1800" b="1" u="sng"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58</a:t>
            </a:fld>
            <a:endParaRPr lang="en-US" altLang="en-US" dirty="0"/>
          </a:p>
        </p:txBody>
      </p:sp>
      <p:pic>
        <p:nvPicPr>
          <p:cNvPr id="8" name="Picture 7"/>
          <p:cNvPicPr>
            <a:picLocks noChangeAspect="1"/>
          </p:cNvPicPr>
          <p:nvPr/>
        </p:nvPicPr>
        <p:blipFill>
          <a:blip r:embed="rId3"/>
          <a:stretch>
            <a:fillRect/>
          </a:stretch>
        </p:blipFill>
        <p:spPr>
          <a:xfrm>
            <a:off x="1270467" y="1600200"/>
            <a:ext cx="6041091" cy="887884"/>
          </a:xfrm>
          <a:prstGeom prst="rect">
            <a:avLst/>
          </a:prstGeom>
        </p:spPr>
      </p:pic>
      <p:pic>
        <p:nvPicPr>
          <p:cNvPr id="9" name="Picture 8"/>
          <p:cNvPicPr>
            <a:picLocks noChangeAspect="1"/>
          </p:cNvPicPr>
          <p:nvPr/>
        </p:nvPicPr>
        <p:blipFill>
          <a:blip r:embed="rId4"/>
          <a:stretch>
            <a:fillRect/>
          </a:stretch>
        </p:blipFill>
        <p:spPr>
          <a:xfrm>
            <a:off x="2195513" y="4036556"/>
            <a:ext cx="4800600" cy="2272963"/>
          </a:xfrm>
          <a:prstGeom prst="rect">
            <a:avLst/>
          </a:prstGeom>
        </p:spPr>
      </p:pic>
      <p:sp>
        <p:nvSpPr>
          <p:cNvPr id="10" name="Rounded Rectangle 9"/>
          <p:cNvSpPr/>
          <p:nvPr/>
        </p:nvSpPr>
        <p:spPr>
          <a:xfrm>
            <a:off x="3886200" y="4191000"/>
            <a:ext cx="404812"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206456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Contents of a Code File</a:t>
            </a:r>
            <a:endParaRPr lang="en-US" dirty="0"/>
          </a:p>
        </p:txBody>
      </p:sp>
      <p:sp>
        <p:nvSpPr>
          <p:cNvPr id="3" name="Content Placeholder 2"/>
          <p:cNvSpPr>
            <a:spLocks noGrp="1"/>
          </p:cNvSpPr>
          <p:nvPr>
            <p:ph idx="1"/>
          </p:nvPr>
        </p:nvSpPr>
        <p:spPr>
          <a:xfrm>
            <a:off x="609600" y="1111507"/>
            <a:ext cx="7848599" cy="1828193"/>
          </a:xfrm>
        </p:spPr>
        <p:txBody>
          <a:bodyPr/>
          <a:lstStyle/>
          <a:p>
            <a:pPr marL="344488" indent="-344488">
              <a:buFont typeface="+mj-lt"/>
              <a:buAutoNum type="arabicPeriod"/>
            </a:pPr>
            <a:r>
              <a:rPr lang="en-US" sz="1800" dirty="0"/>
              <a:t>Open the OPP project in either ‘exclusive’ or ‘read only’ mode</a:t>
            </a:r>
          </a:p>
          <a:p>
            <a:pPr marL="344488" indent="-344488">
              <a:buFont typeface="+mj-lt"/>
              <a:buAutoNum type="arabicPeriod"/>
            </a:pPr>
            <a:r>
              <a:rPr lang="en-US" sz="1800" dirty="0" smtClean="0"/>
              <a:t>Open </a:t>
            </a:r>
            <a:r>
              <a:rPr lang="en-US" sz="1800" dirty="0"/>
              <a:t>any spreadsheet view (i.e., SPREADVW)</a:t>
            </a:r>
          </a:p>
          <a:p>
            <a:pPr marL="344488" indent="-344488">
              <a:buFont typeface="+mj-lt"/>
              <a:buAutoNum type="arabicPeriod"/>
            </a:pPr>
            <a:r>
              <a:rPr lang="en-US" sz="1800" dirty="0" smtClean="0"/>
              <a:t>Right </a:t>
            </a:r>
            <a:r>
              <a:rPr lang="en-US" sz="1800" dirty="0"/>
              <a:t>click anywhere in the view and select </a:t>
            </a:r>
            <a:r>
              <a:rPr lang="en-US" sz="1800" b="1" u="sng" dirty="0" smtClean="0"/>
              <a:t>Preferences</a:t>
            </a:r>
            <a:r>
              <a:rPr lang="en-US" sz="1800" dirty="0" smtClean="0"/>
              <a:t> or in the </a:t>
            </a:r>
            <a:r>
              <a:rPr lang="en-US" sz="1800" b="1" u="sng" dirty="0" smtClean="0"/>
              <a:t>View</a:t>
            </a:r>
            <a:r>
              <a:rPr lang="en-US" sz="1800" dirty="0" smtClean="0"/>
              <a:t> ribbon, select </a:t>
            </a:r>
            <a:r>
              <a:rPr lang="en-US" sz="1800" b="1" u="sng" dirty="0" smtClean="0"/>
              <a:t>Preferences</a:t>
            </a:r>
          </a:p>
          <a:p>
            <a:pPr marL="0" indent="0">
              <a:buNone/>
            </a:pPr>
            <a:endParaRPr lang="en-US" sz="1800" dirty="0"/>
          </a:p>
          <a:p>
            <a:pPr marL="0" indent="0">
              <a:buNone/>
            </a:pPr>
            <a:endParaRPr lang="en-US" sz="1800" b="1" u="sng"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59</a:t>
            </a:fld>
            <a:endParaRPr lang="en-US" altLang="en-US" dirty="0"/>
          </a:p>
        </p:txBody>
      </p:sp>
      <p:pic>
        <p:nvPicPr>
          <p:cNvPr id="5" name="Picture 4"/>
          <p:cNvPicPr>
            <a:picLocks noChangeAspect="1"/>
          </p:cNvPicPr>
          <p:nvPr/>
        </p:nvPicPr>
        <p:blipFill>
          <a:blip r:embed="rId3"/>
          <a:stretch>
            <a:fillRect/>
          </a:stretch>
        </p:blipFill>
        <p:spPr>
          <a:xfrm>
            <a:off x="1600200" y="2286000"/>
            <a:ext cx="3865882" cy="3724275"/>
          </a:xfrm>
          <a:prstGeom prst="rect">
            <a:avLst/>
          </a:prstGeom>
        </p:spPr>
      </p:pic>
      <p:sp>
        <p:nvSpPr>
          <p:cNvPr id="6" name="Rounded Rectangle 5"/>
          <p:cNvSpPr/>
          <p:nvPr/>
        </p:nvSpPr>
        <p:spPr>
          <a:xfrm>
            <a:off x="1676400" y="26670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724400" y="2514600"/>
            <a:ext cx="5334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95600" y="5715000"/>
            <a:ext cx="637541"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653384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Information </a:t>
            </a:r>
            <a:r>
              <a:rPr lang="fr-FR" dirty="0" err="1" smtClean="0"/>
              <a:t>Cont</a:t>
            </a:r>
            <a:r>
              <a:rPr lang="fr-FR" dirty="0" smtClean="0"/>
              <a:t>.</a:t>
            </a:r>
            <a:endParaRPr lang="en-US" dirty="0"/>
          </a:p>
        </p:txBody>
      </p:sp>
      <p:sp>
        <p:nvSpPr>
          <p:cNvPr id="3" name="Content Placeholder 2"/>
          <p:cNvSpPr>
            <a:spLocks noGrp="1"/>
          </p:cNvSpPr>
          <p:nvPr>
            <p:ph idx="1"/>
          </p:nvPr>
        </p:nvSpPr>
        <p:spPr/>
        <p:txBody>
          <a:bodyPr/>
          <a:lstStyle/>
          <a:p>
            <a:pPr marL="0" indent="0">
              <a:buNone/>
            </a:pPr>
            <a:r>
              <a:rPr lang="en-US" sz="2000" dirty="0"/>
              <a:t>Standard code file usage has been identified in order to maintain commonality across the enterprise.   Reference the </a:t>
            </a:r>
            <a:r>
              <a:rPr lang="en-US" sz="2000" b="1" u="sng" dirty="0"/>
              <a:t>Data Dictionary</a:t>
            </a:r>
            <a:r>
              <a:rPr lang="en-US" sz="2000" dirty="0"/>
              <a:t> listing located in the </a:t>
            </a:r>
            <a:r>
              <a:rPr lang="en-US" sz="2000" u="sng" dirty="0"/>
              <a:t>OPP Reference</a:t>
            </a:r>
            <a:r>
              <a:rPr lang="en-US" sz="2000" dirty="0"/>
              <a:t> section on the CSPR Website under </a:t>
            </a:r>
            <a:r>
              <a:rPr lang="en-US" sz="2000" b="1" u="sng" dirty="0" smtClean="0"/>
              <a:t>Help</a:t>
            </a:r>
            <a:r>
              <a:rPr lang="en-US" sz="2000" dirty="0" smtClean="0"/>
              <a:t> </a:t>
            </a:r>
            <a:r>
              <a:rPr lang="en-US" sz="2000" b="1" dirty="0" smtClean="0"/>
              <a:t>&gt; </a:t>
            </a:r>
            <a:r>
              <a:rPr lang="en-US" sz="2000" b="1" u="sng" dirty="0" smtClean="0"/>
              <a:t>Documentation</a:t>
            </a:r>
            <a:r>
              <a:rPr lang="en-US" sz="2000" dirty="0" smtClean="0"/>
              <a:t>:  </a:t>
            </a:r>
          </a:p>
          <a:p>
            <a:pPr marL="0" indent="0">
              <a:buNone/>
            </a:pPr>
            <a:endParaRPr lang="en-US" sz="2000" dirty="0" smtClean="0"/>
          </a:p>
          <a:p>
            <a:pPr marL="0" indent="0">
              <a:buNone/>
            </a:pPr>
            <a:r>
              <a:rPr lang="en-US" sz="2000" dirty="0"/>
              <a:t> </a:t>
            </a:r>
            <a:r>
              <a:rPr lang="en-US" sz="2000" dirty="0" smtClean="0"/>
              <a:t>                     </a:t>
            </a:r>
            <a:r>
              <a:rPr lang="en-US" sz="2000" dirty="0"/>
              <a:t>  </a:t>
            </a:r>
            <a:r>
              <a:rPr lang="en-US" sz="2000" dirty="0">
                <a:hlinkClick r:id="rId2"/>
              </a:rPr>
              <a:t>http://evtools.web.boeing.com/doc.cfm</a:t>
            </a:r>
            <a:r>
              <a:rPr lang="en-US" sz="2000" dirty="0"/>
              <a:t>. </a:t>
            </a:r>
          </a:p>
          <a:p>
            <a:pPr marL="0" indent="0">
              <a:buNone/>
            </a:pPr>
            <a:r>
              <a:rPr lang="en-US" sz="2000" dirty="0"/>
              <a:t> </a:t>
            </a:r>
          </a:p>
          <a:p>
            <a:pPr marL="0" indent="0">
              <a:buNone/>
            </a:pPr>
            <a:r>
              <a:rPr lang="en-US" sz="2000" dirty="0"/>
              <a:t>Code files must adhere to a standard naming convention of Program </a:t>
            </a:r>
            <a:r>
              <a:rPr lang="en-US" sz="2000" dirty="0" err="1" smtClean="0"/>
              <a:t>Name_Contract</a:t>
            </a:r>
            <a:r>
              <a:rPr lang="en-US" sz="2000" dirty="0" smtClean="0"/>
              <a:t> </a:t>
            </a:r>
            <a:r>
              <a:rPr lang="en-US" sz="2000" dirty="0" err="1" smtClean="0"/>
              <a:t>Name_CXX</a:t>
            </a:r>
            <a:r>
              <a:rPr lang="en-US" sz="2000" dirty="0" smtClean="0"/>
              <a:t> </a:t>
            </a:r>
            <a:r>
              <a:rPr lang="en-US" sz="2000" dirty="0"/>
              <a:t>(where XX is the code designator).  An example of a program specific code file would be F18M_AESA_C54.  Code files common to all users are created and maintained by </a:t>
            </a:r>
            <a:r>
              <a:rPr lang="en-US" sz="2000" dirty="0" smtClean="0"/>
              <a:t>SYSADMIN and </a:t>
            </a:r>
            <a:r>
              <a:rPr lang="en-US" sz="2000" dirty="0"/>
              <a:t>those code files follow the naming convention of CSPR_CXX.  An example of a CSPR code file would be CSPR_C35.  </a:t>
            </a:r>
            <a:r>
              <a:rPr lang="en-US" sz="2000" i="1" dirty="0"/>
              <a:t>Note:  Do not enter spaces in the file name.</a:t>
            </a:r>
            <a:endParaRPr lang="en-US" sz="2000" dirty="0"/>
          </a:p>
          <a:p>
            <a:pPr marL="0" indent="0">
              <a:buNone/>
            </a:pPr>
            <a:r>
              <a:rPr lang="en-US" sz="2000" dirty="0"/>
              <a:t> </a:t>
            </a:r>
          </a:p>
          <a:p>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6</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6238517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Contents of a Code File</a:t>
            </a:r>
            <a:endParaRPr lang="en-US" dirty="0"/>
          </a:p>
        </p:txBody>
      </p:sp>
      <p:sp>
        <p:nvSpPr>
          <p:cNvPr id="3" name="Content Placeholder 2"/>
          <p:cNvSpPr>
            <a:spLocks noGrp="1"/>
          </p:cNvSpPr>
          <p:nvPr>
            <p:ph idx="1"/>
          </p:nvPr>
        </p:nvSpPr>
        <p:spPr>
          <a:xfrm>
            <a:off x="609600" y="1111507"/>
            <a:ext cx="7848599" cy="6481774"/>
          </a:xfrm>
        </p:spPr>
        <p:txBody>
          <a:bodyPr/>
          <a:lstStyle/>
          <a:p>
            <a:pPr marL="344488" indent="-344488">
              <a:buFont typeface="+mj-lt"/>
              <a:buAutoNum type="arabicPeriod" startAt="4"/>
            </a:pPr>
            <a:r>
              <a:rPr lang="en-US" sz="1800" dirty="0" smtClean="0"/>
              <a:t>Select </a:t>
            </a:r>
            <a:r>
              <a:rPr lang="en-US" sz="1800" dirty="0"/>
              <a:t>the desired code file from the </a:t>
            </a:r>
            <a:r>
              <a:rPr lang="en-US" sz="1800" b="1" u="sng" dirty="0"/>
              <a:t>Table Name</a:t>
            </a:r>
            <a:r>
              <a:rPr lang="en-US" sz="1800" dirty="0"/>
              <a:t> drop down </a:t>
            </a:r>
            <a:r>
              <a:rPr lang="en-US" sz="1800" dirty="0" smtClean="0"/>
              <a:t>list on the </a:t>
            </a:r>
            <a:r>
              <a:rPr lang="en-US" sz="1800" u="sng" dirty="0" smtClean="0"/>
              <a:t>Options</a:t>
            </a:r>
            <a:r>
              <a:rPr lang="en-US" sz="1800" dirty="0" smtClean="0"/>
              <a:t> tab</a:t>
            </a:r>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marL="344488" indent="-344488">
              <a:buFont typeface="+mj-lt"/>
              <a:buAutoNum type="arabicPeriod" startAt="4"/>
            </a:pPr>
            <a:r>
              <a:rPr lang="en-US" sz="1800" dirty="0" smtClean="0"/>
              <a:t>Click </a:t>
            </a:r>
            <a:r>
              <a:rPr lang="en-US" sz="1800" b="1" u="sng" dirty="0" smtClean="0"/>
              <a:t>OK</a:t>
            </a:r>
            <a:r>
              <a:rPr lang="en-US" sz="1800" dirty="0" smtClean="0"/>
              <a:t> to display the contents of the code file</a:t>
            </a:r>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a:p>
          <a:p>
            <a:pPr>
              <a:buFont typeface="+mj-lt"/>
              <a:buAutoNum type="arabicPeriod" startAt="4"/>
            </a:pPr>
            <a:endParaRPr lang="en-US" sz="1800" dirty="0" smtClean="0"/>
          </a:p>
          <a:p>
            <a:pPr>
              <a:buFont typeface="+mj-lt"/>
              <a:buAutoNum type="arabicPeriod" startAt="4"/>
            </a:pPr>
            <a:endParaRPr lang="en-US" sz="1800" dirty="0" smtClean="0"/>
          </a:p>
          <a:p>
            <a:pPr marL="0" indent="0">
              <a:buNone/>
            </a:pPr>
            <a:endParaRPr lang="en-US" sz="1800" b="1" u="sng"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60</a:t>
            </a:fld>
            <a:endParaRPr lang="en-US" altLang="en-US" dirty="0"/>
          </a:p>
        </p:txBody>
      </p:sp>
      <p:grpSp>
        <p:nvGrpSpPr>
          <p:cNvPr id="8" name="Group 7"/>
          <p:cNvGrpSpPr/>
          <p:nvPr/>
        </p:nvGrpSpPr>
        <p:grpSpPr>
          <a:xfrm>
            <a:off x="2147887" y="1676400"/>
            <a:ext cx="4405313" cy="3505200"/>
            <a:chOff x="2147887" y="1676400"/>
            <a:chExt cx="4848225" cy="4038600"/>
          </a:xfrm>
        </p:grpSpPr>
        <p:pic>
          <p:nvPicPr>
            <p:cNvPr id="6" name="Picture 5"/>
            <p:cNvPicPr>
              <a:picLocks noChangeAspect="1"/>
            </p:cNvPicPr>
            <p:nvPr/>
          </p:nvPicPr>
          <p:blipFill>
            <a:blip r:embed="rId3"/>
            <a:stretch>
              <a:fillRect/>
            </a:stretch>
          </p:blipFill>
          <p:spPr>
            <a:xfrm>
              <a:off x="2147887" y="1676400"/>
              <a:ext cx="4848225" cy="4038600"/>
            </a:xfrm>
            <a:prstGeom prst="rect">
              <a:avLst/>
            </a:prstGeom>
          </p:spPr>
        </p:pic>
        <p:sp>
          <p:nvSpPr>
            <p:cNvPr id="7" name="Rounded Rectangle 6"/>
            <p:cNvSpPr/>
            <p:nvPr/>
          </p:nvSpPr>
          <p:spPr>
            <a:xfrm>
              <a:off x="2147887" y="2171700"/>
              <a:ext cx="2957513"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417940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Contents of a Code File</a:t>
            </a:r>
            <a:endParaRPr lang="en-US" dirty="0"/>
          </a:p>
        </p:txBody>
      </p:sp>
      <p:sp>
        <p:nvSpPr>
          <p:cNvPr id="3" name="Content Placeholder 2"/>
          <p:cNvSpPr>
            <a:spLocks noGrp="1"/>
          </p:cNvSpPr>
          <p:nvPr>
            <p:ph idx="1"/>
          </p:nvPr>
        </p:nvSpPr>
        <p:spPr>
          <a:xfrm>
            <a:off x="609600" y="1111507"/>
            <a:ext cx="7848599" cy="3545586"/>
          </a:xfrm>
        </p:spPr>
        <p:txBody>
          <a:bodyPr/>
          <a:lstStyle/>
          <a:p>
            <a:pPr marL="457200" lvl="1" indent="-285750">
              <a:buFont typeface="+mj-lt"/>
              <a:buAutoNum type="alphaLcPeriod"/>
            </a:pPr>
            <a:r>
              <a:rPr lang="en-US" sz="1600" dirty="0" smtClean="0"/>
              <a:t>Contents of the Code file are now displayed</a:t>
            </a:r>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344488" indent="-344488">
              <a:buFont typeface="+mj-lt"/>
              <a:buAutoNum type="arabicPeriod" startAt="6"/>
            </a:pPr>
            <a:r>
              <a:rPr lang="en-US" sz="1800" dirty="0" smtClean="0"/>
              <a:t>Select </a:t>
            </a:r>
            <a:r>
              <a:rPr lang="en-US" sz="1800" b="1" u="sng" dirty="0" smtClean="0"/>
              <a:t>File</a:t>
            </a:r>
            <a:r>
              <a:rPr lang="en-US" sz="1800" b="1" dirty="0" smtClean="0"/>
              <a:t>&gt;</a:t>
            </a:r>
            <a:r>
              <a:rPr lang="en-US" sz="1800" b="1" u="sng" dirty="0" smtClean="0"/>
              <a:t>Print</a:t>
            </a:r>
            <a:endParaRPr lang="en-US" sz="1800" u="sng" dirty="0"/>
          </a:p>
          <a:p>
            <a:pPr marL="0" indent="0">
              <a:buNone/>
            </a:pPr>
            <a:r>
              <a:rPr lang="en-US" sz="1800" dirty="0"/>
              <a:t> </a:t>
            </a:r>
          </a:p>
          <a:p>
            <a:pPr marL="0" indent="0">
              <a:buNone/>
            </a:pPr>
            <a:endParaRPr lang="en-US" sz="1800" b="1" u="sng"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61</a:t>
            </a:fld>
            <a:endParaRPr lang="en-US" altLang="en-US" dirty="0"/>
          </a:p>
        </p:txBody>
      </p:sp>
      <p:pic>
        <p:nvPicPr>
          <p:cNvPr id="6" name="Picture 5"/>
          <p:cNvPicPr>
            <a:picLocks noChangeAspect="1"/>
          </p:cNvPicPr>
          <p:nvPr/>
        </p:nvPicPr>
        <p:blipFill>
          <a:blip r:embed="rId3"/>
          <a:stretch>
            <a:fillRect/>
          </a:stretch>
        </p:blipFill>
        <p:spPr>
          <a:xfrm>
            <a:off x="2195513" y="1289844"/>
            <a:ext cx="3714750" cy="2324100"/>
          </a:xfrm>
          <a:prstGeom prst="rect">
            <a:avLst/>
          </a:prstGeom>
        </p:spPr>
      </p:pic>
      <p:pic>
        <p:nvPicPr>
          <p:cNvPr id="7" name="Picture 6"/>
          <p:cNvPicPr>
            <a:picLocks noChangeAspect="1"/>
          </p:cNvPicPr>
          <p:nvPr/>
        </p:nvPicPr>
        <p:blipFill>
          <a:blip r:embed="rId4"/>
          <a:stretch>
            <a:fillRect/>
          </a:stretch>
        </p:blipFill>
        <p:spPr>
          <a:xfrm>
            <a:off x="2667000" y="3976827"/>
            <a:ext cx="2362200" cy="2332692"/>
          </a:xfrm>
          <a:prstGeom prst="rect">
            <a:avLst/>
          </a:prstGeom>
        </p:spPr>
      </p:pic>
      <p:sp>
        <p:nvSpPr>
          <p:cNvPr id="8" name="Rounded Rectangle 7"/>
          <p:cNvSpPr/>
          <p:nvPr/>
        </p:nvSpPr>
        <p:spPr>
          <a:xfrm>
            <a:off x="2667000" y="5947569"/>
            <a:ext cx="1385888" cy="2897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65590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the Contents of a Code File</a:t>
            </a:r>
            <a:endParaRPr lang="en-US" dirty="0"/>
          </a:p>
        </p:txBody>
      </p:sp>
      <p:sp>
        <p:nvSpPr>
          <p:cNvPr id="3" name="Content Placeholder 2"/>
          <p:cNvSpPr>
            <a:spLocks noGrp="1"/>
          </p:cNvSpPr>
          <p:nvPr>
            <p:ph idx="1"/>
          </p:nvPr>
        </p:nvSpPr>
        <p:spPr/>
        <p:txBody>
          <a:bodyPr/>
          <a:lstStyle/>
          <a:p>
            <a:pPr marL="0" indent="0">
              <a:buNone/>
            </a:pPr>
            <a:r>
              <a:rPr lang="en-US" sz="1800" i="1" dirty="0" smtClean="0"/>
              <a:t>Print </a:t>
            </a:r>
            <a:r>
              <a:rPr lang="en-US" sz="1800" i="1" dirty="0"/>
              <a:t>Setup can be selected to define </a:t>
            </a:r>
            <a:r>
              <a:rPr lang="en-US" sz="1800" i="1" u="sng" dirty="0"/>
              <a:t>printer</a:t>
            </a:r>
            <a:r>
              <a:rPr lang="en-US" sz="1800" i="1" dirty="0"/>
              <a:t>, </a:t>
            </a:r>
            <a:r>
              <a:rPr lang="en-US" sz="1800" i="1" u="sng" dirty="0"/>
              <a:t>paper</a:t>
            </a:r>
            <a:r>
              <a:rPr lang="en-US" sz="1800" i="1" dirty="0"/>
              <a:t>, and </a:t>
            </a:r>
            <a:r>
              <a:rPr lang="en-US" sz="1800" i="1" u="sng" dirty="0"/>
              <a:t>orientation</a:t>
            </a:r>
            <a:r>
              <a:rPr lang="en-US" sz="1800" i="1" dirty="0"/>
              <a:t> options</a:t>
            </a:r>
            <a:r>
              <a:rPr lang="en-US" sz="1800" i="1" dirty="0" smtClean="0"/>
              <a:t>.</a:t>
            </a:r>
          </a:p>
          <a:p>
            <a:pPr marL="0" indent="0">
              <a:buNone/>
            </a:pPr>
            <a:endParaRPr lang="en-US" sz="1800" i="1" dirty="0" smtClean="0"/>
          </a:p>
          <a:p>
            <a:pPr marL="0" indent="0">
              <a:buNone/>
            </a:pPr>
            <a:endParaRPr lang="en-US" sz="1800" i="1" dirty="0"/>
          </a:p>
          <a:p>
            <a:pPr marL="0" indent="0">
              <a:buNone/>
            </a:pPr>
            <a:endParaRPr lang="en-US" sz="1800" i="1" dirty="0" smtClean="0"/>
          </a:p>
          <a:p>
            <a:pPr marL="0" indent="0">
              <a:buNone/>
            </a:pPr>
            <a:endParaRPr lang="en-US" sz="1800" i="1" dirty="0" smtClean="0"/>
          </a:p>
          <a:p>
            <a:pPr marL="0" indent="0">
              <a:buNone/>
            </a:pPr>
            <a:endParaRPr lang="en-US" sz="1800" i="1" dirty="0"/>
          </a:p>
          <a:p>
            <a:pPr marL="0" indent="0">
              <a:buNone/>
            </a:pPr>
            <a:endParaRPr lang="en-US" sz="1800" i="1" dirty="0" smtClean="0"/>
          </a:p>
          <a:p>
            <a:pPr marL="0" indent="0">
              <a:buNone/>
            </a:pPr>
            <a:endParaRPr lang="en-US" sz="1800" i="1" dirty="0"/>
          </a:p>
          <a:p>
            <a:pPr marL="0" indent="0">
              <a:buNone/>
            </a:pPr>
            <a:r>
              <a:rPr lang="en-US" sz="1800" i="1" dirty="0"/>
              <a:t>Print Options can be selected to define </a:t>
            </a:r>
            <a:r>
              <a:rPr lang="en-US" sz="1800" i="1" u="sng" dirty="0"/>
              <a:t>margins</a:t>
            </a:r>
            <a:r>
              <a:rPr lang="en-US" sz="1800" i="1" dirty="0"/>
              <a:t>, </a:t>
            </a:r>
            <a:r>
              <a:rPr lang="en-US" sz="1800" i="1" u="sng" dirty="0"/>
              <a:t>orientation</a:t>
            </a:r>
            <a:r>
              <a:rPr lang="en-US" sz="1800" i="1" dirty="0"/>
              <a:t>, and </a:t>
            </a:r>
            <a:r>
              <a:rPr lang="en-US" sz="1800" i="1" u="sng" dirty="0"/>
              <a:t>other</a:t>
            </a:r>
            <a:r>
              <a:rPr lang="en-US" sz="1800" i="1" dirty="0"/>
              <a:t> </a:t>
            </a:r>
            <a:r>
              <a:rPr lang="en-US" sz="1800" i="1" dirty="0" smtClean="0"/>
              <a:t>options.</a:t>
            </a:r>
            <a:endParaRPr lang="en-US" sz="1800" dirty="0"/>
          </a:p>
          <a:p>
            <a:pPr marL="0" indent="0">
              <a:buNone/>
            </a:pPr>
            <a:endParaRPr lang="en-US" sz="1800" dirty="0"/>
          </a:p>
          <a:p>
            <a:pPr marL="0" indent="0">
              <a:buNone/>
            </a:pPr>
            <a:endParaRPr lang="en-US" sz="1800" b="1" u="sng"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62</a:t>
            </a:fld>
            <a:endParaRPr lang="en-US" altLang="en-US" dirty="0"/>
          </a:p>
        </p:txBody>
      </p:sp>
      <p:pic>
        <p:nvPicPr>
          <p:cNvPr id="6" name="Picture 5"/>
          <p:cNvPicPr>
            <a:picLocks noChangeAspect="1"/>
          </p:cNvPicPr>
          <p:nvPr/>
        </p:nvPicPr>
        <p:blipFill>
          <a:blip r:embed="rId3"/>
          <a:stretch>
            <a:fillRect/>
          </a:stretch>
        </p:blipFill>
        <p:spPr>
          <a:xfrm>
            <a:off x="2781300" y="1371600"/>
            <a:ext cx="3019425" cy="2162655"/>
          </a:xfrm>
          <a:prstGeom prst="rect">
            <a:avLst/>
          </a:prstGeom>
        </p:spPr>
      </p:pic>
      <p:pic>
        <p:nvPicPr>
          <p:cNvPr id="7" name="Picture 6"/>
          <p:cNvPicPr>
            <a:picLocks noChangeAspect="1"/>
          </p:cNvPicPr>
          <p:nvPr/>
        </p:nvPicPr>
        <p:blipFill>
          <a:blip r:embed="rId4"/>
          <a:stretch>
            <a:fillRect/>
          </a:stretch>
        </p:blipFill>
        <p:spPr>
          <a:xfrm>
            <a:off x="2785782" y="4038600"/>
            <a:ext cx="3010460" cy="229603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6104432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67" name="Rectangle 83"/>
          <p:cNvSpPr>
            <a:spLocks noGrp="1" noChangeArrowheads="1"/>
          </p:cNvSpPr>
          <p:nvPr>
            <p:ph type="title"/>
          </p:nvPr>
        </p:nvSpPr>
        <p:spPr>
          <a:noFill/>
          <a:ln/>
        </p:spPr>
        <p:txBody>
          <a:bodyPr/>
          <a:lstStyle/>
          <a:p>
            <a:pPr defTabSz="944563"/>
            <a:r>
              <a:rPr lang="en-US" altLang="en-US" dirty="0"/>
              <a:t>CHANGE LOG</a:t>
            </a:r>
          </a:p>
        </p:txBody>
      </p:sp>
      <p:sp>
        <p:nvSpPr>
          <p:cNvPr id="94" name="Slide Number Placeholder 3"/>
          <p:cNvSpPr>
            <a:spLocks noGrp="1"/>
          </p:cNvSpPr>
          <p:nvPr>
            <p:ph type="sldNum" sz="quarter" idx="4"/>
          </p:nvPr>
        </p:nvSpPr>
        <p:spPr/>
        <p:txBody>
          <a:bodyPr/>
          <a:lstStyle/>
          <a:p>
            <a:fld id="{3DDC23D5-89A2-4909-BA73-3CE0173EFC63}" type="slidenum">
              <a:rPr lang="en-US" altLang="en-US"/>
              <a:pPr/>
              <a:t>63</a:t>
            </a:fld>
            <a:endParaRPr lang="en-US" altLang="en-US"/>
          </a:p>
        </p:txBody>
      </p:sp>
      <p:graphicFrame>
        <p:nvGraphicFramePr>
          <p:cNvPr id="93317" name="Group 133"/>
          <p:cNvGraphicFramePr>
            <a:graphicFrameLocks noGrp="1"/>
          </p:cNvGraphicFramePr>
          <p:nvPr>
            <p:ph idx="4294967295"/>
            <p:extLst>
              <p:ext uri="{D42A27DB-BD31-4B8C-83A1-F6EECF244321}">
                <p14:modId xmlns:p14="http://schemas.microsoft.com/office/powerpoint/2010/main" val="3726106969"/>
              </p:ext>
            </p:extLst>
          </p:nvPr>
        </p:nvGraphicFramePr>
        <p:xfrm>
          <a:off x="990601" y="990600"/>
          <a:ext cx="7315200" cy="3886200"/>
        </p:xfrm>
        <a:graphic>
          <a:graphicData uri="http://schemas.openxmlformats.org/drawingml/2006/table">
            <a:tbl>
              <a:tblPr/>
              <a:tblGrid>
                <a:gridCol w="1301111"/>
                <a:gridCol w="1413147"/>
                <a:gridCol w="4600942"/>
              </a:tblGrid>
              <a:tr h="54336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DATE</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SLIDE</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DESCRIPTION OF CHANGE</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510">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10/11/16</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Most</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Updated slides to reflect OPP 8.0</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Code Files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hlinkClick r:id="rId2" action="ppaction://hlinksldjump"/>
              </a:rPr>
              <a:t>Creating New</a:t>
            </a:r>
            <a:endParaRPr lang="en-US" dirty="0" smtClean="0"/>
          </a:p>
          <a:p>
            <a:pPr>
              <a:buFont typeface="Wingdings" panose="05000000000000000000" pitchFamily="2" charset="2"/>
              <a:buChar char="§"/>
            </a:pPr>
            <a:r>
              <a:rPr lang="en-US" dirty="0" smtClean="0">
                <a:hlinkClick r:id="rId3" action="ppaction://hlinksldjump"/>
              </a:rPr>
              <a:t>Creating New as Copy of Existing</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7</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43814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Code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‘Code’ already selected</a:t>
            </a:r>
          </a:p>
          <a:p>
            <a:pPr marL="857250" lvl="1" indent="-457200">
              <a:buFont typeface="+mj-lt"/>
              <a:buAutoNum type="alphaLcPeriod"/>
            </a:pPr>
            <a:r>
              <a:rPr lang="en-US" dirty="0" smtClean="0"/>
              <a:t>Type </a:t>
            </a:r>
            <a:r>
              <a:rPr lang="en-US" dirty="0"/>
              <a:t>in the </a:t>
            </a:r>
            <a:r>
              <a:rPr lang="en-US" b="1" u="sng" dirty="0"/>
              <a:t>Name</a:t>
            </a:r>
            <a:r>
              <a:rPr lang="en-US" dirty="0"/>
              <a:t> as desired based on the CSPR 3 naming convention: Program </a:t>
            </a:r>
            <a:r>
              <a:rPr lang="en-US" dirty="0" err="1"/>
              <a:t>Code_Contract</a:t>
            </a:r>
            <a:r>
              <a:rPr lang="en-US" dirty="0"/>
              <a:t> </a:t>
            </a:r>
            <a:r>
              <a:rPr lang="en-US" dirty="0" err="1" smtClean="0"/>
              <a:t>Code_CXX</a:t>
            </a:r>
            <a:endParaRPr lang="en-US" dirty="0" smtClean="0"/>
          </a:p>
          <a:p>
            <a:pPr marL="857250" lvl="1" indent="-457200">
              <a:buFont typeface="+mj-lt"/>
              <a:buAutoNum type="alphaLcPeriod"/>
            </a:pPr>
            <a:r>
              <a:rPr lang="en-US" dirty="0" smtClean="0"/>
              <a:t>Type </a:t>
            </a:r>
            <a:r>
              <a:rPr lang="en-US" dirty="0"/>
              <a:t>in the Code </a:t>
            </a:r>
            <a:r>
              <a:rPr lang="en-US" b="1" u="sng" dirty="0"/>
              <a:t>Description</a:t>
            </a:r>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8</a:t>
            </a:fld>
            <a:endParaRPr lang="en-US" altLang="en-US"/>
          </a:p>
        </p:txBody>
      </p:sp>
      <p:pic>
        <p:nvPicPr>
          <p:cNvPr id="5" name="Picture 4"/>
          <p:cNvPicPr>
            <a:picLocks noChangeAspect="1"/>
          </p:cNvPicPr>
          <p:nvPr/>
        </p:nvPicPr>
        <p:blipFill>
          <a:blip r:embed="rId2"/>
          <a:stretch>
            <a:fillRect/>
          </a:stretch>
        </p:blipFill>
        <p:spPr>
          <a:xfrm>
            <a:off x="2952750" y="3960813"/>
            <a:ext cx="3600450" cy="2276475"/>
          </a:xfrm>
          <a:prstGeom prst="rect">
            <a:avLst/>
          </a:prstGeom>
        </p:spPr>
      </p:pic>
      <p:sp>
        <p:nvSpPr>
          <p:cNvPr id="6" name="Rounded Rectangle 5"/>
          <p:cNvSpPr/>
          <p:nvPr/>
        </p:nvSpPr>
        <p:spPr>
          <a:xfrm>
            <a:off x="3048000" y="58674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232211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Code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Select </a:t>
            </a:r>
            <a:r>
              <a:rPr lang="en-US" dirty="0"/>
              <a:t>the </a:t>
            </a:r>
            <a:r>
              <a:rPr lang="en-US" b="1" u="sng" dirty="0"/>
              <a:t>Default Access Mode</a:t>
            </a:r>
            <a:r>
              <a:rPr lang="en-US" dirty="0"/>
              <a:t> for the code file:  Exclusive, Shared, or Read only</a:t>
            </a:r>
          </a:p>
          <a:p>
            <a:pPr marL="857250" lvl="1" indent="-457200">
              <a:buFont typeface="+mj-lt"/>
              <a:buAutoNum type="alphaLcPeriod"/>
            </a:pPr>
            <a:r>
              <a:rPr lang="en-US" dirty="0" smtClean="0"/>
              <a:t>Select </a:t>
            </a:r>
            <a:r>
              <a:rPr lang="en-US" dirty="0"/>
              <a:t>the </a:t>
            </a:r>
            <a:r>
              <a:rPr lang="en-US" b="1" u="sng" dirty="0"/>
              <a:t>Create a new file</a:t>
            </a:r>
            <a:r>
              <a:rPr lang="en-US" dirty="0"/>
              <a:t> option</a:t>
            </a:r>
          </a:p>
          <a:p>
            <a:pPr marL="857250" lvl="1" indent="-457200">
              <a:buFont typeface="+mj-lt"/>
              <a:buAutoNum type="alphaLcPeriod"/>
            </a:pPr>
            <a:r>
              <a:rPr lang="en-US" dirty="0" smtClean="0"/>
              <a:t>Select </a:t>
            </a:r>
            <a:r>
              <a:rPr lang="en-US" dirty="0"/>
              <a:t>the </a:t>
            </a:r>
            <a:r>
              <a:rPr lang="en-US" b="1" u="sng" dirty="0"/>
              <a:t>Startup View</a:t>
            </a:r>
            <a:endParaRPr lang="en-US" u="sng" dirty="0"/>
          </a:p>
          <a:p>
            <a:pPr marL="857250" lvl="1" indent="-457200">
              <a:buFont typeface="+mj-lt"/>
              <a:buAutoNum type="alphaLcPeriod"/>
            </a:pPr>
            <a:r>
              <a:rPr lang="en-US" dirty="0" smtClean="0"/>
              <a:t>Provide </a:t>
            </a:r>
            <a:r>
              <a:rPr lang="en-US" dirty="0"/>
              <a:t>the </a:t>
            </a:r>
            <a:r>
              <a:rPr lang="en-US" b="1" u="sng" dirty="0"/>
              <a:t>Prompt </a:t>
            </a:r>
            <a:r>
              <a:rPr lang="en-US" b="1" u="sng" dirty="0" smtClean="0"/>
              <a:t>Text</a:t>
            </a:r>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9</a:t>
            </a:fld>
            <a:endParaRPr lang="en-US" altLang="en-US"/>
          </a:p>
        </p:txBody>
      </p:sp>
      <p:pic>
        <p:nvPicPr>
          <p:cNvPr id="5" name="Picture 4"/>
          <p:cNvPicPr>
            <a:picLocks noChangeAspect="1"/>
          </p:cNvPicPr>
          <p:nvPr/>
        </p:nvPicPr>
        <p:blipFill>
          <a:blip r:embed="rId2"/>
          <a:stretch>
            <a:fillRect/>
          </a:stretch>
        </p:blipFill>
        <p:spPr>
          <a:xfrm>
            <a:off x="2724150" y="3585122"/>
            <a:ext cx="3686175" cy="2652166"/>
          </a:xfrm>
          <a:prstGeom prst="rect">
            <a:avLst/>
          </a:prstGeom>
        </p:spPr>
      </p:pic>
      <p:sp>
        <p:nvSpPr>
          <p:cNvPr id="6" name="Rounded Rectangle 5"/>
          <p:cNvSpPr/>
          <p:nvPr/>
        </p:nvSpPr>
        <p:spPr>
          <a:xfrm>
            <a:off x="2733896" y="4343400"/>
            <a:ext cx="1990504"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63897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5275</TotalTime>
  <Words>2800</Words>
  <Application>Microsoft Office PowerPoint</Application>
  <PresentationFormat>On-screen Show (4:3)</PresentationFormat>
  <Paragraphs>588</Paragraphs>
  <Slides>63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ＭＳ Ｐゴシック</vt:lpstr>
      <vt:lpstr>Arial</vt:lpstr>
      <vt:lpstr>Times New Roman</vt:lpstr>
      <vt:lpstr>Wingdings</vt:lpstr>
      <vt:lpstr>whiteback_photoband</vt:lpstr>
      <vt:lpstr>PowerPoint Presentation</vt:lpstr>
      <vt:lpstr>Agenda</vt:lpstr>
      <vt:lpstr>General Information</vt:lpstr>
      <vt:lpstr>General Information Cont.</vt:lpstr>
      <vt:lpstr>General Information Cont.</vt:lpstr>
      <vt:lpstr>General Information Cont.</vt:lpstr>
      <vt:lpstr>Creating New Code Files</vt:lpstr>
      <vt:lpstr>Creating a New Code File</vt:lpstr>
      <vt:lpstr>Creating a New Code File</vt:lpstr>
      <vt:lpstr>Creating a New Code File</vt:lpstr>
      <vt:lpstr>Creating a New Code File</vt:lpstr>
      <vt:lpstr>Creating a New Code File</vt:lpstr>
      <vt:lpstr>Creating a New Code File</vt:lpstr>
      <vt:lpstr>Creating New by Copying an Existing Code</vt:lpstr>
      <vt:lpstr>Creating New by Copying an Existing Code </vt:lpstr>
      <vt:lpstr>Creating New by Copying an Existing Code</vt:lpstr>
      <vt:lpstr>Creating New by Copying an Existing Code</vt:lpstr>
      <vt:lpstr>Creating New by Copying an Existing Code</vt:lpstr>
      <vt:lpstr>Creating New by Copying an Existing Code</vt:lpstr>
      <vt:lpstr>Populating a Code File</vt:lpstr>
      <vt:lpstr>Manually Populate via the Code Details Box</vt:lpstr>
      <vt:lpstr>Manually Populate via the Code Details Box</vt:lpstr>
      <vt:lpstr>Manually Populate via the Code Details Box</vt:lpstr>
      <vt:lpstr>Manually Populate via the Code Details Box</vt:lpstr>
      <vt:lpstr>Manually Populate via the Code Details Box</vt:lpstr>
      <vt:lpstr>Manually Populate via the Code Details Box</vt:lpstr>
      <vt:lpstr>Manually Populate via a Spreadsheet View</vt:lpstr>
      <vt:lpstr>Manually Populate via a Spreadsheet View</vt:lpstr>
      <vt:lpstr>Importing from Excel</vt:lpstr>
      <vt:lpstr>Importing from Excel</vt:lpstr>
      <vt:lpstr>Importing from Excel</vt:lpstr>
      <vt:lpstr>Importing from Excel</vt:lpstr>
      <vt:lpstr>Importing from Excel</vt:lpstr>
      <vt:lpstr>Importing from Excel</vt:lpstr>
      <vt:lpstr>Importing from Excel</vt:lpstr>
      <vt:lpstr>Using OPP/Cobra Mapping Tool</vt:lpstr>
      <vt:lpstr>Using OPP/Cobra Mapping Tool</vt:lpstr>
      <vt:lpstr>Using OPP/Cobra Mapping Tool</vt:lpstr>
      <vt:lpstr>Using OPP/Cobra Mapping Tool</vt:lpstr>
      <vt:lpstr>Assigning Code Files to an OPP Project</vt:lpstr>
      <vt:lpstr>Assigning Code File to a Project</vt:lpstr>
      <vt:lpstr>Assigning to Project via Project Properties</vt:lpstr>
      <vt:lpstr>Assigning to Project via Project Properties</vt:lpstr>
      <vt:lpstr>Assigning to Project via Project Properties</vt:lpstr>
      <vt:lpstr>Assigning to Project via Drag and Drop</vt:lpstr>
      <vt:lpstr>Assigning to Project via Drag and Drop</vt:lpstr>
      <vt:lpstr>Assigning to Project via Drag and Drop</vt:lpstr>
      <vt:lpstr>Code File Maintenance</vt:lpstr>
      <vt:lpstr>Update – Add New Code Element</vt:lpstr>
      <vt:lpstr>Update – Delete Existing Code Element</vt:lpstr>
      <vt:lpstr>Update – Delete Existing Code Element</vt:lpstr>
      <vt:lpstr>Update – Revise Existing Code Element</vt:lpstr>
      <vt:lpstr>Update – Revise Existing Code Element</vt:lpstr>
      <vt:lpstr>Remove Code File from an OPP Project</vt:lpstr>
      <vt:lpstr>Remove Code File from an OPP Project</vt:lpstr>
      <vt:lpstr>Remove Code File from an OPP Project</vt:lpstr>
      <vt:lpstr>Delete Code File from OPP Library</vt:lpstr>
      <vt:lpstr>Delete Code File from OPP Library</vt:lpstr>
      <vt:lpstr>Print the Contents of a Code File</vt:lpstr>
      <vt:lpstr>Print the Contents of a Code File</vt:lpstr>
      <vt:lpstr>Print the Contents of a Code File</vt:lpstr>
      <vt:lpstr>Print the Contents of a Code File</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OPP Code Files</dc:title>
  <dc:creator>pierceb</dc:creator>
  <cp:lastModifiedBy>Reed, Cynthia C</cp:lastModifiedBy>
  <cp:revision>244</cp:revision>
  <dcterms:created xsi:type="dcterms:W3CDTF">2004-03-15T05:59:30Z</dcterms:created>
  <dcterms:modified xsi:type="dcterms:W3CDTF">2016-10-18T15:09:38Z</dcterms:modified>
</cp:coreProperties>
</file>