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1" r:id="rId2"/>
  </p:sldMasterIdLst>
  <p:notesMasterIdLst>
    <p:notesMasterId r:id="rId43"/>
  </p:notesMasterIdLst>
  <p:handoutMasterIdLst>
    <p:handoutMasterId r:id="rId44"/>
  </p:handoutMasterIdLst>
  <p:sldIdLst>
    <p:sldId id="258" r:id="rId3"/>
    <p:sldId id="296" r:id="rId4"/>
    <p:sldId id="369" r:id="rId5"/>
    <p:sldId id="370" r:id="rId6"/>
    <p:sldId id="392" r:id="rId7"/>
    <p:sldId id="314" r:id="rId8"/>
    <p:sldId id="390" r:id="rId9"/>
    <p:sldId id="357" r:id="rId10"/>
    <p:sldId id="358" r:id="rId11"/>
    <p:sldId id="359" r:id="rId12"/>
    <p:sldId id="371" r:id="rId13"/>
    <p:sldId id="375" r:id="rId14"/>
    <p:sldId id="376" r:id="rId15"/>
    <p:sldId id="377" r:id="rId16"/>
    <p:sldId id="378" r:id="rId17"/>
    <p:sldId id="362" r:id="rId18"/>
    <p:sldId id="393" r:id="rId19"/>
    <p:sldId id="391" r:id="rId20"/>
    <p:sldId id="379" r:id="rId21"/>
    <p:sldId id="380" r:id="rId22"/>
    <p:sldId id="381" r:id="rId23"/>
    <p:sldId id="382" r:id="rId24"/>
    <p:sldId id="383" r:id="rId25"/>
    <p:sldId id="384" r:id="rId26"/>
    <p:sldId id="385" r:id="rId27"/>
    <p:sldId id="386" r:id="rId28"/>
    <p:sldId id="387" r:id="rId29"/>
    <p:sldId id="394" r:id="rId30"/>
    <p:sldId id="395" r:id="rId31"/>
    <p:sldId id="396" r:id="rId32"/>
    <p:sldId id="397" r:id="rId33"/>
    <p:sldId id="349" r:id="rId34"/>
    <p:sldId id="401" r:id="rId35"/>
    <p:sldId id="400" r:id="rId36"/>
    <p:sldId id="398" r:id="rId37"/>
    <p:sldId id="352" r:id="rId38"/>
    <p:sldId id="260" r:id="rId39"/>
    <p:sldId id="355" r:id="rId40"/>
    <p:sldId id="356" r:id="rId41"/>
    <p:sldId id="297" r:id="rId42"/>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00"/>
    <a:srgbClr val="99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2621" autoAdjust="0"/>
  </p:normalViewPr>
  <p:slideViewPr>
    <p:cSldViewPr>
      <p:cViewPr varScale="1">
        <p:scale>
          <a:sx n="48" d="100"/>
          <a:sy n="48" d="100"/>
        </p:scale>
        <p:origin x="151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22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968A4E1-D13F-4278-BB0E-67C1097214ED}" type="slidenum">
              <a:rPr lang="en-US" altLang="en-US"/>
              <a:pPr/>
              <a:t>‹#›</a:t>
            </a:fld>
            <a:endParaRPr lang="en-US" altLang="en-US"/>
          </a:p>
        </p:txBody>
      </p:sp>
    </p:spTree>
    <p:extLst>
      <p:ext uri="{BB962C8B-B14F-4D97-AF65-F5344CB8AC3E}">
        <p14:creationId xmlns:p14="http://schemas.microsoft.com/office/powerpoint/2010/main" val="226438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1A6D388-DDE1-44D2-AF27-8254C470D756}" type="slidenum">
              <a:rPr lang="en-US" altLang="en-US"/>
              <a:pPr/>
              <a:t>‹#›</a:t>
            </a:fld>
            <a:endParaRPr lang="en-US" altLang="en-US"/>
          </a:p>
        </p:txBody>
      </p:sp>
    </p:spTree>
    <p:extLst>
      <p:ext uri="{BB962C8B-B14F-4D97-AF65-F5344CB8AC3E}">
        <p14:creationId xmlns:p14="http://schemas.microsoft.com/office/powerpoint/2010/main" val="4221467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2C4D2-6D53-44DF-95F8-15271B05A9D8}" type="slidenum">
              <a:rPr lang="en-US" altLang="en-US"/>
              <a:pPr/>
              <a:t>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9366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E865-964E-4AE0-89AD-A210DF3F8C5A}" type="slidenum">
              <a:rPr lang="en-US" altLang="en-US"/>
              <a:pPr/>
              <a:t>40</a:t>
            </a:fld>
            <a:endParaRPr lang="en-US" altLang="en-US"/>
          </a:p>
        </p:txBody>
      </p:sp>
      <p:sp>
        <p:nvSpPr>
          <p:cNvPr id="94210" name="Rectangle 2"/>
          <p:cNvSpPr>
            <a:spLocks noGrp="1" noRot="1" noChangeAspect="1" noChangeArrowheads="1" noTextEdit="1"/>
          </p:cNvSpPr>
          <p:nvPr>
            <p:ph type="sldImg"/>
          </p:nvPr>
        </p:nvSpPr>
        <p:spPr>
          <a:xfrm>
            <a:off x="1147763" y="685800"/>
            <a:ext cx="4567237" cy="3427413"/>
          </a:xfrm>
          <a:ln/>
        </p:spPr>
      </p:sp>
      <p:sp>
        <p:nvSpPr>
          <p:cNvPr id="94211" name="Rectangle 3"/>
          <p:cNvSpPr>
            <a:spLocks noGrp="1" noChangeArrowheads="1"/>
          </p:cNvSpPr>
          <p:nvPr>
            <p:ph type="body" idx="1"/>
          </p:nvPr>
        </p:nvSpPr>
        <p:spPr>
          <a:xfrm>
            <a:off x="914400" y="4341813"/>
            <a:ext cx="5029200" cy="4116387"/>
          </a:xfrm>
        </p:spPr>
        <p:txBody>
          <a:bodyPr/>
          <a:lstStyle/>
          <a:p>
            <a:endParaRPr lang="en-US" altLang="en-US"/>
          </a:p>
        </p:txBody>
      </p:sp>
    </p:spTree>
    <p:extLst>
      <p:ext uri="{BB962C8B-B14F-4D97-AF65-F5344CB8AC3E}">
        <p14:creationId xmlns:p14="http://schemas.microsoft.com/office/powerpoint/2010/main" val="10771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F732-A90A-49BD-ACF5-95925A549FB9}" type="slidenum">
              <a:rPr lang="en-US" altLang="en-US"/>
              <a:pPr/>
              <a:t>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95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6</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eaLnBrk="0" hangingPunct="0">
              <a:spcBef>
                <a:spcPct val="50000"/>
              </a:spcBef>
            </a:pPr>
            <a:endParaRPr lang="en-US" altLang="en-US" sz="2000" dirty="0"/>
          </a:p>
        </p:txBody>
      </p:sp>
    </p:spTree>
    <p:extLst>
      <p:ext uri="{BB962C8B-B14F-4D97-AF65-F5344CB8AC3E}">
        <p14:creationId xmlns:p14="http://schemas.microsoft.com/office/powerpoint/2010/main" val="286527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30</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83895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32</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eaLnBrk="0" hangingPunct="0">
              <a:spcBef>
                <a:spcPct val="50000"/>
              </a:spcBef>
            </a:pPr>
            <a:endParaRPr lang="en-US" altLang="en-US" sz="2000" dirty="0"/>
          </a:p>
        </p:txBody>
      </p:sp>
    </p:spTree>
    <p:extLst>
      <p:ext uri="{BB962C8B-B14F-4D97-AF65-F5344CB8AC3E}">
        <p14:creationId xmlns:p14="http://schemas.microsoft.com/office/powerpoint/2010/main" val="376475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F732-A90A-49BD-ACF5-95925A549FB9}" type="slidenum">
              <a:rPr lang="en-US" altLang="en-US"/>
              <a:pPr/>
              <a:t>36</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950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37</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283125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38</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16128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39</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20415701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
        <p:nvSpPr>
          <p:cNvPr id="19" name="Rectangle 10"/>
          <p:cNvSpPr txBox="1">
            <a:spLocks noChangeArrowheads="1"/>
          </p:cNvSpPr>
          <p:nvPr userDrawn="1"/>
        </p:nvSpPr>
        <p:spPr bwMode="auto">
          <a:xfrm>
            <a:off x="3365501" y="260933"/>
            <a:ext cx="5494023" cy="73879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lgn="r"/>
            <a:r>
              <a:rPr lang="en-US" sz="2667" dirty="0" smtClean="0"/>
              <a:t>Open Plan Professional Tool Team</a:t>
            </a:r>
            <a:br>
              <a:rPr lang="en-US" sz="2667" dirty="0" smtClean="0"/>
            </a:br>
            <a:r>
              <a:rPr lang="en-US" sz="2667" dirty="0" smtClean="0">
                <a:solidFill>
                  <a:schemeClr val="accent1"/>
                </a:solidFill>
              </a:rPr>
              <a:t>CSPR</a:t>
            </a:r>
            <a:endParaRPr lang="en-US" sz="2667" kern="0" dirty="0">
              <a:solidFill>
                <a:schemeClr val="accent1"/>
              </a:solidFill>
            </a:endParaRPr>
          </a:p>
        </p:txBody>
      </p:sp>
    </p:spTree>
    <p:extLst>
      <p:ext uri="{BB962C8B-B14F-4D97-AF65-F5344CB8AC3E}">
        <p14:creationId xmlns:p14="http://schemas.microsoft.com/office/powerpoint/2010/main" val="428695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Title 1"/>
          <p:cNvSpPr>
            <a:spLocks noGrp="1"/>
          </p:cNvSpPr>
          <p:nvPr>
            <p:ph type="title"/>
          </p:nvPr>
        </p:nvSpPr>
        <p:spPr>
          <a:xfrm>
            <a:off x="314036" y="154768"/>
            <a:ext cx="8068417" cy="517001"/>
          </a:xfrm>
        </p:spPr>
        <p:txBody>
          <a:bodyPr/>
          <a:lstStyle/>
          <a:p>
            <a:r>
              <a:rPr lang="en-US" smtClean="0"/>
              <a:t>Click to edit Master title style</a:t>
            </a:r>
            <a:endParaRPr lang="en-US"/>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65998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86243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501"/>
            <a:ext cx="7772400" cy="1362075"/>
          </a:xfrm>
          <a:solidFill>
            <a:schemeClr val="accent1">
              <a:lumMod val="20000"/>
              <a:lumOff val="80000"/>
            </a:schemeClr>
          </a:solidFill>
        </p:spPr>
        <p:txBody>
          <a:bodyPr anchor="t">
            <a:normAutofit/>
          </a:bodyPr>
          <a:lstStyle>
            <a:lvl1pPr algn="ctr">
              <a:defRPr sz="3600" b="1" cap="all"/>
            </a:lvl1pPr>
          </a:lstStyle>
          <a:p>
            <a:r>
              <a:rPr lang="en-US" dirty="0" smtClean="0"/>
              <a:t>Click to edit Master title style</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fld id="{8B020C7A-6656-4570-9E27-FCA6D6A8AA0A}" type="slidenum">
              <a:rPr lang="en-US"/>
              <a:pPr>
                <a:defRPr/>
              </a:pPr>
              <a:t>‹#›</a:t>
            </a:fld>
            <a:endParaRPr lang="en-US"/>
          </a:p>
        </p:txBody>
      </p:sp>
    </p:spTree>
    <p:extLst>
      <p:ext uri="{BB962C8B-B14F-4D97-AF65-F5344CB8AC3E}">
        <p14:creationId xmlns:p14="http://schemas.microsoft.com/office/powerpoint/2010/main" val="148238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4425903" y="5608089"/>
            <a:ext cx="4390043" cy="709588"/>
          </a:xfrm>
          <a:prstGeom prst="rect">
            <a:avLst/>
          </a:prstGeom>
        </p:spPr>
      </p:pic>
      <p:sp>
        <p:nvSpPr>
          <p:cNvPr id="5"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050536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19074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83329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83329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285587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Title 1"/>
          <p:cNvSpPr>
            <a:spLocks noGrp="1"/>
          </p:cNvSpPr>
          <p:nvPr>
            <p:ph type="title"/>
          </p:nvPr>
        </p:nvSpPr>
        <p:spPr>
          <a:xfrm>
            <a:off x="314036" y="228570"/>
            <a:ext cx="8068417" cy="443199"/>
          </a:xfrm>
        </p:spPr>
        <p:txBody>
          <a:bodyPr/>
          <a:lstStyle/>
          <a:p>
            <a:r>
              <a:rPr lang="en-US" smtClean="0"/>
              <a:t>Click to edit Master title style</a:t>
            </a:r>
            <a:endParaRPr lang="en-US"/>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231682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04800" y="154704"/>
            <a:ext cx="8229600" cy="517064"/>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8" name="Rectangle 4"/>
          <p:cNvSpPr>
            <a:spLocks noGrp="1" noChangeArrowheads="1"/>
          </p:cNvSpPr>
          <p:nvPr>
            <p:ph type="body" idx="1"/>
          </p:nvPr>
        </p:nvSpPr>
        <p:spPr bwMode="auto">
          <a:xfrm>
            <a:off x="438013" y="1009907"/>
            <a:ext cx="8096388" cy="164359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9" name="Rectangle 5"/>
          <p:cNvSpPr>
            <a:spLocks noChangeArrowheads="1"/>
          </p:cNvSpPr>
          <p:nvPr/>
        </p:nvSpPr>
        <p:spPr bwMode="auto">
          <a:xfrm>
            <a:off x="438014" y="6647983"/>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11271" name="Rectangle 7"/>
          <p:cNvSpPr>
            <a:spLocks noGrp="1" noChangeArrowheads="1"/>
          </p:cNvSpPr>
          <p:nvPr>
            <p:ph type="ftr" sz="quarter" idx="3"/>
          </p:nvPr>
        </p:nvSpPr>
        <p:spPr bwMode="auto">
          <a:xfrm>
            <a:off x="2971800" y="6370321"/>
            <a:ext cx="3200400" cy="39878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a:solidFill>
                  <a:schemeClr val="bg1">
                    <a:lumMod val="50000"/>
                  </a:schemeClr>
                </a:solidFill>
              </a:defRPr>
            </a:lvl1pPr>
          </a:lstStyle>
          <a:p>
            <a:pPr fontAlgn="base">
              <a:spcBef>
                <a:spcPct val="0"/>
              </a:spcBef>
              <a:spcAft>
                <a:spcPct val="0"/>
              </a:spcAft>
            </a:pPr>
            <a:r>
              <a:rPr lang="en-US" smtClean="0">
                <a:solidFill>
                  <a:srgbClr val="FFFFFF">
                    <a:lumMod val="50000"/>
                  </a:srgbClr>
                </a:solidFill>
              </a:rPr>
              <a:t>BOEING PROPRIETARY</a:t>
            </a:r>
            <a:endParaRPr lang="en-US">
              <a:solidFill>
                <a:srgbClr val="FFFFFF">
                  <a:lumMod val="50000"/>
                </a:srgbClr>
              </a:solidFill>
            </a:endParaRPr>
          </a:p>
        </p:txBody>
      </p:sp>
      <p:sp>
        <p:nvSpPr>
          <p:cNvPr id="6" name="Rectangle 7"/>
          <p:cNvSpPr>
            <a:spLocks noGrp="1" noChangeArrowheads="1"/>
          </p:cNvSpPr>
          <p:nvPr>
            <p:ph type="sldNum" sz="quarter" idx="4"/>
          </p:nvPr>
        </p:nvSpPr>
        <p:spPr bwMode="auto">
          <a:xfrm>
            <a:off x="6640649" y="638049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a:pPr>
                <a:defRPr/>
              </a:pPr>
              <a:t>‹#›</a:t>
            </a:fld>
            <a:endParaRPr lang="en-US" sz="1333" dirty="0"/>
          </a:p>
        </p:txBody>
      </p:sp>
    </p:spTree>
    <p:extLst>
      <p:ext uri="{BB962C8B-B14F-4D97-AF65-F5344CB8AC3E}">
        <p14:creationId xmlns:p14="http://schemas.microsoft.com/office/powerpoint/2010/main" val="24184970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1020737" rtl="0" eaLnBrk="1" fontAlgn="base" hangingPunct="1">
        <a:lnSpc>
          <a:spcPct val="90000"/>
        </a:lnSpc>
        <a:spcBef>
          <a:spcPct val="0"/>
        </a:spcBef>
        <a:spcAft>
          <a:spcPct val="0"/>
        </a:spcAft>
        <a:defRPr sz="3733" b="0">
          <a:solidFill>
            <a:schemeClr val="tx2"/>
          </a:solidFill>
          <a:latin typeface="+mj-lt"/>
          <a:ea typeface="+mj-ea"/>
          <a:cs typeface="+mj-cs"/>
        </a:defRPr>
      </a:lvl1pPr>
      <a:lvl2pPr algn="l" defTabSz="1020737" rtl="0" eaLnBrk="1" fontAlgn="base" hangingPunct="1">
        <a:lnSpc>
          <a:spcPct val="90000"/>
        </a:lnSpc>
        <a:spcBef>
          <a:spcPct val="0"/>
        </a:spcBef>
        <a:spcAft>
          <a:spcPct val="0"/>
        </a:spcAft>
        <a:defRPr sz="3200" b="1">
          <a:solidFill>
            <a:schemeClr val="tx2"/>
          </a:solidFill>
          <a:latin typeface="Arial" charset="0"/>
        </a:defRPr>
      </a:lvl2pPr>
      <a:lvl3pPr algn="l" defTabSz="1020737" rtl="0" eaLnBrk="1" fontAlgn="base" hangingPunct="1">
        <a:lnSpc>
          <a:spcPct val="90000"/>
        </a:lnSpc>
        <a:spcBef>
          <a:spcPct val="0"/>
        </a:spcBef>
        <a:spcAft>
          <a:spcPct val="0"/>
        </a:spcAft>
        <a:defRPr sz="3200" b="1">
          <a:solidFill>
            <a:schemeClr val="tx2"/>
          </a:solidFill>
          <a:latin typeface="Arial" charset="0"/>
        </a:defRPr>
      </a:lvl3pPr>
      <a:lvl4pPr algn="l" defTabSz="1020737" rtl="0" eaLnBrk="1" fontAlgn="base" hangingPunct="1">
        <a:lnSpc>
          <a:spcPct val="90000"/>
        </a:lnSpc>
        <a:spcBef>
          <a:spcPct val="0"/>
        </a:spcBef>
        <a:spcAft>
          <a:spcPct val="0"/>
        </a:spcAft>
        <a:defRPr sz="3200" b="1">
          <a:solidFill>
            <a:schemeClr val="tx2"/>
          </a:solidFill>
          <a:latin typeface="Arial" charset="0"/>
        </a:defRPr>
      </a:lvl4pPr>
      <a:lvl5pPr algn="l" defTabSz="1020737" rtl="0" eaLnBrk="1" fontAlgn="base" hangingPunct="1">
        <a:lnSpc>
          <a:spcPct val="90000"/>
        </a:lnSpc>
        <a:spcBef>
          <a:spcPct val="0"/>
        </a:spcBef>
        <a:spcAft>
          <a:spcPct val="0"/>
        </a:spcAft>
        <a:defRPr sz="3200" b="1">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3" y="2990850"/>
            <a:ext cx="3692525" cy="895351"/>
          </a:xfrm>
          <a:prstGeom prst="rect">
            <a:avLst/>
          </a:prstGeom>
          <a:noFill/>
          <a:ln w="9525">
            <a:noFill/>
            <a:miter lim="800000"/>
            <a:headEnd/>
            <a:tailEnd/>
          </a:ln>
        </p:spPr>
      </p:pic>
      <p:sp>
        <p:nvSpPr>
          <p:cNvPr id="5" name="Rectangle 5"/>
          <p:cNvSpPr>
            <a:spLocks noChangeArrowheads="1"/>
          </p:cNvSpPr>
          <p:nvPr/>
        </p:nvSpPr>
        <p:spPr bwMode="auto">
          <a:xfrm>
            <a:off x="439496" y="6647981"/>
            <a:ext cx="2065337" cy="121121"/>
          </a:xfrm>
          <a:prstGeom prst="rect">
            <a:avLst/>
          </a:prstGeom>
          <a:noFill/>
          <a:ln w="12700">
            <a:noFill/>
            <a:miter lim="800000"/>
            <a:headEnd type="none" w="sm" len="sm"/>
            <a:tailEnd type="none" w="sm" len="sm"/>
          </a:ln>
          <a:effectLst/>
        </p:spPr>
        <p:txBody>
          <a:bodyPr lIns="9143" tIns="9143" rIns="9143" bIns="9143" anchor="b">
            <a:spAutoFit/>
          </a:bodyPr>
          <a:lstStyle/>
          <a:p>
            <a:pPr defTabSz="820573" eaLnBrk="0" hangingPunct="0"/>
            <a:r>
              <a:rPr lang="en-US" sz="667" dirty="0" smtClean="0">
                <a:solidFill>
                  <a:srgbClr val="FFFFFF">
                    <a:lumMod val="50000"/>
                  </a:srgbClr>
                </a:solidFill>
              </a:rPr>
              <a:t>Copyright © 2015 Boeing. All rights reserved.</a:t>
            </a:r>
            <a:endParaRPr lang="en-US" sz="667" dirty="0">
              <a:solidFill>
                <a:srgbClr val="FFFFFF">
                  <a:lumMod val="50000"/>
                </a:srgbClr>
              </a:solidFill>
            </a:endParaRPr>
          </a:p>
        </p:txBody>
      </p:sp>
    </p:spTree>
    <p:extLst>
      <p:ext uri="{BB962C8B-B14F-4D97-AF65-F5344CB8AC3E}">
        <p14:creationId xmlns:p14="http://schemas.microsoft.com/office/powerpoint/2010/main" val="2619235701"/>
      </p:ext>
    </p:extLst>
  </p:cSld>
  <p:clrMap bg1="lt1" tx1="dk1" bg2="lt2" tx2="dk2" accent1="accent1" accent2="accent2" accent3="accent3" accent4="accent4" accent5="accent5" accent6="accent6" hlink="hlink" folHlink="folHlink"/>
  <p:sldLayoutIdLst>
    <p:sldLayoutId id="214748367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557"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57" rtl="0" eaLnBrk="1" fontAlgn="base" hangingPunct="1">
        <a:lnSpc>
          <a:spcPct val="90000"/>
        </a:lnSpc>
        <a:spcBef>
          <a:spcPct val="0"/>
        </a:spcBef>
        <a:spcAft>
          <a:spcPct val="0"/>
        </a:spcAft>
        <a:defRPr sz="3200" b="1">
          <a:solidFill>
            <a:schemeClr val="tx2"/>
          </a:solidFill>
          <a:latin typeface="Arial" pitchFamily="34" charset="0"/>
        </a:defRPr>
      </a:lvl2pPr>
      <a:lvl3pPr algn="l" defTabSz="1020557" rtl="0" eaLnBrk="1" fontAlgn="base" hangingPunct="1">
        <a:lnSpc>
          <a:spcPct val="90000"/>
        </a:lnSpc>
        <a:spcBef>
          <a:spcPct val="0"/>
        </a:spcBef>
        <a:spcAft>
          <a:spcPct val="0"/>
        </a:spcAft>
        <a:defRPr sz="3200" b="1">
          <a:solidFill>
            <a:schemeClr val="tx2"/>
          </a:solidFill>
          <a:latin typeface="Arial" pitchFamily="34" charset="0"/>
        </a:defRPr>
      </a:lvl3pPr>
      <a:lvl4pPr algn="l" defTabSz="1020557" rtl="0" eaLnBrk="1" fontAlgn="base" hangingPunct="1">
        <a:lnSpc>
          <a:spcPct val="90000"/>
        </a:lnSpc>
        <a:spcBef>
          <a:spcPct val="0"/>
        </a:spcBef>
        <a:spcAft>
          <a:spcPct val="0"/>
        </a:spcAft>
        <a:defRPr sz="3200" b="1">
          <a:solidFill>
            <a:schemeClr val="tx2"/>
          </a:solidFill>
          <a:latin typeface="Arial" pitchFamily="34" charset="0"/>
        </a:defRPr>
      </a:lvl4pPr>
      <a:lvl5pPr algn="l" defTabSz="1020557" rtl="0" eaLnBrk="1" fontAlgn="base" hangingPunct="1">
        <a:lnSpc>
          <a:spcPct val="90000"/>
        </a:lnSpc>
        <a:spcBef>
          <a:spcPct val="0"/>
        </a:spcBef>
        <a:spcAft>
          <a:spcPct val="0"/>
        </a:spcAft>
        <a:defRPr sz="3200" b="1">
          <a:solidFill>
            <a:schemeClr val="tx2"/>
          </a:solidFill>
          <a:latin typeface="Arial" pitchFamily="34" charset="0"/>
        </a:defRPr>
      </a:lvl5pPr>
      <a:lvl6pPr marL="457109" algn="l" defTabSz="1020557" rtl="0" eaLnBrk="1" fontAlgn="base" hangingPunct="1">
        <a:lnSpc>
          <a:spcPct val="90000"/>
        </a:lnSpc>
        <a:spcBef>
          <a:spcPct val="0"/>
        </a:spcBef>
        <a:spcAft>
          <a:spcPct val="0"/>
        </a:spcAft>
        <a:defRPr sz="3200" b="1">
          <a:solidFill>
            <a:schemeClr val="tx2"/>
          </a:solidFill>
          <a:latin typeface="Arial" pitchFamily="34" charset="0"/>
        </a:defRPr>
      </a:lvl6pPr>
      <a:lvl7pPr marL="914216" algn="l" defTabSz="1020557" rtl="0" eaLnBrk="1" fontAlgn="base" hangingPunct="1">
        <a:lnSpc>
          <a:spcPct val="90000"/>
        </a:lnSpc>
        <a:spcBef>
          <a:spcPct val="0"/>
        </a:spcBef>
        <a:spcAft>
          <a:spcPct val="0"/>
        </a:spcAft>
        <a:defRPr sz="3200" b="1">
          <a:solidFill>
            <a:schemeClr val="tx2"/>
          </a:solidFill>
          <a:latin typeface="Arial" pitchFamily="34" charset="0"/>
        </a:defRPr>
      </a:lvl7pPr>
      <a:lvl8pPr marL="1371324" algn="l" defTabSz="1020557" rtl="0" eaLnBrk="1" fontAlgn="base" hangingPunct="1">
        <a:lnSpc>
          <a:spcPct val="90000"/>
        </a:lnSpc>
        <a:spcBef>
          <a:spcPct val="0"/>
        </a:spcBef>
        <a:spcAft>
          <a:spcPct val="0"/>
        </a:spcAft>
        <a:defRPr sz="3200" b="1">
          <a:solidFill>
            <a:schemeClr val="tx2"/>
          </a:solidFill>
          <a:latin typeface="Arial" pitchFamily="34" charset="0"/>
        </a:defRPr>
      </a:lvl8pPr>
      <a:lvl9pPr marL="1828433" algn="l" defTabSz="1020557"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29" indent="-169829" algn="l" defTabSz="820573" rtl="0" eaLnBrk="1" fontAlgn="base" hangingPunct="1">
        <a:lnSpc>
          <a:spcPct val="90000"/>
        </a:lnSpc>
        <a:spcBef>
          <a:spcPct val="20000"/>
        </a:spcBef>
        <a:spcAft>
          <a:spcPct val="0"/>
        </a:spcAft>
        <a:buClr>
          <a:srgbClr val="0038A8"/>
        </a:buClr>
        <a:buFont typeface="Wingdings" pitchFamily="2" charset="2"/>
        <a:buChar char="§"/>
        <a:defRPr sz="2267" b="1">
          <a:solidFill>
            <a:srgbClr val="000000"/>
          </a:solidFill>
          <a:latin typeface="+mn-lt"/>
          <a:ea typeface="+mn-ea"/>
          <a:cs typeface="+mn-cs"/>
        </a:defRPr>
      </a:lvl1pPr>
      <a:lvl2pPr marL="385685" indent="-214269" algn="l" defTabSz="82057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48" indent="-174590" algn="l" defTabSz="82057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03" indent="-163480" algn="l" defTabSz="82057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71"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179"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287"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395"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04"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16" rtl="0" eaLnBrk="1" latinLnBrk="0" hangingPunct="1">
        <a:defRPr sz="1867" kern="1200">
          <a:solidFill>
            <a:schemeClr val="tx1"/>
          </a:solidFill>
          <a:latin typeface="+mn-lt"/>
          <a:ea typeface="+mn-ea"/>
          <a:cs typeface="+mn-cs"/>
        </a:defRPr>
      </a:lvl1pPr>
      <a:lvl2pPr marL="457109" algn="l" defTabSz="914216" rtl="0" eaLnBrk="1" latinLnBrk="0" hangingPunct="1">
        <a:defRPr sz="1867" kern="1200">
          <a:solidFill>
            <a:schemeClr val="tx1"/>
          </a:solidFill>
          <a:latin typeface="+mn-lt"/>
          <a:ea typeface="+mn-ea"/>
          <a:cs typeface="+mn-cs"/>
        </a:defRPr>
      </a:lvl2pPr>
      <a:lvl3pPr marL="914216" algn="l" defTabSz="914216" rtl="0" eaLnBrk="1" latinLnBrk="0" hangingPunct="1">
        <a:defRPr sz="1867" kern="1200">
          <a:solidFill>
            <a:schemeClr val="tx1"/>
          </a:solidFill>
          <a:latin typeface="+mn-lt"/>
          <a:ea typeface="+mn-ea"/>
          <a:cs typeface="+mn-cs"/>
        </a:defRPr>
      </a:lvl3pPr>
      <a:lvl4pPr marL="1371324" algn="l" defTabSz="914216" rtl="0" eaLnBrk="1" latinLnBrk="0" hangingPunct="1">
        <a:defRPr sz="1867" kern="1200">
          <a:solidFill>
            <a:schemeClr val="tx1"/>
          </a:solidFill>
          <a:latin typeface="+mn-lt"/>
          <a:ea typeface="+mn-ea"/>
          <a:cs typeface="+mn-cs"/>
        </a:defRPr>
      </a:lvl4pPr>
      <a:lvl5pPr marL="1828433" algn="l" defTabSz="914216" rtl="0" eaLnBrk="1" latinLnBrk="0" hangingPunct="1">
        <a:defRPr sz="1867" kern="1200">
          <a:solidFill>
            <a:schemeClr val="tx1"/>
          </a:solidFill>
          <a:latin typeface="+mn-lt"/>
          <a:ea typeface="+mn-ea"/>
          <a:cs typeface="+mn-cs"/>
        </a:defRPr>
      </a:lvl5pPr>
      <a:lvl6pPr marL="2285542" algn="l" defTabSz="914216" rtl="0" eaLnBrk="1" latinLnBrk="0" hangingPunct="1">
        <a:defRPr sz="1867" kern="1200">
          <a:solidFill>
            <a:schemeClr val="tx1"/>
          </a:solidFill>
          <a:latin typeface="+mn-lt"/>
          <a:ea typeface="+mn-ea"/>
          <a:cs typeface="+mn-cs"/>
        </a:defRPr>
      </a:lvl6pPr>
      <a:lvl7pPr marL="2742649" algn="l" defTabSz="914216" rtl="0" eaLnBrk="1" latinLnBrk="0" hangingPunct="1">
        <a:defRPr sz="1867" kern="1200">
          <a:solidFill>
            <a:schemeClr val="tx1"/>
          </a:solidFill>
          <a:latin typeface="+mn-lt"/>
          <a:ea typeface="+mn-ea"/>
          <a:cs typeface="+mn-cs"/>
        </a:defRPr>
      </a:lvl7pPr>
      <a:lvl8pPr marL="3199756" algn="l" defTabSz="914216" rtl="0" eaLnBrk="1" latinLnBrk="0" hangingPunct="1">
        <a:defRPr sz="1867" kern="1200">
          <a:solidFill>
            <a:schemeClr val="tx1"/>
          </a:solidFill>
          <a:latin typeface="+mn-lt"/>
          <a:ea typeface="+mn-ea"/>
          <a:cs typeface="+mn-cs"/>
        </a:defRPr>
      </a:lvl8pPr>
      <a:lvl9pPr marL="3656865" algn="l" defTabSz="91421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8.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2" name="Subtitle 1"/>
          <p:cNvSpPr>
            <a:spLocks noGrp="1"/>
          </p:cNvSpPr>
          <p:nvPr>
            <p:ph type="subTitle" idx="1"/>
          </p:nvPr>
        </p:nvSpPr>
        <p:spPr/>
        <p:txBody>
          <a:bodyPr/>
          <a:lstStyle/>
          <a:p>
            <a:r>
              <a:rPr lang="en-US" dirty="0" smtClean="0"/>
              <a:t>Working with Projects in OPP</a:t>
            </a:r>
            <a:endParaRPr lang="en-US" dirty="0"/>
          </a:p>
        </p:txBody>
      </p:sp>
      <p:sp>
        <p:nvSpPr>
          <p:cNvPr id="14" name="Slide Number Placeholder 2"/>
          <p:cNvSpPr>
            <a:spLocks noGrp="1"/>
          </p:cNvSpPr>
          <p:nvPr>
            <p:ph type="sldNum" sz="quarter" idx="4"/>
          </p:nvPr>
        </p:nvSpPr>
        <p:spPr/>
        <p:txBody>
          <a:bodyPr/>
          <a:lstStyle/>
          <a:p>
            <a:fld id="{FB704DA4-283B-4591-9388-1450ACA3B048}" type="slidenum">
              <a:rPr lang="en-US" altLang="en-US"/>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6"/>
            </a:pPr>
            <a:r>
              <a:rPr lang="en-US" dirty="0"/>
              <a:t>The </a:t>
            </a:r>
            <a:r>
              <a:rPr lang="en-US" u="sng" dirty="0"/>
              <a:t>New File Wizard – </a:t>
            </a:r>
            <a:r>
              <a:rPr lang="en-US" u="sng" dirty="0" smtClean="0"/>
              <a:t>Summary</a:t>
            </a:r>
            <a:r>
              <a:rPr lang="en-US" dirty="0" smtClean="0"/>
              <a:t> box </a:t>
            </a:r>
            <a:r>
              <a:rPr lang="en-US" dirty="0"/>
              <a:t>opens</a:t>
            </a:r>
          </a:p>
          <a:p>
            <a:pPr marL="857250" lvl="1" indent="-457200">
              <a:buFont typeface="+mj-lt"/>
              <a:buAutoNum type="alphaLcPeriod"/>
            </a:pPr>
            <a:r>
              <a:rPr lang="en-US" dirty="0" smtClean="0"/>
              <a:t>Populate </a:t>
            </a:r>
            <a:r>
              <a:rPr lang="en-US" dirty="0" smtClean="0"/>
              <a:t>available fields with information </a:t>
            </a:r>
            <a:r>
              <a:rPr lang="en-US" dirty="0" smtClean="0"/>
              <a:t>as desired</a:t>
            </a:r>
          </a:p>
          <a:p>
            <a:pPr marL="457200" indent="-457200">
              <a:buFont typeface="+mj-lt"/>
              <a:buAutoNum type="arabicPeriod" startAt="6"/>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10</a:t>
            </a:fld>
            <a:endParaRPr lang="en-US" altLang="en-US"/>
          </a:p>
        </p:txBody>
      </p:sp>
      <p:pic>
        <p:nvPicPr>
          <p:cNvPr id="7" name="Picture 6"/>
          <p:cNvPicPr>
            <a:picLocks noChangeAspect="1"/>
          </p:cNvPicPr>
          <p:nvPr/>
        </p:nvPicPr>
        <p:blipFill>
          <a:blip r:embed="rId2"/>
          <a:stretch>
            <a:fillRect/>
          </a:stretch>
        </p:blipFill>
        <p:spPr>
          <a:xfrm>
            <a:off x="2743200" y="2362200"/>
            <a:ext cx="5332090" cy="3048000"/>
          </a:xfrm>
          <a:prstGeom prst="rect">
            <a:avLst/>
          </a:prstGeom>
        </p:spPr>
      </p:pic>
      <p:sp>
        <p:nvSpPr>
          <p:cNvPr id="8" name="Rounded Rectangle 7"/>
          <p:cNvSpPr/>
          <p:nvPr/>
        </p:nvSpPr>
        <p:spPr>
          <a:xfrm>
            <a:off x="2895601" y="3048000"/>
            <a:ext cx="1295400" cy="1447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3298091"/>
            <a:ext cx="2023311" cy="261610"/>
          </a:xfrm>
          <a:prstGeom prst="rect">
            <a:avLst/>
          </a:prstGeom>
          <a:solidFill>
            <a:schemeClr val="bg1"/>
          </a:solidFill>
          <a:ln>
            <a:solidFill>
              <a:schemeClr val="accent1"/>
            </a:solidFill>
          </a:ln>
        </p:spPr>
        <p:txBody>
          <a:bodyPr wrap="none" rtlCol="0">
            <a:spAutoFit/>
          </a:bodyPr>
          <a:lstStyle/>
          <a:p>
            <a:r>
              <a:rPr lang="en-US" sz="1100" dirty="0" smtClean="0"/>
              <a:t>Name of the Project Manager</a:t>
            </a:r>
            <a:endParaRPr lang="en-US" sz="1100" dirty="0"/>
          </a:p>
        </p:txBody>
      </p:sp>
      <p:sp>
        <p:nvSpPr>
          <p:cNvPr id="9" name="TextBox 8"/>
          <p:cNvSpPr txBox="1"/>
          <p:nvPr/>
        </p:nvSpPr>
        <p:spPr>
          <a:xfrm>
            <a:off x="366770" y="3559701"/>
            <a:ext cx="1766830" cy="261610"/>
          </a:xfrm>
          <a:prstGeom prst="rect">
            <a:avLst/>
          </a:prstGeom>
          <a:solidFill>
            <a:schemeClr val="bg1"/>
          </a:solidFill>
          <a:ln>
            <a:solidFill>
              <a:schemeClr val="accent1"/>
            </a:solidFill>
          </a:ln>
        </p:spPr>
        <p:txBody>
          <a:bodyPr wrap="none" rtlCol="0">
            <a:spAutoFit/>
          </a:bodyPr>
          <a:lstStyle/>
          <a:p>
            <a:r>
              <a:rPr lang="en-US" sz="1100" dirty="0" smtClean="0"/>
              <a:t>Email of Project Manager</a:t>
            </a:r>
            <a:endParaRPr lang="en-US" sz="1100" dirty="0"/>
          </a:p>
        </p:txBody>
      </p:sp>
      <p:sp>
        <p:nvSpPr>
          <p:cNvPr id="10" name="TextBox 9"/>
          <p:cNvSpPr txBox="1"/>
          <p:nvPr/>
        </p:nvSpPr>
        <p:spPr>
          <a:xfrm>
            <a:off x="304800" y="3803304"/>
            <a:ext cx="1579278" cy="261610"/>
          </a:xfrm>
          <a:prstGeom prst="rect">
            <a:avLst/>
          </a:prstGeom>
          <a:solidFill>
            <a:schemeClr val="bg1"/>
          </a:solidFill>
          <a:ln>
            <a:solidFill>
              <a:schemeClr val="accent1"/>
            </a:solidFill>
          </a:ln>
        </p:spPr>
        <p:txBody>
          <a:bodyPr wrap="none" rtlCol="0">
            <a:spAutoFit/>
          </a:bodyPr>
          <a:lstStyle/>
          <a:p>
            <a:r>
              <a:rPr lang="en-US" sz="1100" dirty="0" smtClean="0"/>
              <a:t>Your Company Name</a:t>
            </a:r>
            <a:endParaRPr lang="en-US" sz="1100" dirty="0"/>
          </a:p>
        </p:txBody>
      </p:sp>
      <p:sp>
        <p:nvSpPr>
          <p:cNvPr id="11" name="TextBox 10"/>
          <p:cNvSpPr txBox="1"/>
          <p:nvPr/>
        </p:nvSpPr>
        <p:spPr>
          <a:xfrm>
            <a:off x="338889" y="4064913"/>
            <a:ext cx="2023311" cy="430887"/>
          </a:xfrm>
          <a:prstGeom prst="rect">
            <a:avLst/>
          </a:prstGeom>
          <a:solidFill>
            <a:schemeClr val="bg1"/>
          </a:solidFill>
          <a:ln>
            <a:solidFill>
              <a:schemeClr val="accent1"/>
            </a:solidFill>
          </a:ln>
        </p:spPr>
        <p:txBody>
          <a:bodyPr wrap="square" rtlCol="0">
            <a:spAutoFit/>
          </a:bodyPr>
          <a:lstStyle/>
          <a:p>
            <a:r>
              <a:rPr lang="en-US" sz="1100" dirty="0" smtClean="0"/>
              <a:t>Name of client for whom the project is created</a:t>
            </a:r>
            <a:endParaRPr lang="en-US" sz="1100" dirty="0"/>
          </a:p>
        </p:txBody>
      </p:sp>
      <p:cxnSp>
        <p:nvCxnSpPr>
          <p:cNvPr id="13" name="Straight Arrow Connector 12"/>
          <p:cNvCxnSpPr>
            <a:stCxn id="6" idx="3"/>
          </p:cNvCxnSpPr>
          <p:nvPr/>
        </p:nvCxnSpPr>
        <p:spPr>
          <a:xfrm flipV="1">
            <a:off x="2328111" y="3298091"/>
            <a:ext cx="567490" cy="1308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p:cNvCxnSpPr>
          <p:nvPr/>
        </p:nvCxnSpPr>
        <p:spPr>
          <a:xfrm flipV="1">
            <a:off x="2133600" y="3644340"/>
            <a:ext cx="762001" cy="4616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p:cNvCxnSpPr>
          <p:nvPr/>
        </p:nvCxnSpPr>
        <p:spPr>
          <a:xfrm>
            <a:off x="1884078" y="3934109"/>
            <a:ext cx="1011523" cy="359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p:cNvCxnSpPr>
          <p:nvPr/>
        </p:nvCxnSpPr>
        <p:spPr>
          <a:xfrm>
            <a:off x="2362200" y="4280357"/>
            <a:ext cx="533401" cy="52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06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743200" y="2635076"/>
            <a:ext cx="5486400" cy="3145221"/>
          </a:xfrm>
          <a:prstGeom prst="rect">
            <a:avLst/>
          </a:prstGeom>
        </p:spPr>
      </p:pic>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8"/>
            </a:pPr>
            <a:r>
              <a:rPr lang="en-US" dirty="0"/>
              <a:t>The </a:t>
            </a:r>
            <a:r>
              <a:rPr lang="en-US" u="sng" dirty="0"/>
              <a:t>New File Wizard – </a:t>
            </a:r>
            <a:r>
              <a:rPr lang="en-US" u="sng" dirty="0" smtClean="0"/>
              <a:t>Status Information</a:t>
            </a:r>
            <a:r>
              <a:rPr lang="en-US" dirty="0" smtClean="0"/>
              <a:t> box </a:t>
            </a:r>
            <a:r>
              <a:rPr lang="en-US" dirty="0"/>
              <a:t>opens</a:t>
            </a:r>
          </a:p>
          <a:p>
            <a:pPr marL="857250" lvl="1" indent="-457200">
              <a:buFont typeface="+mj-lt"/>
              <a:buAutoNum type="alphaLcPeriod"/>
            </a:pPr>
            <a:r>
              <a:rPr lang="en-US" dirty="0"/>
              <a:t>Populate available fields with information as </a:t>
            </a:r>
            <a:r>
              <a:rPr lang="en-US" dirty="0" smtClean="0"/>
              <a:t>needed</a:t>
            </a:r>
            <a:endParaRPr lang="en-US" dirty="0" smtClean="0"/>
          </a:p>
          <a:p>
            <a:pPr marL="457200" indent="-457200">
              <a:buFont typeface="+mj-lt"/>
              <a:buAutoNum type="arabicPeriod" startAt="8"/>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11</a:t>
            </a:fld>
            <a:endParaRPr lang="en-US" altLang="en-US"/>
          </a:p>
        </p:txBody>
      </p:sp>
      <p:sp>
        <p:nvSpPr>
          <p:cNvPr id="8" name="Rounded Rectangle 7"/>
          <p:cNvSpPr/>
          <p:nvPr/>
        </p:nvSpPr>
        <p:spPr>
          <a:xfrm>
            <a:off x="2895601" y="3363493"/>
            <a:ext cx="1295400" cy="11323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6770" y="3559701"/>
            <a:ext cx="1749197" cy="261610"/>
          </a:xfrm>
          <a:prstGeom prst="rect">
            <a:avLst/>
          </a:prstGeom>
          <a:solidFill>
            <a:schemeClr val="bg1"/>
          </a:solidFill>
          <a:ln>
            <a:solidFill>
              <a:schemeClr val="accent1"/>
            </a:solidFill>
          </a:ln>
        </p:spPr>
        <p:txBody>
          <a:bodyPr wrap="none" rtlCol="0">
            <a:spAutoFit/>
          </a:bodyPr>
          <a:lstStyle/>
          <a:p>
            <a:r>
              <a:rPr lang="en-US" sz="1100" dirty="0"/>
              <a:t>Historical / Contract Start</a:t>
            </a:r>
            <a:endParaRPr lang="en-US" sz="1100" dirty="0"/>
          </a:p>
        </p:txBody>
      </p:sp>
      <p:sp>
        <p:nvSpPr>
          <p:cNvPr id="12" name="TextBox 11"/>
          <p:cNvSpPr txBox="1"/>
          <p:nvPr/>
        </p:nvSpPr>
        <p:spPr>
          <a:xfrm>
            <a:off x="304800" y="3803304"/>
            <a:ext cx="1428596" cy="261610"/>
          </a:xfrm>
          <a:prstGeom prst="rect">
            <a:avLst/>
          </a:prstGeom>
          <a:solidFill>
            <a:schemeClr val="bg1"/>
          </a:solidFill>
          <a:ln>
            <a:solidFill>
              <a:schemeClr val="accent1"/>
            </a:solidFill>
          </a:ln>
        </p:spPr>
        <p:txBody>
          <a:bodyPr wrap="none" rtlCol="0">
            <a:spAutoFit/>
          </a:bodyPr>
          <a:lstStyle/>
          <a:p>
            <a:r>
              <a:rPr lang="en-US" sz="1100" dirty="0" smtClean="0"/>
              <a:t>Current Status Date</a:t>
            </a:r>
            <a:endParaRPr lang="en-US" sz="1100" dirty="0"/>
          </a:p>
        </p:txBody>
      </p:sp>
      <p:sp>
        <p:nvSpPr>
          <p:cNvPr id="13" name="TextBox 12"/>
          <p:cNvSpPr txBox="1"/>
          <p:nvPr/>
        </p:nvSpPr>
        <p:spPr>
          <a:xfrm>
            <a:off x="338889" y="4064913"/>
            <a:ext cx="2023311" cy="430887"/>
          </a:xfrm>
          <a:prstGeom prst="rect">
            <a:avLst/>
          </a:prstGeom>
          <a:solidFill>
            <a:schemeClr val="bg1"/>
          </a:solidFill>
          <a:ln>
            <a:solidFill>
              <a:schemeClr val="accent1"/>
            </a:solidFill>
          </a:ln>
        </p:spPr>
        <p:txBody>
          <a:bodyPr wrap="square" rtlCol="0">
            <a:spAutoFit/>
          </a:bodyPr>
          <a:lstStyle/>
          <a:p>
            <a:r>
              <a:rPr lang="en-US" sz="1100" dirty="0" smtClean="0"/>
              <a:t>Populate in accordance with CPAR Guidance</a:t>
            </a:r>
            <a:endParaRPr lang="en-US" sz="1100" dirty="0"/>
          </a:p>
        </p:txBody>
      </p:sp>
      <p:cxnSp>
        <p:nvCxnSpPr>
          <p:cNvPr id="15" name="Straight Arrow Connector 14"/>
          <p:cNvCxnSpPr>
            <a:stCxn id="11" idx="3"/>
          </p:cNvCxnSpPr>
          <p:nvPr/>
        </p:nvCxnSpPr>
        <p:spPr>
          <a:xfrm flipV="1">
            <a:off x="2115967" y="3644340"/>
            <a:ext cx="779634" cy="4616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p:cNvCxnSpPr>
          <p:nvPr/>
        </p:nvCxnSpPr>
        <p:spPr>
          <a:xfrm>
            <a:off x="1733396" y="3934109"/>
            <a:ext cx="1162205" cy="359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a:off x="2362200" y="4280357"/>
            <a:ext cx="533401" cy="52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050123" y="4064913"/>
            <a:ext cx="1295400" cy="4308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951569" y="4036941"/>
            <a:ext cx="1735231" cy="600164"/>
          </a:xfrm>
          <a:prstGeom prst="rect">
            <a:avLst/>
          </a:prstGeom>
          <a:solidFill>
            <a:schemeClr val="bg1"/>
          </a:solidFill>
          <a:ln>
            <a:solidFill>
              <a:schemeClr val="accent1"/>
            </a:solidFill>
          </a:ln>
        </p:spPr>
        <p:txBody>
          <a:bodyPr wrap="square" rtlCol="0">
            <a:spAutoFit/>
          </a:bodyPr>
          <a:lstStyle/>
          <a:p>
            <a:r>
              <a:rPr lang="en-US" sz="1100" dirty="0" smtClean="0"/>
              <a:t>Contract Completion</a:t>
            </a:r>
          </a:p>
          <a:p>
            <a:r>
              <a:rPr lang="en-US" sz="1100" dirty="0" smtClean="0"/>
              <a:t>Used for calculations in TA and CP</a:t>
            </a:r>
            <a:endParaRPr lang="en-US" sz="1100" dirty="0"/>
          </a:p>
        </p:txBody>
      </p:sp>
      <p:cxnSp>
        <p:nvCxnSpPr>
          <p:cNvPr id="20" name="Straight Arrow Connector 19"/>
          <p:cNvCxnSpPr/>
          <p:nvPr/>
        </p:nvCxnSpPr>
        <p:spPr>
          <a:xfrm flipH="1" flipV="1">
            <a:off x="6345523" y="4280357"/>
            <a:ext cx="588677" cy="5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04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2025298"/>
          </a:xfrm>
        </p:spPr>
        <p:txBody>
          <a:bodyPr/>
          <a:lstStyle/>
          <a:p>
            <a:pPr marL="457200" indent="-457200">
              <a:buFont typeface="+mj-lt"/>
              <a:buAutoNum type="arabicPeriod" startAt="10"/>
            </a:pPr>
            <a:r>
              <a:rPr lang="en-US" dirty="0"/>
              <a:t>The </a:t>
            </a:r>
            <a:r>
              <a:rPr lang="en-US" u="sng" dirty="0"/>
              <a:t>New File Wizard – </a:t>
            </a:r>
            <a:r>
              <a:rPr lang="en-US" u="sng" dirty="0" smtClean="0"/>
              <a:t>Files</a:t>
            </a:r>
            <a:r>
              <a:rPr lang="en-US" dirty="0" smtClean="0"/>
              <a:t> </a:t>
            </a:r>
            <a:r>
              <a:rPr lang="en-US" dirty="0" smtClean="0"/>
              <a:t>box </a:t>
            </a:r>
            <a:r>
              <a:rPr lang="en-US" dirty="0"/>
              <a:t>opens</a:t>
            </a:r>
          </a:p>
          <a:p>
            <a:pPr marL="857250" lvl="1" indent="-457200">
              <a:buFont typeface="+mj-lt"/>
              <a:buAutoNum type="alphaLcPeriod"/>
            </a:pPr>
            <a:r>
              <a:rPr lang="en-US" dirty="0" smtClean="0"/>
              <a:t>Select the appropriate Calendar / Resource / Code files for your projects</a:t>
            </a:r>
          </a:p>
          <a:p>
            <a:pPr marL="857250" lvl="1" indent="-457200">
              <a:buFont typeface="+mj-lt"/>
              <a:buAutoNum type="alphaLcPeriod"/>
            </a:pPr>
            <a:r>
              <a:rPr lang="en-US" dirty="0" smtClean="0"/>
              <a:t>For more information these Ancillary items, refer to their specific training documents</a:t>
            </a:r>
            <a:endParaRPr lang="en-US" dirty="0" smtClean="0"/>
          </a:p>
          <a:p>
            <a:pPr marL="457200" indent="-457200">
              <a:buFont typeface="+mj-lt"/>
              <a:buAutoNum type="arabicPeriod" startAt="10"/>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12</a:t>
            </a:fld>
            <a:endParaRPr lang="en-US" altLang="en-US"/>
          </a:p>
        </p:txBody>
      </p:sp>
      <p:pic>
        <p:nvPicPr>
          <p:cNvPr id="7" name="Picture 6"/>
          <p:cNvPicPr>
            <a:picLocks noChangeAspect="1"/>
          </p:cNvPicPr>
          <p:nvPr/>
        </p:nvPicPr>
        <p:blipFill>
          <a:blip r:embed="rId2"/>
          <a:stretch>
            <a:fillRect/>
          </a:stretch>
        </p:blipFill>
        <p:spPr>
          <a:xfrm>
            <a:off x="2514600" y="2792277"/>
            <a:ext cx="6013256" cy="3303723"/>
          </a:xfrm>
          <a:prstGeom prst="rect">
            <a:avLst/>
          </a:prstGeom>
        </p:spPr>
      </p:pic>
      <p:sp>
        <p:nvSpPr>
          <p:cNvPr id="19" name="Rounded Rectangle 18"/>
          <p:cNvSpPr/>
          <p:nvPr/>
        </p:nvSpPr>
        <p:spPr>
          <a:xfrm>
            <a:off x="2667000" y="3570756"/>
            <a:ext cx="1295400" cy="17632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127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12"/>
            </a:pPr>
            <a:r>
              <a:rPr lang="en-US" dirty="0"/>
              <a:t>The </a:t>
            </a:r>
            <a:r>
              <a:rPr lang="en-US" u="sng" dirty="0"/>
              <a:t>New File Wizard – </a:t>
            </a:r>
            <a:r>
              <a:rPr lang="en-US" u="sng" dirty="0" smtClean="0"/>
              <a:t>Preferences</a:t>
            </a:r>
            <a:r>
              <a:rPr lang="en-US" dirty="0" smtClean="0"/>
              <a:t> </a:t>
            </a:r>
            <a:r>
              <a:rPr lang="en-US" dirty="0" smtClean="0"/>
              <a:t>box </a:t>
            </a:r>
            <a:r>
              <a:rPr lang="en-US" dirty="0"/>
              <a:t>opens</a:t>
            </a:r>
          </a:p>
          <a:p>
            <a:pPr marL="857250" lvl="1" indent="-457200">
              <a:buFont typeface="+mj-lt"/>
              <a:buAutoNum type="alphaLcPeriod"/>
            </a:pPr>
            <a:r>
              <a:rPr lang="en-US" dirty="0" smtClean="0"/>
              <a:t>Make all the desired selections for DEFAULTS on the project</a:t>
            </a:r>
            <a:endParaRPr lang="en-US" dirty="0" smtClean="0"/>
          </a:p>
          <a:p>
            <a:pPr marL="457200" indent="-457200">
              <a:buFont typeface="+mj-lt"/>
              <a:buAutoNum type="arabicPeriod" startAt="12"/>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2678221" y="2286000"/>
            <a:ext cx="5871612" cy="3505199"/>
          </a:xfrm>
          <a:prstGeom prst="rect">
            <a:avLst/>
          </a:prstGeom>
        </p:spPr>
      </p:pic>
      <p:sp>
        <p:nvSpPr>
          <p:cNvPr id="7" name="TextBox 6"/>
          <p:cNvSpPr txBox="1"/>
          <p:nvPr/>
        </p:nvSpPr>
        <p:spPr>
          <a:xfrm>
            <a:off x="228600" y="2819400"/>
            <a:ext cx="2534668" cy="261610"/>
          </a:xfrm>
          <a:prstGeom prst="rect">
            <a:avLst/>
          </a:prstGeom>
          <a:solidFill>
            <a:schemeClr val="bg1"/>
          </a:solidFill>
          <a:ln w="19050">
            <a:solidFill>
              <a:schemeClr val="accent1"/>
            </a:solidFill>
          </a:ln>
        </p:spPr>
        <p:txBody>
          <a:bodyPr wrap="none" rtlCol="0">
            <a:spAutoFit/>
          </a:bodyPr>
          <a:lstStyle/>
          <a:p>
            <a:r>
              <a:rPr lang="en-US" sz="1100" dirty="0" smtClean="0"/>
              <a:t>Format used to display dates in views</a:t>
            </a:r>
            <a:endParaRPr lang="en-US" sz="1100" dirty="0"/>
          </a:p>
        </p:txBody>
      </p:sp>
      <p:sp>
        <p:nvSpPr>
          <p:cNvPr id="8" name="TextBox 7"/>
          <p:cNvSpPr txBox="1"/>
          <p:nvPr/>
        </p:nvSpPr>
        <p:spPr>
          <a:xfrm>
            <a:off x="4419600" y="2241426"/>
            <a:ext cx="3522118" cy="261610"/>
          </a:xfrm>
          <a:prstGeom prst="rect">
            <a:avLst/>
          </a:prstGeom>
          <a:solidFill>
            <a:schemeClr val="bg1"/>
          </a:solidFill>
          <a:ln w="28575">
            <a:solidFill>
              <a:schemeClr val="accent1"/>
            </a:solidFill>
          </a:ln>
        </p:spPr>
        <p:txBody>
          <a:bodyPr wrap="none" rtlCol="0">
            <a:spAutoFit/>
          </a:bodyPr>
          <a:lstStyle/>
          <a:p>
            <a:r>
              <a:rPr lang="en-US" sz="1100" dirty="0" smtClean="0"/>
              <a:t>For all new tasks and relationships as default settings</a:t>
            </a:r>
            <a:endParaRPr lang="en-US" sz="1100" dirty="0"/>
          </a:p>
        </p:txBody>
      </p:sp>
      <p:sp>
        <p:nvSpPr>
          <p:cNvPr id="9" name="TextBox 8"/>
          <p:cNvSpPr txBox="1"/>
          <p:nvPr/>
        </p:nvSpPr>
        <p:spPr>
          <a:xfrm>
            <a:off x="164773" y="3314328"/>
            <a:ext cx="2534668" cy="600164"/>
          </a:xfrm>
          <a:prstGeom prst="rect">
            <a:avLst/>
          </a:prstGeom>
          <a:solidFill>
            <a:schemeClr val="bg1"/>
          </a:solidFill>
          <a:ln w="19050">
            <a:solidFill>
              <a:schemeClr val="accent1"/>
            </a:solidFill>
          </a:ln>
        </p:spPr>
        <p:txBody>
          <a:bodyPr wrap="square" rtlCol="0">
            <a:spAutoFit/>
          </a:bodyPr>
          <a:lstStyle/>
          <a:p>
            <a:r>
              <a:rPr lang="en-US" sz="1100" dirty="0" smtClean="0"/>
              <a:t>View to open automatically when project opened (note impacts anyone who opens project)</a:t>
            </a:r>
            <a:endParaRPr lang="en-US" sz="1100" dirty="0"/>
          </a:p>
        </p:txBody>
      </p:sp>
      <p:cxnSp>
        <p:nvCxnSpPr>
          <p:cNvPr id="11" name="Straight Arrow Connector 10"/>
          <p:cNvCxnSpPr>
            <a:stCxn id="7" idx="3"/>
          </p:cNvCxnSpPr>
          <p:nvPr/>
        </p:nvCxnSpPr>
        <p:spPr>
          <a:xfrm>
            <a:off x="2763268" y="2950205"/>
            <a:ext cx="208532" cy="1308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flipH="1">
            <a:off x="6172200" y="2503036"/>
            <a:ext cx="8459" cy="6306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5421430" y="2503036"/>
            <a:ext cx="759229" cy="577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699441" y="3614410"/>
            <a:ext cx="272359" cy="72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0525" y="4147810"/>
            <a:ext cx="2534668" cy="769441"/>
          </a:xfrm>
          <a:prstGeom prst="rect">
            <a:avLst/>
          </a:prstGeom>
          <a:solidFill>
            <a:schemeClr val="bg1"/>
          </a:solidFill>
          <a:ln w="19050">
            <a:solidFill>
              <a:schemeClr val="accent1"/>
            </a:solidFill>
          </a:ln>
        </p:spPr>
        <p:txBody>
          <a:bodyPr wrap="square" rtlCol="0">
            <a:spAutoFit/>
          </a:bodyPr>
          <a:lstStyle/>
          <a:p>
            <a:r>
              <a:rPr lang="en-US" sz="1100" dirty="0" smtClean="0"/>
              <a:t>Controls the way OPP converts durations into minutes from different units.  </a:t>
            </a:r>
            <a:r>
              <a:rPr lang="en-US" sz="1100" dirty="0" smtClean="0">
                <a:solidFill>
                  <a:srgbClr val="0000FF"/>
                </a:solidFill>
              </a:rPr>
              <a:t>Recommended settings displayed</a:t>
            </a:r>
            <a:endParaRPr lang="en-US" sz="1100" dirty="0">
              <a:solidFill>
                <a:srgbClr val="0000FF"/>
              </a:solidFill>
            </a:endParaRPr>
          </a:p>
        </p:txBody>
      </p:sp>
      <p:cxnSp>
        <p:nvCxnSpPr>
          <p:cNvPr id="19" name="Straight Arrow Connector 18"/>
          <p:cNvCxnSpPr/>
          <p:nvPr/>
        </p:nvCxnSpPr>
        <p:spPr>
          <a:xfrm flipV="1">
            <a:off x="2718051" y="4306501"/>
            <a:ext cx="272359" cy="1092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95215" y="4965230"/>
            <a:ext cx="2391185" cy="600164"/>
          </a:xfrm>
          <a:prstGeom prst="rect">
            <a:avLst/>
          </a:prstGeom>
          <a:solidFill>
            <a:schemeClr val="bg1"/>
          </a:solidFill>
          <a:ln w="19050">
            <a:solidFill>
              <a:schemeClr val="accent1"/>
            </a:solidFill>
          </a:ln>
        </p:spPr>
        <p:txBody>
          <a:bodyPr wrap="square" rtlCol="0">
            <a:spAutoFit/>
          </a:bodyPr>
          <a:lstStyle/>
          <a:p>
            <a:r>
              <a:rPr lang="en-US" sz="1100" dirty="0" smtClean="0"/>
              <a:t>Defines the unit of duration.  Due to integration with Cobra, the </a:t>
            </a:r>
            <a:r>
              <a:rPr lang="en-US" sz="1100" dirty="0" smtClean="0">
                <a:solidFill>
                  <a:srgbClr val="0000FF"/>
                </a:solidFill>
              </a:rPr>
              <a:t>Recommended settings displayed.</a:t>
            </a:r>
            <a:endParaRPr lang="en-US" sz="1100" dirty="0">
              <a:solidFill>
                <a:srgbClr val="0000FF"/>
              </a:solidFill>
            </a:endParaRPr>
          </a:p>
        </p:txBody>
      </p:sp>
      <p:cxnSp>
        <p:nvCxnSpPr>
          <p:cNvPr id="23" name="Straight Arrow Connector 22"/>
          <p:cNvCxnSpPr>
            <a:stCxn id="21" idx="0"/>
          </p:cNvCxnSpPr>
          <p:nvPr/>
        </p:nvCxnSpPr>
        <p:spPr>
          <a:xfrm flipV="1">
            <a:off x="4290808" y="4415712"/>
            <a:ext cx="433592" cy="5495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4281" y="4298621"/>
            <a:ext cx="1952546" cy="938719"/>
          </a:xfrm>
          <a:prstGeom prst="rect">
            <a:avLst/>
          </a:prstGeom>
          <a:solidFill>
            <a:schemeClr val="bg1"/>
          </a:solidFill>
          <a:ln w="19050">
            <a:solidFill>
              <a:schemeClr val="accent1"/>
            </a:solidFill>
          </a:ln>
        </p:spPr>
        <p:txBody>
          <a:bodyPr wrap="square" rtlCol="0">
            <a:spAutoFit/>
          </a:bodyPr>
          <a:lstStyle/>
          <a:p>
            <a:r>
              <a:rPr lang="en-US" sz="1100" dirty="0" smtClean="0"/>
              <a:t>Defines the default mode the project / ancillary files will be opened.  </a:t>
            </a:r>
            <a:r>
              <a:rPr lang="en-US" sz="1100" dirty="0" smtClean="0">
                <a:solidFill>
                  <a:srgbClr val="0000FF"/>
                </a:solidFill>
              </a:rPr>
              <a:t>Recommended settings displayed.</a:t>
            </a:r>
            <a:endParaRPr lang="en-US" sz="1100" dirty="0">
              <a:solidFill>
                <a:srgbClr val="0000FF"/>
              </a:solidFill>
            </a:endParaRPr>
          </a:p>
        </p:txBody>
      </p:sp>
      <p:cxnSp>
        <p:nvCxnSpPr>
          <p:cNvPr id="27" name="Straight Arrow Connector 26"/>
          <p:cNvCxnSpPr/>
          <p:nvPr/>
        </p:nvCxnSpPr>
        <p:spPr>
          <a:xfrm flipH="1" flipV="1">
            <a:off x="6934200" y="4072693"/>
            <a:ext cx="1020360" cy="2338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a:off x="6180659" y="2503036"/>
            <a:ext cx="285120" cy="1002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63850" y="2579971"/>
            <a:ext cx="2502977" cy="430887"/>
          </a:xfrm>
          <a:prstGeom prst="rect">
            <a:avLst/>
          </a:prstGeom>
          <a:solidFill>
            <a:schemeClr val="bg1"/>
          </a:solidFill>
          <a:ln w="28575">
            <a:solidFill>
              <a:schemeClr val="accent1"/>
            </a:solidFill>
          </a:ln>
        </p:spPr>
        <p:txBody>
          <a:bodyPr wrap="square" rtlCol="0">
            <a:spAutoFit/>
          </a:bodyPr>
          <a:lstStyle/>
          <a:p>
            <a:r>
              <a:rPr lang="en-US" sz="1100" dirty="0" smtClean="0"/>
              <a:t>For all new resource assignments as default settings</a:t>
            </a:r>
            <a:endParaRPr lang="en-US" sz="1100" dirty="0"/>
          </a:p>
        </p:txBody>
      </p:sp>
      <p:cxnSp>
        <p:nvCxnSpPr>
          <p:cNvPr id="35" name="Straight Arrow Connector 34"/>
          <p:cNvCxnSpPr>
            <a:stCxn id="33" idx="2"/>
          </p:cNvCxnSpPr>
          <p:nvPr/>
        </p:nvCxnSpPr>
        <p:spPr>
          <a:xfrm flipH="1">
            <a:off x="7467600" y="3010858"/>
            <a:ext cx="247739" cy="70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2"/>
          </p:cNvCxnSpPr>
          <p:nvPr/>
        </p:nvCxnSpPr>
        <p:spPr>
          <a:xfrm flipH="1">
            <a:off x="7696200" y="3010858"/>
            <a:ext cx="19139" cy="4827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1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14"/>
            </a:pPr>
            <a:r>
              <a:rPr lang="en-US" dirty="0"/>
              <a:t>The </a:t>
            </a:r>
            <a:r>
              <a:rPr lang="en-US" u="sng" dirty="0"/>
              <a:t>New File Wizard – </a:t>
            </a:r>
            <a:r>
              <a:rPr lang="en-US" u="sng" dirty="0" smtClean="0"/>
              <a:t>Notes</a:t>
            </a:r>
            <a:r>
              <a:rPr lang="en-US" dirty="0" smtClean="0"/>
              <a:t> </a:t>
            </a:r>
            <a:r>
              <a:rPr lang="en-US" dirty="0" smtClean="0"/>
              <a:t>box </a:t>
            </a:r>
            <a:r>
              <a:rPr lang="en-US" dirty="0"/>
              <a:t>opens</a:t>
            </a:r>
          </a:p>
          <a:p>
            <a:pPr marL="857250" lvl="1" indent="-457200">
              <a:buFont typeface="+mj-lt"/>
              <a:buAutoNum type="alphaLcPeriod"/>
            </a:pPr>
            <a:r>
              <a:rPr lang="en-US" dirty="0" smtClean="0"/>
              <a:t>Populate </a:t>
            </a:r>
            <a:r>
              <a:rPr lang="en-US" dirty="0" smtClean="0"/>
              <a:t>any desired Project Level notes as desired</a:t>
            </a:r>
            <a:endParaRPr lang="en-US" dirty="0" smtClean="0"/>
          </a:p>
          <a:p>
            <a:pPr marL="457200" indent="-457200">
              <a:buFont typeface="+mj-lt"/>
              <a:buAutoNum type="arabicPeriod" startAt="14"/>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14</a:t>
            </a:fld>
            <a:endParaRPr lang="en-US" altLang="en-US"/>
          </a:p>
        </p:txBody>
      </p:sp>
      <p:pic>
        <p:nvPicPr>
          <p:cNvPr id="7" name="Picture 6"/>
          <p:cNvPicPr>
            <a:picLocks noChangeAspect="1"/>
          </p:cNvPicPr>
          <p:nvPr/>
        </p:nvPicPr>
        <p:blipFill>
          <a:blip r:embed="rId2"/>
          <a:stretch>
            <a:fillRect/>
          </a:stretch>
        </p:blipFill>
        <p:spPr>
          <a:xfrm>
            <a:off x="2590800" y="2249759"/>
            <a:ext cx="5948423" cy="3419707"/>
          </a:xfrm>
          <a:prstGeom prst="rect">
            <a:avLst/>
          </a:prstGeom>
        </p:spPr>
      </p:pic>
    </p:spTree>
    <p:extLst>
      <p:ext uri="{BB962C8B-B14F-4D97-AF65-F5344CB8AC3E}">
        <p14:creationId xmlns:p14="http://schemas.microsoft.com/office/powerpoint/2010/main" val="361505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748299"/>
          </a:xfrm>
        </p:spPr>
        <p:txBody>
          <a:bodyPr/>
          <a:lstStyle/>
          <a:p>
            <a:pPr marL="457200" indent="-457200">
              <a:buFont typeface="+mj-lt"/>
              <a:buAutoNum type="arabicPeriod" startAt="16"/>
            </a:pPr>
            <a:r>
              <a:rPr lang="en-US" dirty="0"/>
              <a:t>The </a:t>
            </a:r>
            <a:r>
              <a:rPr lang="en-US" u="sng" dirty="0" smtClean="0"/>
              <a:t>Access Control</a:t>
            </a:r>
            <a:r>
              <a:rPr lang="en-US" dirty="0" smtClean="0"/>
              <a:t> box </a:t>
            </a:r>
            <a:r>
              <a:rPr lang="en-US" dirty="0"/>
              <a:t>opens</a:t>
            </a:r>
          </a:p>
          <a:p>
            <a:pPr marL="857250" lvl="1" indent="-457200">
              <a:buFont typeface="+mj-lt"/>
              <a:buAutoNum type="alphaLcPeriod"/>
            </a:pPr>
            <a:r>
              <a:rPr lang="en-US" dirty="0" smtClean="0"/>
              <a:t>Populate </a:t>
            </a:r>
            <a:r>
              <a:rPr lang="en-US" dirty="0" smtClean="0"/>
              <a:t>all of the access groups that require access to the project (always include CSPRTM)</a:t>
            </a:r>
          </a:p>
          <a:p>
            <a:pPr marL="857250" lvl="1" indent="-457200">
              <a:buFont typeface="+mj-lt"/>
              <a:buAutoNum type="alphaLcPeriod"/>
            </a:pPr>
            <a:r>
              <a:rPr lang="en-US" dirty="0" smtClean="0"/>
              <a:t>Identify if the groups will have Read Only access, Yes or No</a:t>
            </a:r>
            <a:endParaRPr lang="en-US" dirty="0" smtClean="0"/>
          </a:p>
          <a:p>
            <a:pPr marL="457200" indent="-457200">
              <a:buFont typeface="+mj-lt"/>
              <a:buAutoNum type="arabicPeriod" startAt="16"/>
            </a:pPr>
            <a:r>
              <a:rPr lang="en-US" dirty="0" smtClean="0"/>
              <a:t>Click </a:t>
            </a:r>
            <a:r>
              <a:rPr lang="en-US" b="1" dirty="0" smtClean="0"/>
              <a:t>Finish</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15</a:t>
            </a:fld>
            <a:endParaRPr lang="en-US" altLang="en-US"/>
          </a:p>
        </p:txBody>
      </p:sp>
      <p:pic>
        <p:nvPicPr>
          <p:cNvPr id="6" name="Picture 5"/>
          <p:cNvPicPr>
            <a:picLocks noChangeAspect="1"/>
          </p:cNvPicPr>
          <p:nvPr/>
        </p:nvPicPr>
        <p:blipFill>
          <a:blip r:embed="rId2"/>
          <a:stretch>
            <a:fillRect/>
          </a:stretch>
        </p:blipFill>
        <p:spPr>
          <a:xfrm>
            <a:off x="1724381" y="2859806"/>
            <a:ext cx="6399409" cy="3312394"/>
          </a:xfrm>
          <a:prstGeom prst="rect">
            <a:avLst/>
          </a:prstGeom>
        </p:spPr>
      </p:pic>
    </p:spTree>
    <p:extLst>
      <p:ext uri="{BB962C8B-B14F-4D97-AF65-F5344CB8AC3E}">
        <p14:creationId xmlns:p14="http://schemas.microsoft.com/office/powerpoint/2010/main" val="4115981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465273"/>
          </a:xfrm>
        </p:spPr>
        <p:txBody>
          <a:bodyPr/>
          <a:lstStyle/>
          <a:p>
            <a:pPr marL="457200" indent="-457200">
              <a:buFont typeface="+mj-lt"/>
              <a:buAutoNum type="arabicPeriod" startAt="18"/>
            </a:pPr>
            <a:r>
              <a:rPr lang="en-US" dirty="0" smtClean="0"/>
              <a:t>The </a:t>
            </a:r>
            <a:r>
              <a:rPr lang="en-US" dirty="0" smtClean="0"/>
              <a:t>new Project has </a:t>
            </a:r>
            <a:r>
              <a:rPr lang="en-US" dirty="0" smtClean="0"/>
              <a:t>been created and </a:t>
            </a:r>
            <a:r>
              <a:rPr lang="en-US" dirty="0" smtClean="0"/>
              <a:t>it will be opened in Exclusive mode</a:t>
            </a:r>
          </a:p>
          <a:p>
            <a:pPr marL="663571" lvl="1" indent="-457200">
              <a:buFont typeface="+mj-lt"/>
              <a:buAutoNum type="alphaLcPeriod"/>
            </a:pPr>
            <a:r>
              <a:rPr lang="en-US" dirty="0" smtClean="0"/>
              <a:t>Note that there are only 3 views currently attached to your project</a:t>
            </a:r>
            <a:endParaRPr lang="en-US" dirty="0" smtClean="0"/>
          </a:p>
          <a:p>
            <a:pPr marL="457200" indent="-457200">
              <a:buFont typeface="+mj-lt"/>
              <a:buAutoNum type="arabicPeriod" startAt="18"/>
            </a:pPr>
            <a:r>
              <a:rPr lang="en-US" dirty="0" smtClean="0"/>
              <a:t>Click </a:t>
            </a:r>
            <a:r>
              <a:rPr lang="en-US" b="1" u="sng" dirty="0" smtClean="0"/>
              <a:t>File</a:t>
            </a:r>
            <a:r>
              <a:rPr lang="en-US" b="1" dirty="0" smtClean="0"/>
              <a:t>&gt;</a:t>
            </a:r>
            <a:r>
              <a:rPr lang="en-US" b="1" u="sng" dirty="0" smtClean="0"/>
              <a:t>Save</a:t>
            </a:r>
            <a:r>
              <a:rPr lang="en-US" dirty="0" smtClean="0"/>
              <a:t> to save the newly created </a:t>
            </a:r>
            <a:r>
              <a:rPr lang="en-US" dirty="0" smtClean="0"/>
              <a:t>Project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a:t>Creating a New Project from Scratch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16</a:t>
            </a:fld>
            <a:endParaRPr lang="en-US" altLang="en-US"/>
          </a:p>
        </p:txBody>
      </p:sp>
      <p:pic>
        <p:nvPicPr>
          <p:cNvPr id="7" name="Picture 6"/>
          <p:cNvPicPr>
            <a:picLocks noChangeAspect="1"/>
          </p:cNvPicPr>
          <p:nvPr/>
        </p:nvPicPr>
        <p:blipFill>
          <a:blip r:embed="rId2"/>
          <a:stretch>
            <a:fillRect/>
          </a:stretch>
        </p:blipFill>
        <p:spPr>
          <a:xfrm>
            <a:off x="1524000" y="2743200"/>
            <a:ext cx="6213736" cy="2819400"/>
          </a:xfrm>
          <a:prstGeom prst="rect">
            <a:avLst/>
          </a:prstGeom>
        </p:spPr>
      </p:pic>
      <p:sp>
        <p:nvSpPr>
          <p:cNvPr id="8" name="Rounded Rectangle 7"/>
          <p:cNvSpPr/>
          <p:nvPr/>
        </p:nvSpPr>
        <p:spPr>
          <a:xfrm>
            <a:off x="1685924" y="3581400"/>
            <a:ext cx="3130437"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03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 based on an existing project</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17</a:t>
            </a:fld>
            <a:endParaRPr lang="en-US"/>
          </a:p>
        </p:txBody>
      </p:sp>
    </p:spTree>
    <p:extLst>
      <p:ext uri="{BB962C8B-B14F-4D97-AF65-F5344CB8AC3E}">
        <p14:creationId xmlns:p14="http://schemas.microsoft.com/office/powerpoint/2010/main" val="2594389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8013" y="1252009"/>
            <a:ext cx="8096388" cy="3558603"/>
          </a:xfrm>
        </p:spPr>
        <p:txBody>
          <a:bodyPr/>
          <a:lstStyle/>
          <a:p>
            <a:r>
              <a:rPr lang="en-US" dirty="0" smtClean="0"/>
              <a:t>Use this feature when you need to create a brand New Project and it makes sense to benchmark its structure (preferences / ancillary files / accesses / etc.) from an Existing Project so you don’t have to create it from scratch.</a:t>
            </a:r>
          </a:p>
          <a:p>
            <a:r>
              <a:rPr lang="en-US" dirty="0" smtClean="0"/>
              <a:t>Note, when you create this New Project, even though you are creating it as a ‘copy from’ an existing project, it does not copy any of the activity table/resource table/baseline table/relationship table data into the new project.  It simply copies all of the ‘setup’ features of the existing project to the new project (i.e. project preferences / ancillary file assignments / accesses / views /etc.)</a:t>
            </a:r>
            <a:endParaRPr lang="en-US" dirty="0"/>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18</a:t>
            </a:fld>
            <a:endParaRPr lang="en-US" altLang="en-US"/>
          </a:p>
        </p:txBody>
      </p:sp>
    </p:spTree>
    <p:extLst>
      <p:ext uri="{BB962C8B-B14F-4D97-AF65-F5344CB8AC3E}">
        <p14:creationId xmlns:p14="http://schemas.microsoft.com/office/powerpoint/2010/main" val="3633160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19400" y="3326128"/>
            <a:ext cx="3352800" cy="2870383"/>
          </a:xfrm>
          <a:prstGeom prst="rect">
            <a:avLst/>
          </a:prstGeom>
        </p:spPr>
      </p:pic>
      <p:sp>
        <p:nvSpPr>
          <p:cNvPr id="3" name="Content Placeholder 2"/>
          <p:cNvSpPr>
            <a:spLocks noGrp="1"/>
          </p:cNvSpPr>
          <p:nvPr>
            <p:ph idx="1"/>
          </p:nvPr>
        </p:nvSpPr>
        <p:spPr>
          <a:xfrm>
            <a:off x="438013" y="1111507"/>
            <a:ext cx="8096388" cy="2899576"/>
          </a:xfrm>
        </p:spPr>
        <p:txBody>
          <a:bodyPr/>
          <a:lstStyle/>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Project</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‘Project’ already selected</a:t>
            </a:r>
          </a:p>
          <a:p>
            <a:pPr marL="857250" lvl="1" indent="-457200">
              <a:buFont typeface="+mj-lt"/>
              <a:buAutoNum type="alphaLcPeriod"/>
            </a:pPr>
            <a:r>
              <a:rPr lang="en-US" dirty="0" smtClean="0"/>
              <a:t>Type </a:t>
            </a:r>
            <a:r>
              <a:rPr lang="en-US" dirty="0"/>
              <a:t>in the </a:t>
            </a:r>
            <a:r>
              <a:rPr lang="en-US" b="1" u="sng" dirty="0"/>
              <a:t>Name</a:t>
            </a:r>
            <a:r>
              <a:rPr lang="en-US" dirty="0"/>
              <a:t> as desired based on the CSPR 3 naming </a:t>
            </a:r>
            <a:r>
              <a:rPr lang="en-US" dirty="0" smtClean="0"/>
              <a:t>convention.</a:t>
            </a:r>
          </a:p>
          <a:p>
            <a:pPr marL="857250" lvl="1" indent="-457200">
              <a:buFont typeface="+mj-lt"/>
              <a:buAutoNum type="alphaLcPeriod"/>
            </a:pPr>
            <a:r>
              <a:rPr lang="en-US" dirty="0" smtClean="0"/>
              <a:t>Type </a:t>
            </a:r>
            <a:r>
              <a:rPr lang="en-US" dirty="0"/>
              <a:t>in the </a:t>
            </a:r>
            <a:r>
              <a:rPr lang="en-US" dirty="0" smtClean="0"/>
              <a:t>Project </a:t>
            </a:r>
            <a:r>
              <a:rPr lang="en-US" b="1" u="sng" dirty="0"/>
              <a:t>Description</a:t>
            </a:r>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19</a:t>
            </a:fld>
            <a:endParaRPr lang="en-US" altLang="en-US"/>
          </a:p>
        </p:txBody>
      </p:sp>
      <p:sp>
        <p:nvSpPr>
          <p:cNvPr id="6" name="Rounded Rectangle 5"/>
          <p:cNvSpPr/>
          <p:nvPr/>
        </p:nvSpPr>
        <p:spPr>
          <a:xfrm>
            <a:off x="2895600" y="57912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956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idx="1"/>
          </p:nvPr>
        </p:nvSpPr>
        <p:spPr>
          <a:xfrm>
            <a:off x="438013" y="1111507"/>
            <a:ext cx="8096388" cy="2105192"/>
          </a:xfrm>
          <a:noFill/>
          <a:ln/>
        </p:spPr>
        <p:txBody>
          <a:bodyPr/>
          <a:lstStyle/>
          <a:p>
            <a:pPr>
              <a:lnSpc>
                <a:spcPct val="90000"/>
              </a:lnSpc>
            </a:pPr>
            <a:r>
              <a:rPr lang="en-US" altLang="en-US" sz="2400" dirty="0" smtClean="0">
                <a:hlinkClick r:id="rId3" action="ppaction://hlinksldjump"/>
              </a:rPr>
              <a:t>General Information</a:t>
            </a:r>
            <a:endParaRPr lang="en-US" altLang="en-US" sz="2400" dirty="0" smtClean="0"/>
          </a:p>
          <a:p>
            <a:pPr>
              <a:lnSpc>
                <a:spcPct val="90000"/>
              </a:lnSpc>
            </a:pPr>
            <a:r>
              <a:rPr lang="en-US" altLang="en-US" sz="2400" dirty="0" smtClean="0">
                <a:hlinkClick r:id="rId4" action="ppaction://hlinksldjump"/>
              </a:rPr>
              <a:t>Creating New Projects</a:t>
            </a:r>
            <a:endParaRPr lang="en-US" altLang="en-US" sz="2400" dirty="0" smtClean="0"/>
          </a:p>
          <a:p>
            <a:pPr>
              <a:lnSpc>
                <a:spcPct val="90000"/>
              </a:lnSpc>
            </a:pPr>
            <a:r>
              <a:rPr lang="en-US" altLang="en-US" sz="2400" dirty="0" smtClean="0">
                <a:hlinkClick r:id="rId5" action="ppaction://hlinksldjump"/>
              </a:rPr>
              <a:t>Making a Copy of a Project</a:t>
            </a:r>
            <a:endParaRPr lang="en-US" altLang="en-US" sz="2400" dirty="0"/>
          </a:p>
          <a:p>
            <a:pPr>
              <a:lnSpc>
                <a:spcPct val="90000"/>
              </a:lnSpc>
            </a:pPr>
            <a:r>
              <a:rPr lang="en-US" altLang="en-US" sz="2400" dirty="0" smtClean="0">
                <a:hlinkClick r:id="rId6" action="ppaction://hlinksldjump"/>
              </a:rPr>
              <a:t>Deleting a Project</a:t>
            </a:r>
            <a:endParaRPr lang="en-US" altLang="en-US" sz="2400" dirty="0" smtClean="0"/>
          </a:p>
          <a:p>
            <a:pPr>
              <a:lnSpc>
                <a:spcPct val="90000"/>
              </a:lnSpc>
            </a:pPr>
            <a:r>
              <a:rPr lang="en-US" altLang="en-US" sz="2400" dirty="0" smtClean="0">
                <a:hlinkClick r:id="rId7" action="ppaction://hlinksldjump"/>
              </a:rPr>
              <a:t>Ancillary Files</a:t>
            </a:r>
            <a:endParaRPr lang="en-US" altLang="en-US" sz="2400" dirty="0" smtClean="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2162" name="Rectangle 2"/>
          <p:cNvSpPr>
            <a:spLocks noGrp="1" noChangeArrowheads="1"/>
          </p:cNvSpPr>
          <p:nvPr>
            <p:ph type="title"/>
          </p:nvPr>
        </p:nvSpPr>
        <p:spPr/>
        <p:txBody>
          <a:bodyPr/>
          <a:lstStyle/>
          <a:p>
            <a:r>
              <a:rPr lang="en-US" altLang="en-US" dirty="0"/>
              <a:t>Agenda</a:t>
            </a:r>
          </a:p>
        </p:txBody>
      </p:sp>
      <p:sp>
        <p:nvSpPr>
          <p:cNvPr id="4" name="Slide Number Placeholder 3"/>
          <p:cNvSpPr>
            <a:spLocks noGrp="1"/>
          </p:cNvSpPr>
          <p:nvPr>
            <p:ph type="sldNum" sz="quarter" idx="4"/>
          </p:nvPr>
        </p:nvSpPr>
        <p:spPr/>
        <p:txBody>
          <a:bodyPr/>
          <a:lstStyle/>
          <a:p>
            <a:fld id="{3DBFECDF-3C81-4463-ADDD-996FF01FFFA6}" type="slidenum">
              <a:rPr lang="en-US" altLang="en-US"/>
              <a:pPr/>
              <a:t>2</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2166940"/>
          </a:xfrm>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Select </a:t>
            </a:r>
            <a:r>
              <a:rPr lang="en-US" dirty="0"/>
              <a:t>the </a:t>
            </a:r>
            <a:r>
              <a:rPr lang="en-US" b="1" u="sng" dirty="0"/>
              <a:t>Create a </a:t>
            </a:r>
            <a:r>
              <a:rPr lang="en-US" b="1" u="sng" dirty="0" smtClean="0"/>
              <a:t>new file as a copy of an existing file </a:t>
            </a:r>
            <a:r>
              <a:rPr lang="en-US" dirty="0" smtClean="0"/>
              <a:t>option</a:t>
            </a:r>
          </a:p>
          <a:p>
            <a:pPr marL="857250" lvl="1" indent="-457200">
              <a:buFont typeface="+mj-lt"/>
              <a:buAutoNum type="alphaLcPeriod"/>
            </a:pPr>
            <a:r>
              <a:rPr lang="en-US" dirty="0" smtClean="0"/>
              <a:t>Highlight the project to copy from in the window</a:t>
            </a:r>
            <a:endParaRPr lang="en-US" dirty="0"/>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20</a:t>
            </a:fld>
            <a:endParaRPr lang="en-US" altLang="en-US"/>
          </a:p>
        </p:txBody>
      </p:sp>
      <p:pic>
        <p:nvPicPr>
          <p:cNvPr id="11" name="Picture 10"/>
          <p:cNvPicPr>
            <a:picLocks noChangeAspect="1"/>
          </p:cNvPicPr>
          <p:nvPr/>
        </p:nvPicPr>
        <p:blipFill>
          <a:blip r:embed="rId2"/>
          <a:stretch>
            <a:fillRect/>
          </a:stretch>
        </p:blipFill>
        <p:spPr>
          <a:xfrm>
            <a:off x="1639680" y="2875356"/>
            <a:ext cx="6186488" cy="3572227"/>
          </a:xfrm>
          <a:prstGeom prst="rect">
            <a:avLst/>
          </a:prstGeom>
        </p:spPr>
      </p:pic>
      <p:sp>
        <p:nvSpPr>
          <p:cNvPr id="12" name="Rounded Rectangle 11"/>
          <p:cNvSpPr/>
          <p:nvPr/>
        </p:nvSpPr>
        <p:spPr>
          <a:xfrm>
            <a:off x="1639680" y="4038600"/>
            <a:ext cx="239892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6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2847975" y="2155150"/>
            <a:ext cx="5475659" cy="3712249"/>
          </a:xfrm>
          <a:prstGeom prst="rect">
            <a:avLst/>
          </a:prstGeom>
        </p:spPr>
      </p:pic>
      <p:sp>
        <p:nvSpPr>
          <p:cNvPr id="3" name="Content Placeholder 2"/>
          <p:cNvSpPr>
            <a:spLocks noGrp="1"/>
          </p:cNvSpPr>
          <p:nvPr>
            <p:ph idx="1"/>
          </p:nvPr>
        </p:nvSpPr>
        <p:spPr>
          <a:xfrm>
            <a:off x="438013" y="1111507"/>
            <a:ext cx="8096388" cy="1378967"/>
          </a:xfrm>
        </p:spPr>
        <p:txBody>
          <a:bodyPr/>
          <a:lstStyle/>
          <a:p>
            <a:pPr marL="457200" indent="-457200">
              <a:buFont typeface="+mj-lt"/>
              <a:buAutoNum type="arabicPeriod" startAt="6"/>
            </a:pPr>
            <a:r>
              <a:rPr lang="en-US" dirty="0"/>
              <a:t>The </a:t>
            </a:r>
            <a:r>
              <a:rPr lang="en-US" u="sng" dirty="0"/>
              <a:t>New File Wizard – </a:t>
            </a:r>
            <a:r>
              <a:rPr lang="en-US" u="sng" dirty="0" smtClean="0"/>
              <a:t>Summary</a:t>
            </a:r>
            <a:r>
              <a:rPr lang="en-US" dirty="0" smtClean="0"/>
              <a:t> box </a:t>
            </a:r>
            <a:r>
              <a:rPr lang="en-US" dirty="0"/>
              <a:t>opens</a:t>
            </a:r>
          </a:p>
          <a:p>
            <a:pPr marL="857250" lvl="1" indent="-457200">
              <a:buFont typeface="+mj-lt"/>
              <a:buAutoNum type="alphaLcPeriod"/>
            </a:pPr>
            <a:r>
              <a:rPr lang="en-US" dirty="0" smtClean="0"/>
              <a:t>Make updates to fields as needed (pre-populated based on values in project coping from)</a:t>
            </a:r>
            <a:endParaRPr lang="en-US" dirty="0" smtClean="0"/>
          </a:p>
          <a:p>
            <a:pPr marL="457200" indent="-457200">
              <a:buFont typeface="+mj-lt"/>
              <a:buAutoNum type="arabicPeriod" startAt="6"/>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8"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21</a:t>
            </a:fld>
            <a:endParaRPr lang="en-US" altLang="en-US"/>
          </a:p>
        </p:txBody>
      </p:sp>
      <p:sp>
        <p:nvSpPr>
          <p:cNvPr id="8" name="Rounded Rectangle 7"/>
          <p:cNvSpPr/>
          <p:nvPr/>
        </p:nvSpPr>
        <p:spPr>
          <a:xfrm>
            <a:off x="2895601" y="3048000"/>
            <a:ext cx="1295400" cy="1447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3298091"/>
            <a:ext cx="2023311" cy="261610"/>
          </a:xfrm>
          <a:prstGeom prst="rect">
            <a:avLst/>
          </a:prstGeom>
          <a:solidFill>
            <a:schemeClr val="bg1"/>
          </a:solidFill>
          <a:ln>
            <a:solidFill>
              <a:schemeClr val="accent1"/>
            </a:solidFill>
          </a:ln>
        </p:spPr>
        <p:txBody>
          <a:bodyPr wrap="none" rtlCol="0">
            <a:spAutoFit/>
          </a:bodyPr>
          <a:lstStyle/>
          <a:p>
            <a:r>
              <a:rPr lang="en-US" sz="1100" dirty="0" smtClean="0"/>
              <a:t>Name of the Project Manager</a:t>
            </a:r>
            <a:endParaRPr lang="en-US" sz="1100" dirty="0"/>
          </a:p>
        </p:txBody>
      </p:sp>
      <p:sp>
        <p:nvSpPr>
          <p:cNvPr id="9" name="TextBox 8"/>
          <p:cNvSpPr txBox="1"/>
          <p:nvPr/>
        </p:nvSpPr>
        <p:spPr>
          <a:xfrm>
            <a:off x="366770" y="3559701"/>
            <a:ext cx="1766830" cy="261610"/>
          </a:xfrm>
          <a:prstGeom prst="rect">
            <a:avLst/>
          </a:prstGeom>
          <a:solidFill>
            <a:schemeClr val="bg1"/>
          </a:solidFill>
          <a:ln>
            <a:solidFill>
              <a:schemeClr val="accent1"/>
            </a:solidFill>
          </a:ln>
        </p:spPr>
        <p:txBody>
          <a:bodyPr wrap="none" rtlCol="0">
            <a:spAutoFit/>
          </a:bodyPr>
          <a:lstStyle/>
          <a:p>
            <a:r>
              <a:rPr lang="en-US" sz="1100" dirty="0" smtClean="0"/>
              <a:t>Email of Project Manager</a:t>
            </a:r>
            <a:endParaRPr lang="en-US" sz="1100" dirty="0"/>
          </a:p>
        </p:txBody>
      </p:sp>
      <p:sp>
        <p:nvSpPr>
          <p:cNvPr id="10" name="TextBox 9"/>
          <p:cNvSpPr txBox="1"/>
          <p:nvPr/>
        </p:nvSpPr>
        <p:spPr>
          <a:xfrm>
            <a:off x="304800" y="3803304"/>
            <a:ext cx="1579278" cy="261610"/>
          </a:xfrm>
          <a:prstGeom prst="rect">
            <a:avLst/>
          </a:prstGeom>
          <a:solidFill>
            <a:schemeClr val="bg1"/>
          </a:solidFill>
          <a:ln>
            <a:solidFill>
              <a:schemeClr val="accent1"/>
            </a:solidFill>
          </a:ln>
        </p:spPr>
        <p:txBody>
          <a:bodyPr wrap="none" rtlCol="0">
            <a:spAutoFit/>
          </a:bodyPr>
          <a:lstStyle/>
          <a:p>
            <a:r>
              <a:rPr lang="en-US" sz="1100" dirty="0" smtClean="0"/>
              <a:t>Your Company Name</a:t>
            </a:r>
            <a:endParaRPr lang="en-US" sz="1100" dirty="0"/>
          </a:p>
        </p:txBody>
      </p:sp>
      <p:sp>
        <p:nvSpPr>
          <p:cNvPr id="11" name="TextBox 10"/>
          <p:cNvSpPr txBox="1"/>
          <p:nvPr/>
        </p:nvSpPr>
        <p:spPr>
          <a:xfrm>
            <a:off x="338889" y="4064913"/>
            <a:ext cx="2023311" cy="430887"/>
          </a:xfrm>
          <a:prstGeom prst="rect">
            <a:avLst/>
          </a:prstGeom>
          <a:solidFill>
            <a:schemeClr val="bg1"/>
          </a:solidFill>
          <a:ln>
            <a:solidFill>
              <a:schemeClr val="accent1"/>
            </a:solidFill>
          </a:ln>
        </p:spPr>
        <p:txBody>
          <a:bodyPr wrap="square" rtlCol="0">
            <a:spAutoFit/>
          </a:bodyPr>
          <a:lstStyle/>
          <a:p>
            <a:r>
              <a:rPr lang="en-US" sz="1100" dirty="0" smtClean="0"/>
              <a:t>Name of client for whom the project is created</a:t>
            </a:r>
            <a:endParaRPr lang="en-US" sz="1100" dirty="0"/>
          </a:p>
        </p:txBody>
      </p:sp>
      <p:cxnSp>
        <p:nvCxnSpPr>
          <p:cNvPr id="13" name="Straight Arrow Connector 12"/>
          <p:cNvCxnSpPr>
            <a:stCxn id="6" idx="3"/>
          </p:cNvCxnSpPr>
          <p:nvPr/>
        </p:nvCxnSpPr>
        <p:spPr>
          <a:xfrm flipV="1">
            <a:off x="2328111" y="3298091"/>
            <a:ext cx="567490" cy="1308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p:cNvCxnSpPr>
          <p:nvPr/>
        </p:nvCxnSpPr>
        <p:spPr>
          <a:xfrm flipV="1">
            <a:off x="2133600" y="3644340"/>
            <a:ext cx="762001" cy="4616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p:cNvCxnSpPr>
          <p:nvPr/>
        </p:nvCxnSpPr>
        <p:spPr>
          <a:xfrm>
            <a:off x="1884078" y="3934109"/>
            <a:ext cx="1011523" cy="359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p:cNvCxnSpPr>
          <p:nvPr/>
        </p:nvCxnSpPr>
        <p:spPr>
          <a:xfrm>
            <a:off x="2362200" y="4280357"/>
            <a:ext cx="533401" cy="52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533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81169" y="2681435"/>
            <a:ext cx="5580233" cy="3197841"/>
          </a:xfrm>
          <a:prstGeom prst="rect">
            <a:avLst/>
          </a:prstGeom>
        </p:spPr>
      </p:pic>
      <p:sp>
        <p:nvSpPr>
          <p:cNvPr id="3" name="Content Placeholder 2"/>
          <p:cNvSpPr>
            <a:spLocks noGrp="1"/>
          </p:cNvSpPr>
          <p:nvPr>
            <p:ph idx="1"/>
          </p:nvPr>
        </p:nvSpPr>
        <p:spPr>
          <a:xfrm>
            <a:off x="438013" y="1111507"/>
            <a:ext cx="8096388" cy="1378967"/>
          </a:xfrm>
        </p:spPr>
        <p:txBody>
          <a:bodyPr/>
          <a:lstStyle/>
          <a:p>
            <a:pPr marL="457200" indent="-457200">
              <a:buFont typeface="+mj-lt"/>
              <a:buAutoNum type="arabicPeriod" startAt="8"/>
            </a:pPr>
            <a:r>
              <a:rPr lang="en-US" dirty="0"/>
              <a:t>The </a:t>
            </a:r>
            <a:r>
              <a:rPr lang="en-US" u="sng" dirty="0"/>
              <a:t>New File Wizard – </a:t>
            </a:r>
            <a:r>
              <a:rPr lang="en-US" u="sng" dirty="0" smtClean="0"/>
              <a:t>Status Information</a:t>
            </a:r>
            <a:r>
              <a:rPr lang="en-US" dirty="0" smtClean="0"/>
              <a:t> box </a:t>
            </a:r>
            <a:r>
              <a:rPr lang="en-US" dirty="0"/>
              <a:t>opens</a:t>
            </a:r>
          </a:p>
          <a:p>
            <a:pPr marL="857250" lvl="1" indent="-457200">
              <a:buFont typeface="+mj-lt"/>
              <a:buAutoNum type="alphaLcPeriod"/>
            </a:pPr>
            <a:r>
              <a:rPr lang="en-US" dirty="0"/>
              <a:t>Make updates to fields as needed (pre-populated based on values in project coping from</a:t>
            </a:r>
            <a:r>
              <a:rPr lang="en-US" dirty="0" smtClean="0"/>
              <a:t>)</a:t>
            </a:r>
            <a:endParaRPr lang="en-US" dirty="0" smtClean="0"/>
          </a:p>
          <a:p>
            <a:pPr marL="457200" indent="-457200">
              <a:buFont typeface="+mj-lt"/>
              <a:buAutoNum type="arabicPeriod" startAt="8"/>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1"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22</a:t>
            </a:fld>
            <a:endParaRPr lang="en-US" altLang="en-US"/>
          </a:p>
        </p:txBody>
      </p:sp>
      <p:sp>
        <p:nvSpPr>
          <p:cNvPr id="8" name="Rounded Rectangle 7"/>
          <p:cNvSpPr/>
          <p:nvPr/>
        </p:nvSpPr>
        <p:spPr>
          <a:xfrm>
            <a:off x="2895601" y="3363493"/>
            <a:ext cx="1295400" cy="11323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6770" y="3559701"/>
            <a:ext cx="1749197" cy="261610"/>
          </a:xfrm>
          <a:prstGeom prst="rect">
            <a:avLst/>
          </a:prstGeom>
          <a:solidFill>
            <a:schemeClr val="bg1"/>
          </a:solidFill>
          <a:ln>
            <a:solidFill>
              <a:schemeClr val="accent1"/>
            </a:solidFill>
          </a:ln>
        </p:spPr>
        <p:txBody>
          <a:bodyPr wrap="none" rtlCol="0">
            <a:spAutoFit/>
          </a:bodyPr>
          <a:lstStyle/>
          <a:p>
            <a:r>
              <a:rPr lang="en-US" sz="1100" dirty="0"/>
              <a:t>Historical / Contract Start</a:t>
            </a:r>
            <a:endParaRPr lang="en-US" sz="1100" dirty="0"/>
          </a:p>
        </p:txBody>
      </p:sp>
      <p:sp>
        <p:nvSpPr>
          <p:cNvPr id="12" name="TextBox 11"/>
          <p:cNvSpPr txBox="1"/>
          <p:nvPr/>
        </p:nvSpPr>
        <p:spPr>
          <a:xfrm>
            <a:off x="304800" y="3803304"/>
            <a:ext cx="1428596" cy="261610"/>
          </a:xfrm>
          <a:prstGeom prst="rect">
            <a:avLst/>
          </a:prstGeom>
          <a:solidFill>
            <a:schemeClr val="bg1"/>
          </a:solidFill>
          <a:ln>
            <a:solidFill>
              <a:schemeClr val="accent1"/>
            </a:solidFill>
          </a:ln>
        </p:spPr>
        <p:txBody>
          <a:bodyPr wrap="none" rtlCol="0">
            <a:spAutoFit/>
          </a:bodyPr>
          <a:lstStyle/>
          <a:p>
            <a:r>
              <a:rPr lang="en-US" sz="1100" dirty="0" smtClean="0"/>
              <a:t>Current Status Date</a:t>
            </a:r>
            <a:endParaRPr lang="en-US" sz="1100" dirty="0"/>
          </a:p>
        </p:txBody>
      </p:sp>
      <p:sp>
        <p:nvSpPr>
          <p:cNvPr id="13" name="TextBox 12"/>
          <p:cNvSpPr txBox="1"/>
          <p:nvPr/>
        </p:nvSpPr>
        <p:spPr>
          <a:xfrm>
            <a:off x="338889" y="4064913"/>
            <a:ext cx="2023311" cy="430887"/>
          </a:xfrm>
          <a:prstGeom prst="rect">
            <a:avLst/>
          </a:prstGeom>
          <a:solidFill>
            <a:schemeClr val="bg1"/>
          </a:solidFill>
          <a:ln>
            <a:solidFill>
              <a:schemeClr val="accent1"/>
            </a:solidFill>
          </a:ln>
        </p:spPr>
        <p:txBody>
          <a:bodyPr wrap="square" rtlCol="0">
            <a:spAutoFit/>
          </a:bodyPr>
          <a:lstStyle/>
          <a:p>
            <a:r>
              <a:rPr lang="en-US" sz="1100" dirty="0" smtClean="0"/>
              <a:t>Populate in accordance with CPAR Guidance</a:t>
            </a:r>
            <a:endParaRPr lang="en-US" sz="1100" dirty="0"/>
          </a:p>
        </p:txBody>
      </p:sp>
      <p:cxnSp>
        <p:nvCxnSpPr>
          <p:cNvPr id="15" name="Straight Arrow Connector 14"/>
          <p:cNvCxnSpPr>
            <a:stCxn id="11" idx="3"/>
          </p:cNvCxnSpPr>
          <p:nvPr/>
        </p:nvCxnSpPr>
        <p:spPr>
          <a:xfrm flipV="1">
            <a:off x="2115967" y="3644340"/>
            <a:ext cx="779634" cy="4616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p:cNvCxnSpPr>
          <p:nvPr/>
        </p:nvCxnSpPr>
        <p:spPr>
          <a:xfrm>
            <a:off x="1733396" y="3934109"/>
            <a:ext cx="1162205" cy="359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a:off x="2362200" y="4280357"/>
            <a:ext cx="533401" cy="52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050123" y="4141113"/>
            <a:ext cx="1295400" cy="4308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951569" y="4036941"/>
            <a:ext cx="1735231" cy="600164"/>
          </a:xfrm>
          <a:prstGeom prst="rect">
            <a:avLst/>
          </a:prstGeom>
          <a:solidFill>
            <a:schemeClr val="bg1"/>
          </a:solidFill>
          <a:ln>
            <a:solidFill>
              <a:schemeClr val="accent1"/>
            </a:solidFill>
          </a:ln>
        </p:spPr>
        <p:txBody>
          <a:bodyPr wrap="square" rtlCol="0">
            <a:spAutoFit/>
          </a:bodyPr>
          <a:lstStyle/>
          <a:p>
            <a:r>
              <a:rPr lang="en-US" sz="1100" dirty="0" smtClean="0"/>
              <a:t>Contract Completion</a:t>
            </a:r>
          </a:p>
          <a:p>
            <a:r>
              <a:rPr lang="en-US" sz="1100" dirty="0" smtClean="0"/>
              <a:t>Used for calculations in TA and CP</a:t>
            </a:r>
            <a:endParaRPr lang="en-US" sz="1100" dirty="0"/>
          </a:p>
        </p:txBody>
      </p:sp>
      <p:cxnSp>
        <p:nvCxnSpPr>
          <p:cNvPr id="20" name="Straight Arrow Connector 19"/>
          <p:cNvCxnSpPr/>
          <p:nvPr/>
        </p:nvCxnSpPr>
        <p:spPr>
          <a:xfrm flipH="1" flipV="1">
            <a:off x="6345523" y="4280357"/>
            <a:ext cx="588677" cy="5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57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630051" y="2434811"/>
            <a:ext cx="6476999" cy="3734235"/>
          </a:xfrm>
          <a:prstGeom prst="rect">
            <a:avLst/>
          </a:prstGeom>
        </p:spPr>
      </p:pic>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10"/>
            </a:pPr>
            <a:r>
              <a:rPr lang="en-US" dirty="0"/>
              <a:t>The </a:t>
            </a:r>
            <a:r>
              <a:rPr lang="en-US" u="sng" dirty="0"/>
              <a:t>New File Wizard – </a:t>
            </a:r>
            <a:r>
              <a:rPr lang="en-US" u="sng" dirty="0" smtClean="0"/>
              <a:t>Files</a:t>
            </a:r>
            <a:r>
              <a:rPr lang="en-US" dirty="0" smtClean="0"/>
              <a:t> </a:t>
            </a:r>
            <a:r>
              <a:rPr lang="en-US" dirty="0" smtClean="0"/>
              <a:t>box </a:t>
            </a:r>
            <a:r>
              <a:rPr lang="en-US" dirty="0"/>
              <a:t>opens</a:t>
            </a:r>
          </a:p>
          <a:p>
            <a:pPr marL="857250" lvl="1" indent="-457200">
              <a:buFont typeface="+mj-lt"/>
              <a:buAutoNum type="alphaLcPeriod"/>
            </a:pPr>
            <a:r>
              <a:rPr lang="en-US" dirty="0" smtClean="0"/>
              <a:t>Make updates to ancillary file assignments as needed</a:t>
            </a:r>
          </a:p>
          <a:p>
            <a:pPr marL="457200" indent="-457200">
              <a:buFont typeface="+mj-lt"/>
              <a:buAutoNum type="arabicPeriod" startAt="10"/>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23</a:t>
            </a:fld>
            <a:endParaRPr lang="en-US" altLang="en-US"/>
          </a:p>
        </p:txBody>
      </p:sp>
      <p:sp>
        <p:nvSpPr>
          <p:cNvPr id="19" name="Rounded Rectangle 18"/>
          <p:cNvSpPr/>
          <p:nvPr/>
        </p:nvSpPr>
        <p:spPr>
          <a:xfrm>
            <a:off x="1752600" y="3337245"/>
            <a:ext cx="1431302" cy="18443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99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803295" y="2321242"/>
            <a:ext cx="5624811" cy="3244152"/>
          </a:xfrm>
          <a:prstGeom prst="rect">
            <a:avLst/>
          </a:prstGeom>
        </p:spPr>
      </p:pic>
      <p:sp>
        <p:nvSpPr>
          <p:cNvPr id="3" name="Content Placeholder 2"/>
          <p:cNvSpPr>
            <a:spLocks noGrp="1"/>
          </p:cNvSpPr>
          <p:nvPr>
            <p:ph idx="1"/>
          </p:nvPr>
        </p:nvSpPr>
        <p:spPr>
          <a:xfrm>
            <a:off x="438013" y="1111507"/>
            <a:ext cx="8096388" cy="1378967"/>
          </a:xfrm>
        </p:spPr>
        <p:txBody>
          <a:bodyPr/>
          <a:lstStyle/>
          <a:p>
            <a:pPr marL="457200" indent="-457200">
              <a:buFont typeface="+mj-lt"/>
              <a:buAutoNum type="arabicPeriod" startAt="12"/>
            </a:pPr>
            <a:r>
              <a:rPr lang="en-US" dirty="0"/>
              <a:t>The </a:t>
            </a:r>
            <a:r>
              <a:rPr lang="en-US" u="sng" dirty="0"/>
              <a:t>New File Wizard – </a:t>
            </a:r>
            <a:r>
              <a:rPr lang="en-US" u="sng" dirty="0" smtClean="0"/>
              <a:t>Preferences</a:t>
            </a:r>
            <a:r>
              <a:rPr lang="en-US" dirty="0" smtClean="0"/>
              <a:t> </a:t>
            </a:r>
            <a:r>
              <a:rPr lang="en-US" dirty="0" smtClean="0"/>
              <a:t>box </a:t>
            </a:r>
            <a:r>
              <a:rPr lang="en-US" dirty="0"/>
              <a:t>opens</a:t>
            </a:r>
          </a:p>
          <a:p>
            <a:pPr marL="857250" lvl="1" indent="-457200">
              <a:buFont typeface="+mj-lt"/>
              <a:buAutoNum type="alphaLcPeriod"/>
            </a:pPr>
            <a:r>
              <a:rPr lang="en-US" dirty="0" smtClean="0"/>
              <a:t>Make any updates as needed, all selections currently based on project coping from</a:t>
            </a:r>
            <a:endParaRPr lang="en-US" dirty="0" smtClean="0"/>
          </a:p>
          <a:p>
            <a:pPr marL="457200" indent="-457200">
              <a:buFont typeface="+mj-lt"/>
              <a:buAutoNum type="arabicPeriod" startAt="12"/>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6"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24</a:t>
            </a:fld>
            <a:endParaRPr lang="en-US" altLang="en-US"/>
          </a:p>
        </p:txBody>
      </p:sp>
      <p:sp>
        <p:nvSpPr>
          <p:cNvPr id="7" name="TextBox 6"/>
          <p:cNvSpPr txBox="1"/>
          <p:nvPr/>
        </p:nvSpPr>
        <p:spPr>
          <a:xfrm>
            <a:off x="228600" y="2819400"/>
            <a:ext cx="2534668" cy="261610"/>
          </a:xfrm>
          <a:prstGeom prst="rect">
            <a:avLst/>
          </a:prstGeom>
          <a:solidFill>
            <a:schemeClr val="bg1"/>
          </a:solidFill>
          <a:ln w="19050">
            <a:solidFill>
              <a:schemeClr val="accent1"/>
            </a:solidFill>
          </a:ln>
        </p:spPr>
        <p:txBody>
          <a:bodyPr wrap="none" rtlCol="0">
            <a:spAutoFit/>
          </a:bodyPr>
          <a:lstStyle/>
          <a:p>
            <a:r>
              <a:rPr lang="en-US" sz="1100" dirty="0" smtClean="0"/>
              <a:t>Format used to display dates in views</a:t>
            </a:r>
            <a:endParaRPr lang="en-US" sz="1100" dirty="0"/>
          </a:p>
        </p:txBody>
      </p:sp>
      <p:sp>
        <p:nvSpPr>
          <p:cNvPr id="8" name="TextBox 7"/>
          <p:cNvSpPr txBox="1"/>
          <p:nvPr/>
        </p:nvSpPr>
        <p:spPr>
          <a:xfrm>
            <a:off x="4419600" y="2241426"/>
            <a:ext cx="3522118" cy="261610"/>
          </a:xfrm>
          <a:prstGeom prst="rect">
            <a:avLst/>
          </a:prstGeom>
          <a:solidFill>
            <a:schemeClr val="bg1"/>
          </a:solidFill>
          <a:ln w="28575">
            <a:solidFill>
              <a:schemeClr val="accent1"/>
            </a:solidFill>
          </a:ln>
        </p:spPr>
        <p:txBody>
          <a:bodyPr wrap="none" rtlCol="0">
            <a:spAutoFit/>
          </a:bodyPr>
          <a:lstStyle/>
          <a:p>
            <a:r>
              <a:rPr lang="en-US" sz="1100" dirty="0" smtClean="0"/>
              <a:t>For all new tasks and relationships as default settings</a:t>
            </a:r>
            <a:endParaRPr lang="en-US" sz="1100" dirty="0"/>
          </a:p>
        </p:txBody>
      </p:sp>
      <p:sp>
        <p:nvSpPr>
          <p:cNvPr id="9" name="TextBox 8"/>
          <p:cNvSpPr txBox="1"/>
          <p:nvPr/>
        </p:nvSpPr>
        <p:spPr>
          <a:xfrm>
            <a:off x="164773" y="3314328"/>
            <a:ext cx="2534668" cy="600164"/>
          </a:xfrm>
          <a:prstGeom prst="rect">
            <a:avLst/>
          </a:prstGeom>
          <a:solidFill>
            <a:schemeClr val="bg1"/>
          </a:solidFill>
          <a:ln w="19050">
            <a:solidFill>
              <a:schemeClr val="accent1"/>
            </a:solidFill>
          </a:ln>
        </p:spPr>
        <p:txBody>
          <a:bodyPr wrap="square" rtlCol="0">
            <a:spAutoFit/>
          </a:bodyPr>
          <a:lstStyle/>
          <a:p>
            <a:r>
              <a:rPr lang="en-US" sz="1100" dirty="0" smtClean="0"/>
              <a:t>View to open automatically when project opened (note impacts anyone who opens project)</a:t>
            </a:r>
            <a:endParaRPr lang="en-US" sz="1100" dirty="0"/>
          </a:p>
        </p:txBody>
      </p:sp>
      <p:cxnSp>
        <p:nvCxnSpPr>
          <p:cNvPr id="11" name="Straight Arrow Connector 10"/>
          <p:cNvCxnSpPr>
            <a:stCxn id="7" idx="3"/>
          </p:cNvCxnSpPr>
          <p:nvPr/>
        </p:nvCxnSpPr>
        <p:spPr>
          <a:xfrm>
            <a:off x="2763268" y="2950205"/>
            <a:ext cx="208532" cy="1308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flipH="1">
            <a:off x="6172200" y="2503036"/>
            <a:ext cx="8459" cy="6306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5421430" y="2503036"/>
            <a:ext cx="759229" cy="577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699441" y="3614410"/>
            <a:ext cx="272359" cy="72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0525" y="4147810"/>
            <a:ext cx="2534668" cy="769441"/>
          </a:xfrm>
          <a:prstGeom prst="rect">
            <a:avLst/>
          </a:prstGeom>
          <a:solidFill>
            <a:schemeClr val="bg1"/>
          </a:solidFill>
          <a:ln w="19050">
            <a:solidFill>
              <a:schemeClr val="accent1"/>
            </a:solidFill>
          </a:ln>
        </p:spPr>
        <p:txBody>
          <a:bodyPr wrap="square" rtlCol="0">
            <a:spAutoFit/>
          </a:bodyPr>
          <a:lstStyle/>
          <a:p>
            <a:r>
              <a:rPr lang="en-US" sz="1100" dirty="0" smtClean="0"/>
              <a:t>Controls the way OPP converts durations into minutes from different units.  </a:t>
            </a:r>
            <a:r>
              <a:rPr lang="en-US" sz="1100" dirty="0" smtClean="0">
                <a:solidFill>
                  <a:srgbClr val="0000FF"/>
                </a:solidFill>
              </a:rPr>
              <a:t>Recommended settings displayed</a:t>
            </a:r>
            <a:endParaRPr lang="en-US" sz="1100" dirty="0">
              <a:solidFill>
                <a:srgbClr val="0000FF"/>
              </a:solidFill>
            </a:endParaRPr>
          </a:p>
        </p:txBody>
      </p:sp>
      <p:cxnSp>
        <p:nvCxnSpPr>
          <p:cNvPr id="19" name="Straight Arrow Connector 18"/>
          <p:cNvCxnSpPr/>
          <p:nvPr/>
        </p:nvCxnSpPr>
        <p:spPr>
          <a:xfrm flipV="1">
            <a:off x="2718051" y="4306501"/>
            <a:ext cx="272359" cy="1092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95215" y="4965230"/>
            <a:ext cx="2391185" cy="600164"/>
          </a:xfrm>
          <a:prstGeom prst="rect">
            <a:avLst/>
          </a:prstGeom>
          <a:solidFill>
            <a:schemeClr val="bg1"/>
          </a:solidFill>
          <a:ln w="19050">
            <a:solidFill>
              <a:schemeClr val="accent1"/>
            </a:solidFill>
          </a:ln>
        </p:spPr>
        <p:txBody>
          <a:bodyPr wrap="square" rtlCol="0">
            <a:spAutoFit/>
          </a:bodyPr>
          <a:lstStyle/>
          <a:p>
            <a:r>
              <a:rPr lang="en-US" sz="1100" dirty="0" smtClean="0"/>
              <a:t>Defines the unit of duration.  Due to integration with Cobra, the </a:t>
            </a:r>
            <a:r>
              <a:rPr lang="en-US" sz="1100" dirty="0" smtClean="0">
                <a:solidFill>
                  <a:srgbClr val="0000FF"/>
                </a:solidFill>
              </a:rPr>
              <a:t>Recommended settings displayed.</a:t>
            </a:r>
            <a:endParaRPr lang="en-US" sz="1100" dirty="0">
              <a:solidFill>
                <a:srgbClr val="0000FF"/>
              </a:solidFill>
            </a:endParaRPr>
          </a:p>
        </p:txBody>
      </p:sp>
      <p:cxnSp>
        <p:nvCxnSpPr>
          <p:cNvPr id="23" name="Straight Arrow Connector 22"/>
          <p:cNvCxnSpPr>
            <a:stCxn id="21" idx="0"/>
          </p:cNvCxnSpPr>
          <p:nvPr/>
        </p:nvCxnSpPr>
        <p:spPr>
          <a:xfrm flipV="1">
            <a:off x="4290808" y="4415712"/>
            <a:ext cx="433592" cy="5495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4281" y="4298621"/>
            <a:ext cx="1952546" cy="938719"/>
          </a:xfrm>
          <a:prstGeom prst="rect">
            <a:avLst/>
          </a:prstGeom>
          <a:solidFill>
            <a:schemeClr val="bg1"/>
          </a:solidFill>
          <a:ln w="19050">
            <a:solidFill>
              <a:schemeClr val="accent1"/>
            </a:solidFill>
          </a:ln>
        </p:spPr>
        <p:txBody>
          <a:bodyPr wrap="square" rtlCol="0">
            <a:spAutoFit/>
          </a:bodyPr>
          <a:lstStyle/>
          <a:p>
            <a:r>
              <a:rPr lang="en-US" sz="1100" dirty="0" smtClean="0"/>
              <a:t>Defines the default mode the project / ancillary files will be opened.  </a:t>
            </a:r>
            <a:r>
              <a:rPr lang="en-US" sz="1100" dirty="0" smtClean="0">
                <a:solidFill>
                  <a:srgbClr val="0000FF"/>
                </a:solidFill>
              </a:rPr>
              <a:t>Recommended settings displayed.</a:t>
            </a:r>
            <a:endParaRPr lang="en-US" sz="1100" dirty="0">
              <a:solidFill>
                <a:srgbClr val="0000FF"/>
              </a:solidFill>
            </a:endParaRPr>
          </a:p>
        </p:txBody>
      </p:sp>
      <p:cxnSp>
        <p:nvCxnSpPr>
          <p:cNvPr id="27" name="Straight Arrow Connector 26"/>
          <p:cNvCxnSpPr/>
          <p:nvPr/>
        </p:nvCxnSpPr>
        <p:spPr>
          <a:xfrm flipH="1" flipV="1">
            <a:off x="6934200" y="4072693"/>
            <a:ext cx="1020360" cy="2338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a:off x="6180659" y="2503036"/>
            <a:ext cx="285120" cy="10021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63850" y="2579971"/>
            <a:ext cx="2502977" cy="430887"/>
          </a:xfrm>
          <a:prstGeom prst="rect">
            <a:avLst/>
          </a:prstGeom>
          <a:solidFill>
            <a:schemeClr val="bg1"/>
          </a:solidFill>
          <a:ln w="28575">
            <a:solidFill>
              <a:schemeClr val="accent1"/>
            </a:solidFill>
          </a:ln>
        </p:spPr>
        <p:txBody>
          <a:bodyPr wrap="square" rtlCol="0">
            <a:spAutoFit/>
          </a:bodyPr>
          <a:lstStyle/>
          <a:p>
            <a:r>
              <a:rPr lang="en-US" sz="1100" dirty="0" smtClean="0"/>
              <a:t>For all new resource assignments as default settings</a:t>
            </a:r>
            <a:endParaRPr lang="en-US" sz="1100" dirty="0"/>
          </a:p>
        </p:txBody>
      </p:sp>
      <p:cxnSp>
        <p:nvCxnSpPr>
          <p:cNvPr id="35" name="Straight Arrow Connector 34"/>
          <p:cNvCxnSpPr>
            <a:stCxn id="33" idx="2"/>
          </p:cNvCxnSpPr>
          <p:nvPr/>
        </p:nvCxnSpPr>
        <p:spPr>
          <a:xfrm flipH="1">
            <a:off x="7467600" y="3010858"/>
            <a:ext cx="247739" cy="70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2"/>
          </p:cNvCxnSpPr>
          <p:nvPr/>
        </p:nvCxnSpPr>
        <p:spPr>
          <a:xfrm flipH="1">
            <a:off x="7696200" y="3010858"/>
            <a:ext cx="19139" cy="4827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34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101968"/>
          </a:xfrm>
        </p:spPr>
        <p:txBody>
          <a:bodyPr/>
          <a:lstStyle/>
          <a:p>
            <a:pPr marL="457200" indent="-457200">
              <a:buFont typeface="+mj-lt"/>
              <a:buAutoNum type="arabicPeriod" startAt="14"/>
            </a:pPr>
            <a:r>
              <a:rPr lang="en-US" dirty="0"/>
              <a:t>The </a:t>
            </a:r>
            <a:r>
              <a:rPr lang="en-US" u="sng" dirty="0"/>
              <a:t>New File Wizard – </a:t>
            </a:r>
            <a:r>
              <a:rPr lang="en-US" u="sng" dirty="0" smtClean="0"/>
              <a:t>Notes</a:t>
            </a:r>
            <a:r>
              <a:rPr lang="en-US" dirty="0" smtClean="0"/>
              <a:t> </a:t>
            </a:r>
            <a:r>
              <a:rPr lang="en-US" dirty="0" smtClean="0"/>
              <a:t>box </a:t>
            </a:r>
            <a:r>
              <a:rPr lang="en-US" dirty="0"/>
              <a:t>opens</a:t>
            </a:r>
          </a:p>
          <a:p>
            <a:pPr marL="857250" lvl="1" indent="-457200">
              <a:buFont typeface="+mj-lt"/>
              <a:buAutoNum type="alphaLcPeriod"/>
            </a:pPr>
            <a:r>
              <a:rPr lang="en-US" dirty="0" smtClean="0"/>
              <a:t>Populate </a:t>
            </a:r>
            <a:r>
              <a:rPr lang="en-US" dirty="0" smtClean="0"/>
              <a:t>any desired Project Level notes as desired</a:t>
            </a:r>
            <a:endParaRPr lang="en-US" dirty="0" smtClean="0"/>
          </a:p>
          <a:p>
            <a:pPr marL="457200" indent="-457200">
              <a:buFont typeface="+mj-lt"/>
              <a:buAutoNum type="arabicPeriod" startAt="14"/>
            </a:pPr>
            <a:r>
              <a:rPr lang="en-US" dirty="0" smtClean="0"/>
              <a:t>Click </a:t>
            </a:r>
            <a:r>
              <a:rPr lang="en-US" b="1" dirty="0" smtClean="0"/>
              <a:t>Next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8"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25</a:t>
            </a:fld>
            <a:endParaRPr lang="en-US" altLang="en-US"/>
          </a:p>
        </p:txBody>
      </p:sp>
      <p:pic>
        <p:nvPicPr>
          <p:cNvPr id="9" name="Picture 8"/>
          <p:cNvPicPr>
            <a:picLocks noChangeAspect="1"/>
          </p:cNvPicPr>
          <p:nvPr/>
        </p:nvPicPr>
        <p:blipFill>
          <a:blip r:embed="rId2"/>
          <a:stretch>
            <a:fillRect/>
          </a:stretch>
        </p:blipFill>
        <p:spPr>
          <a:xfrm>
            <a:off x="1447800" y="2213475"/>
            <a:ext cx="6638925" cy="3829050"/>
          </a:xfrm>
          <a:prstGeom prst="rect">
            <a:avLst/>
          </a:prstGeom>
        </p:spPr>
      </p:pic>
    </p:spTree>
    <p:extLst>
      <p:ext uri="{BB962C8B-B14F-4D97-AF65-F5344CB8AC3E}">
        <p14:creationId xmlns:p14="http://schemas.microsoft.com/office/powerpoint/2010/main" val="226238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2329997"/>
          </a:xfrm>
        </p:spPr>
        <p:txBody>
          <a:bodyPr/>
          <a:lstStyle/>
          <a:p>
            <a:pPr marL="457200" indent="-457200">
              <a:buFont typeface="+mj-lt"/>
              <a:buAutoNum type="arabicPeriod" startAt="16"/>
            </a:pPr>
            <a:r>
              <a:rPr lang="en-US" dirty="0"/>
              <a:t>The </a:t>
            </a:r>
            <a:r>
              <a:rPr lang="en-US" u="sng" dirty="0" smtClean="0"/>
              <a:t>Access Control</a:t>
            </a:r>
            <a:r>
              <a:rPr lang="en-US" dirty="0" smtClean="0"/>
              <a:t> box </a:t>
            </a:r>
            <a:r>
              <a:rPr lang="en-US" dirty="0"/>
              <a:t>opens</a:t>
            </a:r>
          </a:p>
          <a:p>
            <a:pPr marL="857250" lvl="1" indent="-457200">
              <a:buFont typeface="+mj-lt"/>
              <a:buAutoNum type="alphaLcPeriod"/>
            </a:pPr>
            <a:r>
              <a:rPr lang="en-US" dirty="0" smtClean="0"/>
              <a:t>Update the access groups </a:t>
            </a:r>
            <a:r>
              <a:rPr lang="en-US" dirty="0" smtClean="0"/>
              <a:t>for those who require </a:t>
            </a:r>
            <a:r>
              <a:rPr lang="en-US" dirty="0" smtClean="0"/>
              <a:t>access to the project (always include CSPRTM)</a:t>
            </a:r>
          </a:p>
          <a:p>
            <a:pPr marL="1108068" lvl="2" indent="-457200">
              <a:buFont typeface="+mj-lt"/>
              <a:buAutoNum type="romanLcPeriod"/>
            </a:pPr>
            <a:r>
              <a:rPr lang="en-US" dirty="0" smtClean="0"/>
              <a:t>This will default with existing access assignments from project coping from</a:t>
            </a:r>
            <a:endParaRPr lang="en-US" dirty="0" smtClean="0"/>
          </a:p>
          <a:p>
            <a:pPr marL="857250" lvl="1" indent="-457200">
              <a:buFont typeface="+mj-lt"/>
              <a:buAutoNum type="alphaLcPeriod"/>
            </a:pPr>
            <a:r>
              <a:rPr lang="en-US" dirty="0" smtClean="0"/>
              <a:t>Identify if the groups will have Read Only access, Yes or No</a:t>
            </a:r>
            <a:endParaRPr lang="en-US" dirty="0" smtClean="0"/>
          </a:p>
          <a:p>
            <a:pPr marL="457200" indent="-457200">
              <a:buFont typeface="+mj-lt"/>
              <a:buAutoNum type="arabicPeriod" startAt="16"/>
            </a:pPr>
            <a:r>
              <a:rPr lang="en-US" dirty="0" smtClean="0"/>
              <a:t>Click </a:t>
            </a:r>
            <a:r>
              <a:rPr lang="en-US" b="1" dirty="0" smtClean="0"/>
              <a:t>Finish</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8"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26</a:t>
            </a:fld>
            <a:endParaRPr lang="en-US" altLang="en-US"/>
          </a:p>
        </p:txBody>
      </p:sp>
      <p:pic>
        <p:nvPicPr>
          <p:cNvPr id="9" name="Picture 8"/>
          <p:cNvPicPr>
            <a:picLocks noChangeAspect="1"/>
          </p:cNvPicPr>
          <p:nvPr/>
        </p:nvPicPr>
        <p:blipFill>
          <a:blip r:embed="rId2"/>
          <a:stretch>
            <a:fillRect/>
          </a:stretch>
        </p:blipFill>
        <p:spPr>
          <a:xfrm>
            <a:off x="2209800" y="3424200"/>
            <a:ext cx="5181600" cy="2982216"/>
          </a:xfrm>
          <a:prstGeom prst="rect">
            <a:avLst/>
          </a:prstGeom>
        </p:spPr>
      </p:pic>
    </p:spTree>
    <p:extLst>
      <p:ext uri="{BB962C8B-B14F-4D97-AF65-F5344CB8AC3E}">
        <p14:creationId xmlns:p14="http://schemas.microsoft.com/office/powerpoint/2010/main" val="2608069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47800" y="2865220"/>
            <a:ext cx="5334000" cy="3348436"/>
          </a:xfrm>
          <a:prstGeom prst="rect">
            <a:avLst/>
          </a:prstGeom>
        </p:spPr>
      </p:pic>
      <p:sp>
        <p:nvSpPr>
          <p:cNvPr id="3" name="Content Placeholder 2"/>
          <p:cNvSpPr>
            <a:spLocks noGrp="1"/>
          </p:cNvSpPr>
          <p:nvPr>
            <p:ph idx="1"/>
          </p:nvPr>
        </p:nvSpPr>
        <p:spPr>
          <a:xfrm>
            <a:off x="438013" y="1111507"/>
            <a:ext cx="8096388" cy="1692964"/>
          </a:xfrm>
        </p:spPr>
        <p:txBody>
          <a:bodyPr/>
          <a:lstStyle/>
          <a:p>
            <a:pPr marL="457200" indent="-457200">
              <a:buFont typeface="+mj-lt"/>
              <a:buAutoNum type="arabicPeriod" startAt="18"/>
            </a:pPr>
            <a:r>
              <a:rPr lang="en-US" dirty="0" smtClean="0"/>
              <a:t>The </a:t>
            </a:r>
            <a:r>
              <a:rPr lang="en-US" dirty="0" smtClean="0"/>
              <a:t>new Project has </a:t>
            </a:r>
            <a:r>
              <a:rPr lang="en-US" dirty="0" smtClean="0"/>
              <a:t>been created and </a:t>
            </a:r>
            <a:r>
              <a:rPr lang="en-US" dirty="0" smtClean="0"/>
              <a:t>it will be opened in Exclusive mode</a:t>
            </a:r>
          </a:p>
          <a:p>
            <a:pPr marL="663571" lvl="1" indent="-457200">
              <a:buFont typeface="+mj-lt"/>
              <a:buAutoNum type="alphaLcPeriod"/>
            </a:pPr>
            <a:r>
              <a:rPr lang="en-US" dirty="0" smtClean="0"/>
              <a:t>Note this project will inherit all views that were assigned to the project you copied from</a:t>
            </a:r>
            <a:endParaRPr lang="en-US" dirty="0" smtClean="0"/>
          </a:p>
          <a:p>
            <a:pPr marL="457200" indent="-457200">
              <a:buFont typeface="+mj-lt"/>
              <a:buAutoNum type="arabicPeriod" startAt="18"/>
            </a:pPr>
            <a:r>
              <a:rPr lang="en-US" dirty="0" smtClean="0"/>
              <a:t>Click </a:t>
            </a:r>
            <a:r>
              <a:rPr lang="en-US" b="1" u="sng" dirty="0" smtClean="0"/>
              <a:t>File</a:t>
            </a:r>
            <a:r>
              <a:rPr lang="en-US" b="1" dirty="0" smtClean="0"/>
              <a:t>&gt;</a:t>
            </a:r>
            <a:r>
              <a:rPr lang="en-US" b="1" u="sng" dirty="0" smtClean="0"/>
              <a:t>Save</a:t>
            </a:r>
            <a:r>
              <a:rPr lang="en-US" dirty="0" smtClean="0"/>
              <a:t> to save the newly created </a:t>
            </a:r>
            <a:r>
              <a:rPr lang="en-US" dirty="0" smtClean="0"/>
              <a:t>Project</a:t>
            </a:r>
            <a:endParaRPr 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 name="Title 1"/>
          <p:cNvSpPr>
            <a:spLocks noGrp="1"/>
          </p:cNvSpPr>
          <p:nvPr>
            <p:ph type="title"/>
          </p:nvPr>
        </p:nvSpPr>
        <p:spPr>
          <a:xfrm>
            <a:off x="304800" y="180403"/>
            <a:ext cx="8229600" cy="886397"/>
          </a:xfrm>
        </p:spPr>
        <p:txBody>
          <a:bodyPr/>
          <a:lstStyle/>
          <a:p>
            <a:r>
              <a:rPr lang="en-US" dirty="0" smtClean="0"/>
              <a:t>Creating a New Project </a:t>
            </a:r>
            <a:r>
              <a:rPr lang="en-US" dirty="0" smtClean="0"/>
              <a:t>Based on an Existing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27</a:t>
            </a:fld>
            <a:endParaRPr lang="en-US" altLang="en-US"/>
          </a:p>
        </p:txBody>
      </p:sp>
      <p:sp>
        <p:nvSpPr>
          <p:cNvPr id="8" name="Rounded Rectangle 7"/>
          <p:cNvSpPr/>
          <p:nvPr/>
        </p:nvSpPr>
        <p:spPr>
          <a:xfrm>
            <a:off x="1600200" y="4038600"/>
            <a:ext cx="3130437"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07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Make a copy of a project</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28</a:t>
            </a:fld>
            <a:endParaRPr lang="en-US"/>
          </a:p>
        </p:txBody>
      </p:sp>
    </p:spTree>
    <p:extLst>
      <p:ext uri="{BB962C8B-B14F-4D97-AF65-F5344CB8AC3E}">
        <p14:creationId xmlns:p14="http://schemas.microsoft.com/office/powerpoint/2010/main" val="172726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8013" y="1111507"/>
            <a:ext cx="8096388" cy="3151953"/>
          </a:xfrm>
        </p:spPr>
        <p:txBody>
          <a:bodyPr/>
          <a:lstStyle/>
          <a:p>
            <a:r>
              <a:rPr lang="en-US" dirty="0" smtClean="0"/>
              <a:t>Use this feature when you need to have a copy of an existing project with all of the  Activity table/Resource table/Baseline table/Relationship table, ancillary files, project preferences, views, etc. retained at a certain point in time.</a:t>
            </a:r>
          </a:p>
          <a:p>
            <a:r>
              <a:rPr lang="en-US" dirty="0" smtClean="0"/>
              <a:t>This is useful for many purposes, some of which include:</a:t>
            </a:r>
          </a:p>
          <a:p>
            <a:pPr lvl="1"/>
            <a:r>
              <a:rPr lang="en-US" dirty="0" smtClean="0"/>
              <a:t>CDRL Deliverables (week or month-end copies)</a:t>
            </a:r>
          </a:p>
          <a:p>
            <a:pPr lvl="1"/>
            <a:r>
              <a:rPr lang="en-US" dirty="0" smtClean="0"/>
              <a:t>CPAR processing &amp; Weekly Schedule Reporting</a:t>
            </a:r>
          </a:p>
          <a:p>
            <a:pPr lvl="1"/>
            <a:r>
              <a:rPr lang="en-US" dirty="0" smtClean="0"/>
              <a:t>What If analysis</a:t>
            </a:r>
          </a:p>
          <a:p>
            <a:pPr lvl="1"/>
            <a:r>
              <a:rPr lang="en-US" dirty="0" smtClean="0"/>
              <a:t>Brown Room / Green Room processing</a:t>
            </a:r>
            <a:endParaRPr lang="en-US" dirty="0"/>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a:xfrm>
            <a:off x="314036" y="154768"/>
            <a:ext cx="8068417" cy="517001"/>
          </a:xfrm>
        </p:spPr>
        <p:txBody>
          <a:bodyPr/>
          <a:lstStyle/>
          <a:p>
            <a:r>
              <a:rPr lang="en-US" dirty="0" smtClean="0"/>
              <a:t>Make a Copy of a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29</a:t>
            </a:fld>
            <a:endParaRPr lang="en-US" altLang="en-US"/>
          </a:p>
        </p:txBody>
      </p:sp>
    </p:spTree>
    <p:extLst>
      <p:ext uri="{BB962C8B-B14F-4D97-AF65-F5344CB8AC3E}">
        <p14:creationId xmlns:p14="http://schemas.microsoft.com/office/powerpoint/2010/main" val="118671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551194"/>
          </a:xfrm>
        </p:spPr>
        <p:txBody>
          <a:bodyPr/>
          <a:lstStyle/>
          <a:p>
            <a:pPr lvl="0"/>
            <a:r>
              <a:rPr lang="en-US" sz="2800" dirty="0" smtClean="0"/>
              <a:t>Projects are the </a:t>
            </a:r>
            <a:r>
              <a:rPr lang="en-US" altLang="en-US" sz="2800" dirty="0">
                <a:solidFill>
                  <a:srgbClr val="000000"/>
                </a:solidFill>
                <a:cs typeface="Segoe UI" panose="020B0502040204020203" pitchFamily="34" charset="0"/>
              </a:rPr>
              <a:t>basic working file element within OPP that </a:t>
            </a:r>
            <a:r>
              <a:rPr lang="en-US" altLang="en-US" sz="2800" dirty="0" smtClean="0">
                <a:solidFill>
                  <a:srgbClr val="000000"/>
                </a:solidFill>
                <a:cs typeface="Segoe UI" panose="020B0502040204020203" pitchFamily="34" charset="0"/>
              </a:rPr>
              <a:t>contain </a:t>
            </a:r>
            <a:r>
              <a:rPr lang="en-US" altLang="en-US" sz="2800" dirty="0">
                <a:solidFill>
                  <a:srgbClr val="000000"/>
                </a:solidFill>
                <a:cs typeface="Segoe UI" panose="020B0502040204020203" pitchFamily="34" charset="0"/>
              </a:rPr>
              <a:t>Activities, Resources and network relationships associated with a specific group, team or effort</a:t>
            </a:r>
            <a:r>
              <a:rPr lang="en-US" altLang="en-US" sz="2800" dirty="0" smtClean="0">
                <a:solidFill>
                  <a:srgbClr val="000000"/>
                </a:solidFill>
                <a:cs typeface="Segoe UI" panose="020B0502040204020203" pitchFamily="34" charset="0"/>
              </a:rPr>
              <a:t>.</a:t>
            </a:r>
            <a:endParaRPr lang="en-US" sz="2800" dirty="0"/>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fr-FR" dirty="0" smtClean="0"/>
              <a:t>General </a:t>
            </a:r>
            <a:r>
              <a:rPr lang="fr-FR" dirty="0"/>
              <a:t>Information</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a:t>
            </a:fld>
            <a:endParaRPr lang="en-US" altLang="en-US"/>
          </a:p>
        </p:txBody>
      </p:sp>
    </p:spTree>
    <p:extLst>
      <p:ext uri="{BB962C8B-B14F-4D97-AF65-F5344CB8AC3E}">
        <p14:creationId xmlns:p14="http://schemas.microsoft.com/office/powerpoint/2010/main" val="3488606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3151697"/>
          </a:xfrm>
        </p:spPr>
        <p:txBody>
          <a:bodyPr/>
          <a:lstStyle/>
          <a:p>
            <a:pPr>
              <a:spcAft>
                <a:spcPct val="40000"/>
              </a:spcAft>
            </a:pPr>
            <a:r>
              <a:rPr lang="en-US" altLang="en-US" sz="2400" dirty="0" smtClean="0">
                <a:latin typeface="Arial" panose="020B0604020202020204" pitchFamily="34" charset="0"/>
              </a:rPr>
              <a:t>There are two ways to make a copy of a project.  You can perform a File&gt;Save As…, or you can use the Project Copy Tool in the Plug and Play menu (which is 5 times faster)</a:t>
            </a:r>
            <a:endParaRPr lang="en-US" altLang="en-US" sz="2400" dirty="0" smtClean="0">
              <a:latin typeface="Arial" panose="020B0604020202020204" pitchFamily="34" charset="0"/>
            </a:endParaRPr>
          </a:p>
          <a:p>
            <a:pPr>
              <a:spcAft>
                <a:spcPct val="40000"/>
              </a:spcAft>
            </a:pPr>
            <a:r>
              <a:rPr lang="en-US" altLang="en-US" sz="2400" dirty="0" smtClean="0">
                <a:latin typeface="Arial" panose="020B0604020202020204" pitchFamily="34" charset="0"/>
              </a:rPr>
              <a:t>For specifics about </a:t>
            </a:r>
            <a:r>
              <a:rPr lang="en-US" altLang="en-US" sz="2400" dirty="0" smtClean="0">
                <a:latin typeface="Arial" panose="020B0604020202020204" pitchFamily="34" charset="0"/>
              </a:rPr>
              <a:t>Making a Copy of a Project, </a:t>
            </a:r>
            <a:r>
              <a:rPr lang="en-US" altLang="en-US" sz="2400" dirty="0" smtClean="0">
                <a:latin typeface="Arial" panose="020B0604020202020204" pitchFamily="34" charset="0"/>
              </a:rPr>
              <a:t>refer to the ‘CSPR3 OPP </a:t>
            </a:r>
            <a:r>
              <a:rPr lang="en-US" altLang="en-US" sz="2400" dirty="0" smtClean="0">
                <a:latin typeface="Arial" panose="020B0604020202020204" pitchFamily="34" charset="0"/>
              </a:rPr>
              <a:t>PNP Project Copy Tool’ </a:t>
            </a:r>
            <a:r>
              <a:rPr lang="en-US" altLang="en-US" sz="2400" dirty="0" smtClean="0">
                <a:latin typeface="Arial" panose="020B0604020202020204" pitchFamily="34" charset="0"/>
              </a:rPr>
              <a:t>training material.</a:t>
            </a:r>
            <a:endParaRPr lang="en-US" altLang="en-US" sz="2400" dirty="0">
              <a:latin typeface="Arial" panose="020B0604020202020204" pitchFamily="34" charset="0"/>
            </a:endParaRPr>
          </a:p>
          <a:p>
            <a:endParaRPr lang="en-US"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9"/>
          <p:cNvSpPr>
            <a:spLocks noGrp="1"/>
          </p:cNvSpPr>
          <p:nvPr>
            <p:ph type="title"/>
          </p:nvPr>
        </p:nvSpPr>
        <p:spPr/>
        <p:txBody>
          <a:bodyPr/>
          <a:lstStyle/>
          <a:p>
            <a:r>
              <a:rPr lang="en-US" dirty="0"/>
              <a:t>Make a Copy of a Project</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30</a:t>
            </a:fld>
            <a:endParaRPr lang="en-US" altLang="en-US"/>
          </a:p>
        </p:txBody>
      </p:sp>
    </p:spTree>
    <p:extLst>
      <p:ext uri="{BB962C8B-B14F-4D97-AF65-F5344CB8AC3E}">
        <p14:creationId xmlns:p14="http://schemas.microsoft.com/office/powerpoint/2010/main" val="389564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Delete a project</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31</a:t>
            </a:fld>
            <a:endParaRPr lang="en-US"/>
          </a:p>
        </p:txBody>
      </p:sp>
    </p:spTree>
    <p:extLst>
      <p:ext uri="{BB962C8B-B14F-4D97-AF65-F5344CB8AC3E}">
        <p14:creationId xmlns:p14="http://schemas.microsoft.com/office/powerpoint/2010/main" val="363437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4572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7"/>
          <p:cNvSpPr>
            <a:spLocks noGrp="1"/>
          </p:cNvSpPr>
          <p:nvPr>
            <p:ph idx="1"/>
          </p:nvPr>
        </p:nvSpPr>
        <p:spPr>
          <a:xfrm>
            <a:off x="438013" y="1111507"/>
            <a:ext cx="8096388" cy="1754326"/>
          </a:xfrm>
        </p:spPr>
        <p:txBody>
          <a:bodyPr/>
          <a:lstStyle/>
          <a:p>
            <a:r>
              <a:rPr lang="en-US" sz="2000" dirty="0" smtClean="0"/>
              <a:t>Database cleanup is key to maintaining ideal performance within the system.  One of those ways is deleting older, unused, no longer needed projects.</a:t>
            </a:r>
          </a:p>
          <a:p>
            <a:r>
              <a:rPr lang="en-US" sz="2000" dirty="0" smtClean="0"/>
              <a:t>First ensure the project is not required for any kind of contract requirements.  Then if you are free to delete it, follow the steps on the next slide to do so.</a:t>
            </a:r>
            <a:endParaRPr lang="en-US" sz="2000" dirty="0" smtClean="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Title 6"/>
          <p:cNvSpPr>
            <a:spLocks noGrp="1"/>
          </p:cNvSpPr>
          <p:nvPr>
            <p:ph type="title"/>
          </p:nvPr>
        </p:nvSpPr>
        <p:spPr/>
        <p:txBody>
          <a:bodyPr/>
          <a:lstStyle/>
          <a:p>
            <a:r>
              <a:rPr lang="en-US" dirty="0" smtClean="0"/>
              <a:t>Deleting a Multi-Project</a:t>
            </a:r>
            <a:endParaRPr lang="en-US" dirty="0"/>
          </a:p>
        </p:txBody>
      </p:sp>
      <p:sp>
        <p:nvSpPr>
          <p:cNvPr id="3" name="Slide Number Placeholder 2"/>
          <p:cNvSpPr>
            <a:spLocks noGrp="1"/>
          </p:cNvSpPr>
          <p:nvPr>
            <p:ph type="sldNum" sz="quarter" idx="4"/>
          </p:nvPr>
        </p:nvSpPr>
        <p:spPr/>
        <p:txBody>
          <a:bodyPr/>
          <a:lstStyle/>
          <a:p>
            <a:pPr>
              <a:defRPr/>
            </a:pPr>
            <a:r>
              <a:rPr lang="en-US" sz="1333" smtClean="0"/>
              <a:t>| </a:t>
            </a:r>
            <a:fld id="{4783AC42-7454-4449-AFF3-5E2CB59CFF84}" type="slidenum">
              <a:rPr lang="en-US" sz="1333" smtClean="0"/>
              <a:pPr>
                <a:defRPr/>
              </a:pPr>
              <a:t>32</a:t>
            </a:fld>
            <a:endParaRPr lang="en-US" sz="1333" dirty="0"/>
          </a:p>
        </p:txBody>
      </p:sp>
    </p:spTree>
    <p:extLst>
      <p:ext uri="{BB962C8B-B14F-4D97-AF65-F5344CB8AC3E}">
        <p14:creationId xmlns:p14="http://schemas.microsoft.com/office/powerpoint/2010/main" val="213527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2567241"/>
          </a:xfrm>
        </p:spPr>
        <p:txBody>
          <a:bodyPr/>
          <a:lstStyle/>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File&gt;Manage Files&gt;Delete</a:t>
            </a:r>
            <a:endParaRPr lang="en-US" u="sng" dirty="0"/>
          </a:p>
          <a:p>
            <a:pPr marL="457200" indent="-457200">
              <a:buFont typeface="+mj-lt"/>
              <a:buAutoNum type="arabicPeriod"/>
            </a:pPr>
            <a:r>
              <a:rPr lang="en-US" dirty="0" smtClean="0"/>
              <a:t>The </a:t>
            </a:r>
            <a:r>
              <a:rPr lang="en-US" u="sng" dirty="0" smtClean="0"/>
              <a:t>Select File to Delete</a:t>
            </a:r>
            <a:r>
              <a:rPr lang="en-US" dirty="0" smtClean="0"/>
              <a:t> box </a:t>
            </a:r>
            <a:r>
              <a:rPr lang="en-US" dirty="0" smtClean="0"/>
              <a:t>opens with </a:t>
            </a:r>
            <a:r>
              <a:rPr lang="en-US" u="sng" dirty="0" smtClean="0"/>
              <a:t>File Type</a:t>
            </a:r>
            <a:r>
              <a:rPr lang="en-US" dirty="0" smtClean="0"/>
              <a:t> ‘Project’ already selected</a:t>
            </a:r>
          </a:p>
          <a:p>
            <a:pPr marL="857250" lvl="1" indent="-457200">
              <a:buFont typeface="+mj-lt"/>
              <a:buAutoNum type="alphaLcPeriod"/>
            </a:pPr>
            <a:r>
              <a:rPr lang="en-US" dirty="0" smtClean="0"/>
              <a:t>Scroll down and select the </a:t>
            </a:r>
            <a:r>
              <a:rPr lang="en-US" b="1" dirty="0" smtClean="0"/>
              <a:t>project</a:t>
            </a:r>
            <a:r>
              <a:rPr lang="en-US" dirty="0" smtClean="0"/>
              <a:t> you want to delete</a:t>
            </a:r>
            <a:endParaRPr lang="en-US" dirty="0" smtClean="0"/>
          </a:p>
          <a:p>
            <a:pPr marL="457200" indent="-457200">
              <a:buFont typeface="+mj-lt"/>
              <a:buAutoNum type="arabicPeriod"/>
            </a:pPr>
            <a:r>
              <a:rPr lang="en-US" dirty="0" smtClean="0"/>
              <a:t>Click </a:t>
            </a:r>
            <a:r>
              <a:rPr lang="en-US" b="1" u="sng" dirty="0" smtClean="0"/>
              <a:t>OK</a:t>
            </a:r>
            <a:endParaRPr lang="en-US" u="sng" dirty="0"/>
          </a:p>
          <a:p>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a:t>Deleting a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33</a:t>
            </a:fld>
            <a:endParaRPr lang="en-US" altLang="en-US"/>
          </a:p>
        </p:txBody>
      </p:sp>
      <p:pic>
        <p:nvPicPr>
          <p:cNvPr id="5" name="Picture 4"/>
          <p:cNvPicPr>
            <a:picLocks noChangeAspect="1"/>
          </p:cNvPicPr>
          <p:nvPr/>
        </p:nvPicPr>
        <p:blipFill>
          <a:blip r:embed="rId2"/>
          <a:stretch>
            <a:fillRect/>
          </a:stretch>
        </p:blipFill>
        <p:spPr>
          <a:xfrm>
            <a:off x="2189150" y="2971800"/>
            <a:ext cx="6373325" cy="2819400"/>
          </a:xfrm>
          <a:prstGeom prst="rect">
            <a:avLst/>
          </a:prstGeom>
        </p:spPr>
      </p:pic>
    </p:spTree>
    <p:extLst>
      <p:ext uri="{BB962C8B-B14F-4D97-AF65-F5344CB8AC3E}">
        <p14:creationId xmlns:p14="http://schemas.microsoft.com/office/powerpoint/2010/main" val="1395938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5115824"/>
          </a:xfrm>
        </p:spPr>
        <p:txBody>
          <a:bodyPr/>
          <a:lstStyle/>
          <a:p>
            <a:pPr marL="457200" indent="-457200">
              <a:buFont typeface="+mj-lt"/>
              <a:buAutoNum type="arabicPeriod" startAt="4"/>
            </a:pPr>
            <a:r>
              <a:rPr lang="en-US" dirty="0" smtClean="0"/>
              <a:t>A verification message appears asking you if you’re sure you want to delete that project</a:t>
            </a:r>
          </a:p>
          <a:p>
            <a:pPr marL="663571" lvl="1" indent="-457200">
              <a:buFont typeface="+mj-lt"/>
              <a:buAutoNum type="alphaLcPeriod"/>
            </a:pPr>
            <a:r>
              <a:rPr lang="en-US" dirty="0" smtClean="0"/>
              <a:t>Answer Yes, after you’ve confirmed the correct project name is listed</a:t>
            </a:r>
            <a:endParaRPr lang="en-US" dirty="0"/>
          </a:p>
          <a:p>
            <a:endParaRPr lang="en-US" dirty="0" smtClean="0"/>
          </a:p>
          <a:p>
            <a:endParaRPr lang="en-US" dirty="0" smtClean="0"/>
          </a:p>
          <a:p>
            <a:endParaRPr lang="en-US" dirty="0"/>
          </a:p>
          <a:p>
            <a:endParaRPr lang="en-US" dirty="0" smtClean="0"/>
          </a:p>
          <a:p>
            <a:endParaRPr lang="en-US" dirty="0"/>
          </a:p>
          <a:p>
            <a:r>
              <a:rPr lang="en-US" dirty="0" smtClean="0"/>
              <a:t>Once complete, the Project will no longer appear in the Projects list.</a:t>
            </a:r>
          </a:p>
          <a:p>
            <a:pPr lvl="1"/>
            <a:r>
              <a:rPr lang="en-US" dirty="0" smtClean="0"/>
              <a:t>If it were linked in your My Folder, that link is removed</a:t>
            </a:r>
          </a:p>
          <a:p>
            <a:pPr lvl="1"/>
            <a:r>
              <a:rPr lang="en-US" dirty="0" smtClean="0"/>
              <a:t>None of the views or ancillary files are deleted, simply the links to that project are removed</a:t>
            </a:r>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a:t>Deleting a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34</a:t>
            </a:fld>
            <a:endParaRPr lang="en-US" altLang="en-US"/>
          </a:p>
        </p:txBody>
      </p:sp>
      <p:pic>
        <p:nvPicPr>
          <p:cNvPr id="9" name="Picture 8"/>
          <p:cNvPicPr>
            <a:picLocks noChangeAspect="1"/>
          </p:cNvPicPr>
          <p:nvPr/>
        </p:nvPicPr>
        <p:blipFill>
          <a:blip r:embed="rId2"/>
          <a:stretch>
            <a:fillRect/>
          </a:stretch>
        </p:blipFill>
        <p:spPr>
          <a:xfrm>
            <a:off x="2743200" y="2286000"/>
            <a:ext cx="4400618" cy="1608348"/>
          </a:xfrm>
          <a:prstGeom prst="rect">
            <a:avLst/>
          </a:prstGeom>
        </p:spPr>
      </p:pic>
    </p:spTree>
    <p:extLst>
      <p:ext uri="{BB962C8B-B14F-4D97-AF65-F5344CB8AC3E}">
        <p14:creationId xmlns:p14="http://schemas.microsoft.com/office/powerpoint/2010/main" val="3445395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ancillary files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35</a:t>
            </a:fld>
            <a:endParaRPr lang="en-US"/>
          </a:p>
        </p:txBody>
      </p:sp>
    </p:spTree>
    <p:extLst>
      <p:ext uri="{BB962C8B-B14F-4D97-AF65-F5344CB8AC3E}">
        <p14:creationId xmlns:p14="http://schemas.microsoft.com/office/powerpoint/2010/main" val="140399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idx="1"/>
          </p:nvPr>
        </p:nvSpPr>
        <p:spPr>
          <a:xfrm>
            <a:off x="438013" y="1111507"/>
            <a:ext cx="8096388" cy="1218795"/>
          </a:xfrm>
          <a:noFill/>
          <a:ln/>
        </p:spPr>
        <p:txBody>
          <a:bodyPr/>
          <a:lstStyle/>
          <a:p>
            <a:pPr lvl="1">
              <a:lnSpc>
                <a:spcPct val="90000"/>
              </a:lnSpc>
            </a:pPr>
            <a:r>
              <a:rPr lang="en-US" altLang="en-US" sz="2400" dirty="0" smtClean="0">
                <a:hlinkClick r:id="rId3" action="ppaction://hlinksldjump"/>
              </a:rPr>
              <a:t>Calendar Files</a:t>
            </a:r>
            <a:endParaRPr lang="en-US" altLang="en-US" sz="2400" dirty="0" smtClean="0"/>
          </a:p>
          <a:p>
            <a:pPr lvl="1"/>
            <a:r>
              <a:rPr lang="en-US" altLang="en-US" sz="2400" dirty="0" smtClean="0">
                <a:hlinkClick r:id="rId4" action="ppaction://hlinksldjump"/>
              </a:rPr>
              <a:t>Resource Files</a:t>
            </a:r>
            <a:endParaRPr lang="en-US" altLang="en-US" sz="2400" dirty="0"/>
          </a:p>
          <a:p>
            <a:pPr lvl="1">
              <a:lnSpc>
                <a:spcPct val="90000"/>
              </a:lnSpc>
            </a:pPr>
            <a:r>
              <a:rPr lang="en-US" altLang="en-US" sz="2400" dirty="0" smtClean="0">
                <a:hlinkClick r:id="rId5" action="ppaction://hlinksldjump"/>
              </a:rPr>
              <a:t>Code Files</a:t>
            </a:r>
            <a:endParaRPr lang="en-US" altLang="en-US" sz="2400" dirty="0" smtClean="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2162" name="Rectangle 2"/>
          <p:cNvSpPr>
            <a:spLocks noGrp="1" noChangeArrowheads="1"/>
          </p:cNvSpPr>
          <p:nvPr>
            <p:ph type="title"/>
          </p:nvPr>
        </p:nvSpPr>
        <p:spPr/>
        <p:txBody>
          <a:bodyPr/>
          <a:lstStyle/>
          <a:p>
            <a:r>
              <a:rPr lang="en-US" altLang="en-US" dirty="0" smtClean="0"/>
              <a:t>Ancillary Information</a:t>
            </a:r>
            <a:endParaRPr lang="en-US" altLang="en-US" dirty="0"/>
          </a:p>
        </p:txBody>
      </p:sp>
      <p:sp>
        <p:nvSpPr>
          <p:cNvPr id="4" name="Slide Number Placeholder 3"/>
          <p:cNvSpPr>
            <a:spLocks noGrp="1"/>
          </p:cNvSpPr>
          <p:nvPr>
            <p:ph type="sldNum" sz="quarter" idx="4"/>
          </p:nvPr>
        </p:nvSpPr>
        <p:spPr/>
        <p:txBody>
          <a:bodyPr/>
          <a:lstStyle/>
          <a:p>
            <a:fld id="{3DBFECDF-3C81-4463-ADDD-996FF01FFFA6}" type="slidenum">
              <a:rPr lang="en-US" altLang="en-US"/>
              <a:pPr/>
              <a:t>36</a:t>
            </a:fld>
            <a:endParaRPr lang="en-US" altLang="en-US"/>
          </a:p>
        </p:txBody>
      </p:sp>
    </p:spTree>
    <p:extLst>
      <p:ext uri="{BB962C8B-B14F-4D97-AF65-F5344CB8AC3E}">
        <p14:creationId xmlns:p14="http://schemas.microsoft.com/office/powerpoint/2010/main" val="4260667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4099584"/>
          </a:xfrm>
        </p:spPr>
        <p:txBody>
          <a:bodyPr/>
          <a:lstStyle/>
          <a:p>
            <a:pPr>
              <a:spcAft>
                <a:spcPct val="40000"/>
              </a:spcAft>
            </a:pPr>
            <a:r>
              <a:rPr lang="en-US" altLang="en-US" sz="2400" dirty="0" smtClean="0">
                <a:latin typeface="Arial" panose="020B0604020202020204" pitchFamily="34" charset="0"/>
              </a:rPr>
              <a:t>All projects should have a Calendar file attached to it for use in controlling when work can be performed.  </a:t>
            </a:r>
          </a:p>
          <a:p>
            <a:pPr>
              <a:spcAft>
                <a:spcPct val="40000"/>
              </a:spcAft>
            </a:pPr>
            <a:r>
              <a:rPr lang="en-US" altLang="en-US" sz="2400" dirty="0" smtClean="0">
                <a:latin typeface="Arial" panose="020B0604020202020204" pitchFamily="34" charset="0"/>
              </a:rPr>
              <a:t>By attaching a calendar, you can define working days, non-working days, holidays and even define the work day hours.</a:t>
            </a:r>
          </a:p>
          <a:p>
            <a:pPr>
              <a:spcAft>
                <a:spcPct val="40000"/>
              </a:spcAft>
            </a:pPr>
            <a:r>
              <a:rPr lang="en-US" altLang="en-US" sz="2400" dirty="0" smtClean="0">
                <a:latin typeface="Arial" panose="020B0604020202020204" pitchFamily="34" charset="0"/>
              </a:rPr>
              <a:t>If a calendar is not attached to a project, Open Plan performs all calculations based on a 5-day work with no holidays, and an 8-hour work day</a:t>
            </a:r>
            <a:r>
              <a:rPr lang="en-US" altLang="en-US" sz="2400" dirty="0" smtClean="0">
                <a:latin typeface="Arial" panose="020B0604020202020204" pitchFamily="34" charset="0"/>
              </a:rPr>
              <a:t>.</a:t>
            </a:r>
          </a:p>
          <a:p>
            <a:pPr>
              <a:spcAft>
                <a:spcPct val="40000"/>
              </a:spcAft>
            </a:pPr>
            <a:r>
              <a:rPr lang="en-US" altLang="en-US" sz="2400" dirty="0">
                <a:latin typeface="Arial" panose="020B0604020202020204" pitchFamily="34" charset="0"/>
              </a:rPr>
              <a:t>For specifics about </a:t>
            </a:r>
            <a:r>
              <a:rPr lang="en-US" altLang="en-US" sz="2400" dirty="0" smtClean="0">
                <a:latin typeface="Arial" panose="020B0604020202020204" pitchFamily="34" charset="0"/>
              </a:rPr>
              <a:t>Calendar </a:t>
            </a:r>
            <a:r>
              <a:rPr lang="en-US" altLang="en-US" sz="2400" dirty="0">
                <a:latin typeface="Arial" panose="020B0604020202020204" pitchFamily="34" charset="0"/>
              </a:rPr>
              <a:t>Files, refer to the ‘CSPR3 OPP Working with </a:t>
            </a:r>
            <a:r>
              <a:rPr lang="en-US" altLang="en-US" sz="2400" dirty="0" smtClean="0">
                <a:latin typeface="Arial" panose="020B0604020202020204" pitchFamily="34" charset="0"/>
              </a:rPr>
              <a:t>Calendar </a:t>
            </a:r>
            <a:r>
              <a:rPr lang="en-US" altLang="en-US" sz="2400" dirty="0">
                <a:latin typeface="Arial" panose="020B0604020202020204" pitchFamily="34" charset="0"/>
              </a:rPr>
              <a:t>Files’ training material</a:t>
            </a:r>
            <a:r>
              <a:rPr lang="en-US" altLang="en-US" sz="2400" dirty="0" smtClean="0">
                <a:latin typeface="Arial" panose="020B0604020202020204" pitchFamily="34" charset="0"/>
              </a:rPr>
              <a:t>.</a:t>
            </a:r>
            <a:endParaRPr lang="en-US"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9"/>
          <p:cNvSpPr>
            <a:spLocks noGrp="1"/>
          </p:cNvSpPr>
          <p:nvPr>
            <p:ph type="title"/>
          </p:nvPr>
        </p:nvSpPr>
        <p:spPr/>
        <p:txBody>
          <a:bodyPr/>
          <a:lstStyle/>
          <a:p>
            <a:r>
              <a:rPr lang="en-US" altLang="en-US" dirty="0" smtClean="0"/>
              <a:t>Calendar Files</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37</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2154501"/>
          </a:xfrm>
        </p:spPr>
        <p:txBody>
          <a:bodyPr/>
          <a:lstStyle/>
          <a:p>
            <a:pPr>
              <a:spcAft>
                <a:spcPct val="40000"/>
              </a:spcAft>
            </a:pPr>
            <a:r>
              <a:rPr lang="en-US" altLang="en-US" sz="2400" dirty="0" smtClean="0">
                <a:latin typeface="Arial" panose="020B0604020202020204" pitchFamily="34" charset="0"/>
              </a:rPr>
              <a:t>To be able to resource load a project, there first must be a Resource File attached to the project</a:t>
            </a:r>
          </a:p>
          <a:p>
            <a:pPr>
              <a:spcAft>
                <a:spcPct val="40000"/>
              </a:spcAft>
            </a:pPr>
            <a:r>
              <a:rPr lang="en-US" altLang="en-US" sz="2400" dirty="0" smtClean="0">
                <a:latin typeface="Arial" panose="020B0604020202020204" pitchFamily="34" charset="0"/>
              </a:rPr>
              <a:t>For specifics about Resource Files, refer to the ‘CSPR3 OPP Working with Resource Files’ training material.</a:t>
            </a:r>
            <a:endParaRPr lang="en-US" altLang="en-US" sz="2400" dirty="0">
              <a:latin typeface="Arial" panose="020B0604020202020204" pitchFamily="34" charset="0"/>
            </a:endParaRPr>
          </a:p>
          <a:p>
            <a:endParaRPr lang="en-US"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9"/>
          <p:cNvSpPr>
            <a:spLocks noGrp="1"/>
          </p:cNvSpPr>
          <p:nvPr>
            <p:ph type="title"/>
          </p:nvPr>
        </p:nvSpPr>
        <p:spPr/>
        <p:txBody>
          <a:bodyPr/>
          <a:lstStyle/>
          <a:p>
            <a:r>
              <a:rPr lang="en-US" altLang="en-US" dirty="0" smtClean="0"/>
              <a:t>Resource Files</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38</a:t>
            </a:fld>
            <a:endParaRPr lang="en-US" altLang="en-US"/>
          </a:p>
        </p:txBody>
      </p:sp>
    </p:spTree>
    <p:extLst>
      <p:ext uri="{BB962C8B-B14F-4D97-AF65-F5344CB8AC3E}">
        <p14:creationId xmlns:p14="http://schemas.microsoft.com/office/powerpoint/2010/main" val="146114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2486899"/>
          </a:xfrm>
        </p:spPr>
        <p:txBody>
          <a:bodyPr/>
          <a:lstStyle/>
          <a:p>
            <a:pPr>
              <a:spcAft>
                <a:spcPct val="40000"/>
              </a:spcAft>
            </a:pPr>
            <a:r>
              <a:rPr lang="en-US" altLang="en-US" sz="2400" dirty="0" smtClean="0">
                <a:latin typeface="Arial" panose="020B0604020202020204" pitchFamily="34" charset="0"/>
              </a:rPr>
              <a:t>Code files allow project data to be summarized, or filtered to appropriate levels for specific reporting requirements.  Codes can include things like OBS, WBS, and SOW.</a:t>
            </a:r>
          </a:p>
          <a:p>
            <a:pPr>
              <a:spcAft>
                <a:spcPct val="40000"/>
              </a:spcAft>
            </a:pPr>
            <a:r>
              <a:rPr lang="en-US" altLang="en-US" sz="2400" dirty="0" smtClean="0">
                <a:latin typeface="Arial" panose="020B0604020202020204" pitchFamily="34" charset="0"/>
              </a:rPr>
              <a:t>For more information about Code Files, refer to the ‘CSPR3 OPP Working with Code Files’ training material.</a:t>
            </a:r>
            <a:endParaRPr lang="en-US" altLang="en-US" sz="2400" dirty="0">
              <a:latin typeface="Arial" panose="020B0604020202020204" pitchFamily="34" charset="0"/>
            </a:endParaRPr>
          </a:p>
          <a:p>
            <a:endParaRPr lang="en-US"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9"/>
          <p:cNvSpPr>
            <a:spLocks noGrp="1"/>
          </p:cNvSpPr>
          <p:nvPr>
            <p:ph type="title"/>
          </p:nvPr>
        </p:nvSpPr>
        <p:spPr/>
        <p:txBody>
          <a:bodyPr/>
          <a:lstStyle/>
          <a:p>
            <a:r>
              <a:rPr lang="en-US" altLang="en-US" dirty="0" smtClean="0"/>
              <a:t>Code Files</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39</a:t>
            </a:fld>
            <a:endParaRPr lang="en-US" altLang="en-US"/>
          </a:p>
        </p:txBody>
      </p:sp>
    </p:spTree>
    <p:extLst>
      <p:ext uri="{BB962C8B-B14F-4D97-AF65-F5344CB8AC3E}">
        <p14:creationId xmlns:p14="http://schemas.microsoft.com/office/powerpoint/2010/main" val="117132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fr-FR" dirty="0" smtClean="0"/>
              <a:t>General </a:t>
            </a:r>
            <a:r>
              <a:rPr lang="fr-FR" dirty="0" smtClean="0"/>
              <a:t>Information</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a:t>
            </a:fld>
            <a:endParaRPr lang="en-US" altLang="en-US"/>
          </a:p>
        </p:txBody>
      </p:sp>
      <p:pic>
        <p:nvPicPr>
          <p:cNvPr id="8" name="Picture 7"/>
          <p:cNvPicPr>
            <a:picLocks noChangeAspect="1"/>
          </p:cNvPicPr>
          <p:nvPr/>
        </p:nvPicPr>
        <p:blipFill>
          <a:blip r:embed="rId2"/>
          <a:stretch>
            <a:fillRect/>
          </a:stretch>
        </p:blipFill>
        <p:spPr>
          <a:xfrm>
            <a:off x="1066800" y="838200"/>
            <a:ext cx="7010400" cy="5429250"/>
          </a:xfrm>
          <a:prstGeom prst="rect">
            <a:avLst/>
          </a:prstGeom>
        </p:spPr>
      </p:pic>
    </p:spTree>
    <p:extLst>
      <p:ext uri="{BB962C8B-B14F-4D97-AF65-F5344CB8AC3E}">
        <p14:creationId xmlns:p14="http://schemas.microsoft.com/office/powerpoint/2010/main" val="782007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67" name="Rectangle 83"/>
          <p:cNvSpPr>
            <a:spLocks noGrp="1" noChangeArrowheads="1"/>
          </p:cNvSpPr>
          <p:nvPr>
            <p:ph type="title"/>
          </p:nvPr>
        </p:nvSpPr>
        <p:spPr>
          <a:noFill/>
          <a:ln/>
        </p:spPr>
        <p:txBody>
          <a:bodyPr/>
          <a:lstStyle/>
          <a:p>
            <a:pPr defTabSz="944563"/>
            <a:r>
              <a:rPr lang="en-US" altLang="en-US" dirty="0"/>
              <a:t>CHANGE LOG</a:t>
            </a:r>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4" name="Slide Number Placeholder 3"/>
          <p:cNvSpPr>
            <a:spLocks noGrp="1"/>
          </p:cNvSpPr>
          <p:nvPr>
            <p:ph type="sldNum" sz="quarter" idx="4"/>
          </p:nvPr>
        </p:nvSpPr>
        <p:spPr/>
        <p:txBody>
          <a:bodyPr/>
          <a:lstStyle/>
          <a:p>
            <a:fld id="{3DDC23D5-89A2-4909-BA73-3CE0173EFC63}" type="slidenum">
              <a:rPr lang="en-US" altLang="en-US"/>
              <a:pPr/>
              <a:t>40</a:t>
            </a:fld>
            <a:endParaRPr lang="en-US" altLang="en-US"/>
          </a:p>
        </p:txBody>
      </p:sp>
      <p:graphicFrame>
        <p:nvGraphicFramePr>
          <p:cNvPr id="93317" name="Group 133"/>
          <p:cNvGraphicFramePr>
            <a:graphicFrameLocks noGrp="1"/>
          </p:cNvGraphicFramePr>
          <p:nvPr>
            <p:ph idx="4294967295"/>
            <p:extLst>
              <p:ext uri="{D42A27DB-BD31-4B8C-83A1-F6EECF244321}">
                <p14:modId xmlns:p14="http://schemas.microsoft.com/office/powerpoint/2010/main" val="3441406551"/>
              </p:ext>
            </p:extLst>
          </p:nvPr>
        </p:nvGraphicFramePr>
        <p:xfrm>
          <a:off x="1370013" y="950913"/>
          <a:ext cx="6707187" cy="3794698"/>
        </p:xfrm>
        <a:graphic>
          <a:graphicData uri="http://schemas.openxmlformats.org/drawingml/2006/table">
            <a:tbl>
              <a:tblPr/>
              <a:tblGrid>
                <a:gridCol w="1192967"/>
                <a:gridCol w="1295691"/>
                <a:gridCol w="4218529"/>
              </a:tblGrid>
              <a:tr h="18848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DATE</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SLIDE</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DESCRIPTION OF CHANGE</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10/20/16</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All</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Created new for OPP 8.0</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471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7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Creating New Projects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5</a:t>
            </a:fld>
            <a:endParaRPr lang="en-US"/>
          </a:p>
        </p:txBody>
      </p:sp>
    </p:spTree>
    <p:extLst>
      <p:ext uri="{BB962C8B-B14F-4D97-AF65-F5344CB8AC3E}">
        <p14:creationId xmlns:p14="http://schemas.microsoft.com/office/powerpoint/2010/main" val="185221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45720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438013" y="1111507"/>
            <a:ext cx="8096388" cy="2326791"/>
          </a:xfrm>
        </p:spPr>
        <p:txBody>
          <a:bodyPr/>
          <a:lstStyle/>
          <a:p>
            <a:pPr marL="0" indent="0">
              <a:buNone/>
            </a:pPr>
            <a:r>
              <a:rPr lang="en-US" sz="2400" dirty="0" smtClean="0"/>
              <a:t>An OPP Project </a:t>
            </a:r>
            <a:r>
              <a:rPr lang="en-US" sz="2400" dirty="0"/>
              <a:t>can be created </a:t>
            </a:r>
            <a:r>
              <a:rPr lang="en-US" sz="2400" dirty="0" smtClean="0"/>
              <a:t>a few different ways</a:t>
            </a:r>
            <a:r>
              <a:rPr lang="en-US" sz="2400" dirty="0" smtClean="0"/>
              <a:t>:</a:t>
            </a:r>
          </a:p>
          <a:p>
            <a:pPr marL="0" indent="0">
              <a:buNone/>
            </a:pPr>
            <a:endParaRPr lang="en-US" sz="2400" dirty="0"/>
          </a:p>
          <a:p>
            <a:pPr marL="346075" lvl="1" indent="-346075">
              <a:buFont typeface="+mj-lt"/>
              <a:buAutoNum type="arabicPeriod"/>
            </a:pPr>
            <a:r>
              <a:rPr lang="en-US" dirty="0" smtClean="0">
                <a:hlinkClick r:id="rId3" action="ppaction://hlinksldjump"/>
              </a:rPr>
              <a:t>Creating </a:t>
            </a:r>
            <a:r>
              <a:rPr lang="en-US" dirty="0" smtClean="0">
                <a:hlinkClick r:id="rId3" action="ppaction://hlinksldjump"/>
              </a:rPr>
              <a:t>a New Project from Scratch</a:t>
            </a:r>
            <a:endParaRPr lang="en-US" dirty="0" smtClean="0"/>
          </a:p>
          <a:p>
            <a:pPr marL="346075" lvl="1" indent="-346075">
              <a:buFont typeface="+mj-lt"/>
              <a:buAutoNum type="arabicPeriod"/>
            </a:pPr>
            <a:r>
              <a:rPr lang="en-US" dirty="0">
                <a:hlinkClick r:id="rId4" action="ppaction://hlinksldjump"/>
              </a:rPr>
              <a:t>Creating </a:t>
            </a:r>
            <a:r>
              <a:rPr lang="en-US" dirty="0" smtClean="0">
                <a:hlinkClick r:id="rId4" action="ppaction://hlinksldjump"/>
              </a:rPr>
              <a:t>a New Project Based </a:t>
            </a:r>
            <a:r>
              <a:rPr lang="en-US" dirty="0">
                <a:hlinkClick r:id="rId4" action="ppaction://hlinksldjump"/>
              </a:rPr>
              <a:t>on an Existing </a:t>
            </a:r>
            <a:r>
              <a:rPr lang="en-US" dirty="0" smtClean="0">
                <a:hlinkClick r:id="rId4" action="ppaction://hlinksldjump"/>
              </a:rPr>
              <a:t>Project</a:t>
            </a:r>
            <a:endParaRPr lang="en-US" dirty="0" smtClean="0"/>
          </a:p>
          <a:p>
            <a:pPr marL="346075" lvl="1" indent="-346075">
              <a:buFont typeface="+mj-lt"/>
              <a:buAutoNum type="arabicPeriod"/>
            </a:pPr>
            <a:endParaRPr lang="en-US" dirty="0"/>
          </a:p>
          <a:p>
            <a:pPr marL="0" lvl="1" indent="0">
              <a:buNone/>
            </a:pPr>
            <a:r>
              <a:rPr lang="en-US" sz="2400" dirty="0" smtClean="0"/>
              <a:t>Let’s explore both of these methods…</a:t>
            </a:r>
            <a:endParaRPr lang="en-US" sz="2400"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5" name="Title 4"/>
          <p:cNvSpPr>
            <a:spLocks noGrp="1"/>
          </p:cNvSpPr>
          <p:nvPr>
            <p:ph type="title"/>
          </p:nvPr>
        </p:nvSpPr>
        <p:spPr/>
        <p:txBody>
          <a:bodyPr/>
          <a:lstStyle/>
          <a:p>
            <a:r>
              <a:rPr lang="en-US" altLang="en-US" dirty="0" smtClean="0"/>
              <a:t>Creating New Projec</a:t>
            </a:r>
            <a:r>
              <a:rPr lang="en-US" altLang="en-US" dirty="0" smtClean="0"/>
              <a:t>ts</a:t>
            </a:r>
            <a:endParaRPr lang="en-US" dirty="0"/>
          </a:p>
        </p:txBody>
      </p:sp>
      <p:sp>
        <p:nvSpPr>
          <p:cNvPr id="4" name="Slide Number Placeholder 3"/>
          <p:cNvSpPr>
            <a:spLocks noGrp="1"/>
          </p:cNvSpPr>
          <p:nvPr>
            <p:ph type="sldNum" sz="quarter" idx="4"/>
          </p:nvPr>
        </p:nvSpPr>
        <p:spPr/>
        <p:txBody>
          <a:bodyPr/>
          <a:lstStyle/>
          <a:p>
            <a:pPr>
              <a:defRPr/>
            </a:pPr>
            <a:r>
              <a:rPr lang="en-US" sz="1333" smtClean="0"/>
              <a:t>| </a:t>
            </a:r>
            <a:fld id="{4783AC42-7454-4449-AFF3-5E2CB59CFF84}" type="slidenum">
              <a:rPr lang="en-US" sz="1333" smtClean="0"/>
              <a:pPr>
                <a:defRPr/>
              </a:pPr>
              <a:t>6</a:t>
            </a:fld>
            <a:endParaRPr lang="en-US" sz="1333" dirty="0"/>
          </a:p>
        </p:txBody>
      </p:sp>
    </p:spTree>
    <p:extLst>
      <p:ext uri="{BB962C8B-B14F-4D97-AF65-F5344CB8AC3E}">
        <p14:creationId xmlns:p14="http://schemas.microsoft.com/office/powerpoint/2010/main" val="392191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8013" y="1111507"/>
            <a:ext cx="8096388" cy="1255985"/>
          </a:xfrm>
        </p:spPr>
        <p:txBody>
          <a:bodyPr/>
          <a:lstStyle/>
          <a:p>
            <a:r>
              <a:rPr lang="en-US" dirty="0" smtClean="0"/>
              <a:t>Use this feature when you need to create a brand New Project and it doesn’t make sense to benchmark its structure (preferences / ancillary files / accesses / etc.) from an Existing Project.</a:t>
            </a:r>
            <a:endParaRPr lang="en-US" dirty="0"/>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a:t>Creating a New Project from Scratch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7</a:t>
            </a:fld>
            <a:endParaRPr lang="en-US" altLang="en-US"/>
          </a:p>
        </p:txBody>
      </p:sp>
    </p:spTree>
    <p:extLst>
      <p:ext uri="{BB962C8B-B14F-4D97-AF65-F5344CB8AC3E}">
        <p14:creationId xmlns:p14="http://schemas.microsoft.com/office/powerpoint/2010/main" val="175027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971800" y="3452457"/>
            <a:ext cx="3308684" cy="2780703"/>
          </a:xfrm>
          <a:prstGeom prst="rect">
            <a:avLst/>
          </a:prstGeom>
        </p:spPr>
      </p:pic>
      <p:sp>
        <p:nvSpPr>
          <p:cNvPr id="3" name="Content Placeholder 2"/>
          <p:cNvSpPr>
            <a:spLocks noGrp="1"/>
          </p:cNvSpPr>
          <p:nvPr>
            <p:ph idx="1"/>
          </p:nvPr>
        </p:nvSpPr>
        <p:spPr>
          <a:xfrm>
            <a:off x="438013" y="1111507"/>
            <a:ext cx="8096388" cy="2899576"/>
          </a:xfrm>
        </p:spPr>
        <p:txBody>
          <a:bodyPr/>
          <a:lstStyle/>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Project</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‘Project’ already selected</a:t>
            </a:r>
          </a:p>
          <a:p>
            <a:pPr marL="857250" lvl="1" indent="-457200">
              <a:buFont typeface="+mj-lt"/>
              <a:buAutoNum type="alphaLcPeriod"/>
            </a:pPr>
            <a:r>
              <a:rPr lang="en-US" dirty="0" smtClean="0"/>
              <a:t>Type </a:t>
            </a:r>
            <a:r>
              <a:rPr lang="en-US" dirty="0"/>
              <a:t>in the </a:t>
            </a:r>
            <a:r>
              <a:rPr lang="en-US" b="1" u="sng" dirty="0"/>
              <a:t>Name</a:t>
            </a:r>
            <a:r>
              <a:rPr lang="en-US" dirty="0"/>
              <a:t> as desired based on the CSPR 3 naming </a:t>
            </a:r>
            <a:r>
              <a:rPr lang="en-US" dirty="0" smtClean="0"/>
              <a:t>convention.</a:t>
            </a:r>
          </a:p>
          <a:p>
            <a:pPr marL="857250" lvl="1" indent="-457200">
              <a:buFont typeface="+mj-lt"/>
              <a:buAutoNum type="alphaLcPeriod"/>
            </a:pPr>
            <a:r>
              <a:rPr lang="en-US" dirty="0" smtClean="0"/>
              <a:t>Type </a:t>
            </a:r>
            <a:r>
              <a:rPr lang="en-US" dirty="0"/>
              <a:t>in the </a:t>
            </a:r>
            <a:r>
              <a:rPr lang="en-US" dirty="0" smtClean="0"/>
              <a:t>Project </a:t>
            </a:r>
            <a:r>
              <a:rPr lang="en-US" b="1" u="sng" dirty="0"/>
              <a:t>Description</a:t>
            </a:r>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Project from Scratch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8</a:t>
            </a:fld>
            <a:endParaRPr lang="en-US" altLang="en-US"/>
          </a:p>
        </p:txBody>
      </p:sp>
      <p:sp>
        <p:nvSpPr>
          <p:cNvPr id="6" name="Rounded Rectangle 5"/>
          <p:cNvSpPr/>
          <p:nvPr/>
        </p:nvSpPr>
        <p:spPr>
          <a:xfrm>
            <a:off x="3048000" y="58674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233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111507"/>
            <a:ext cx="8096388" cy="1520609"/>
          </a:xfrm>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Select </a:t>
            </a:r>
            <a:r>
              <a:rPr lang="en-US" dirty="0"/>
              <a:t>the </a:t>
            </a:r>
            <a:r>
              <a:rPr lang="en-US" b="1" u="sng" dirty="0"/>
              <a:t>Create a new file</a:t>
            </a:r>
            <a:r>
              <a:rPr lang="en-US" dirty="0"/>
              <a:t> option</a:t>
            </a:r>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2" name="Title 1"/>
          <p:cNvSpPr>
            <a:spLocks noGrp="1"/>
          </p:cNvSpPr>
          <p:nvPr>
            <p:ph type="title"/>
          </p:nvPr>
        </p:nvSpPr>
        <p:spPr/>
        <p:txBody>
          <a:bodyPr/>
          <a:lstStyle/>
          <a:p>
            <a:r>
              <a:rPr lang="en-US" dirty="0" smtClean="0"/>
              <a:t>Creating a New </a:t>
            </a:r>
            <a:r>
              <a:rPr lang="en-US" dirty="0"/>
              <a:t>Project from Scratch</a:t>
            </a: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9</a:t>
            </a:fld>
            <a:endParaRPr lang="en-US" altLang="en-US"/>
          </a:p>
        </p:txBody>
      </p:sp>
      <p:grpSp>
        <p:nvGrpSpPr>
          <p:cNvPr id="9" name="Group 8"/>
          <p:cNvGrpSpPr/>
          <p:nvPr/>
        </p:nvGrpSpPr>
        <p:grpSpPr>
          <a:xfrm>
            <a:off x="1447800" y="2514600"/>
            <a:ext cx="6019800" cy="3733800"/>
            <a:chOff x="2028757" y="3552727"/>
            <a:chExt cx="4914900" cy="2817594"/>
          </a:xfrm>
        </p:grpSpPr>
        <p:pic>
          <p:nvPicPr>
            <p:cNvPr id="8" name="Picture 7"/>
            <p:cNvPicPr>
              <a:picLocks noChangeAspect="1"/>
            </p:cNvPicPr>
            <p:nvPr/>
          </p:nvPicPr>
          <p:blipFill>
            <a:blip r:embed="rId2"/>
            <a:stretch>
              <a:fillRect/>
            </a:stretch>
          </p:blipFill>
          <p:spPr>
            <a:xfrm>
              <a:off x="2028757" y="3552727"/>
              <a:ext cx="4914900" cy="2817594"/>
            </a:xfrm>
            <a:prstGeom prst="rect">
              <a:avLst/>
            </a:prstGeom>
          </p:spPr>
        </p:pic>
        <p:sp>
          <p:nvSpPr>
            <p:cNvPr id="6" name="Rounded Rectangle 5"/>
            <p:cNvSpPr/>
            <p:nvPr/>
          </p:nvSpPr>
          <p:spPr>
            <a:xfrm>
              <a:off x="2057400" y="4343400"/>
              <a:ext cx="1143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64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5401</TotalTime>
  <Words>1845</Words>
  <Application>Microsoft Office PowerPoint</Application>
  <PresentationFormat>On-screen Show (4:3)</PresentationFormat>
  <Paragraphs>276</Paragraphs>
  <Slides>40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MS PGothic</vt:lpstr>
      <vt:lpstr>Arial</vt:lpstr>
      <vt:lpstr>Segoe UI</vt:lpstr>
      <vt:lpstr>Times New Roman</vt:lpstr>
      <vt:lpstr>Wingdings</vt:lpstr>
      <vt:lpstr>1_whiteback_photoband</vt:lpstr>
      <vt:lpstr>Boeing Logo Divider Slide_White BG</vt:lpstr>
      <vt:lpstr>PowerPoint Presentation</vt:lpstr>
      <vt:lpstr>Agenda</vt:lpstr>
      <vt:lpstr>General Information</vt:lpstr>
      <vt:lpstr>General Information</vt:lpstr>
      <vt:lpstr> Creating New Projects</vt:lpstr>
      <vt:lpstr>Creating New Projects</vt:lpstr>
      <vt:lpstr>Creating a New Project from Scratch</vt:lpstr>
      <vt:lpstr>Creating a New Project from Scratch</vt:lpstr>
      <vt:lpstr>Creating a New Project from Scratch</vt:lpstr>
      <vt:lpstr>Creating a New Project from Scratch</vt:lpstr>
      <vt:lpstr>Creating a New Project from Scratch</vt:lpstr>
      <vt:lpstr>Creating a New Project from Scratch</vt:lpstr>
      <vt:lpstr>Creating a New Project from Scratch</vt:lpstr>
      <vt:lpstr>Creating a New Project from Scratch</vt:lpstr>
      <vt:lpstr>Creating a New Project from Scratch</vt:lpstr>
      <vt:lpstr>Creating a New Project from Scratch</vt:lpstr>
      <vt:lpstr>Create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Creating a New Project Based on an Existing Project</vt:lpstr>
      <vt:lpstr> Make a copy of a project</vt:lpstr>
      <vt:lpstr>Make a Copy of a Project</vt:lpstr>
      <vt:lpstr>Make a Copy of a Project</vt:lpstr>
      <vt:lpstr> Delete a project</vt:lpstr>
      <vt:lpstr>Deleting a Multi-Project</vt:lpstr>
      <vt:lpstr>Deleting a Project</vt:lpstr>
      <vt:lpstr>Deleting a Project</vt:lpstr>
      <vt:lpstr> ancillary files</vt:lpstr>
      <vt:lpstr>Ancillary Information</vt:lpstr>
      <vt:lpstr>Calendar Files</vt:lpstr>
      <vt:lpstr>Resource Files</vt:lpstr>
      <vt:lpstr>Code Files</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Multi-Projects in OPP</dc:title>
  <dc:creator>pierceb</dc:creator>
  <cp:lastModifiedBy>Reed, Cynthia C</cp:lastModifiedBy>
  <cp:revision>218</cp:revision>
  <dcterms:created xsi:type="dcterms:W3CDTF">2004-03-15T05:59:30Z</dcterms:created>
  <dcterms:modified xsi:type="dcterms:W3CDTF">2016-10-20T17:55:54Z</dcterms:modified>
</cp:coreProperties>
</file>