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2" r:id="rId5"/>
  </p:sldMasterIdLst>
  <p:notesMasterIdLst>
    <p:notesMasterId r:id="rId36"/>
  </p:notesMasterIdLst>
  <p:handoutMasterIdLst>
    <p:handoutMasterId r:id="rId37"/>
  </p:handoutMasterIdLst>
  <p:sldIdLst>
    <p:sldId id="278" r:id="rId6"/>
    <p:sldId id="389" r:id="rId7"/>
    <p:sldId id="390" r:id="rId8"/>
    <p:sldId id="388" r:id="rId9"/>
    <p:sldId id="371" r:id="rId10"/>
    <p:sldId id="385" r:id="rId11"/>
    <p:sldId id="386" r:id="rId12"/>
    <p:sldId id="387" r:id="rId13"/>
    <p:sldId id="372" r:id="rId14"/>
    <p:sldId id="373" r:id="rId15"/>
    <p:sldId id="375" r:id="rId16"/>
    <p:sldId id="374" r:id="rId17"/>
    <p:sldId id="398" r:id="rId18"/>
    <p:sldId id="391" r:id="rId19"/>
    <p:sldId id="376" r:id="rId20"/>
    <p:sldId id="392" r:id="rId21"/>
    <p:sldId id="393" r:id="rId22"/>
    <p:sldId id="395" r:id="rId23"/>
    <p:sldId id="394" r:id="rId24"/>
    <p:sldId id="377" r:id="rId25"/>
    <p:sldId id="378" r:id="rId26"/>
    <p:sldId id="379" r:id="rId27"/>
    <p:sldId id="380" r:id="rId28"/>
    <p:sldId id="383" r:id="rId29"/>
    <p:sldId id="384" r:id="rId30"/>
    <p:sldId id="381" r:id="rId31"/>
    <p:sldId id="397" r:id="rId32"/>
    <p:sldId id="400" r:id="rId33"/>
    <p:sldId id="401" r:id="rId34"/>
    <p:sldId id="396" r:id="rId35"/>
  </p:sldIdLst>
  <p:sldSz cx="6858000" cy="5143500"/>
  <p:notesSz cx="7023100" cy="93091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userDrawn="1">
          <p15:clr>
            <a:srgbClr val="A4A3A4"/>
          </p15:clr>
        </p15:guide>
        <p15:guide id="4"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7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17" autoAdjust="0"/>
    <p:restoredTop sz="91210" autoAdjust="0"/>
  </p:normalViewPr>
  <p:slideViewPr>
    <p:cSldViewPr snapToGrid="0">
      <p:cViewPr varScale="1">
        <p:scale>
          <a:sx n="109" d="100"/>
          <a:sy n="109" d="100"/>
        </p:scale>
        <p:origin x="1886" y="86"/>
      </p:cViewPr>
      <p:guideLst>
        <p:guide orient="horz" pos="2160"/>
        <p:guide pos="2880"/>
        <p:guide orient="horz" pos="1620"/>
        <p:guide pos="21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7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BDB4FE1E-345C-473F-8FF0-C73B3446A78C}" type="datetimeFigureOut">
              <a:rPr lang="en-US" smtClean="0"/>
              <a:pPr/>
              <a:t>04/20/17</a:t>
            </a:fld>
            <a:endParaRPr lang="en-US"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1C0FC84E-B35D-4152-9149-97A933F8929B}" type="slidenum">
              <a:rPr lang="en-US" smtClean="0"/>
              <a:pPr/>
              <a:t>‹#›</a:t>
            </a:fld>
            <a:endParaRPr lang="en-US" dirty="0"/>
          </a:p>
        </p:txBody>
      </p:sp>
    </p:spTree>
    <p:extLst>
      <p:ext uri="{BB962C8B-B14F-4D97-AF65-F5344CB8AC3E}">
        <p14:creationId xmlns:p14="http://schemas.microsoft.com/office/powerpoint/2010/main" val="2005622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06424D84-937A-433A-B700-B4142661E339}" type="datetimeFigureOut">
              <a:rPr lang="en-US" smtClean="0"/>
              <a:pPr/>
              <a:t>04/20/17</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AA956DE-617C-479F-9DFC-64DA771D4BBB}" type="slidenum">
              <a:rPr lang="en-US" smtClean="0"/>
              <a:pPr/>
              <a:t>‹#›</a:t>
            </a:fld>
            <a:endParaRPr lang="en-US" dirty="0"/>
          </a:p>
        </p:txBody>
      </p:sp>
    </p:spTree>
    <p:extLst>
      <p:ext uri="{BB962C8B-B14F-4D97-AF65-F5344CB8AC3E}">
        <p14:creationId xmlns:p14="http://schemas.microsoft.com/office/powerpoint/2010/main" val="301354516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a group controls access to OPP menu items and Plug and Play tools is outside of the range of this material</a:t>
            </a:r>
            <a:endParaRPr lang="en-US" dirty="0"/>
          </a:p>
        </p:txBody>
      </p:sp>
      <p:sp>
        <p:nvSpPr>
          <p:cNvPr id="4" name="Slide Number Placeholder 3"/>
          <p:cNvSpPr>
            <a:spLocks noGrp="1"/>
          </p:cNvSpPr>
          <p:nvPr>
            <p:ph type="sldNum" sz="quarter" idx="10"/>
          </p:nvPr>
        </p:nvSpPr>
        <p:spPr/>
        <p:txBody>
          <a:bodyPr/>
          <a:lstStyle/>
          <a:p>
            <a:fld id="{3AA956DE-617C-479F-9DFC-64DA771D4BBB}" type="slidenum">
              <a:rPr lang="en-US" smtClean="0"/>
              <a:pPr/>
              <a:t>9</a:t>
            </a:fld>
            <a:endParaRPr lang="en-US" dirty="0"/>
          </a:p>
        </p:txBody>
      </p:sp>
    </p:spTree>
    <p:extLst>
      <p:ext uri="{BB962C8B-B14F-4D97-AF65-F5344CB8AC3E}">
        <p14:creationId xmlns:p14="http://schemas.microsoft.com/office/powerpoint/2010/main" val="36304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SYSADMIN = System Administrators</a:t>
            </a:r>
            <a:endParaRPr lang="en-US" dirty="0"/>
          </a:p>
        </p:txBody>
      </p:sp>
      <p:sp>
        <p:nvSpPr>
          <p:cNvPr id="4" name="Slide Number Placeholder 3"/>
          <p:cNvSpPr>
            <a:spLocks noGrp="1"/>
          </p:cNvSpPr>
          <p:nvPr>
            <p:ph type="sldNum" sz="quarter" idx="10"/>
          </p:nvPr>
        </p:nvSpPr>
        <p:spPr/>
        <p:txBody>
          <a:bodyPr/>
          <a:lstStyle/>
          <a:p>
            <a:fld id="{3AA956DE-617C-479F-9DFC-64DA771D4BBB}" type="slidenum">
              <a:rPr lang="en-US" smtClean="0"/>
              <a:pPr/>
              <a:t>15</a:t>
            </a:fld>
            <a:endParaRPr lang="en-US" dirty="0"/>
          </a:p>
        </p:txBody>
      </p:sp>
    </p:spTree>
    <p:extLst>
      <p:ext uri="{BB962C8B-B14F-4D97-AF65-F5344CB8AC3E}">
        <p14:creationId xmlns:p14="http://schemas.microsoft.com/office/powerpoint/2010/main" val="130765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31767C-66F0-4935-9FA0-13AE7B66522A}" type="slidenum">
              <a:rPr lang="en-US" altLang="en-US"/>
              <a:pPr/>
              <a:t>30</a:t>
            </a:fld>
            <a:endParaRPr lang="en-US" altLang="en-US" dirty="0"/>
          </a:p>
        </p:txBody>
      </p:sp>
      <p:sp>
        <p:nvSpPr>
          <p:cNvPr id="657410" name="Rectangle 2"/>
          <p:cNvSpPr>
            <a:spLocks noGrp="1" noRot="1" noChangeAspect="1" noChangeArrowheads="1" noTextEdit="1"/>
          </p:cNvSpPr>
          <p:nvPr>
            <p:ph type="sldImg"/>
          </p:nvPr>
        </p:nvSpPr>
        <p:spPr>
          <a:xfrm>
            <a:off x="1147763" y="685800"/>
            <a:ext cx="4567237" cy="3427413"/>
          </a:xfrm>
          <a:ln/>
        </p:spPr>
      </p:sp>
      <p:sp>
        <p:nvSpPr>
          <p:cNvPr id="657411" name="Rectangle 3"/>
          <p:cNvSpPr>
            <a:spLocks noGrp="1" noChangeArrowheads="1"/>
          </p:cNvSpPr>
          <p:nvPr>
            <p:ph type="body" idx="1"/>
          </p:nvPr>
        </p:nvSpPr>
        <p:spPr>
          <a:xfrm>
            <a:off x="914400" y="4341813"/>
            <a:ext cx="5029200" cy="4116387"/>
          </a:xfrm>
        </p:spPr>
        <p:txBody>
          <a:bodyPr/>
          <a:lstStyle/>
          <a:p>
            <a:endParaRPr lang="en-US" altLang="en-US" dirty="0"/>
          </a:p>
        </p:txBody>
      </p:sp>
    </p:spTree>
    <p:extLst>
      <p:ext uri="{BB962C8B-B14F-4D97-AF65-F5344CB8AC3E}">
        <p14:creationId xmlns:p14="http://schemas.microsoft.com/office/powerpoint/2010/main" val="141212754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301229" y="271466"/>
            <a:ext cx="1540299" cy="371109"/>
          </a:xfrm>
          <a:prstGeom prst="rect">
            <a:avLst/>
          </a:prstGeom>
          <a:noFill/>
        </p:spPr>
      </p:pic>
      <p:sp>
        <p:nvSpPr>
          <p:cNvPr id="31813" name="Rectangle 69"/>
          <p:cNvSpPr>
            <a:spLocks noChangeArrowheads="1"/>
          </p:cNvSpPr>
          <p:nvPr userDrawn="1"/>
        </p:nvSpPr>
        <p:spPr bwMode="auto">
          <a:xfrm>
            <a:off x="329806" y="4986031"/>
            <a:ext cx="1549003" cy="90794"/>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500" dirty="0">
                <a:solidFill>
                  <a:srgbClr val="FFFFFF">
                    <a:lumMod val="50000"/>
                  </a:srgbClr>
                </a:solidFill>
              </a:rPr>
              <a:t>Copyright © </a:t>
            </a:r>
            <a:r>
              <a:rPr lang="en-US" sz="500" dirty="0" smtClean="0">
                <a:solidFill>
                  <a:srgbClr val="FFFFFF">
                    <a:lumMod val="50000"/>
                  </a:srgbClr>
                </a:solidFill>
              </a:rPr>
              <a:t>2016 </a:t>
            </a:r>
            <a:r>
              <a:rPr lang="en-US" sz="500" dirty="0">
                <a:solidFill>
                  <a:srgbClr val="FFFFFF">
                    <a:lumMod val="50000"/>
                  </a:srgbClr>
                </a:solidFill>
              </a:rPr>
              <a:t>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58" name="Rectangle 10"/>
          <p:cNvSpPr>
            <a:spLocks noGrp="1" noChangeArrowheads="1"/>
          </p:cNvSpPr>
          <p:nvPr>
            <p:ph type="subTitle" idx="1"/>
          </p:nvPr>
        </p:nvSpPr>
        <p:spPr>
          <a:xfrm>
            <a:off x="335953" y="3516255"/>
            <a:ext cx="6184106" cy="443198"/>
          </a:xfrm>
        </p:spPr>
        <p:txBody>
          <a:bodyPr/>
          <a:lstStyle>
            <a:lvl1pPr marL="0" indent="0">
              <a:spcBef>
                <a:spcPct val="0"/>
              </a:spcBef>
              <a:buFont typeface="Wingdings" pitchFamily="2" charset="2"/>
              <a:buNone/>
              <a:defRPr sz="3200" b="0">
                <a:solidFill>
                  <a:srgbClr val="394A59"/>
                </a:solidFill>
              </a:defRPr>
            </a:lvl1pPr>
          </a:lstStyle>
          <a:p>
            <a:r>
              <a:rPr lang="en-US" dirty="0" smtClean="0"/>
              <a:t>Click to edit Master subtitle style</a:t>
            </a:r>
            <a:endParaRPr lang="en-US" dirty="0"/>
          </a:p>
        </p:txBody>
      </p:sp>
      <p:sp>
        <p:nvSpPr>
          <p:cNvPr id="59" name="Rectangle 14"/>
          <p:cNvSpPr/>
          <p:nvPr userDrawn="1"/>
        </p:nvSpPr>
        <p:spPr>
          <a:xfrm>
            <a:off x="340614" y="4469740"/>
            <a:ext cx="6304028" cy="461665"/>
          </a:xfrm>
          <a:prstGeom prst="rect">
            <a:avLst/>
          </a:prstGeom>
        </p:spPr>
        <p:txBody>
          <a:bodyPr wrap="square" lIns="0" tIns="0" rIns="0" bIns="0">
            <a:spAutoFit/>
          </a:bodyPr>
          <a:lstStyle/>
          <a:p>
            <a:pPr eaLnBrk="0" fontAlgn="base" hangingPunct="0">
              <a:spcBef>
                <a:spcPct val="0"/>
              </a:spcBef>
              <a:spcAft>
                <a:spcPct val="0"/>
              </a:spcAft>
            </a:pPr>
            <a:r>
              <a:rPr lang="en-US" sz="500"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500"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500" dirty="0">
              <a:solidFill>
                <a:srgbClr val="FFFFFF">
                  <a:lumMod val="50000"/>
                </a:srgbClr>
              </a:solidFill>
              <a:ea typeface="ＭＳ Ｐゴシック" pitchFamily="1" charset="-128"/>
            </a:endParaRPr>
          </a:p>
          <a:p>
            <a:pPr eaLnBrk="0" fontAlgn="base" hangingPunct="0">
              <a:spcBef>
                <a:spcPct val="0"/>
              </a:spcBef>
              <a:spcAft>
                <a:spcPct val="0"/>
              </a:spcAft>
            </a:pPr>
            <a:r>
              <a:rPr lang="en-US" sz="500"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760487" y="2385590"/>
            <a:ext cx="1078394" cy="862715"/>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2957" y="2382835"/>
            <a:ext cx="1277517" cy="867908"/>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1781807" y="2380241"/>
            <a:ext cx="1135020" cy="873663"/>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3729" y="2374702"/>
            <a:ext cx="896425" cy="873646"/>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2726225" y="2383476"/>
            <a:ext cx="1072255" cy="870428"/>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3599001" y="2382860"/>
            <a:ext cx="701880" cy="867426"/>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5059356" y="2384426"/>
            <a:ext cx="739807" cy="860426"/>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4210358" y="2388357"/>
            <a:ext cx="862047" cy="856494"/>
          </a:xfrm>
          <a:prstGeom prst="rect">
            <a:avLst/>
          </a:prstGeom>
        </p:spPr>
      </p:pic>
      <p:sp>
        <p:nvSpPr>
          <p:cNvPr id="2" name="Rectangle 1"/>
          <p:cNvSpPr/>
          <p:nvPr userDrawn="1"/>
        </p:nvSpPr>
        <p:spPr>
          <a:xfrm>
            <a:off x="3729" y="2374702"/>
            <a:ext cx="6835152" cy="87920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fontAlgn="base">
              <a:spcBef>
                <a:spcPct val="0"/>
              </a:spcBef>
              <a:spcAft>
                <a:spcPct val="0"/>
              </a:spcAft>
            </a:pPr>
            <a:endParaRPr lang="en-US" sz="1400" dirty="0">
              <a:solidFill>
                <a:srgbClr val="FFFFFF"/>
              </a:solidFill>
            </a:endParaRPr>
          </a:p>
        </p:txBody>
      </p:sp>
      <p:sp>
        <p:nvSpPr>
          <p:cNvPr id="17"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
        <p:nvSpPr>
          <p:cNvPr id="19" name="Rectangle 10"/>
          <p:cNvSpPr txBox="1">
            <a:spLocks noChangeArrowheads="1"/>
          </p:cNvSpPr>
          <p:nvPr userDrawn="1"/>
        </p:nvSpPr>
        <p:spPr bwMode="auto">
          <a:xfrm>
            <a:off x="2524125" y="195700"/>
            <a:ext cx="4120517" cy="55399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lgn="r"/>
            <a:r>
              <a:rPr lang="en-US" sz="2000" dirty="0" smtClean="0"/>
              <a:t>Open Plan Professional Tool Team</a:t>
            </a:r>
            <a:br>
              <a:rPr lang="en-US" sz="2000" dirty="0" smtClean="0"/>
            </a:br>
            <a:r>
              <a:rPr lang="en-US" sz="2000" dirty="0" smtClean="0">
                <a:solidFill>
                  <a:schemeClr val="accent1"/>
                </a:solidFill>
              </a:rPr>
              <a:t>CSPR</a:t>
            </a:r>
            <a:endParaRPr lang="en-US" sz="2000" kern="0" dirty="0">
              <a:solidFill>
                <a:schemeClr val="accent1"/>
              </a:solidFill>
            </a:endParaRPr>
          </a:p>
        </p:txBody>
      </p:sp>
    </p:spTree>
    <p:extLst>
      <p:ext uri="{BB962C8B-B14F-4D97-AF65-F5344CB8AC3E}">
        <p14:creationId xmlns:p14="http://schemas.microsoft.com/office/powerpoint/2010/main" val="140512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509" y="757430"/>
            <a:ext cx="6072291" cy="1661993"/>
          </a:xfrm>
        </p:spPr>
        <p:txBody>
          <a:bodyPr/>
          <a:lstStyle>
            <a:lvl1pPr>
              <a:defRPr sz="2400"/>
            </a:lvl1pPr>
            <a:lvl2pPr>
              <a:defRPr sz="2000"/>
            </a:lvl2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dirty="0">
                <a:solidFill>
                  <a:srgbClr val="FFFFFF">
                    <a:lumMod val="50000"/>
                  </a:srgbClr>
                </a:solidFill>
              </a:rPr>
              <a:t>BOEING PROPRIETARY</a:t>
            </a:r>
          </a:p>
        </p:txBody>
      </p:sp>
      <p:sp>
        <p:nvSpPr>
          <p:cNvPr id="6" name="Title 1"/>
          <p:cNvSpPr>
            <a:spLocks noGrp="1"/>
          </p:cNvSpPr>
          <p:nvPr>
            <p:ph type="title"/>
          </p:nvPr>
        </p:nvSpPr>
        <p:spPr>
          <a:xfrm>
            <a:off x="235526" y="171427"/>
            <a:ext cx="6051313" cy="332399"/>
          </a:xfrm>
        </p:spPr>
        <p:txBody>
          <a:bodyPr/>
          <a:lstStyle/>
          <a:p>
            <a:r>
              <a:rPr lang="en-US" dirty="0" smtClean="0"/>
              <a:t>Click to edit Master title style</a:t>
            </a:r>
            <a:endParaRPr lang="en-US" dirty="0"/>
          </a:p>
        </p:txBody>
      </p:sp>
      <p:sp>
        <p:nvSpPr>
          <p:cNvPr id="7"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378076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dirty="0">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4270611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0" y="2228626"/>
            <a:ext cx="5829300" cy="1021556"/>
          </a:xfrm>
          <a:solidFill>
            <a:schemeClr val="accent1">
              <a:lumMod val="20000"/>
              <a:lumOff val="80000"/>
            </a:schemeClr>
          </a:solidFill>
        </p:spPr>
        <p:txBody>
          <a:bodyPr anchor="t">
            <a:normAutofit/>
          </a:bodyPr>
          <a:lstStyle>
            <a:lvl1pPr algn="ctr">
              <a:defRPr sz="2700" b="1" cap="all"/>
            </a:lvl1pPr>
          </a:lstStyle>
          <a:p>
            <a:r>
              <a:rPr lang="en-US" dirty="0" smtClean="0"/>
              <a:t>Click to edit Master title style</a:t>
            </a:r>
            <a:endParaRPr lang="en-US" dirty="0"/>
          </a:p>
        </p:txBody>
      </p:sp>
      <p:sp>
        <p:nvSpPr>
          <p:cNvPr id="4" name="Rectangle 3"/>
          <p:cNvSpPr>
            <a:spLocks noGrp="1" noChangeArrowheads="1"/>
          </p:cNvSpPr>
          <p:nvPr>
            <p:ph type="sldNum" sz="quarter" idx="10"/>
          </p:nvPr>
        </p:nvSpPr>
        <p:spPr>
          <a:ln/>
        </p:spPr>
        <p:txBody>
          <a:bodyPr/>
          <a:lstStyle>
            <a:lvl1pPr>
              <a:defRPr sz="1000"/>
            </a:lvl1pPr>
          </a:lstStyle>
          <a:p>
            <a:pPr>
              <a:defRPr/>
            </a:pPr>
            <a:fld id="{8B020C7A-6656-4570-9E27-FCA6D6A8AA0A}" type="slidenum">
              <a:rPr lang="en-US" smtClean="0"/>
              <a:pPr>
                <a:defRPr/>
              </a:pPr>
              <a:t>‹#›</a:t>
            </a:fld>
            <a:endParaRPr lang="en-US" dirty="0"/>
          </a:p>
        </p:txBody>
      </p:sp>
    </p:spTree>
    <p:extLst>
      <p:ext uri="{BB962C8B-B14F-4D97-AF65-F5344CB8AC3E}">
        <p14:creationId xmlns:p14="http://schemas.microsoft.com/office/powerpoint/2010/main" val="1211817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lvl1pPr>
              <a:defRPr/>
            </a:lvl1pPr>
          </a:lstStyle>
          <a:p>
            <a:r>
              <a:rPr lang="en-US" dirty="0">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3319427" y="4206066"/>
            <a:ext cx="3292532" cy="532191"/>
          </a:xfrm>
          <a:prstGeom prst="rect">
            <a:avLst/>
          </a:prstGeom>
        </p:spPr>
      </p:pic>
      <p:sp>
        <p:nvSpPr>
          <p:cNvPr id="5"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3047640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dirty="0">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421727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3" y="624972"/>
            <a:ext cx="3055144" cy="1606594"/>
          </a:xfrm>
        </p:spPr>
        <p:txBody>
          <a:bodyPr/>
          <a:lstStyle>
            <a:lvl1pPr>
              <a:defRPr sz="18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480197" y="624972"/>
            <a:ext cx="3056334" cy="1606594"/>
          </a:xfrm>
        </p:spPr>
        <p:txBody>
          <a:bodyPr/>
          <a:lstStyle>
            <a:lvl1pPr>
              <a:defRPr sz="18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dirty="0">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4978245" y="4835687"/>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1446143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024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228600" y="116028"/>
            <a:ext cx="6172200" cy="3877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8" name="Rectangle 4"/>
          <p:cNvSpPr>
            <a:spLocks noGrp="1" noChangeArrowheads="1"/>
          </p:cNvSpPr>
          <p:nvPr>
            <p:ph type="body" idx="1"/>
          </p:nvPr>
        </p:nvSpPr>
        <p:spPr bwMode="auto">
          <a:xfrm>
            <a:off x="328509" y="757430"/>
            <a:ext cx="6072291" cy="166199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9" name="Rectangle 5"/>
          <p:cNvSpPr>
            <a:spLocks noChangeArrowheads="1"/>
          </p:cNvSpPr>
          <p:nvPr/>
        </p:nvSpPr>
        <p:spPr bwMode="auto">
          <a:xfrm>
            <a:off x="328510" y="4986035"/>
            <a:ext cx="1549003" cy="90794"/>
          </a:xfrm>
          <a:prstGeom prst="rect">
            <a:avLst/>
          </a:prstGeom>
          <a:noFill/>
          <a:ln w="12700">
            <a:noFill/>
            <a:miter lim="800000"/>
            <a:headEnd type="none" w="sm" len="sm"/>
            <a:tailEnd type="none" w="sm" len="sm"/>
          </a:ln>
          <a:effectLst/>
        </p:spPr>
        <p:txBody>
          <a:bodyPr lIns="6858" tIns="6858" rIns="6858" bIns="6858" anchor="b">
            <a:spAutoFit/>
          </a:bodyPr>
          <a:lstStyle/>
          <a:p>
            <a:pPr defTabSz="615554" eaLnBrk="0" fontAlgn="base" hangingPunct="0">
              <a:spcBef>
                <a:spcPct val="0"/>
              </a:spcBef>
              <a:spcAft>
                <a:spcPct val="0"/>
              </a:spcAft>
            </a:pPr>
            <a:r>
              <a:rPr lang="en-US" sz="500" dirty="0">
                <a:solidFill>
                  <a:srgbClr val="FFFFFF">
                    <a:lumMod val="50000"/>
                  </a:srgbClr>
                </a:solidFill>
              </a:rPr>
              <a:t>Copyright © </a:t>
            </a:r>
            <a:r>
              <a:rPr lang="en-US" sz="500" dirty="0" smtClean="0">
                <a:solidFill>
                  <a:srgbClr val="FFFFFF">
                    <a:lumMod val="50000"/>
                  </a:srgbClr>
                </a:solidFill>
              </a:rPr>
              <a:t>2016 </a:t>
            </a:r>
            <a:r>
              <a:rPr lang="en-US" sz="500" dirty="0">
                <a:solidFill>
                  <a:srgbClr val="FFFFFF">
                    <a:lumMod val="50000"/>
                  </a:srgbClr>
                </a:solidFill>
              </a:rPr>
              <a:t>Boeing. All rights reserved.</a:t>
            </a:r>
          </a:p>
        </p:txBody>
      </p:sp>
      <p:sp>
        <p:nvSpPr>
          <p:cNvPr id="11271" name="Rectangle 7"/>
          <p:cNvSpPr>
            <a:spLocks noGrp="1" noChangeArrowheads="1"/>
          </p:cNvSpPr>
          <p:nvPr>
            <p:ph type="ftr" sz="quarter" idx="3"/>
          </p:nvPr>
        </p:nvSpPr>
        <p:spPr bwMode="auto">
          <a:xfrm>
            <a:off x="2228850" y="4777740"/>
            <a:ext cx="2400300" cy="29908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700" b="1">
                <a:solidFill>
                  <a:schemeClr val="bg1">
                    <a:lumMod val="50000"/>
                  </a:schemeClr>
                </a:solidFill>
              </a:defRPr>
            </a:lvl1pPr>
          </a:lstStyle>
          <a:p>
            <a:pPr fontAlgn="base">
              <a:spcBef>
                <a:spcPct val="0"/>
              </a:spcBef>
              <a:spcAft>
                <a:spcPct val="0"/>
              </a:spcAft>
            </a:pPr>
            <a:r>
              <a:rPr lang="en-US" dirty="0" smtClean="0">
                <a:solidFill>
                  <a:srgbClr val="FFFFFF">
                    <a:lumMod val="50000"/>
                  </a:srgbClr>
                </a:solidFill>
              </a:rPr>
              <a:t>BOEING PROPRIETARY</a:t>
            </a:r>
            <a:endParaRPr lang="en-US" dirty="0">
              <a:solidFill>
                <a:srgbClr val="FFFFFF">
                  <a:lumMod val="50000"/>
                </a:srgbClr>
              </a:solidFill>
            </a:endParaRPr>
          </a:p>
        </p:txBody>
      </p:sp>
      <p:sp>
        <p:nvSpPr>
          <p:cNvPr id="6" name="Rectangle 7"/>
          <p:cNvSpPr>
            <a:spLocks noGrp="1" noChangeArrowheads="1"/>
          </p:cNvSpPr>
          <p:nvPr>
            <p:ph type="sldNum" sz="quarter" idx="4"/>
          </p:nvPr>
        </p:nvSpPr>
        <p:spPr bwMode="auto">
          <a:xfrm>
            <a:off x="4980487" y="4785370"/>
            <a:ext cx="1782762"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cs typeface="+mn-cs"/>
              </a:defRPr>
            </a:lvl1pPr>
          </a:lstStyle>
          <a:p>
            <a:pPr>
              <a:defRPr/>
            </a:pPr>
            <a:fld id="{4783AC42-7454-4449-AFF3-5E2CB59CFF84}" type="slidenum">
              <a:rPr lang="en-US" sz="1000" smtClean="0"/>
              <a:pPr>
                <a:defRPr/>
              </a:pPr>
              <a:t>‹#›</a:t>
            </a:fld>
            <a:endParaRPr lang="en-US" sz="1000" dirty="0"/>
          </a:p>
        </p:txBody>
      </p:sp>
    </p:spTree>
    <p:extLst>
      <p:ext uri="{BB962C8B-B14F-4D97-AF65-F5344CB8AC3E}">
        <p14:creationId xmlns:p14="http://schemas.microsoft.com/office/powerpoint/2010/main" val="1653770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94" r:id="rId4"/>
    <p:sldLayoutId id="2147483665" r:id="rId5"/>
    <p:sldLayoutId id="2147483666" r:id="rId6"/>
    <p:sldLayoutId id="2147483667" r:id="rId7"/>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765572" rtl="0" eaLnBrk="1" fontAlgn="base" hangingPunct="1">
        <a:lnSpc>
          <a:spcPct val="90000"/>
        </a:lnSpc>
        <a:spcBef>
          <a:spcPct val="0"/>
        </a:spcBef>
        <a:spcAft>
          <a:spcPct val="0"/>
        </a:spcAft>
        <a:defRPr sz="2800" b="0">
          <a:solidFill>
            <a:schemeClr val="tx2"/>
          </a:solidFill>
          <a:latin typeface="+mj-lt"/>
          <a:ea typeface="+mj-ea"/>
          <a:cs typeface="+mj-cs"/>
        </a:defRPr>
      </a:lvl1pPr>
      <a:lvl2pPr algn="l" defTabSz="765572" rtl="0" eaLnBrk="1" fontAlgn="base" hangingPunct="1">
        <a:lnSpc>
          <a:spcPct val="90000"/>
        </a:lnSpc>
        <a:spcBef>
          <a:spcPct val="0"/>
        </a:spcBef>
        <a:spcAft>
          <a:spcPct val="0"/>
        </a:spcAft>
        <a:defRPr sz="2400" b="1">
          <a:solidFill>
            <a:schemeClr val="tx2"/>
          </a:solidFill>
          <a:latin typeface="Arial" charset="0"/>
        </a:defRPr>
      </a:lvl2pPr>
      <a:lvl3pPr algn="l" defTabSz="765572" rtl="0" eaLnBrk="1" fontAlgn="base" hangingPunct="1">
        <a:lnSpc>
          <a:spcPct val="90000"/>
        </a:lnSpc>
        <a:spcBef>
          <a:spcPct val="0"/>
        </a:spcBef>
        <a:spcAft>
          <a:spcPct val="0"/>
        </a:spcAft>
        <a:defRPr sz="2400" b="1">
          <a:solidFill>
            <a:schemeClr val="tx2"/>
          </a:solidFill>
          <a:latin typeface="Arial" charset="0"/>
        </a:defRPr>
      </a:lvl3pPr>
      <a:lvl4pPr algn="l" defTabSz="765572" rtl="0" eaLnBrk="1" fontAlgn="base" hangingPunct="1">
        <a:lnSpc>
          <a:spcPct val="90000"/>
        </a:lnSpc>
        <a:spcBef>
          <a:spcPct val="0"/>
        </a:spcBef>
        <a:spcAft>
          <a:spcPct val="0"/>
        </a:spcAft>
        <a:defRPr sz="2400" b="1">
          <a:solidFill>
            <a:schemeClr val="tx2"/>
          </a:solidFill>
          <a:latin typeface="Arial" charset="0"/>
        </a:defRPr>
      </a:lvl4pPr>
      <a:lvl5pPr algn="l" defTabSz="765572" rtl="0" eaLnBrk="1" fontAlgn="base" hangingPunct="1">
        <a:lnSpc>
          <a:spcPct val="90000"/>
        </a:lnSpc>
        <a:spcBef>
          <a:spcPct val="0"/>
        </a:spcBef>
        <a:spcAft>
          <a:spcPct val="0"/>
        </a:spcAft>
        <a:defRPr sz="2400" b="1">
          <a:solidFill>
            <a:schemeClr val="tx2"/>
          </a:solidFill>
          <a:latin typeface="Arial" charset="0"/>
        </a:defRPr>
      </a:lvl5pPr>
      <a:lvl6pPr marL="342900" algn="l" defTabSz="765572" rtl="0" eaLnBrk="1" fontAlgn="base" hangingPunct="1">
        <a:lnSpc>
          <a:spcPct val="90000"/>
        </a:lnSpc>
        <a:spcBef>
          <a:spcPct val="0"/>
        </a:spcBef>
        <a:spcAft>
          <a:spcPct val="0"/>
        </a:spcAft>
        <a:defRPr sz="2400" b="1">
          <a:solidFill>
            <a:schemeClr val="tx2"/>
          </a:solidFill>
          <a:latin typeface="Arial" charset="0"/>
        </a:defRPr>
      </a:lvl6pPr>
      <a:lvl7pPr marL="685800" algn="l" defTabSz="765572" rtl="0" eaLnBrk="1" fontAlgn="base" hangingPunct="1">
        <a:lnSpc>
          <a:spcPct val="90000"/>
        </a:lnSpc>
        <a:spcBef>
          <a:spcPct val="0"/>
        </a:spcBef>
        <a:spcAft>
          <a:spcPct val="0"/>
        </a:spcAft>
        <a:defRPr sz="2400" b="1">
          <a:solidFill>
            <a:schemeClr val="tx2"/>
          </a:solidFill>
          <a:latin typeface="Arial" charset="0"/>
        </a:defRPr>
      </a:lvl7pPr>
      <a:lvl8pPr marL="1028700" algn="l" defTabSz="765572" rtl="0" eaLnBrk="1" fontAlgn="base" hangingPunct="1">
        <a:lnSpc>
          <a:spcPct val="90000"/>
        </a:lnSpc>
        <a:spcBef>
          <a:spcPct val="0"/>
        </a:spcBef>
        <a:spcAft>
          <a:spcPct val="0"/>
        </a:spcAft>
        <a:defRPr sz="2400" b="1">
          <a:solidFill>
            <a:schemeClr val="tx2"/>
          </a:solidFill>
          <a:latin typeface="Arial" charset="0"/>
        </a:defRPr>
      </a:lvl8pPr>
      <a:lvl9pPr marL="1371600" algn="l" defTabSz="765572" rtl="0" eaLnBrk="1" fontAlgn="base" hangingPunct="1">
        <a:lnSpc>
          <a:spcPct val="90000"/>
        </a:lnSpc>
        <a:spcBef>
          <a:spcPct val="0"/>
        </a:spcBef>
        <a:spcAft>
          <a:spcPct val="0"/>
        </a:spcAft>
        <a:defRPr sz="2400" b="1">
          <a:solidFill>
            <a:schemeClr val="tx2"/>
          </a:solidFill>
          <a:latin typeface="Arial" charset="0"/>
        </a:defRPr>
      </a:lvl9pPr>
    </p:titleStyle>
    <p:bodyStyle>
      <a:lvl1pPr marL="228600" indent="-228600" algn="l" defTabSz="615554" rtl="0" eaLnBrk="1" fontAlgn="base" hangingPunct="1">
        <a:lnSpc>
          <a:spcPct val="90000"/>
        </a:lnSpc>
        <a:spcBef>
          <a:spcPct val="30000"/>
        </a:spcBef>
        <a:spcAft>
          <a:spcPct val="0"/>
        </a:spcAft>
        <a:buClr>
          <a:schemeClr val="tx2"/>
        </a:buClr>
        <a:buFont typeface="Wingdings" pitchFamily="2" charset="2"/>
        <a:buChar char="§"/>
        <a:defRPr sz="2400" b="0">
          <a:solidFill>
            <a:schemeClr val="tx1">
              <a:lumMod val="75000"/>
              <a:lumOff val="25000"/>
            </a:schemeClr>
          </a:solidFill>
          <a:latin typeface="+mn-lt"/>
          <a:ea typeface="+mn-ea"/>
          <a:cs typeface="+mn-cs"/>
        </a:defRPr>
      </a:lvl1pPr>
      <a:lvl2pPr marL="347663" indent="-219075" algn="l" defTabSz="615554"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511175" indent="-179388" algn="l" defTabSz="615554"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685800" indent="-214313" algn="l" defTabSz="615554"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804863" indent="-209550" algn="l" defTabSz="615554"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060847" indent="-122635" algn="l" defTabSz="615554"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6pPr>
      <a:lvl7pPr marL="1403747" indent="-122635" algn="l" defTabSz="615554"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7pPr>
      <a:lvl8pPr marL="1746647" indent="-122635" algn="l" defTabSz="615554"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8pPr>
      <a:lvl9pPr marL="2089547" indent="-122635" algn="l" defTabSz="615554" rtl="0" eaLnBrk="1" fontAlgn="base" hangingPunct="1">
        <a:lnSpc>
          <a:spcPct val="90000"/>
        </a:lnSpc>
        <a:spcBef>
          <a:spcPct val="30000"/>
        </a:spcBef>
        <a:spcAft>
          <a:spcPct val="0"/>
        </a:spcAft>
        <a:buClr>
          <a:schemeClr val="tx2"/>
        </a:buClr>
        <a:buFont typeface="Arial" charset="0"/>
        <a:buChar char="–"/>
        <a:defRPr sz="1200">
          <a:solidFill>
            <a:schemeClr val="tx1"/>
          </a:solidFill>
          <a:latin typeface="+mn-lt"/>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5" descr="Boeing_RGBblue_largePPT"/>
          <p:cNvPicPr>
            <a:picLocks noChangeAspect="1" noChangeArrowheads="1"/>
          </p:cNvPicPr>
          <p:nvPr/>
        </p:nvPicPr>
        <p:blipFill>
          <a:blip r:embed="rId3" cstate="screen"/>
          <a:srcRect/>
          <a:stretch>
            <a:fillRect/>
          </a:stretch>
        </p:blipFill>
        <p:spPr bwMode="auto">
          <a:xfrm>
            <a:off x="2038352" y="2243137"/>
            <a:ext cx="2769394" cy="671513"/>
          </a:xfrm>
          <a:prstGeom prst="rect">
            <a:avLst/>
          </a:prstGeom>
          <a:noFill/>
          <a:ln w="9525">
            <a:noFill/>
            <a:miter lim="800000"/>
            <a:headEnd/>
            <a:tailEnd/>
          </a:ln>
        </p:spPr>
      </p:pic>
      <p:sp>
        <p:nvSpPr>
          <p:cNvPr id="5" name="Rectangle 5"/>
          <p:cNvSpPr>
            <a:spLocks noChangeArrowheads="1"/>
          </p:cNvSpPr>
          <p:nvPr/>
        </p:nvSpPr>
        <p:spPr bwMode="auto">
          <a:xfrm>
            <a:off x="329621" y="4986034"/>
            <a:ext cx="1549003" cy="90792"/>
          </a:xfrm>
          <a:prstGeom prst="rect">
            <a:avLst/>
          </a:prstGeom>
          <a:noFill/>
          <a:ln w="12700">
            <a:noFill/>
            <a:miter lim="800000"/>
            <a:headEnd type="none" w="sm" len="sm"/>
            <a:tailEnd type="none" w="sm" len="sm"/>
          </a:ln>
          <a:effectLst/>
        </p:spPr>
        <p:txBody>
          <a:bodyPr lIns="6857" tIns="6857" rIns="6857" bIns="6857" anchor="b">
            <a:spAutoFit/>
          </a:bodyPr>
          <a:lstStyle/>
          <a:p>
            <a:pPr defTabSz="615445" eaLnBrk="0" hangingPunct="0"/>
            <a:r>
              <a:rPr lang="en-US" sz="500" dirty="0" smtClean="0">
                <a:solidFill>
                  <a:srgbClr val="FFFFFF">
                    <a:lumMod val="50000"/>
                  </a:srgbClr>
                </a:solidFill>
              </a:rPr>
              <a:t>Copyright © 2015 Boeing. All rights reserved.</a:t>
            </a:r>
            <a:endParaRPr lang="en-US" sz="500" dirty="0">
              <a:solidFill>
                <a:srgbClr val="FFFFFF">
                  <a:lumMod val="50000"/>
                </a:srgbClr>
              </a:solidFill>
            </a:endParaRPr>
          </a:p>
        </p:txBody>
      </p:sp>
    </p:spTree>
    <p:extLst>
      <p:ext uri="{BB962C8B-B14F-4D97-AF65-F5344CB8AC3E}">
        <p14:creationId xmlns:p14="http://schemas.microsoft.com/office/powerpoint/2010/main" val="3708391106"/>
      </p:ext>
    </p:extLst>
  </p:cSld>
  <p:clrMap bg1="lt1" tx1="dk1" bg2="lt2" tx2="dk2" accent1="accent1" accent2="accent2" accent3="accent3" accent4="accent4" accent5="accent5" accent6="accent6" hlink="hlink" folHlink="folHlink"/>
  <p:sldLayoutIdLst>
    <p:sldLayoutId id="2147483693" r:id="rId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defTabSz="765437" rtl="0" eaLnBrk="1" fontAlgn="base" hangingPunct="1">
        <a:lnSpc>
          <a:spcPct val="90000"/>
        </a:lnSpc>
        <a:spcBef>
          <a:spcPct val="0"/>
        </a:spcBef>
        <a:spcAft>
          <a:spcPct val="0"/>
        </a:spcAft>
        <a:defRPr sz="2400" b="1">
          <a:solidFill>
            <a:schemeClr val="tx2"/>
          </a:solidFill>
          <a:latin typeface="+mj-lt"/>
          <a:ea typeface="+mj-ea"/>
          <a:cs typeface="+mj-cs"/>
        </a:defRPr>
      </a:lvl1pPr>
      <a:lvl2pPr algn="l" defTabSz="765437" rtl="0" eaLnBrk="1" fontAlgn="base" hangingPunct="1">
        <a:lnSpc>
          <a:spcPct val="90000"/>
        </a:lnSpc>
        <a:spcBef>
          <a:spcPct val="0"/>
        </a:spcBef>
        <a:spcAft>
          <a:spcPct val="0"/>
        </a:spcAft>
        <a:defRPr sz="2400" b="1">
          <a:solidFill>
            <a:schemeClr val="tx2"/>
          </a:solidFill>
          <a:latin typeface="Arial" pitchFamily="34" charset="0"/>
        </a:defRPr>
      </a:lvl2pPr>
      <a:lvl3pPr algn="l" defTabSz="765437" rtl="0" eaLnBrk="1" fontAlgn="base" hangingPunct="1">
        <a:lnSpc>
          <a:spcPct val="90000"/>
        </a:lnSpc>
        <a:spcBef>
          <a:spcPct val="0"/>
        </a:spcBef>
        <a:spcAft>
          <a:spcPct val="0"/>
        </a:spcAft>
        <a:defRPr sz="2400" b="1">
          <a:solidFill>
            <a:schemeClr val="tx2"/>
          </a:solidFill>
          <a:latin typeface="Arial" pitchFamily="34" charset="0"/>
        </a:defRPr>
      </a:lvl3pPr>
      <a:lvl4pPr algn="l" defTabSz="765437" rtl="0" eaLnBrk="1" fontAlgn="base" hangingPunct="1">
        <a:lnSpc>
          <a:spcPct val="90000"/>
        </a:lnSpc>
        <a:spcBef>
          <a:spcPct val="0"/>
        </a:spcBef>
        <a:spcAft>
          <a:spcPct val="0"/>
        </a:spcAft>
        <a:defRPr sz="2400" b="1">
          <a:solidFill>
            <a:schemeClr val="tx2"/>
          </a:solidFill>
          <a:latin typeface="Arial" pitchFamily="34" charset="0"/>
        </a:defRPr>
      </a:lvl4pPr>
      <a:lvl5pPr algn="l" defTabSz="765437" rtl="0" eaLnBrk="1" fontAlgn="base" hangingPunct="1">
        <a:lnSpc>
          <a:spcPct val="90000"/>
        </a:lnSpc>
        <a:spcBef>
          <a:spcPct val="0"/>
        </a:spcBef>
        <a:spcAft>
          <a:spcPct val="0"/>
        </a:spcAft>
        <a:defRPr sz="2400" b="1">
          <a:solidFill>
            <a:schemeClr val="tx2"/>
          </a:solidFill>
          <a:latin typeface="Arial" pitchFamily="34" charset="0"/>
        </a:defRPr>
      </a:lvl5pPr>
      <a:lvl6pPr marL="342840" algn="l" defTabSz="765437" rtl="0" eaLnBrk="1" fontAlgn="base" hangingPunct="1">
        <a:lnSpc>
          <a:spcPct val="90000"/>
        </a:lnSpc>
        <a:spcBef>
          <a:spcPct val="0"/>
        </a:spcBef>
        <a:spcAft>
          <a:spcPct val="0"/>
        </a:spcAft>
        <a:defRPr sz="2400" b="1">
          <a:solidFill>
            <a:schemeClr val="tx2"/>
          </a:solidFill>
          <a:latin typeface="Arial" pitchFamily="34" charset="0"/>
        </a:defRPr>
      </a:lvl6pPr>
      <a:lvl7pPr marL="685679" algn="l" defTabSz="765437" rtl="0" eaLnBrk="1" fontAlgn="base" hangingPunct="1">
        <a:lnSpc>
          <a:spcPct val="90000"/>
        </a:lnSpc>
        <a:spcBef>
          <a:spcPct val="0"/>
        </a:spcBef>
        <a:spcAft>
          <a:spcPct val="0"/>
        </a:spcAft>
        <a:defRPr sz="2400" b="1">
          <a:solidFill>
            <a:schemeClr val="tx2"/>
          </a:solidFill>
          <a:latin typeface="Arial" pitchFamily="34" charset="0"/>
        </a:defRPr>
      </a:lvl7pPr>
      <a:lvl8pPr marL="1028519" algn="l" defTabSz="765437" rtl="0" eaLnBrk="1" fontAlgn="base" hangingPunct="1">
        <a:lnSpc>
          <a:spcPct val="90000"/>
        </a:lnSpc>
        <a:spcBef>
          <a:spcPct val="0"/>
        </a:spcBef>
        <a:spcAft>
          <a:spcPct val="0"/>
        </a:spcAft>
        <a:defRPr sz="2400" b="1">
          <a:solidFill>
            <a:schemeClr val="tx2"/>
          </a:solidFill>
          <a:latin typeface="Arial" pitchFamily="34" charset="0"/>
        </a:defRPr>
      </a:lvl8pPr>
      <a:lvl9pPr marL="1371359" algn="l" defTabSz="765437" rtl="0" eaLnBrk="1" fontAlgn="base" hangingPunct="1">
        <a:lnSpc>
          <a:spcPct val="90000"/>
        </a:lnSpc>
        <a:spcBef>
          <a:spcPct val="0"/>
        </a:spcBef>
        <a:spcAft>
          <a:spcPct val="0"/>
        </a:spcAft>
        <a:defRPr sz="2400" b="1">
          <a:solidFill>
            <a:schemeClr val="tx2"/>
          </a:solidFill>
          <a:latin typeface="Arial" pitchFamily="34" charset="0"/>
        </a:defRPr>
      </a:lvl9pPr>
    </p:titleStyle>
    <p:bodyStyle>
      <a:lvl1pPr marL="127375" indent="-127375" algn="l" defTabSz="615445" rtl="0" eaLnBrk="1" fontAlgn="base" hangingPunct="1">
        <a:lnSpc>
          <a:spcPct val="90000"/>
        </a:lnSpc>
        <a:spcBef>
          <a:spcPct val="20000"/>
        </a:spcBef>
        <a:spcAft>
          <a:spcPct val="0"/>
        </a:spcAft>
        <a:buClr>
          <a:srgbClr val="0038A8"/>
        </a:buClr>
        <a:buFont typeface="Wingdings" pitchFamily="2" charset="2"/>
        <a:buChar char="§"/>
        <a:defRPr sz="1700" b="1">
          <a:solidFill>
            <a:srgbClr val="000000"/>
          </a:solidFill>
          <a:latin typeface="+mn-lt"/>
          <a:ea typeface="+mn-ea"/>
          <a:cs typeface="+mn-cs"/>
        </a:defRPr>
      </a:lvl1pPr>
      <a:lvl2pPr marL="289271" indent="-160706" algn="l" defTabSz="615445" rtl="0" eaLnBrk="1" fontAlgn="base" hangingPunct="1">
        <a:lnSpc>
          <a:spcPct val="90000"/>
        </a:lnSpc>
        <a:spcBef>
          <a:spcPct val="20000"/>
        </a:spcBef>
        <a:spcAft>
          <a:spcPct val="0"/>
        </a:spcAft>
        <a:buClr>
          <a:srgbClr val="0038A8"/>
        </a:buClr>
        <a:buFont typeface="Arial" pitchFamily="34" charset="0"/>
        <a:buChar char="–"/>
        <a:defRPr sz="1500">
          <a:solidFill>
            <a:srgbClr val="000000"/>
          </a:solidFill>
          <a:latin typeface="+mn-lt"/>
        </a:defRPr>
      </a:lvl2pPr>
      <a:lvl3pPr marL="432122" indent="-130946" algn="l" defTabSz="615445" rtl="0" eaLnBrk="1" fontAlgn="base" hangingPunct="1">
        <a:lnSpc>
          <a:spcPct val="90000"/>
        </a:lnSpc>
        <a:spcBef>
          <a:spcPct val="20000"/>
        </a:spcBef>
        <a:spcAft>
          <a:spcPct val="0"/>
        </a:spcAft>
        <a:buClr>
          <a:srgbClr val="0038A8"/>
        </a:buClr>
        <a:buFont typeface="Wingdings" pitchFamily="2" charset="2"/>
        <a:buChar char="§"/>
        <a:defRPr>
          <a:solidFill>
            <a:srgbClr val="000000"/>
          </a:solidFill>
          <a:latin typeface="+mn-lt"/>
        </a:defRPr>
      </a:lvl3pPr>
      <a:lvl4pPr marL="594017" indent="-122613" algn="l" defTabSz="615445" rtl="0" eaLnBrk="1" fontAlgn="base" hangingPunct="1">
        <a:lnSpc>
          <a:spcPct val="90000"/>
        </a:lnSpc>
        <a:spcBef>
          <a:spcPct val="30000"/>
        </a:spcBef>
        <a:spcAft>
          <a:spcPct val="0"/>
        </a:spcAft>
        <a:buClr>
          <a:schemeClr val="tx2"/>
        </a:buClr>
        <a:buFont typeface="Arial" pitchFamily="34" charset="0"/>
        <a:buChar char="–"/>
        <a:defRPr>
          <a:solidFill>
            <a:schemeClr val="tx1"/>
          </a:solidFill>
          <a:latin typeface="+mn-lt"/>
        </a:defRPr>
      </a:lvl4pPr>
      <a:lvl5pPr marL="717821" indent="-122613" algn="l" defTabSz="615445" rtl="0" eaLnBrk="1" fontAlgn="base" hangingPunct="1">
        <a:lnSpc>
          <a:spcPct val="90000"/>
        </a:lnSpc>
        <a:spcBef>
          <a:spcPct val="30000"/>
        </a:spcBef>
        <a:spcAft>
          <a:spcPct val="0"/>
        </a:spcAft>
        <a:buClr>
          <a:schemeClr val="tx2"/>
        </a:buClr>
        <a:buFont typeface="Arial" pitchFamily="34" charset="0"/>
        <a:buChar char="–"/>
        <a:defRPr sz="1200">
          <a:solidFill>
            <a:schemeClr val="tx1"/>
          </a:solidFill>
          <a:latin typeface="+mn-lt"/>
        </a:defRPr>
      </a:lvl5pPr>
      <a:lvl6pPr marL="1060661" indent="-122613" algn="l" defTabSz="615445" rtl="0" eaLnBrk="1" fontAlgn="base" hangingPunct="1">
        <a:lnSpc>
          <a:spcPct val="90000"/>
        </a:lnSpc>
        <a:spcBef>
          <a:spcPct val="30000"/>
        </a:spcBef>
        <a:spcAft>
          <a:spcPct val="0"/>
        </a:spcAft>
        <a:buClr>
          <a:schemeClr val="tx2"/>
        </a:buClr>
        <a:buFont typeface="Arial" pitchFamily="34" charset="0"/>
        <a:buChar char="–"/>
        <a:defRPr sz="1200">
          <a:solidFill>
            <a:schemeClr val="tx1"/>
          </a:solidFill>
          <a:latin typeface="+mn-lt"/>
        </a:defRPr>
      </a:lvl6pPr>
      <a:lvl7pPr marL="1403500" indent="-122613" algn="l" defTabSz="615445" rtl="0" eaLnBrk="1" fontAlgn="base" hangingPunct="1">
        <a:lnSpc>
          <a:spcPct val="90000"/>
        </a:lnSpc>
        <a:spcBef>
          <a:spcPct val="30000"/>
        </a:spcBef>
        <a:spcAft>
          <a:spcPct val="0"/>
        </a:spcAft>
        <a:buClr>
          <a:schemeClr val="tx2"/>
        </a:buClr>
        <a:buFont typeface="Arial" pitchFamily="34" charset="0"/>
        <a:buChar char="–"/>
        <a:defRPr sz="1200">
          <a:solidFill>
            <a:schemeClr val="tx1"/>
          </a:solidFill>
          <a:latin typeface="+mn-lt"/>
        </a:defRPr>
      </a:lvl7pPr>
      <a:lvl8pPr marL="1746340" indent="-122613" algn="l" defTabSz="615445" rtl="0" eaLnBrk="1" fontAlgn="base" hangingPunct="1">
        <a:lnSpc>
          <a:spcPct val="90000"/>
        </a:lnSpc>
        <a:spcBef>
          <a:spcPct val="30000"/>
        </a:spcBef>
        <a:spcAft>
          <a:spcPct val="0"/>
        </a:spcAft>
        <a:buClr>
          <a:schemeClr val="tx2"/>
        </a:buClr>
        <a:buFont typeface="Arial" pitchFamily="34" charset="0"/>
        <a:buChar char="–"/>
        <a:defRPr sz="1200">
          <a:solidFill>
            <a:schemeClr val="tx1"/>
          </a:solidFill>
          <a:latin typeface="+mn-lt"/>
        </a:defRPr>
      </a:lvl8pPr>
      <a:lvl9pPr marL="2089180" indent="-122613" algn="l" defTabSz="615445" rtl="0" eaLnBrk="1" fontAlgn="base" hangingPunct="1">
        <a:lnSpc>
          <a:spcPct val="90000"/>
        </a:lnSpc>
        <a:spcBef>
          <a:spcPct val="30000"/>
        </a:spcBef>
        <a:spcAft>
          <a:spcPct val="0"/>
        </a:spcAft>
        <a:buClr>
          <a:schemeClr val="tx2"/>
        </a:buClr>
        <a:buFont typeface="Arial" pitchFamily="34" charset="0"/>
        <a:buChar char="–"/>
        <a:defRPr sz="1200">
          <a:solidFill>
            <a:schemeClr val="tx1"/>
          </a:solidFill>
          <a:latin typeface="+mn-lt"/>
        </a:defRPr>
      </a:lvl9pPr>
    </p:bodyStyle>
    <p:otherStyle>
      <a:defPPr>
        <a:defRPr lang="en-US"/>
      </a:defPPr>
      <a:lvl1pPr marL="0" algn="l" defTabSz="685679" rtl="0" eaLnBrk="1" latinLnBrk="0" hangingPunct="1">
        <a:defRPr sz="1400" kern="1200">
          <a:solidFill>
            <a:schemeClr val="tx1"/>
          </a:solidFill>
          <a:latin typeface="+mn-lt"/>
          <a:ea typeface="+mn-ea"/>
          <a:cs typeface="+mn-cs"/>
        </a:defRPr>
      </a:lvl1pPr>
      <a:lvl2pPr marL="342840" algn="l" defTabSz="685679" rtl="0" eaLnBrk="1" latinLnBrk="0" hangingPunct="1">
        <a:defRPr sz="1400" kern="1200">
          <a:solidFill>
            <a:schemeClr val="tx1"/>
          </a:solidFill>
          <a:latin typeface="+mn-lt"/>
          <a:ea typeface="+mn-ea"/>
          <a:cs typeface="+mn-cs"/>
        </a:defRPr>
      </a:lvl2pPr>
      <a:lvl3pPr marL="685679" algn="l" defTabSz="685679" rtl="0" eaLnBrk="1" latinLnBrk="0" hangingPunct="1">
        <a:defRPr sz="1400" kern="1200">
          <a:solidFill>
            <a:schemeClr val="tx1"/>
          </a:solidFill>
          <a:latin typeface="+mn-lt"/>
          <a:ea typeface="+mn-ea"/>
          <a:cs typeface="+mn-cs"/>
        </a:defRPr>
      </a:lvl3pPr>
      <a:lvl4pPr marL="1028519" algn="l" defTabSz="685679" rtl="0" eaLnBrk="1" latinLnBrk="0" hangingPunct="1">
        <a:defRPr sz="1400" kern="1200">
          <a:solidFill>
            <a:schemeClr val="tx1"/>
          </a:solidFill>
          <a:latin typeface="+mn-lt"/>
          <a:ea typeface="+mn-ea"/>
          <a:cs typeface="+mn-cs"/>
        </a:defRPr>
      </a:lvl4pPr>
      <a:lvl5pPr marL="1371359" algn="l" defTabSz="685679" rtl="0" eaLnBrk="1" latinLnBrk="0" hangingPunct="1">
        <a:defRPr sz="1400" kern="1200">
          <a:solidFill>
            <a:schemeClr val="tx1"/>
          </a:solidFill>
          <a:latin typeface="+mn-lt"/>
          <a:ea typeface="+mn-ea"/>
          <a:cs typeface="+mn-cs"/>
        </a:defRPr>
      </a:lvl5pPr>
      <a:lvl6pPr marL="1714199" algn="l" defTabSz="685679" rtl="0" eaLnBrk="1" latinLnBrk="0" hangingPunct="1">
        <a:defRPr sz="1400" kern="1200">
          <a:solidFill>
            <a:schemeClr val="tx1"/>
          </a:solidFill>
          <a:latin typeface="+mn-lt"/>
          <a:ea typeface="+mn-ea"/>
          <a:cs typeface="+mn-cs"/>
        </a:defRPr>
      </a:lvl6pPr>
      <a:lvl7pPr marL="2057038" algn="l" defTabSz="685679" rtl="0" eaLnBrk="1" latinLnBrk="0" hangingPunct="1">
        <a:defRPr sz="1400" kern="1200">
          <a:solidFill>
            <a:schemeClr val="tx1"/>
          </a:solidFill>
          <a:latin typeface="+mn-lt"/>
          <a:ea typeface="+mn-ea"/>
          <a:cs typeface="+mn-cs"/>
        </a:defRPr>
      </a:lvl7pPr>
      <a:lvl8pPr marL="2399877" algn="l" defTabSz="685679" rtl="0" eaLnBrk="1" latinLnBrk="0" hangingPunct="1">
        <a:defRPr sz="1400" kern="1200">
          <a:solidFill>
            <a:schemeClr val="tx1"/>
          </a:solidFill>
          <a:latin typeface="+mn-lt"/>
          <a:ea typeface="+mn-ea"/>
          <a:cs typeface="+mn-cs"/>
        </a:defRPr>
      </a:lvl8pPr>
      <a:lvl9pPr marL="2742717" algn="l" defTabSz="68567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16.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2"/>
          <p:cNvSpPr>
            <a:spLocks noGrp="1" noChangeArrowheads="1"/>
          </p:cNvSpPr>
          <p:nvPr>
            <p:ph type="ftr" sz="quarter" idx="3"/>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14" name="Subtitle 13"/>
          <p:cNvSpPr>
            <a:spLocks noGrp="1"/>
          </p:cNvSpPr>
          <p:nvPr>
            <p:ph type="subTitle" idx="1"/>
          </p:nvPr>
        </p:nvSpPr>
        <p:spPr/>
        <p:txBody>
          <a:bodyPr/>
          <a:lstStyle/>
          <a:p>
            <a:r>
              <a:rPr lang="en-US" dirty="0" smtClean="0"/>
              <a:t>Access Controls</a:t>
            </a:r>
            <a:endParaRPr lang="en-US" dirty="0"/>
          </a:p>
        </p:txBody>
      </p:sp>
      <p:sp>
        <p:nvSpPr>
          <p:cNvPr id="2" name="Slide Number Placeholder 1"/>
          <p:cNvSpPr>
            <a:spLocks noGrp="1"/>
          </p:cNvSpPr>
          <p:nvPr>
            <p:ph type="sldNum" sz="quarter" idx="4"/>
          </p:nvPr>
        </p:nvSpPr>
        <p:spPr/>
        <p:txBody>
          <a:bodyPr/>
          <a:lstStyle/>
          <a:p>
            <a:pPr>
              <a:defRPr/>
            </a:pPr>
            <a:r>
              <a:rPr lang="en-US" sz="1000" dirty="0" smtClean="0"/>
              <a:t>| </a:t>
            </a:r>
            <a:fld id="{4783AC42-7454-4449-AFF3-5E2CB59CFF84}" type="slidenum">
              <a:rPr lang="en-US" sz="1000" smtClean="0"/>
              <a:pPr>
                <a:defRPr/>
              </a:pPr>
              <a:t>1</a:t>
            </a:fld>
            <a:endParaRPr lang="en-US" sz="1000" dirty="0"/>
          </a:p>
        </p:txBody>
      </p:sp>
    </p:spTree>
    <p:extLst>
      <p:ext uri="{BB962C8B-B14F-4D97-AF65-F5344CB8AC3E}">
        <p14:creationId xmlns:p14="http://schemas.microsoft.com/office/powerpoint/2010/main" val="2922855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031325"/>
          </a:xfrm>
        </p:spPr>
        <p:txBody>
          <a:bodyPr/>
          <a:lstStyle/>
          <a:p>
            <a:r>
              <a:rPr lang="en-US" sz="1600" b="1" dirty="0"/>
              <a:t>Roles</a:t>
            </a:r>
            <a:r>
              <a:rPr lang="en-US" sz="1600" dirty="0"/>
              <a:t> </a:t>
            </a:r>
            <a:r>
              <a:rPr lang="en-US" sz="1600" dirty="0" smtClean="0"/>
              <a:t>can </a:t>
            </a:r>
            <a:r>
              <a:rPr lang="en-US" sz="1600" dirty="0"/>
              <a:t>control access to some of the OPP menu items as well as Plug and Play (PNP) </a:t>
            </a:r>
            <a:r>
              <a:rPr lang="en-US" sz="1600" dirty="0" smtClean="0"/>
              <a:t>tools</a:t>
            </a:r>
            <a:endParaRPr lang="en-US" sz="1600" dirty="0"/>
          </a:p>
          <a:p>
            <a:r>
              <a:rPr lang="en-US" sz="1600" dirty="0" smtClean="0"/>
              <a:t>A </a:t>
            </a:r>
            <a:r>
              <a:rPr lang="en-US" sz="1600" b="1" dirty="0" smtClean="0"/>
              <a:t>Role</a:t>
            </a:r>
            <a:r>
              <a:rPr lang="en-US" sz="1600" dirty="0" smtClean="0"/>
              <a:t> must be</a:t>
            </a:r>
            <a:r>
              <a:rPr lang="en-US" sz="1600" dirty="0" smtClean="0">
                <a:solidFill>
                  <a:schemeClr val="tx1">
                    <a:lumMod val="65000"/>
                    <a:lumOff val="35000"/>
                  </a:schemeClr>
                </a:solidFill>
              </a:rPr>
              <a:t> </a:t>
            </a:r>
            <a:r>
              <a:rPr lang="en-US" sz="1600" dirty="0" smtClean="0"/>
              <a:t>populated whether giving access to a Group or a User ID</a:t>
            </a:r>
          </a:p>
          <a:p>
            <a:r>
              <a:rPr lang="en-US" sz="1600" dirty="0" smtClean="0"/>
              <a:t>This value is automatically populated when a Group or User is selected.  </a:t>
            </a:r>
          </a:p>
          <a:p>
            <a:pPr lvl="1"/>
            <a:r>
              <a:rPr lang="en-US" sz="1200" dirty="0" smtClean="0"/>
              <a:t>It is possible to change the </a:t>
            </a:r>
            <a:r>
              <a:rPr lang="en-US" sz="1200" b="1" dirty="0" smtClean="0"/>
              <a:t>Role</a:t>
            </a:r>
            <a:r>
              <a:rPr lang="en-US" sz="1200" dirty="0" smtClean="0"/>
              <a:t> setting to override the </a:t>
            </a:r>
            <a:r>
              <a:rPr lang="en-US" sz="1200" u="sng" dirty="0" smtClean="0"/>
              <a:t>default role</a:t>
            </a:r>
            <a:r>
              <a:rPr lang="en-US" sz="1200" dirty="0" smtClean="0"/>
              <a:t> of a group or user ID.  For example, if you want to grant limited access to a user who has SYSADMIN (total) access to all files, you can specify a limited-access role for the user.</a:t>
            </a:r>
            <a:endParaRPr lang="en-US" sz="12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Role</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10</a:t>
            </a:fld>
            <a:endParaRPr lang="en-US" sz="1000" dirty="0"/>
          </a:p>
        </p:txBody>
      </p:sp>
      <p:grpSp>
        <p:nvGrpSpPr>
          <p:cNvPr id="6" name="Group 5"/>
          <p:cNvGrpSpPr/>
          <p:nvPr/>
        </p:nvGrpSpPr>
        <p:grpSpPr>
          <a:xfrm>
            <a:off x="1272064" y="3002833"/>
            <a:ext cx="4597562" cy="1832854"/>
            <a:chOff x="1130219" y="3082170"/>
            <a:chExt cx="4597562" cy="1832854"/>
          </a:xfrm>
        </p:grpSpPr>
        <p:pic>
          <p:nvPicPr>
            <p:cNvPr id="7" name="Picture 6"/>
            <p:cNvPicPr>
              <a:picLocks noChangeAspect="1"/>
            </p:cNvPicPr>
            <p:nvPr/>
          </p:nvPicPr>
          <p:blipFill>
            <a:blip r:embed="rId2"/>
            <a:stretch>
              <a:fillRect/>
            </a:stretch>
          </p:blipFill>
          <p:spPr>
            <a:xfrm>
              <a:off x="1130219" y="3082170"/>
              <a:ext cx="4597562" cy="1832854"/>
            </a:xfrm>
            <a:prstGeom prst="rect">
              <a:avLst/>
            </a:prstGeom>
          </p:spPr>
        </p:pic>
        <p:sp>
          <p:nvSpPr>
            <p:cNvPr id="8" name="Rounded Rectangle 7"/>
            <p:cNvSpPr/>
            <p:nvPr/>
          </p:nvSpPr>
          <p:spPr>
            <a:xfrm>
              <a:off x="2081552" y="3679899"/>
              <a:ext cx="788019" cy="914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p:nvSpPr>
        <p:spPr>
          <a:xfrm>
            <a:off x="2844362" y="3418791"/>
            <a:ext cx="334108" cy="1817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8867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735860"/>
          </a:xfrm>
        </p:spPr>
        <p:txBody>
          <a:bodyPr/>
          <a:lstStyle/>
          <a:p>
            <a:r>
              <a:rPr lang="en-US" sz="1800" dirty="0"/>
              <a:t>Access to an object can be given to an individual user, if access by Group is not applicable. </a:t>
            </a:r>
            <a:endParaRPr lang="en-US" sz="1800" dirty="0" smtClean="0"/>
          </a:p>
          <a:p>
            <a:r>
              <a:rPr lang="en-US" sz="1800" dirty="0" smtClean="0"/>
              <a:t>As </a:t>
            </a:r>
            <a:r>
              <a:rPr lang="en-US" sz="1800" dirty="0"/>
              <a:t>the owner of an object, </a:t>
            </a:r>
            <a:r>
              <a:rPr lang="en-US" sz="1800" dirty="0" smtClean="0"/>
              <a:t>you </a:t>
            </a:r>
            <a:r>
              <a:rPr lang="en-US" sz="1800" dirty="0"/>
              <a:t>can select </a:t>
            </a:r>
            <a:r>
              <a:rPr lang="en-US" sz="1800" dirty="0" smtClean="0"/>
              <a:t>a </a:t>
            </a:r>
            <a:r>
              <a:rPr lang="en-US" sz="1800" b="1" dirty="0" smtClean="0"/>
              <a:t>User ID </a:t>
            </a:r>
            <a:r>
              <a:rPr lang="en-US" sz="1800" dirty="0" smtClean="0"/>
              <a:t>you </a:t>
            </a:r>
            <a:r>
              <a:rPr lang="en-US" sz="1800" dirty="0"/>
              <a:t>want to have </a:t>
            </a:r>
            <a:r>
              <a:rPr lang="en-US" sz="1800" dirty="0" smtClean="0"/>
              <a:t>access, by </a:t>
            </a:r>
            <a:r>
              <a:rPr lang="en-US" sz="1800" dirty="0"/>
              <a:t>selecting </a:t>
            </a:r>
            <a:r>
              <a:rPr lang="en-US" sz="1800" dirty="0" smtClean="0"/>
              <a:t>the person’s W2K </a:t>
            </a:r>
            <a:r>
              <a:rPr lang="en-US" sz="1800" b="1" dirty="0" smtClean="0"/>
              <a:t>User ID </a:t>
            </a:r>
            <a:r>
              <a:rPr lang="en-US" sz="1800" dirty="0" smtClean="0"/>
              <a:t>from the enabled dropdown list</a:t>
            </a:r>
          </a:p>
          <a:p>
            <a:endParaRPr lang="en-US" sz="1000" b="1" dirty="0" smtClean="0"/>
          </a:p>
          <a:p>
            <a:pPr marL="0" indent="0">
              <a:buNone/>
            </a:pPr>
            <a:r>
              <a:rPr lang="en-US" sz="1200" i="1" dirty="0" smtClean="0"/>
              <a:t>On a single row, you </a:t>
            </a:r>
            <a:r>
              <a:rPr lang="en-US" sz="1200" i="1" dirty="0"/>
              <a:t>can specify a </a:t>
            </a:r>
            <a:r>
              <a:rPr lang="en-US" sz="1200" b="1" i="1" dirty="0"/>
              <a:t>Group</a:t>
            </a:r>
            <a:r>
              <a:rPr lang="en-US" sz="1200" i="1" dirty="0"/>
              <a:t> or a </a:t>
            </a:r>
            <a:r>
              <a:rPr lang="en-US" sz="1200" b="1" i="1" dirty="0"/>
              <a:t>User ID </a:t>
            </a:r>
            <a:r>
              <a:rPr lang="en-US" sz="1200" i="1" dirty="0"/>
              <a:t>but not both.</a:t>
            </a:r>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User ID</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11</a:t>
            </a:fld>
            <a:endParaRPr lang="en-US" sz="1000" dirty="0"/>
          </a:p>
        </p:txBody>
      </p:sp>
      <p:grpSp>
        <p:nvGrpSpPr>
          <p:cNvPr id="6" name="Group 5"/>
          <p:cNvGrpSpPr/>
          <p:nvPr/>
        </p:nvGrpSpPr>
        <p:grpSpPr>
          <a:xfrm>
            <a:off x="757133" y="2567156"/>
            <a:ext cx="5343733" cy="2268531"/>
            <a:chOff x="1130219" y="3082170"/>
            <a:chExt cx="4597562" cy="1832854"/>
          </a:xfrm>
        </p:grpSpPr>
        <p:pic>
          <p:nvPicPr>
            <p:cNvPr id="9" name="Picture 8"/>
            <p:cNvPicPr>
              <a:picLocks noChangeAspect="1"/>
            </p:cNvPicPr>
            <p:nvPr/>
          </p:nvPicPr>
          <p:blipFill>
            <a:blip r:embed="rId2"/>
            <a:stretch>
              <a:fillRect/>
            </a:stretch>
          </p:blipFill>
          <p:spPr>
            <a:xfrm>
              <a:off x="1130219" y="3082170"/>
              <a:ext cx="4597562" cy="1832854"/>
            </a:xfrm>
            <a:prstGeom prst="rect">
              <a:avLst/>
            </a:prstGeom>
          </p:spPr>
        </p:pic>
        <p:sp>
          <p:nvSpPr>
            <p:cNvPr id="8" name="Rounded Rectangle 7"/>
            <p:cNvSpPr/>
            <p:nvPr/>
          </p:nvSpPr>
          <p:spPr>
            <a:xfrm>
              <a:off x="2877006" y="3694767"/>
              <a:ext cx="788019" cy="914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ounded Rectangle 9"/>
          <p:cNvSpPr/>
          <p:nvPr/>
        </p:nvSpPr>
        <p:spPr>
          <a:xfrm>
            <a:off x="2526909" y="3106666"/>
            <a:ext cx="334108" cy="1817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9029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975926"/>
          </a:xfrm>
        </p:spPr>
        <p:txBody>
          <a:bodyPr/>
          <a:lstStyle/>
          <a:p>
            <a:r>
              <a:rPr lang="en-US" sz="1800" dirty="0" smtClean="0"/>
              <a:t>The </a:t>
            </a:r>
            <a:r>
              <a:rPr lang="en-US" sz="1800" b="1" dirty="0" smtClean="0"/>
              <a:t>Read Only</a:t>
            </a:r>
            <a:r>
              <a:rPr lang="en-US" sz="1800" dirty="0" smtClean="0"/>
              <a:t> field acts as a limitation to the rights that might otherwise be permitted:</a:t>
            </a:r>
          </a:p>
          <a:p>
            <a:pPr lvl="1"/>
            <a:r>
              <a:rPr lang="en-US" sz="1600" dirty="0" smtClean="0"/>
              <a:t>With </a:t>
            </a:r>
            <a:r>
              <a:rPr lang="en-US" sz="1600" b="1" dirty="0" smtClean="0"/>
              <a:t>Yes</a:t>
            </a:r>
            <a:r>
              <a:rPr lang="en-US" sz="1600" dirty="0" smtClean="0"/>
              <a:t> for this field, you limit the group or user to opening the object(s) in </a:t>
            </a:r>
            <a:r>
              <a:rPr lang="en-US" sz="1600" b="1" dirty="0" smtClean="0"/>
              <a:t>Read Only</a:t>
            </a:r>
            <a:r>
              <a:rPr lang="en-US" sz="1600" dirty="0" smtClean="0"/>
              <a:t> mode. (cannot save changes)</a:t>
            </a:r>
          </a:p>
          <a:p>
            <a:pPr lvl="1"/>
            <a:r>
              <a:rPr lang="en-US" sz="1600" dirty="0" smtClean="0"/>
              <a:t>With </a:t>
            </a:r>
            <a:r>
              <a:rPr lang="en-US" sz="1600" b="1" dirty="0" smtClean="0"/>
              <a:t>No</a:t>
            </a:r>
            <a:r>
              <a:rPr lang="en-US" sz="1600" dirty="0" smtClean="0"/>
              <a:t> for this field, you place no limitations on the mode in which the object may be opened.  Provided that no other user has it open in exclusive mode, the group or user may open the object in any mode they choose &amp; save changes</a:t>
            </a:r>
            <a:endParaRPr lang="en-US" sz="16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Read Only</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12</a:t>
            </a:fld>
            <a:endParaRPr lang="en-US" sz="1000" dirty="0"/>
          </a:p>
        </p:txBody>
      </p:sp>
      <p:grpSp>
        <p:nvGrpSpPr>
          <p:cNvPr id="6" name="Group 5"/>
          <p:cNvGrpSpPr/>
          <p:nvPr/>
        </p:nvGrpSpPr>
        <p:grpSpPr>
          <a:xfrm>
            <a:off x="740075" y="2868093"/>
            <a:ext cx="5546764" cy="1967593"/>
            <a:chOff x="1130219" y="3082170"/>
            <a:chExt cx="4597562" cy="1832854"/>
          </a:xfrm>
        </p:grpSpPr>
        <p:pic>
          <p:nvPicPr>
            <p:cNvPr id="8" name="Picture 7"/>
            <p:cNvPicPr>
              <a:picLocks noChangeAspect="1"/>
            </p:cNvPicPr>
            <p:nvPr/>
          </p:nvPicPr>
          <p:blipFill>
            <a:blip r:embed="rId2"/>
            <a:stretch>
              <a:fillRect/>
            </a:stretch>
          </p:blipFill>
          <p:spPr>
            <a:xfrm>
              <a:off x="1130219" y="3082170"/>
              <a:ext cx="4597562" cy="1832854"/>
            </a:xfrm>
            <a:prstGeom prst="rect">
              <a:avLst/>
            </a:prstGeom>
          </p:spPr>
        </p:pic>
        <p:sp>
          <p:nvSpPr>
            <p:cNvPr id="9" name="Rounded Rectangle 8"/>
            <p:cNvSpPr/>
            <p:nvPr/>
          </p:nvSpPr>
          <p:spPr>
            <a:xfrm>
              <a:off x="3627853" y="3702205"/>
              <a:ext cx="535270" cy="90696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779"/>
                </a:solidFill>
              </a:endParaRPr>
            </a:p>
          </p:txBody>
        </p:sp>
      </p:grpSp>
    </p:spTree>
    <p:extLst>
      <p:ext uri="{BB962C8B-B14F-4D97-AF65-F5344CB8AC3E}">
        <p14:creationId xmlns:p14="http://schemas.microsoft.com/office/powerpoint/2010/main" val="2451894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Example of OPP Object ACL</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13</a:t>
            </a:fld>
            <a:endParaRPr lang="en-US" sz="1000" dirty="0"/>
          </a:p>
        </p:txBody>
      </p:sp>
      <p:pic>
        <p:nvPicPr>
          <p:cNvPr id="6" name="Picture 5"/>
          <p:cNvPicPr>
            <a:picLocks noChangeAspect="1"/>
          </p:cNvPicPr>
          <p:nvPr/>
        </p:nvPicPr>
        <p:blipFill rotWithShape="1">
          <a:blip r:embed="rId2"/>
          <a:srcRect b="16133"/>
          <a:stretch/>
        </p:blipFill>
        <p:spPr>
          <a:xfrm>
            <a:off x="235526" y="932953"/>
            <a:ext cx="6172200" cy="2779954"/>
          </a:xfrm>
          <a:prstGeom prst="rect">
            <a:avLst/>
          </a:prstGeom>
        </p:spPr>
      </p:pic>
    </p:spTree>
    <p:extLst>
      <p:ext uri="{BB962C8B-B14F-4D97-AF65-F5344CB8AC3E}">
        <p14:creationId xmlns:p14="http://schemas.microsoft.com/office/powerpoint/2010/main" val="1593375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BASELINE ACCESS CONTROLS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14</a:t>
            </a:fld>
            <a:endParaRPr lang="en-US" dirty="0"/>
          </a:p>
        </p:txBody>
      </p:sp>
    </p:spTree>
    <p:extLst>
      <p:ext uri="{BB962C8B-B14F-4D97-AF65-F5344CB8AC3E}">
        <p14:creationId xmlns:p14="http://schemas.microsoft.com/office/powerpoint/2010/main" val="290486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123658"/>
          </a:xfrm>
        </p:spPr>
        <p:txBody>
          <a:bodyPr/>
          <a:lstStyle/>
          <a:p>
            <a:r>
              <a:rPr lang="en-US" sz="2000" dirty="0" smtClean="0"/>
              <a:t>In Open Plan, you can set the security options for a baseline on a project that you have open in either Exclusive or Shared mode.</a:t>
            </a:r>
          </a:p>
          <a:p>
            <a:r>
              <a:rPr lang="en-US" sz="2000" dirty="0" smtClean="0"/>
              <a:t>Only the </a:t>
            </a:r>
            <a:r>
              <a:rPr lang="en-US" sz="2000" u="sng" dirty="0" smtClean="0"/>
              <a:t>owner of the baseline</a:t>
            </a:r>
            <a:r>
              <a:rPr lang="en-US" sz="2000" dirty="0" smtClean="0"/>
              <a:t>, </a:t>
            </a:r>
            <a:r>
              <a:rPr lang="en-US" sz="2000" u="sng" dirty="0" smtClean="0"/>
              <a:t>owner of the project </a:t>
            </a:r>
            <a:r>
              <a:rPr lang="en-US" sz="2000" dirty="0" smtClean="0"/>
              <a:t>or </a:t>
            </a:r>
            <a:r>
              <a:rPr lang="en-US" sz="2000" u="sng" dirty="0" smtClean="0"/>
              <a:t>SYSADMIN</a:t>
            </a:r>
            <a:r>
              <a:rPr lang="en-US" sz="2000" dirty="0" smtClean="0"/>
              <a:t> can modify a Baseline ACL</a:t>
            </a:r>
          </a:p>
          <a:p>
            <a:r>
              <a:rPr lang="en-US" sz="2000" dirty="0" smtClean="0"/>
              <a:t>The Baseline ACL Dialog Box features a grid containing the following information:</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Access Control (ACL)</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15</a:t>
            </a:fld>
            <a:endParaRPr lang="en-US" sz="1000" dirty="0"/>
          </a:p>
        </p:txBody>
      </p:sp>
      <p:pic>
        <p:nvPicPr>
          <p:cNvPr id="6" name="Picture 5"/>
          <p:cNvPicPr>
            <a:picLocks noChangeAspect="1"/>
          </p:cNvPicPr>
          <p:nvPr/>
        </p:nvPicPr>
        <p:blipFill>
          <a:blip r:embed="rId3"/>
          <a:stretch>
            <a:fillRect/>
          </a:stretch>
        </p:blipFill>
        <p:spPr>
          <a:xfrm>
            <a:off x="1170432" y="2961303"/>
            <a:ext cx="4448518" cy="1816437"/>
          </a:xfrm>
          <a:prstGeom prst="rect">
            <a:avLst/>
          </a:prstGeom>
        </p:spPr>
      </p:pic>
    </p:spTree>
    <p:extLst>
      <p:ext uri="{BB962C8B-B14F-4D97-AF65-F5344CB8AC3E}">
        <p14:creationId xmlns:p14="http://schemas.microsoft.com/office/powerpoint/2010/main" val="1326098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553998"/>
          </a:xfrm>
        </p:spPr>
        <p:txBody>
          <a:bodyPr/>
          <a:lstStyle/>
          <a:p>
            <a:r>
              <a:rPr lang="en-US" sz="2000" dirty="0"/>
              <a:t>This dialog box allows you to change the access control information for the selected </a:t>
            </a:r>
            <a:r>
              <a:rPr lang="en-US" sz="2000" dirty="0" smtClean="0"/>
              <a:t>baseline</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Access Control (ACL)</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16</a:t>
            </a:fld>
            <a:endParaRPr lang="en-US" sz="1000" dirty="0"/>
          </a:p>
        </p:txBody>
      </p:sp>
      <p:pic>
        <p:nvPicPr>
          <p:cNvPr id="6" name="Picture 5"/>
          <p:cNvPicPr>
            <a:picLocks noChangeAspect="1"/>
          </p:cNvPicPr>
          <p:nvPr/>
        </p:nvPicPr>
        <p:blipFill>
          <a:blip r:embed="rId2"/>
          <a:stretch>
            <a:fillRect/>
          </a:stretch>
        </p:blipFill>
        <p:spPr>
          <a:xfrm>
            <a:off x="719329" y="1565033"/>
            <a:ext cx="5582646" cy="3212708"/>
          </a:xfrm>
          <a:prstGeom prst="rect">
            <a:avLst/>
          </a:prstGeom>
        </p:spPr>
      </p:pic>
    </p:spTree>
    <p:extLst>
      <p:ext uri="{BB962C8B-B14F-4D97-AF65-F5344CB8AC3E}">
        <p14:creationId xmlns:p14="http://schemas.microsoft.com/office/powerpoint/2010/main" val="2030579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071062"/>
          </a:xfrm>
        </p:spPr>
        <p:txBody>
          <a:bodyPr/>
          <a:lstStyle/>
          <a:p>
            <a:r>
              <a:rPr lang="en-US" sz="2000" dirty="0" smtClean="0"/>
              <a:t>This is the </a:t>
            </a:r>
            <a:r>
              <a:rPr lang="en-US" sz="2000" b="1" dirty="0" smtClean="0"/>
              <a:t>Name </a:t>
            </a:r>
            <a:r>
              <a:rPr lang="en-US" sz="2000" dirty="0" smtClean="0"/>
              <a:t>of the selected baseline as defined by the baseline owner</a:t>
            </a:r>
          </a:p>
          <a:p>
            <a:pPr marL="128588" lvl="1" indent="0">
              <a:buNone/>
            </a:pPr>
            <a:r>
              <a:rPr lang="en-US" sz="1600" i="1" dirty="0" smtClean="0"/>
              <a:t>Note once the original pending baseline is approved, it becomes the ‘PMB’ baseline (tool creates/names it for you in level 4/5)</a:t>
            </a:r>
            <a:endParaRPr lang="en-US" sz="1600" i="1"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Dialog Box - Name</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17</a:t>
            </a:fld>
            <a:endParaRPr lang="en-US" sz="1000" dirty="0"/>
          </a:p>
        </p:txBody>
      </p:sp>
      <p:pic>
        <p:nvPicPr>
          <p:cNvPr id="6" name="Picture 5"/>
          <p:cNvPicPr>
            <a:picLocks noChangeAspect="1"/>
          </p:cNvPicPr>
          <p:nvPr/>
        </p:nvPicPr>
        <p:blipFill>
          <a:blip r:embed="rId2"/>
          <a:stretch>
            <a:fillRect/>
          </a:stretch>
        </p:blipFill>
        <p:spPr>
          <a:xfrm>
            <a:off x="704193" y="1804416"/>
            <a:ext cx="5582646" cy="2973324"/>
          </a:xfrm>
          <a:prstGeom prst="rect">
            <a:avLst/>
          </a:prstGeom>
        </p:spPr>
      </p:pic>
      <p:sp>
        <p:nvSpPr>
          <p:cNvPr id="7" name="Rounded Rectangle 6"/>
          <p:cNvSpPr/>
          <p:nvPr/>
        </p:nvSpPr>
        <p:spPr>
          <a:xfrm>
            <a:off x="704193" y="2060448"/>
            <a:ext cx="2136543" cy="316992"/>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071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553998"/>
          </a:xfrm>
        </p:spPr>
        <p:txBody>
          <a:bodyPr/>
          <a:lstStyle/>
          <a:p>
            <a:r>
              <a:rPr lang="en-US" sz="2000" dirty="0" smtClean="0"/>
              <a:t>This is the </a:t>
            </a:r>
            <a:r>
              <a:rPr lang="en-US" sz="2000" b="1" dirty="0" smtClean="0"/>
              <a:t>description</a:t>
            </a:r>
            <a:r>
              <a:rPr lang="en-US" sz="2000" dirty="0" smtClean="0"/>
              <a:t> of the baseline name, as defined by the owner of the baseline</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Dialog box - Description</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18</a:t>
            </a:fld>
            <a:endParaRPr lang="en-US" sz="1000" dirty="0"/>
          </a:p>
        </p:txBody>
      </p:sp>
      <p:pic>
        <p:nvPicPr>
          <p:cNvPr id="6" name="Picture 5"/>
          <p:cNvPicPr>
            <a:picLocks noChangeAspect="1"/>
          </p:cNvPicPr>
          <p:nvPr/>
        </p:nvPicPr>
        <p:blipFill>
          <a:blip r:embed="rId2"/>
          <a:stretch>
            <a:fillRect/>
          </a:stretch>
        </p:blipFill>
        <p:spPr>
          <a:xfrm>
            <a:off x="719329" y="1565033"/>
            <a:ext cx="5582646" cy="3212708"/>
          </a:xfrm>
          <a:prstGeom prst="rect">
            <a:avLst/>
          </a:prstGeom>
        </p:spPr>
      </p:pic>
      <p:sp>
        <p:nvSpPr>
          <p:cNvPr id="7" name="Rounded Rectangle 6"/>
          <p:cNvSpPr/>
          <p:nvPr/>
        </p:nvSpPr>
        <p:spPr>
          <a:xfrm>
            <a:off x="719329" y="2170176"/>
            <a:ext cx="2682239" cy="29260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5438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548390"/>
          </a:xfrm>
        </p:spPr>
        <p:txBody>
          <a:bodyPr/>
          <a:lstStyle/>
          <a:p>
            <a:r>
              <a:rPr lang="en-US" sz="2000" dirty="0" smtClean="0"/>
              <a:t>Typically, </a:t>
            </a:r>
            <a:r>
              <a:rPr lang="en-US" sz="2000" dirty="0"/>
              <a:t>the </a:t>
            </a:r>
            <a:r>
              <a:rPr lang="en-US" sz="2000" b="1" dirty="0"/>
              <a:t>owner</a:t>
            </a:r>
            <a:r>
              <a:rPr lang="en-US" sz="2000" dirty="0"/>
              <a:t> of the </a:t>
            </a:r>
            <a:r>
              <a:rPr lang="en-US" sz="2000" dirty="0" smtClean="0"/>
              <a:t>baseline </a:t>
            </a:r>
            <a:r>
              <a:rPr lang="en-US" sz="2000" dirty="0"/>
              <a:t>is the person who created it.  </a:t>
            </a:r>
            <a:r>
              <a:rPr lang="en-US" sz="2000" dirty="0" smtClean="0"/>
              <a:t>While </a:t>
            </a:r>
            <a:r>
              <a:rPr lang="en-US" sz="2000" dirty="0"/>
              <a:t>other users may </a:t>
            </a:r>
            <a:r>
              <a:rPr lang="en-US" sz="2000" dirty="0" smtClean="0"/>
              <a:t>have rights </a:t>
            </a:r>
            <a:r>
              <a:rPr lang="en-US" sz="2000" dirty="0"/>
              <a:t>to </a:t>
            </a:r>
            <a:r>
              <a:rPr lang="en-US" sz="2000" dirty="0" smtClean="0"/>
              <a:t>view or modify the baseline, </a:t>
            </a:r>
            <a:r>
              <a:rPr lang="en-US" sz="2000" dirty="0"/>
              <a:t>only the </a:t>
            </a:r>
            <a:r>
              <a:rPr lang="en-US" sz="2000" u="sng" dirty="0" smtClean="0"/>
              <a:t>baseline owner</a:t>
            </a:r>
            <a:r>
              <a:rPr lang="en-US" sz="2000" dirty="0" smtClean="0"/>
              <a:t>, </a:t>
            </a:r>
            <a:r>
              <a:rPr lang="en-US" sz="2000" u="sng" dirty="0" smtClean="0"/>
              <a:t>project owner</a:t>
            </a:r>
            <a:r>
              <a:rPr lang="en-US" sz="2000" dirty="0" smtClean="0"/>
              <a:t> </a:t>
            </a:r>
            <a:r>
              <a:rPr lang="en-US" sz="2000" dirty="0"/>
              <a:t>or the </a:t>
            </a:r>
            <a:r>
              <a:rPr lang="en-US" sz="2000" u="sng" dirty="0"/>
              <a:t>system administrator</a:t>
            </a:r>
            <a:r>
              <a:rPr lang="en-US" sz="2000" dirty="0"/>
              <a:t> can update the access rights or transfer the ownership of </a:t>
            </a:r>
            <a:r>
              <a:rPr lang="en-US" sz="2000" dirty="0" smtClean="0"/>
              <a:t>a baseline</a:t>
            </a:r>
          </a:p>
          <a:p>
            <a:pPr marL="0" lvl="1" indent="0" algn="ctr">
              <a:buNone/>
            </a:pPr>
            <a:r>
              <a:rPr lang="en-US" sz="1600" i="1" dirty="0"/>
              <a:t>Note </a:t>
            </a:r>
            <a:r>
              <a:rPr lang="en-US" sz="1600" i="1" dirty="0" smtClean="0"/>
              <a:t>the owner of the PMB is actually the person who approved the initial pending baseline which became the PMB (level 4/5)</a:t>
            </a:r>
            <a:endParaRPr lang="en-US" sz="1600" i="1" dirty="0"/>
          </a:p>
          <a:p>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Dialog Box - Owner</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19</a:t>
            </a:fld>
            <a:endParaRPr lang="en-US" sz="1000" dirty="0"/>
          </a:p>
        </p:txBody>
      </p:sp>
      <p:grpSp>
        <p:nvGrpSpPr>
          <p:cNvPr id="8" name="Group 7"/>
          <p:cNvGrpSpPr/>
          <p:nvPr/>
        </p:nvGrpSpPr>
        <p:grpSpPr>
          <a:xfrm>
            <a:off x="719329" y="2920090"/>
            <a:ext cx="5582646" cy="1857651"/>
            <a:chOff x="719329" y="2419424"/>
            <a:chExt cx="5582646" cy="2358318"/>
          </a:xfrm>
        </p:grpSpPr>
        <p:pic>
          <p:nvPicPr>
            <p:cNvPr id="6" name="Picture 5"/>
            <p:cNvPicPr>
              <a:picLocks noChangeAspect="1"/>
            </p:cNvPicPr>
            <p:nvPr/>
          </p:nvPicPr>
          <p:blipFill>
            <a:blip r:embed="rId2"/>
            <a:stretch>
              <a:fillRect/>
            </a:stretch>
          </p:blipFill>
          <p:spPr>
            <a:xfrm>
              <a:off x="719329" y="2419424"/>
              <a:ext cx="5582646" cy="2358318"/>
            </a:xfrm>
            <a:prstGeom prst="rect">
              <a:avLst/>
            </a:prstGeom>
          </p:spPr>
        </p:pic>
        <p:sp>
          <p:nvSpPr>
            <p:cNvPr id="7" name="Rounded Rectangle 6"/>
            <p:cNvSpPr/>
            <p:nvPr/>
          </p:nvSpPr>
          <p:spPr>
            <a:xfrm>
              <a:off x="2816352" y="2609088"/>
              <a:ext cx="2161893" cy="29260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48968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105192"/>
          </a:xfrm>
        </p:spPr>
        <p:txBody>
          <a:bodyPr/>
          <a:lstStyle/>
          <a:p>
            <a:r>
              <a:rPr lang="en-US" dirty="0" smtClean="0">
                <a:hlinkClick r:id="rId2" action="ppaction://hlinksldjump"/>
              </a:rPr>
              <a:t>Object Access Controls</a:t>
            </a:r>
            <a:endParaRPr lang="en-US" dirty="0" smtClean="0"/>
          </a:p>
          <a:p>
            <a:r>
              <a:rPr lang="en-US" dirty="0" smtClean="0">
                <a:hlinkClick r:id="rId3" action="ppaction://hlinksldjump"/>
              </a:rPr>
              <a:t>Object Access Controls Dialog Box</a:t>
            </a:r>
            <a:endParaRPr lang="en-US" dirty="0" smtClean="0"/>
          </a:p>
          <a:p>
            <a:r>
              <a:rPr lang="en-US" dirty="0" smtClean="0">
                <a:hlinkClick r:id="rId4" action="ppaction://hlinksldjump"/>
              </a:rPr>
              <a:t>Baseline Access Controls</a:t>
            </a:r>
            <a:endParaRPr lang="en-US" dirty="0" smtClean="0"/>
          </a:p>
          <a:p>
            <a:r>
              <a:rPr lang="en-US" dirty="0" smtClean="0">
                <a:hlinkClick r:id="rId5" action="ppaction://hlinksldjump"/>
              </a:rPr>
              <a:t>Baseline Access Controls Dialog </a:t>
            </a:r>
            <a:r>
              <a:rPr lang="en-US" dirty="0" smtClean="0">
                <a:hlinkClick r:id="rId5" action="ppaction://hlinksldjump"/>
              </a:rPr>
              <a:t>Box</a:t>
            </a:r>
            <a:endParaRPr lang="en-US" dirty="0" smtClean="0"/>
          </a:p>
          <a:p>
            <a:r>
              <a:rPr lang="en-US" dirty="0" smtClean="0">
                <a:hlinkClick r:id="rId6" action="ppaction://hlinksldjump"/>
              </a:rPr>
              <a:t>Tips and Tricks</a:t>
            </a:r>
            <a:endParaRPr lang="en-US" dirty="0" smtClean="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Topics</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a:t>
            </a:fld>
            <a:endParaRPr lang="en-US" sz="1000" dirty="0"/>
          </a:p>
        </p:txBody>
      </p:sp>
    </p:spTree>
    <p:extLst>
      <p:ext uri="{BB962C8B-B14F-4D97-AF65-F5344CB8AC3E}">
        <p14:creationId xmlns:p14="http://schemas.microsoft.com/office/powerpoint/2010/main" val="4015386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107996"/>
          </a:xfrm>
        </p:spPr>
        <p:txBody>
          <a:bodyPr/>
          <a:lstStyle/>
          <a:p>
            <a:r>
              <a:rPr lang="en-US" sz="2000" dirty="0"/>
              <a:t>You can identify an </a:t>
            </a:r>
            <a:r>
              <a:rPr lang="en-US" sz="2000" dirty="0" smtClean="0"/>
              <a:t>access </a:t>
            </a:r>
            <a:r>
              <a:rPr lang="en-US" sz="2000" b="1" dirty="0" smtClean="0"/>
              <a:t>group</a:t>
            </a:r>
            <a:r>
              <a:rPr lang="en-US" sz="2000" dirty="0" smtClean="0"/>
              <a:t> in </a:t>
            </a:r>
            <a:r>
              <a:rPr lang="en-US" sz="2000" dirty="0"/>
              <a:t>this column by selecting </a:t>
            </a:r>
            <a:r>
              <a:rPr lang="en-US" sz="2000" dirty="0" smtClean="0"/>
              <a:t>the group name from the enabled dropdown </a:t>
            </a:r>
            <a:r>
              <a:rPr lang="en-US" sz="2000" dirty="0"/>
              <a:t>list to define rights to the baseline for </a:t>
            </a:r>
            <a:r>
              <a:rPr lang="en-US" sz="2000" dirty="0" smtClean="0"/>
              <a:t>the selected access </a:t>
            </a:r>
            <a:r>
              <a:rPr lang="en-US" sz="2000" b="1" dirty="0" smtClean="0"/>
              <a:t>group</a:t>
            </a:r>
            <a:endParaRPr lang="en-US" sz="2000" b="1"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Dialog Box - Group</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20</a:t>
            </a:fld>
            <a:endParaRPr lang="en-US" sz="1000" dirty="0"/>
          </a:p>
        </p:txBody>
      </p:sp>
      <p:sp>
        <p:nvSpPr>
          <p:cNvPr id="8" name="TextBox 7"/>
          <p:cNvSpPr txBox="1"/>
          <p:nvPr/>
        </p:nvSpPr>
        <p:spPr>
          <a:xfrm>
            <a:off x="499542" y="4488123"/>
            <a:ext cx="5787297" cy="430887"/>
          </a:xfrm>
          <a:prstGeom prst="rect">
            <a:avLst/>
          </a:prstGeom>
          <a:solidFill>
            <a:srgbClr val="F2E5B3"/>
          </a:solidFill>
          <a:ln>
            <a:solidFill>
              <a:schemeClr val="tx1"/>
            </a:solidFill>
          </a:ln>
        </p:spPr>
        <p:txBody>
          <a:bodyPr wrap="square" rtlCol="0">
            <a:spAutoFit/>
          </a:bodyPr>
          <a:lstStyle/>
          <a:p>
            <a:r>
              <a:rPr lang="en-US" sz="1100" dirty="0" smtClean="0"/>
              <a:t>You can assign baseline access control rights to either a group or an individual user on a single row, but not both.</a:t>
            </a:r>
          </a:p>
        </p:txBody>
      </p:sp>
      <p:grpSp>
        <p:nvGrpSpPr>
          <p:cNvPr id="11" name="Group 10"/>
          <p:cNvGrpSpPr/>
          <p:nvPr/>
        </p:nvGrpSpPr>
        <p:grpSpPr>
          <a:xfrm>
            <a:off x="1166330" y="2406040"/>
            <a:ext cx="4396647" cy="1903904"/>
            <a:chOff x="1166330" y="2300536"/>
            <a:chExt cx="4396647" cy="1903904"/>
          </a:xfrm>
        </p:grpSpPr>
        <p:grpSp>
          <p:nvGrpSpPr>
            <p:cNvPr id="9" name="Group 8"/>
            <p:cNvGrpSpPr/>
            <p:nvPr/>
          </p:nvGrpSpPr>
          <p:grpSpPr>
            <a:xfrm>
              <a:off x="1166330" y="2300536"/>
              <a:ext cx="4396647" cy="1903904"/>
              <a:chOff x="1166330" y="2008230"/>
              <a:chExt cx="4396647" cy="1903904"/>
            </a:xfrm>
          </p:grpSpPr>
          <p:pic>
            <p:nvPicPr>
              <p:cNvPr id="6" name="Picture 5"/>
              <p:cNvPicPr>
                <a:picLocks noChangeAspect="1"/>
              </p:cNvPicPr>
              <p:nvPr/>
            </p:nvPicPr>
            <p:blipFill>
              <a:blip r:embed="rId2"/>
              <a:stretch>
                <a:fillRect/>
              </a:stretch>
            </p:blipFill>
            <p:spPr>
              <a:xfrm>
                <a:off x="1166330" y="2008230"/>
                <a:ext cx="4396647" cy="1903904"/>
              </a:xfrm>
              <a:prstGeom prst="rect">
                <a:avLst/>
              </a:prstGeom>
            </p:spPr>
          </p:pic>
          <p:sp>
            <p:nvSpPr>
              <p:cNvPr id="7" name="Rounded Rectangle 6"/>
              <p:cNvSpPr/>
              <p:nvPr/>
            </p:nvSpPr>
            <p:spPr>
              <a:xfrm>
                <a:off x="1293541" y="2787805"/>
                <a:ext cx="832625" cy="95900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ounded Rectangle 9"/>
            <p:cNvSpPr/>
            <p:nvPr/>
          </p:nvSpPr>
          <p:spPr>
            <a:xfrm>
              <a:off x="2755392" y="2840736"/>
              <a:ext cx="365760" cy="23937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70975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107996"/>
          </a:xfrm>
        </p:spPr>
        <p:txBody>
          <a:bodyPr/>
          <a:lstStyle/>
          <a:p>
            <a:r>
              <a:rPr lang="en-US" sz="2000" dirty="0" smtClean="0"/>
              <a:t>You can identify an individual user in this column by selecting their W2K ID from the enabled dropdown list to define rights to the baseline for that specific </a:t>
            </a:r>
            <a:r>
              <a:rPr lang="en-US" sz="2000" b="1" dirty="0" smtClean="0"/>
              <a:t>User ID</a:t>
            </a:r>
            <a:r>
              <a:rPr lang="en-US" sz="2000" dirty="0" smtClean="0"/>
              <a:t>.</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Baseline ACL Dialog Box – </a:t>
            </a:r>
            <a:r>
              <a:rPr lang="en-US" dirty="0" smtClean="0"/>
              <a:t>User ID</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21</a:t>
            </a:fld>
            <a:endParaRPr lang="en-US" sz="1000" dirty="0"/>
          </a:p>
        </p:txBody>
      </p:sp>
      <p:grpSp>
        <p:nvGrpSpPr>
          <p:cNvPr id="9" name="Group 8"/>
          <p:cNvGrpSpPr/>
          <p:nvPr/>
        </p:nvGrpSpPr>
        <p:grpSpPr>
          <a:xfrm>
            <a:off x="763994" y="2209972"/>
            <a:ext cx="4880902" cy="2115412"/>
            <a:chOff x="1166330" y="2008230"/>
            <a:chExt cx="4396647" cy="1903904"/>
          </a:xfrm>
        </p:grpSpPr>
        <p:pic>
          <p:nvPicPr>
            <p:cNvPr id="6" name="Picture 5"/>
            <p:cNvPicPr>
              <a:picLocks noChangeAspect="1"/>
            </p:cNvPicPr>
            <p:nvPr/>
          </p:nvPicPr>
          <p:blipFill>
            <a:blip r:embed="rId2"/>
            <a:stretch>
              <a:fillRect/>
            </a:stretch>
          </p:blipFill>
          <p:spPr>
            <a:xfrm>
              <a:off x="1166330" y="2008230"/>
              <a:ext cx="4396647" cy="1903904"/>
            </a:xfrm>
            <a:prstGeom prst="rect">
              <a:avLst/>
            </a:prstGeom>
          </p:spPr>
        </p:pic>
        <p:sp>
          <p:nvSpPr>
            <p:cNvPr id="7" name="Rounded Rectangle 6"/>
            <p:cNvSpPr/>
            <p:nvPr/>
          </p:nvSpPr>
          <p:spPr>
            <a:xfrm>
              <a:off x="2155901" y="2787805"/>
              <a:ext cx="832625" cy="95900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p:cNvSpPr txBox="1"/>
          <p:nvPr/>
        </p:nvSpPr>
        <p:spPr>
          <a:xfrm>
            <a:off x="499542" y="4488123"/>
            <a:ext cx="5787297" cy="430887"/>
          </a:xfrm>
          <a:prstGeom prst="rect">
            <a:avLst/>
          </a:prstGeom>
          <a:solidFill>
            <a:srgbClr val="F2E5B3"/>
          </a:solidFill>
          <a:ln>
            <a:solidFill>
              <a:schemeClr val="tx1"/>
            </a:solidFill>
          </a:ln>
        </p:spPr>
        <p:txBody>
          <a:bodyPr wrap="square" rtlCol="0">
            <a:spAutoFit/>
          </a:bodyPr>
          <a:lstStyle/>
          <a:p>
            <a:r>
              <a:rPr lang="en-US" sz="1100" dirty="0" smtClean="0"/>
              <a:t>You can assign baseline access control rights to either a group or an individual user on a single row, but not both.</a:t>
            </a:r>
          </a:p>
        </p:txBody>
      </p:sp>
      <p:sp>
        <p:nvSpPr>
          <p:cNvPr id="10" name="Rounded Rectangle 9"/>
          <p:cNvSpPr/>
          <p:nvPr/>
        </p:nvSpPr>
        <p:spPr>
          <a:xfrm>
            <a:off x="2567434" y="2797428"/>
            <a:ext cx="365760" cy="23937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1153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107996"/>
          </a:xfrm>
        </p:spPr>
        <p:txBody>
          <a:bodyPr/>
          <a:lstStyle/>
          <a:p>
            <a:r>
              <a:rPr lang="en-US" sz="2000" dirty="0" smtClean="0"/>
              <a:t>The entries in this column control whether the </a:t>
            </a:r>
            <a:r>
              <a:rPr lang="en-US" sz="2000" b="1" dirty="0" smtClean="0"/>
              <a:t>Group</a:t>
            </a:r>
            <a:r>
              <a:rPr lang="en-US" sz="2000" dirty="0" smtClean="0"/>
              <a:t> or </a:t>
            </a:r>
            <a:r>
              <a:rPr lang="en-US" sz="2000" b="1" dirty="0" smtClean="0"/>
              <a:t>User ID</a:t>
            </a:r>
            <a:r>
              <a:rPr lang="en-US" sz="2000" dirty="0" smtClean="0"/>
              <a:t> has the right to </a:t>
            </a:r>
            <a:r>
              <a:rPr lang="en-US" sz="2000" b="1" dirty="0" smtClean="0"/>
              <a:t>Copy </a:t>
            </a:r>
            <a:r>
              <a:rPr lang="en-US" sz="2000" dirty="0" smtClean="0"/>
              <a:t>the baseline.  You would either mark them </a:t>
            </a:r>
            <a:r>
              <a:rPr lang="en-US" sz="2000" u="sng" dirty="0" smtClean="0"/>
              <a:t>Yes</a:t>
            </a:r>
            <a:r>
              <a:rPr lang="en-US" sz="2000" dirty="0" smtClean="0"/>
              <a:t> (to be able to copy) or </a:t>
            </a:r>
            <a:r>
              <a:rPr lang="en-US" sz="2000" u="sng" dirty="0" smtClean="0"/>
              <a:t>No</a:t>
            </a:r>
            <a:r>
              <a:rPr lang="en-US" sz="2000" dirty="0" smtClean="0"/>
              <a:t> (they can’t copy)</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Baseline ACL Dialog Box - </a:t>
            </a:r>
            <a:r>
              <a:rPr lang="en-US" dirty="0" smtClean="0"/>
              <a:t>Copy</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22</a:t>
            </a:fld>
            <a:endParaRPr lang="en-US" sz="1000" dirty="0"/>
          </a:p>
        </p:txBody>
      </p:sp>
      <p:grpSp>
        <p:nvGrpSpPr>
          <p:cNvPr id="8" name="Group 7"/>
          <p:cNvGrpSpPr/>
          <p:nvPr/>
        </p:nvGrpSpPr>
        <p:grpSpPr>
          <a:xfrm>
            <a:off x="837146" y="2340629"/>
            <a:ext cx="5271046" cy="2256259"/>
            <a:chOff x="1166330" y="2008230"/>
            <a:chExt cx="4396647" cy="1903904"/>
          </a:xfrm>
        </p:grpSpPr>
        <p:pic>
          <p:nvPicPr>
            <p:cNvPr id="6" name="Picture 5"/>
            <p:cNvPicPr>
              <a:picLocks noChangeAspect="1"/>
            </p:cNvPicPr>
            <p:nvPr/>
          </p:nvPicPr>
          <p:blipFill>
            <a:blip r:embed="rId2"/>
            <a:stretch>
              <a:fillRect/>
            </a:stretch>
          </p:blipFill>
          <p:spPr>
            <a:xfrm>
              <a:off x="1166330" y="2008230"/>
              <a:ext cx="4396647" cy="1903904"/>
            </a:xfrm>
            <a:prstGeom prst="rect">
              <a:avLst/>
            </a:prstGeom>
          </p:spPr>
        </p:pic>
        <p:sp>
          <p:nvSpPr>
            <p:cNvPr id="7" name="Rounded Rectangle 6"/>
            <p:cNvSpPr/>
            <p:nvPr/>
          </p:nvSpPr>
          <p:spPr>
            <a:xfrm>
              <a:off x="2971241" y="2796540"/>
              <a:ext cx="343459" cy="95027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471005" y="4540514"/>
            <a:ext cx="5787297" cy="261610"/>
          </a:xfrm>
          <a:prstGeom prst="rect">
            <a:avLst/>
          </a:prstGeom>
          <a:solidFill>
            <a:srgbClr val="F2E5B3"/>
          </a:solidFill>
          <a:ln>
            <a:solidFill>
              <a:schemeClr val="tx1"/>
            </a:solidFill>
          </a:ln>
        </p:spPr>
        <p:txBody>
          <a:bodyPr wrap="square" rtlCol="0">
            <a:spAutoFit/>
          </a:bodyPr>
          <a:lstStyle/>
          <a:p>
            <a:r>
              <a:rPr lang="en-US" sz="1100" dirty="0" smtClean="0"/>
              <a:t>Copy needs to be marked YES for whatever Group or User will be approving baselines</a:t>
            </a:r>
          </a:p>
        </p:txBody>
      </p:sp>
    </p:spTree>
    <p:extLst>
      <p:ext uri="{BB962C8B-B14F-4D97-AF65-F5344CB8AC3E}">
        <p14:creationId xmlns:p14="http://schemas.microsoft.com/office/powerpoint/2010/main" val="3834153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107996"/>
          </a:xfrm>
        </p:spPr>
        <p:txBody>
          <a:bodyPr/>
          <a:lstStyle/>
          <a:p>
            <a:r>
              <a:rPr lang="en-US" sz="2000" dirty="0"/>
              <a:t>The entries in this column control whether the </a:t>
            </a:r>
            <a:r>
              <a:rPr lang="en-US" sz="2000" b="1" dirty="0"/>
              <a:t>Group</a:t>
            </a:r>
            <a:r>
              <a:rPr lang="en-US" sz="2000" dirty="0"/>
              <a:t> or </a:t>
            </a:r>
            <a:r>
              <a:rPr lang="en-US" sz="2000" b="1" dirty="0"/>
              <a:t>User ID</a:t>
            </a:r>
            <a:r>
              <a:rPr lang="en-US" sz="2000" dirty="0"/>
              <a:t> has the right to </a:t>
            </a:r>
            <a:r>
              <a:rPr lang="en-US" sz="2000" b="1" dirty="0" smtClean="0"/>
              <a:t>Delete </a:t>
            </a:r>
            <a:r>
              <a:rPr lang="en-US" sz="2000" dirty="0"/>
              <a:t>the baseline.  You would either mark them </a:t>
            </a:r>
            <a:r>
              <a:rPr lang="en-US" sz="2000" u="sng" dirty="0"/>
              <a:t>Yes</a:t>
            </a:r>
            <a:r>
              <a:rPr lang="en-US" sz="2000" dirty="0"/>
              <a:t> (to be able to </a:t>
            </a:r>
            <a:r>
              <a:rPr lang="en-US" sz="2000" dirty="0" smtClean="0"/>
              <a:t>delete) </a:t>
            </a:r>
            <a:r>
              <a:rPr lang="en-US" sz="2000" dirty="0"/>
              <a:t>or </a:t>
            </a:r>
            <a:r>
              <a:rPr lang="en-US" sz="2000" u="sng" dirty="0"/>
              <a:t>No</a:t>
            </a:r>
            <a:r>
              <a:rPr lang="en-US" sz="2000" dirty="0"/>
              <a:t> (they can’t </a:t>
            </a:r>
            <a:r>
              <a:rPr lang="en-US" sz="2000" dirty="0" smtClean="0"/>
              <a:t>delete)</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Baseline ACL Dialog Box - </a:t>
            </a:r>
            <a:r>
              <a:rPr lang="en-US" dirty="0" smtClean="0"/>
              <a:t>Delete</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23</a:t>
            </a:fld>
            <a:endParaRPr lang="en-US" sz="1000" dirty="0"/>
          </a:p>
        </p:txBody>
      </p:sp>
      <p:grpSp>
        <p:nvGrpSpPr>
          <p:cNvPr id="8" name="Group 7"/>
          <p:cNvGrpSpPr/>
          <p:nvPr/>
        </p:nvGrpSpPr>
        <p:grpSpPr>
          <a:xfrm>
            <a:off x="837146" y="2419422"/>
            <a:ext cx="5124742" cy="2225729"/>
            <a:chOff x="1166330" y="2008230"/>
            <a:chExt cx="4396647" cy="1903904"/>
          </a:xfrm>
        </p:grpSpPr>
        <p:pic>
          <p:nvPicPr>
            <p:cNvPr id="6" name="Picture 5"/>
            <p:cNvPicPr>
              <a:picLocks noChangeAspect="1"/>
            </p:cNvPicPr>
            <p:nvPr/>
          </p:nvPicPr>
          <p:blipFill>
            <a:blip r:embed="rId2"/>
            <a:stretch>
              <a:fillRect/>
            </a:stretch>
          </p:blipFill>
          <p:spPr>
            <a:xfrm>
              <a:off x="1166330" y="2008230"/>
              <a:ext cx="4396647" cy="1903904"/>
            </a:xfrm>
            <a:prstGeom prst="rect">
              <a:avLst/>
            </a:prstGeom>
          </p:spPr>
        </p:pic>
        <p:sp>
          <p:nvSpPr>
            <p:cNvPr id="7" name="Rounded Rectangle 6"/>
            <p:cNvSpPr/>
            <p:nvPr/>
          </p:nvSpPr>
          <p:spPr>
            <a:xfrm>
              <a:off x="3291281" y="2796540"/>
              <a:ext cx="343459" cy="95027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499542" y="4554733"/>
            <a:ext cx="5787297" cy="261610"/>
          </a:xfrm>
          <a:prstGeom prst="rect">
            <a:avLst/>
          </a:prstGeom>
          <a:solidFill>
            <a:srgbClr val="F2E5B3"/>
          </a:solidFill>
          <a:ln>
            <a:solidFill>
              <a:schemeClr val="tx1"/>
            </a:solidFill>
          </a:ln>
        </p:spPr>
        <p:txBody>
          <a:bodyPr wrap="square" rtlCol="0">
            <a:spAutoFit/>
          </a:bodyPr>
          <a:lstStyle/>
          <a:p>
            <a:r>
              <a:rPr lang="en-US" sz="1100" dirty="0" smtClean="0"/>
              <a:t>Delete needs to be marked YES for whatever Group or User will be approving baselines</a:t>
            </a:r>
          </a:p>
        </p:txBody>
      </p:sp>
    </p:spTree>
    <p:extLst>
      <p:ext uri="{BB962C8B-B14F-4D97-AF65-F5344CB8AC3E}">
        <p14:creationId xmlns:p14="http://schemas.microsoft.com/office/powerpoint/2010/main" val="206242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1004" y="2208088"/>
            <a:ext cx="5787297" cy="430887"/>
          </a:xfrm>
          <a:prstGeom prst="rect">
            <a:avLst/>
          </a:prstGeom>
          <a:solidFill>
            <a:srgbClr val="F2E5B3"/>
          </a:solidFill>
          <a:ln>
            <a:solidFill>
              <a:schemeClr val="tx1"/>
            </a:solidFill>
          </a:ln>
        </p:spPr>
        <p:txBody>
          <a:bodyPr wrap="square" rtlCol="0">
            <a:spAutoFit/>
          </a:bodyPr>
          <a:lstStyle/>
          <a:p>
            <a:r>
              <a:rPr lang="en-US" sz="1100" dirty="0" smtClean="0"/>
              <a:t>Update in Project needs to be marked YES for whatever Group or User will be approving baselines</a:t>
            </a:r>
          </a:p>
        </p:txBody>
      </p:sp>
      <p:sp>
        <p:nvSpPr>
          <p:cNvPr id="2" name="Content Placeholder 1"/>
          <p:cNvSpPr>
            <a:spLocks noGrp="1"/>
          </p:cNvSpPr>
          <p:nvPr>
            <p:ph idx="1"/>
          </p:nvPr>
        </p:nvSpPr>
        <p:spPr>
          <a:xfrm>
            <a:off x="328509" y="867158"/>
            <a:ext cx="6072291" cy="1384995"/>
          </a:xfrm>
        </p:spPr>
        <p:txBody>
          <a:bodyPr/>
          <a:lstStyle/>
          <a:p>
            <a:r>
              <a:rPr lang="en-US" sz="2000" dirty="0"/>
              <a:t>The entries in this column control whether the </a:t>
            </a:r>
            <a:r>
              <a:rPr lang="en-US" sz="2000" b="1" dirty="0"/>
              <a:t>Group</a:t>
            </a:r>
            <a:r>
              <a:rPr lang="en-US" sz="2000" dirty="0"/>
              <a:t> or </a:t>
            </a:r>
            <a:r>
              <a:rPr lang="en-US" sz="2000" b="1" dirty="0"/>
              <a:t>User ID</a:t>
            </a:r>
            <a:r>
              <a:rPr lang="en-US" sz="2000" dirty="0"/>
              <a:t> has the right to </a:t>
            </a:r>
            <a:r>
              <a:rPr lang="en-US" sz="2000" b="1" dirty="0" smtClean="0"/>
              <a:t>Update </a:t>
            </a:r>
            <a:r>
              <a:rPr lang="en-US" sz="2000" dirty="0" smtClean="0"/>
              <a:t>the baseline </a:t>
            </a:r>
            <a:r>
              <a:rPr lang="en-US" sz="2000" b="1" dirty="0" smtClean="0"/>
              <a:t>in</a:t>
            </a:r>
            <a:r>
              <a:rPr lang="en-US" sz="2000" dirty="0" smtClean="0"/>
              <a:t> this </a:t>
            </a:r>
            <a:r>
              <a:rPr lang="en-US" sz="2000" b="1" dirty="0" smtClean="0"/>
              <a:t>Project</a:t>
            </a:r>
            <a:r>
              <a:rPr lang="en-US" sz="2000" dirty="0" smtClean="0"/>
              <a:t>.  </a:t>
            </a:r>
            <a:r>
              <a:rPr lang="en-US" sz="2000" dirty="0"/>
              <a:t>You would either mark them </a:t>
            </a:r>
            <a:r>
              <a:rPr lang="en-US" sz="2000" u="sng" dirty="0"/>
              <a:t>Yes</a:t>
            </a:r>
            <a:r>
              <a:rPr lang="en-US" sz="2000" dirty="0"/>
              <a:t> (to be able to </a:t>
            </a:r>
            <a:r>
              <a:rPr lang="en-US" sz="2000" dirty="0" smtClean="0"/>
              <a:t>update) </a:t>
            </a:r>
            <a:r>
              <a:rPr lang="en-US" sz="2000" dirty="0"/>
              <a:t>or </a:t>
            </a:r>
            <a:r>
              <a:rPr lang="en-US" sz="2000" u="sng" dirty="0"/>
              <a:t>No</a:t>
            </a:r>
            <a:r>
              <a:rPr lang="en-US" sz="2000" dirty="0"/>
              <a:t> (they can’t </a:t>
            </a:r>
            <a:r>
              <a:rPr lang="en-US" sz="2000" dirty="0" smtClean="0"/>
              <a:t>update)</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81797"/>
            <a:ext cx="6051313" cy="775597"/>
          </a:xfrm>
        </p:spPr>
        <p:txBody>
          <a:bodyPr/>
          <a:lstStyle/>
          <a:p>
            <a:r>
              <a:rPr lang="en-US" dirty="0"/>
              <a:t>Baseline ACL Dialog Box – </a:t>
            </a:r>
            <a:r>
              <a:rPr lang="en-US" dirty="0" smtClean="0"/>
              <a:t>Update in Project</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24</a:t>
            </a:fld>
            <a:endParaRPr lang="en-US" sz="1000" dirty="0"/>
          </a:p>
        </p:txBody>
      </p:sp>
      <p:sp>
        <p:nvSpPr>
          <p:cNvPr id="6" name="TextBox 5"/>
          <p:cNvSpPr txBox="1"/>
          <p:nvPr/>
        </p:nvSpPr>
        <p:spPr>
          <a:xfrm>
            <a:off x="499542" y="4160463"/>
            <a:ext cx="5787297" cy="769441"/>
          </a:xfrm>
          <a:prstGeom prst="rect">
            <a:avLst/>
          </a:prstGeom>
          <a:solidFill>
            <a:srgbClr val="F2E5B3"/>
          </a:solidFill>
          <a:ln>
            <a:solidFill>
              <a:schemeClr val="tx1"/>
            </a:solidFill>
          </a:ln>
        </p:spPr>
        <p:txBody>
          <a:bodyPr wrap="square" rtlCol="0">
            <a:spAutoFit/>
          </a:bodyPr>
          <a:lstStyle/>
          <a:p>
            <a:r>
              <a:rPr lang="en-US" sz="1100" dirty="0" smtClean="0"/>
              <a:t>The </a:t>
            </a:r>
            <a:r>
              <a:rPr lang="en-US" sz="1100" u="sng" dirty="0" smtClean="0"/>
              <a:t>Update in Project</a:t>
            </a:r>
            <a:r>
              <a:rPr lang="en-US" sz="1100" dirty="0" smtClean="0"/>
              <a:t> and </a:t>
            </a:r>
            <a:r>
              <a:rPr lang="en-US" sz="1100" u="sng" dirty="0" smtClean="0"/>
              <a:t>Update in Master</a:t>
            </a:r>
            <a:r>
              <a:rPr lang="en-US" sz="1100" dirty="0" smtClean="0"/>
              <a:t> options are independent of each other. For example, if </a:t>
            </a:r>
            <a:r>
              <a:rPr lang="en-US" sz="1100" u="sng" dirty="0" smtClean="0"/>
              <a:t>Update in Project</a:t>
            </a:r>
            <a:r>
              <a:rPr lang="en-US" sz="1100" dirty="0" smtClean="0"/>
              <a:t> was set to </a:t>
            </a:r>
            <a:r>
              <a:rPr lang="en-US" sz="1100" b="1" dirty="0" smtClean="0"/>
              <a:t>No</a:t>
            </a:r>
            <a:r>
              <a:rPr lang="en-US" sz="1100" dirty="0" smtClean="0"/>
              <a:t>, and </a:t>
            </a:r>
            <a:r>
              <a:rPr lang="en-US" sz="1100" u="sng" dirty="0" smtClean="0"/>
              <a:t>Update in Master</a:t>
            </a:r>
            <a:r>
              <a:rPr lang="en-US" sz="1100" dirty="0" smtClean="0"/>
              <a:t> set to </a:t>
            </a:r>
            <a:r>
              <a:rPr lang="en-US" sz="1100" b="1" dirty="0" smtClean="0"/>
              <a:t>Yes</a:t>
            </a:r>
            <a:r>
              <a:rPr lang="en-US" sz="1100" dirty="0" smtClean="0"/>
              <a:t>, then the group or user will not be able to update the baseline if the project is opened on its own, but will be able to update the baseline if the project is opened as an external subproject.</a:t>
            </a:r>
          </a:p>
        </p:txBody>
      </p:sp>
      <p:grpSp>
        <p:nvGrpSpPr>
          <p:cNvPr id="9" name="Group 8"/>
          <p:cNvGrpSpPr/>
          <p:nvPr/>
        </p:nvGrpSpPr>
        <p:grpSpPr>
          <a:xfrm>
            <a:off x="1166330" y="2488705"/>
            <a:ext cx="4396647" cy="1671757"/>
            <a:chOff x="1166330" y="2008230"/>
            <a:chExt cx="4396647" cy="1903904"/>
          </a:xfrm>
        </p:grpSpPr>
        <p:pic>
          <p:nvPicPr>
            <p:cNvPr id="7" name="Picture 6"/>
            <p:cNvPicPr>
              <a:picLocks noChangeAspect="1"/>
            </p:cNvPicPr>
            <p:nvPr/>
          </p:nvPicPr>
          <p:blipFill>
            <a:blip r:embed="rId2"/>
            <a:stretch>
              <a:fillRect/>
            </a:stretch>
          </p:blipFill>
          <p:spPr>
            <a:xfrm>
              <a:off x="1166330" y="2008230"/>
              <a:ext cx="4396647" cy="1903904"/>
            </a:xfrm>
            <a:prstGeom prst="rect">
              <a:avLst/>
            </a:prstGeom>
          </p:spPr>
        </p:pic>
        <p:sp>
          <p:nvSpPr>
            <p:cNvPr id="8" name="Rounded Rectangle 7"/>
            <p:cNvSpPr/>
            <p:nvPr/>
          </p:nvSpPr>
          <p:spPr>
            <a:xfrm>
              <a:off x="3618941" y="2788920"/>
              <a:ext cx="488239" cy="96551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60081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166330" y="2448382"/>
            <a:ext cx="4396647" cy="1903904"/>
          </a:xfrm>
          <a:prstGeom prst="rect">
            <a:avLst/>
          </a:prstGeom>
        </p:spPr>
      </p:pic>
      <p:sp>
        <p:nvSpPr>
          <p:cNvPr id="8" name="Rounded Rectangle 7"/>
          <p:cNvSpPr/>
          <p:nvPr/>
        </p:nvSpPr>
        <p:spPr>
          <a:xfrm>
            <a:off x="4102525" y="3240843"/>
            <a:ext cx="462041" cy="968421"/>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idx="1"/>
          </p:nvPr>
        </p:nvSpPr>
        <p:spPr>
          <a:xfrm>
            <a:off x="328509" y="836558"/>
            <a:ext cx="6072291" cy="1551194"/>
          </a:xfrm>
        </p:spPr>
        <p:txBody>
          <a:bodyPr/>
          <a:lstStyle/>
          <a:p>
            <a:r>
              <a:rPr lang="en-US" sz="1600" dirty="0" smtClean="0"/>
              <a:t>The entries in the column control whether the group or user has the right to update this baseline when this project is opened in the context of a Multi project (Master project).  The Multi project must have a baseline created with the “Use Baseline of the Same Name on External Subprojects” and the correct Update selections on the baseline* </a:t>
            </a:r>
            <a:r>
              <a:rPr lang="en-US" sz="1400" i="1" dirty="0" smtClean="0"/>
              <a:t>(for further information on this functionality see OPP 8 Documentation)</a:t>
            </a:r>
            <a:endParaRPr lang="en-US" sz="1400" i="1"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81797"/>
            <a:ext cx="6051313" cy="775597"/>
          </a:xfrm>
        </p:spPr>
        <p:txBody>
          <a:bodyPr/>
          <a:lstStyle/>
          <a:p>
            <a:r>
              <a:rPr lang="en-US" dirty="0"/>
              <a:t>Baseline ACL Dialog Box – </a:t>
            </a:r>
            <a:r>
              <a:rPr lang="en-US" dirty="0" smtClean="0"/>
              <a:t>Update in Master</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25</a:t>
            </a:fld>
            <a:endParaRPr lang="en-US" sz="1000" dirty="0"/>
          </a:p>
        </p:txBody>
      </p:sp>
      <p:sp>
        <p:nvSpPr>
          <p:cNvPr id="6" name="TextBox 5"/>
          <p:cNvSpPr txBox="1"/>
          <p:nvPr/>
        </p:nvSpPr>
        <p:spPr>
          <a:xfrm>
            <a:off x="499542" y="4508439"/>
            <a:ext cx="5787297" cy="430887"/>
          </a:xfrm>
          <a:prstGeom prst="rect">
            <a:avLst/>
          </a:prstGeom>
          <a:solidFill>
            <a:srgbClr val="F2E5B3"/>
          </a:solidFill>
          <a:ln>
            <a:solidFill>
              <a:schemeClr val="tx1"/>
            </a:solidFill>
          </a:ln>
        </p:spPr>
        <p:txBody>
          <a:bodyPr wrap="square" rtlCol="0">
            <a:spAutoFit/>
          </a:bodyPr>
          <a:lstStyle/>
          <a:p>
            <a:r>
              <a:rPr lang="en-US" sz="1100" dirty="0" smtClean="0"/>
              <a:t>* This option is a functionality to be used by BCA.  For BDS programs (especially those on level 4/5 change control), this field should always be marked </a:t>
            </a:r>
            <a:r>
              <a:rPr lang="en-US" sz="1100" b="1" u="sng" dirty="0" smtClean="0"/>
              <a:t>NO</a:t>
            </a:r>
            <a:r>
              <a:rPr lang="en-US" sz="1100" dirty="0" smtClean="0"/>
              <a:t>.</a:t>
            </a:r>
          </a:p>
        </p:txBody>
      </p:sp>
    </p:spTree>
    <p:extLst>
      <p:ext uri="{BB962C8B-B14F-4D97-AF65-F5344CB8AC3E}">
        <p14:creationId xmlns:p14="http://schemas.microsoft.com/office/powerpoint/2010/main" val="74950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107996"/>
          </a:xfrm>
        </p:spPr>
        <p:txBody>
          <a:bodyPr/>
          <a:lstStyle/>
          <a:p>
            <a:r>
              <a:rPr lang="en-US" sz="2000" dirty="0"/>
              <a:t>The entries in this column control whether the </a:t>
            </a:r>
            <a:r>
              <a:rPr lang="en-US" sz="2000" b="1" dirty="0"/>
              <a:t>Group</a:t>
            </a:r>
            <a:r>
              <a:rPr lang="en-US" sz="2000" dirty="0"/>
              <a:t> or </a:t>
            </a:r>
            <a:r>
              <a:rPr lang="en-US" sz="2000" b="1" dirty="0"/>
              <a:t>User ID</a:t>
            </a:r>
            <a:r>
              <a:rPr lang="en-US" sz="2000" dirty="0"/>
              <a:t> has the right to </a:t>
            </a:r>
            <a:r>
              <a:rPr lang="en-US" sz="2000" b="1" dirty="0" smtClean="0"/>
              <a:t>View </a:t>
            </a:r>
            <a:r>
              <a:rPr lang="en-US" sz="2000" dirty="0"/>
              <a:t>the baseline.  You would either mark them </a:t>
            </a:r>
            <a:r>
              <a:rPr lang="en-US" sz="2000" u="sng" dirty="0"/>
              <a:t>Yes</a:t>
            </a:r>
            <a:r>
              <a:rPr lang="en-US" sz="2000" dirty="0"/>
              <a:t> (to be able to </a:t>
            </a:r>
            <a:r>
              <a:rPr lang="en-US" sz="2000" dirty="0" smtClean="0"/>
              <a:t>view) </a:t>
            </a:r>
            <a:r>
              <a:rPr lang="en-US" sz="2000" dirty="0"/>
              <a:t>or </a:t>
            </a:r>
            <a:r>
              <a:rPr lang="en-US" sz="2000" u="sng" dirty="0"/>
              <a:t>No</a:t>
            </a:r>
            <a:r>
              <a:rPr lang="en-US" sz="2000" dirty="0"/>
              <a:t> (they can’t </a:t>
            </a:r>
            <a:r>
              <a:rPr lang="en-US" sz="2000" dirty="0" smtClean="0"/>
              <a:t>view)</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a:t>
            </a:r>
            <a:r>
              <a:rPr lang="en-US" dirty="0"/>
              <a:t>Dialog Box - </a:t>
            </a:r>
            <a:r>
              <a:rPr lang="en-US" dirty="0" smtClean="0"/>
              <a:t>View</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26</a:t>
            </a:fld>
            <a:endParaRPr lang="en-US" sz="1000" dirty="0"/>
          </a:p>
        </p:txBody>
      </p:sp>
      <p:grpSp>
        <p:nvGrpSpPr>
          <p:cNvPr id="8" name="Group 7"/>
          <p:cNvGrpSpPr/>
          <p:nvPr/>
        </p:nvGrpSpPr>
        <p:grpSpPr>
          <a:xfrm>
            <a:off x="1230676" y="2497982"/>
            <a:ext cx="4396647" cy="1903904"/>
            <a:chOff x="1166330" y="2008230"/>
            <a:chExt cx="4396647" cy="1903904"/>
          </a:xfrm>
        </p:grpSpPr>
        <p:pic>
          <p:nvPicPr>
            <p:cNvPr id="6" name="Picture 5"/>
            <p:cNvPicPr>
              <a:picLocks noChangeAspect="1"/>
            </p:cNvPicPr>
            <p:nvPr/>
          </p:nvPicPr>
          <p:blipFill>
            <a:blip r:embed="rId2"/>
            <a:stretch>
              <a:fillRect/>
            </a:stretch>
          </p:blipFill>
          <p:spPr>
            <a:xfrm>
              <a:off x="1166330" y="2008230"/>
              <a:ext cx="4396647" cy="1903904"/>
            </a:xfrm>
            <a:prstGeom prst="rect">
              <a:avLst/>
            </a:prstGeom>
          </p:spPr>
        </p:pic>
        <p:sp>
          <p:nvSpPr>
            <p:cNvPr id="7" name="Rounded Rectangle 6"/>
            <p:cNvSpPr/>
            <p:nvPr/>
          </p:nvSpPr>
          <p:spPr>
            <a:xfrm>
              <a:off x="4563821" y="2788920"/>
              <a:ext cx="335839" cy="96551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nvSpPr>
        <p:spPr>
          <a:xfrm>
            <a:off x="471005" y="4516130"/>
            <a:ext cx="5787297" cy="430887"/>
          </a:xfrm>
          <a:prstGeom prst="rect">
            <a:avLst/>
          </a:prstGeom>
          <a:solidFill>
            <a:srgbClr val="F2E5B3"/>
          </a:solidFill>
          <a:ln>
            <a:solidFill>
              <a:schemeClr val="tx1"/>
            </a:solidFill>
          </a:ln>
        </p:spPr>
        <p:txBody>
          <a:bodyPr wrap="square" rtlCol="0">
            <a:spAutoFit/>
          </a:bodyPr>
          <a:lstStyle/>
          <a:p>
            <a:r>
              <a:rPr lang="en-US" sz="1100" dirty="0" smtClean="0"/>
              <a:t>Typically you’d mark this YES for all groups and/or users defined, but at a minimum, View needs to be marked YES for whatever Group or User will be approving baselines</a:t>
            </a:r>
          </a:p>
        </p:txBody>
      </p:sp>
    </p:spTree>
    <p:extLst>
      <p:ext uri="{BB962C8B-B14F-4D97-AF65-F5344CB8AC3E}">
        <p14:creationId xmlns:p14="http://schemas.microsoft.com/office/powerpoint/2010/main" val="1474192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Example of </a:t>
            </a:r>
            <a:r>
              <a:rPr lang="en-US" dirty="0" smtClean="0"/>
              <a:t>Baseline ACL</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27</a:t>
            </a:fld>
            <a:endParaRPr lang="en-US" sz="1000" dirty="0"/>
          </a:p>
        </p:txBody>
      </p:sp>
      <p:pic>
        <p:nvPicPr>
          <p:cNvPr id="6" name="Picture 5"/>
          <p:cNvPicPr>
            <a:picLocks noChangeAspect="1"/>
          </p:cNvPicPr>
          <p:nvPr/>
        </p:nvPicPr>
        <p:blipFill>
          <a:blip r:embed="rId2"/>
          <a:stretch>
            <a:fillRect/>
          </a:stretch>
        </p:blipFill>
        <p:spPr>
          <a:xfrm>
            <a:off x="235526" y="979114"/>
            <a:ext cx="6400800" cy="2724150"/>
          </a:xfrm>
          <a:prstGeom prst="rect">
            <a:avLst/>
          </a:prstGeom>
        </p:spPr>
      </p:pic>
    </p:spTree>
    <p:extLst>
      <p:ext uri="{BB962C8B-B14F-4D97-AF65-F5344CB8AC3E}">
        <p14:creationId xmlns:p14="http://schemas.microsoft.com/office/powerpoint/2010/main" val="666099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609946"/>
            <a:ext cx="6072291" cy="2437590"/>
          </a:xfrm>
        </p:spPr>
        <p:txBody>
          <a:bodyPr/>
          <a:lstStyle/>
          <a:p>
            <a:pPr marL="0" indent="0">
              <a:buNone/>
            </a:pPr>
            <a:r>
              <a:rPr lang="en-US" sz="1200" u="sng" dirty="0"/>
              <a:t>Tip &amp; </a:t>
            </a:r>
            <a:r>
              <a:rPr lang="en-US" sz="1200" u="sng" dirty="0" smtClean="0"/>
              <a:t>Trick / Short-cut</a:t>
            </a:r>
            <a:endParaRPr lang="en-US" sz="1200" u="sng" dirty="0"/>
          </a:p>
          <a:p>
            <a:pPr marL="0" indent="0">
              <a:buNone/>
            </a:pPr>
            <a:r>
              <a:rPr lang="en-US" sz="1200" dirty="0"/>
              <a:t>A template can be created in Excel and copied &amp; pasted into the Access control window of pending baselines.</a:t>
            </a:r>
          </a:p>
          <a:p>
            <a:pPr marL="160734" indent="-160734">
              <a:buFont typeface="Arial" panose="020B0604020202020204" pitchFamily="34" charset="0"/>
              <a:buChar char="•"/>
            </a:pPr>
            <a:r>
              <a:rPr lang="en-US" sz="1200" dirty="0"/>
              <a:t>Build your standard settings in OPP, so all the Group names are listed properly</a:t>
            </a:r>
          </a:p>
          <a:p>
            <a:pPr marL="160734" indent="-160734">
              <a:buFont typeface="Arial" panose="020B0604020202020204" pitchFamily="34" charset="0"/>
              <a:buChar char="•"/>
            </a:pPr>
            <a:r>
              <a:rPr lang="en-US" sz="1200" dirty="0"/>
              <a:t>Highlight the rows </a:t>
            </a:r>
            <a:r>
              <a:rPr lang="en-US" sz="1200" dirty="0" smtClean="0"/>
              <a:t>&gt; </a:t>
            </a:r>
            <a:r>
              <a:rPr lang="en-US" sz="1200" dirty="0"/>
              <a:t>Copy</a:t>
            </a:r>
          </a:p>
          <a:p>
            <a:pPr marL="160734" indent="-160734">
              <a:buFont typeface="Arial" panose="020B0604020202020204" pitchFamily="34" charset="0"/>
              <a:buChar char="•"/>
            </a:pPr>
            <a:r>
              <a:rPr lang="en-US" sz="1200" dirty="0"/>
              <a:t>Open Excel </a:t>
            </a:r>
            <a:r>
              <a:rPr lang="en-US" sz="1200" dirty="0" smtClean="0"/>
              <a:t>&gt; </a:t>
            </a:r>
            <a:r>
              <a:rPr lang="en-US" sz="1200" dirty="0"/>
              <a:t>Paste &gt;  Save the Excel File</a:t>
            </a:r>
          </a:p>
          <a:p>
            <a:pPr marL="0" indent="0">
              <a:buNone/>
            </a:pPr>
            <a:r>
              <a:rPr lang="en-US" sz="1200" dirty="0" smtClean="0"/>
              <a:t>Next </a:t>
            </a:r>
            <a:r>
              <a:rPr lang="en-US" sz="1200" dirty="0"/>
              <a:t>time you create a pending baseline</a:t>
            </a:r>
          </a:p>
          <a:p>
            <a:pPr marL="160734" indent="-160734">
              <a:buFont typeface="Arial" panose="020B0604020202020204" pitchFamily="34" charset="0"/>
              <a:buChar char="•"/>
            </a:pPr>
            <a:r>
              <a:rPr lang="en-US" sz="1200" dirty="0"/>
              <a:t>Open your excel file, highlight &amp; Copy your settings and Paste into the Access control window.</a:t>
            </a:r>
          </a:p>
          <a:p>
            <a:pPr marL="0" indent="0">
              <a:buNone/>
            </a:pPr>
            <a:r>
              <a:rPr lang="en-US" sz="1200" dirty="0" smtClean="0"/>
              <a:t>Note</a:t>
            </a:r>
            <a:endParaRPr lang="en-US" sz="1200" dirty="0"/>
          </a:p>
          <a:p>
            <a:pPr marL="171450" indent="-171450">
              <a:buFont typeface="Arial" panose="020B0604020202020204" pitchFamily="34" charset="0"/>
              <a:buChar char="•"/>
            </a:pPr>
            <a:r>
              <a:rPr lang="en-US" sz="1200" dirty="0"/>
              <a:t>Settings for ‘Update in Master’ must match between the Pending &amp; PMB baselines, for successful approval of the pending baseline</a:t>
            </a:r>
            <a:r>
              <a:rPr lang="en-US" sz="1200" dirty="0" smtClean="0"/>
              <a:t>.</a:t>
            </a:r>
            <a:endParaRPr lang="en-US" sz="1200" dirty="0"/>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Baseline ACL – Tip for users</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28</a:t>
            </a:fld>
            <a:endParaRPr lang="en-US" sz="1000" dirty="0"/>
          </a:p>
        </p:txBody>
      </p:sp>
      <p:grpSp>
        <p:nvGrpSpPr>
          <p:cNvPr id="6" name="Group 5"/>
          <p:cNvGrpSpPr/>
          <p:nvPr/>
        </p:nvGrpSpPr>
        <p:grpSpPr>
          <a:xfrm>
            <a:off x="388960" y="3115773"/>
            <a:ext cx="5897879" cy="1842945"/>
            <a:chOff x="322327" y="2383177"/>
            <a:chExt cx="5897879" cy="1842945"/>
          </a:xfrm>
        </p:grpSpPr>
        <p:pic>
          <p:nvPicPr>
            <p:cNvPr id="7" name="Picture 6"/>
            <p:cNvPicPr>
              <a:picLocks noChangeAspect="1"/>
            </p:cNvPicPr>
            <p:nvPr/>
          </p:nvPicPr>
          <p:blipFill>
            <a:blip r:embed="rId2"/>
            <a:stretch>
              <a:fillRect/>
            </a:stretch>
          </p:blipFill>
          <p:spPr>
            <a:xfrm>
              <a:off x="322327" y="2383177"/>
              <a:ext cx="2143295" cy="924496"/>
            </a:xfrm>
            <a:prstGeom prst="rect">
              <a:avLst/>
            </a:prstGeom>
          </p:spPr>
        </p:pic>
        <p:pic>
          <p:nvPicPr>
            <p:cNvPr id="8" name="Picture 7"/>
            <p:cNvPicPr>
              <a:picLocks noChangeAspect="1"/>
            </p:cNvPicPr>
            <p:nvPr/>
          </p:nvPicPr>
          <p:blipFill>
            <a:blip r:embed="rId3"/>
            <a:stretch>
              <a:fillRect/>
            </a:stretch>
          </p:blipFill>
          <p:spPr>
            <a:xfrm>
              <a:off x="2077974" y="3101000"/>
              <a:ext cx="2133481" cy="849993"/>
            </a:xfrm>
            <a:prstGeom prst="rect">
              <a:avLst/>
            </a:prstGeom>
            <a:ln>
              <a:solidFill>
                <a:schemeClr val="tx2"/>
              </a:solidFill>
            </a:ln>
          </p:spPr>
        </p:pic>
        <p:pic>
          <p:nvPicPr>
            <p:cNvPr id="9" name="Picture 8"/>
            <p:cNvPicPr>
              <a:picLocks noChangeAspect="1"/>
            </p:cNvPicPr>
            <p:nvPr/>
          </p:nvPicPr>
          <p:blipFill>
            <a:blip r:embed="rId4"/>
            <a:stretch>
              <a:fillRect/>
            </a:stretch>
          </p:blipFill>
          <p:spPr>
            <a:xfrm>
              <a:off x="4086725" y="3307673"/>
              <a:ext cx="2133481" cy="918449"/>
            </a:xfrm>
            <a:prstGeom prst="rect">
              <a:avLst/>
            </a:prstGeom>
            <a:ln>
              <a:solidFill>
                <a:schemeClr val="tx2"/>
              </a:solidFill>
            </a:ln>
          </p:spPr>
        </p:pic>
        <p:sp>
          <p:nvSpPr>
            <p:cNvPr id="10" name="TextBox 9"/>
            <p:cNvSpPr txBox="1"/>
            <p:nvPr/>
          </p:nvSpPr>
          <p:spPr>
            <a:xfrm>
              <a:off x="3144714" y="2620901"/>
              <a:ext cx="2403408" cy="456087"/>
            </a:xfrm>
            <a:prstGeom prst="rect">
              <a:avLst/>
            </a:prstGeom>
            <a:noFill/>
          </p:spPr>
          <p:txBody>
            <a:bodyPr wrap="square" rtlCol="0">
              <a:spAutoFit/>
            </a:bodyPr>
            <a:lstStyle/>
            <a:p>
              <a:pPr algn="ctr"/>
              <a:r>
                <a:rPr lang="en-US" sz="788" dirty="0">
                  <a:solidFill>
                    <a:srgbClr val="FF0000"/>
                  </a:solidFill>
                  <a:latin typeface="Century Gothic" panose="020B0502020202020204" pitchFamily="34" charset="0"/>
                </a:rPr>
                <a:t>***REMEMBER***</a:t>
              </a:r>
            </a:p>
            <a:p>
              <a:pPr algn="ctr"/>
              <a:r>
                <a:rPr lang="en-US" sz="788" dirty="0" smtClean="0">
                  <a:solidFill>
                    <a:srgbClr val="FF0000"/>
                  </a:solidFill>
                  <a:latin typeface="Century Gothic" panose="020B0502020202020204" pitchFamily="34" charset="0"/>
                </a:rPr>
                <a:t>For BDS programs - Update </a:t>
              </a:r>
              <a:r>
                <a:rPr lang="en-US" sz="788" dirty="0">
                  <a:solidFill>
                    <a:srgbClr val="FF0000"/>
                  </a:solidFill>
                  <a:latin typeface="Century Gothic" panose="020B0502020202020204" pitchFamily="34" charset="0"/>
                </a:rPr>
                <a:t>in Master should ALWAYS be set to </a:t>
              </a:r>
              <a:r>
                <a:rPr lang="en-US" sz="788" dirty="0" smtClean="0">
                  <a:solidFill>
                    <a:srgbClr val="FF0000"/>
                  </a:solidFill>
                  <a:latin typeface="Century Gothic" panose="020B0502020202020204" pitchFamily="34" charset="0"/>
                </a:rPr>
                <a:t>NO</a:t>
              </a:r>
              <a:endParaRPr lang="en-US" sz="788" dirty="0">
                <a:solidFill>
                  <a:srgbClr val="FF0000"/>
                </a:solidFill>
                <a:latin typeface="Century Gothic" panose="020B0502020202020204" pitchFamily="34" charset="0"/>
              </a:endParaRPr>
            </a:p>
          </p:txBody>
        </p:sp>
      </p:grpSp>
    </p:spTree>
    <p:extLst>
      <p:ext uri="{BB962C8B-B14F-4D97-AF65-F5344CB8AC3E}">
        <p14:creationId xmlns:p14="http://schemas.microsoft.com/office/powerpoint/2010/main" val="77670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609946"/>
            <a:ext cx="6072291" cy="997196"/>
          </a:xfrm>
        </p:spPr>
        <p:txBody>
          <a:bodyPr/>
          <a:lstStyle/>
          <a:p>
            <a:pPr marL="0" indent="0">
              <a:buNone/>
            </a:pPr>
            <a:r>
              <a:rPr lang="en-US" sz="1200" u="sng" dirty="0"/>
              <a:t>Tip &amp; </a:t>
            </a:r>
            <a:r>
              <a:rPr lang="en-US" sz="1200" u="sng" dirty="0" smtClean="0"/>
              <a:t>Trick / Short-cut</a:t>
            </a:r>
            <a:endParaRPr lang="en-US" sz="1200" u="sng" dirty="0"/>
          </a:p>
          <a:p>
            <a:pPr marL="0" indent="0">
              <a:buNone/>
            </a:pPr>
            <a:r>
              <a:rPr lang="en-US" sz="1200" dirty="0" smtClean="0"/>
              <a:t>On objects that you own, there is tool that allows users to mass update the Access Controls (or Ownership)</a:t>
            </a:r>
            <a:endParaRPr lang="en-US" sz="1200" dirty="0"/>
          </a:p>
          <a:p>
            <a:pPr marL="0" indent="0">
              <a:buNone/>
            </a:pPr>
            <a:r>
              <a:rPr lang="en-US" sz="1200" dirty="0" smtClean="0"/>
              <a:t>This can be accomplished via File / Manage Files / Change Owner and Access Rights</a:t>
            </a:r>
          </a:p>
          <a:p>
            <a:pPr marL="0" indent="0">
              <a:buNone/>
            </a:pPr>
            <a:r>
              <a:rPr lang="en-US" sz="1200" dirty="0" smtClean="0"/>
              <a:t>Once inside the tool, you can select which objects (or all objects)</a:t>
            </a:r>
            <a:endParaRPr lang="en-US" sz="1200" dirty="0"/>
          </a:p>
        </p:txBody>
      </p:sp>
      <p:sp>
        <p:nvSpPr>
          <p:cNvPr id="3" name="Footer Placeholder 2"/>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Tip for Updating Access Controls</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29</a:t>
            </a:fld>
            <a:endParaRPr lang="en-US" sz="1000" dirty="0"/>
          </a:p>
        </p:txBody>
      </p:sp>
      <p:pic>
        <p:nvPicPr>
          <p:cNvPr id="1027" name="Picture 3" descr="image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744" y="1730840"/>
            <a:ext cx="4805656" cy="2923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90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OBJECT ACCESS CONTROLS</a:t>
            </a:r>
            <a:endParaRPr lang="en-US" dirty="0"/>
          </a:p>
        </p:txBody>
      </p:sp>
      <p:sp>
        <p:nvSpPr>
          <p:cNvPr id="3" name="Slide Number Placeholder 2"/>
          <p:cNvSpPr>
            <a:spLocks noGrp="1"/>
          </p:cNvSpPr>
          <p:nvPr>
            <p:ph type="sldNum" sz="quarter" idx="10"/>
          </p:nvPr>
        </p:nvSpPr>
        <p:spPr/>
        <p:txBody>
          <a:bodyPr/>
          <a:lstStyle/>
          <a:p>
            <a:pPr>
              <a:defRPr/>
            </a:pPr>
            <a:fld id="{8B020C7A-6656-4570-9E27-FCA6D6A8AA0A}" type="slidenum">
              <a:rPr lang="en-US" smtClean="0"/>
              <a:pPr>
                <a:defRPr/>
              </a:pPr>
              <a:t>3</a:t>
            </a:fld>
            <a:endParaRPr lang="en-US" dirty="0"/>
          </a:p>
        </p:txBody>
      </p:sp>
    </p:spTree>
    <p:extLst>
      <p:ext uri="{BB962C8B-B14F-4D97-AF65-F5344CB8AC3E}">
        <p14:creationId xmlns:p14="http://schemas.microsoft.com/office/powerpoint/2010/main" val="3033784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defTabSz="708422"/>
            <a:r>
              <a:rPr lang="en-US" altLang="en-US" dirty="0"/>
              <a:t>Change Log</a:t>
            </a:r>
          </a:p>
        </p:txBody>
      </p:sp>
      <p:sp>
        <p:nvSpPr>
          <p:cNvPr id="69" name="Slide Number Placeholder 3"/>
          <p:cNvSpPr>
            <a:spLocks noGrp="1"/>
          </p:cNvSpPr>
          <p:nvPr>
            <p:ph type="sldNum" sz="quarter" idx="4"/>
          </p:nvPr>
        </p:nvSpPr>
        <p:spPr/>
        <p:txBody>
          <a:bodyPr/>
          <a:lstStyle/>
          <a:p>
            <a:fld id="{1C9F8290-D085-4646-929F-631E8BE5E3FA}" type="slidenum">
              <a:rPr lang="en-US" altLang="en-US"/>
              <a:pPr/>
              <a:t>30</a:t>
            </a:fld>
            <a:endParaRPr lang="en-US" altLang="en-US" dirty="0"/>
          </a:p>
        </p:txBody>
      </p:sp>
      <p:graphicFrame>
        <p:nvGraphicFramePr>
          <p:cNvPr id="656460" name="Group 76"/>
          <p:cNvGraphicFramePr>
            <a:graphicFrameLocks noGrp="1"/>
          </p:cNvGraphicFramePr>
          <p:nvPr>
            <p:ph idx="4294967295"/>
            <p:extLst>
              <p:ext uri="{D42A27DB-BD31-4B8C-83A1-F6EECF244321}">
                <p14:modId xmlns:p14="http://schemas.microsoft.com/office/powerpoint/2010/main" val="1393842873"/>
              </p:ext>
            </p:extLst>
          </p:nvPr>
        </p:nvGraphicFramePr>
        <p:xfrm>
          <a:off x="457200" y="984647"/>
          <a:ext cx="5830491" cy="2681790"/>
        </p:xfrm>
        <a:graphic>
          <a:graphicData uri="http://schemas.openxmlformats.org/drawingml/2006/table">
            <a:tbl>
              <a:tblPr/>
              <a:tblGrid>
                <a:gridCol w="1037035"/>
                <a:gridCol w="1126331"/>
                <a:gridCol w="3667125"/>
              </a:tblGrid>
              <a:tr h="177404">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dirty="0" smtClean="0">
                          <a:ln>
                            <a:noFill/>
                          </a:ln>
                          <a:solidFill>
                            <a:schemeClr val="tx1"/>
                          </a:solidFill>
                          <a:effectLst/>
                          <a:latin typeface="Arial" panose="020B0604020202020204" pitchFamily="34" charset="0"/>
                        </a:rPr>
                        <a:t>04/20/17</a:t>
                      </a: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dirty="0" smtClean="0">
                          <a:ln>
                            <a:noFill/>
                          </a:ln>
                          <a:solidFill>
                            <a:schemeClr val="tx1"/>
                          </a:solidFill>
                          <a:effectLst/>
                          <a:latin typeface="Arial" panose="020B0604020202020204" pitchFamily="34" charset="0"/>
                        </a:rPr>
                        <a:t>ALL</a:t>
                      </a: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dirty="0" smtClean="0">
                          <a:ln>
                            <a:noFill/>
                          </a:ln>
                          <a:solidFill>
                            <a:schemeClr val="tx1"/>
                          </a:solidFill>
                          <a:effectLst/>
                          <a:latin typeface="Arial" panose="020B0604020202020204" pitchFamily="34" charset="0"/>
                        </a:rPr>
                        <a:t>New Material</a:t>
                      </a: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49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smtClean="0">
                        <a:ln>
                          <a:noFill/>
                        </a:ln>
                        <a:solidFill>
                          <a:schemeClr val="tx1"/>
                        </a:solidFill>
                        <a:effectLst/>
                        <a:latin typeface="Arial" panose="020B0604020202020204" pitchFamily="34" charset="0"/>
                      </a:endParaRPr>
                    </a:p>
                  </a:txBody>
                  <a:tcPr marL="72105" marR="72105" marT="36053" marB="36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665447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677656"/>
          </a:xfrm>
        </p:spPr>
        <p:txBody>
          <a:bodyPr/>
          <a:lstStyle/>
          <a:p>
            <a:r>
              <a:rPr lang="en-US" sz="2000" dirty="0" smtClean="0"/>
              <a:t>Access Controls allows the owner of an object to grant User Groups (made up of multiple users) and/or individual Users the ability to access said object.</a:t>
            </a:r>
          </a:p>
          <a:p>
            <a:r>
              <a:rPr lang="en-US" sz="2000" dirty="0" smtClean="0"/>
              <a:t>Access can be granted for </a:t>
            </a:r>
            <a:r>
              <a:rPr lang="en-US" sz="2000" u="sng" dirty="0" smtClean="0"/>
              <a:t>Read Only</a:t>
            </a:r>
            <a:r>
              <a:rPr lang="en-US" sz="2000" dirty="0" smtClean="0"/>
              <a:t> access (users can see and open the object but cannot save changes to it)</a:t>
            </a:r>
          </a:p>
          <a:p>
            <a:r>
              <a:rPr lang="en-US" sz="2000" dirty="0" smtClean="0"/>
              <a:t>Access can be granted for </a:t>
            </a:r>
            <a:r>
              <a:rPr lang="en-US" sz="2000" u="sng" dirty="0" smtClean="0"/>
              <a:t>Write</a:t>
            </a:r>
            <a:r>
              <a:rPr lang="en-US" sz="2000" dirty="0" smtClean="0"/>
              <a:t> access (users can see, open and modify the object)</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smtClean="0"/>
              <a:t>Object Access Controls (ACL)</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4</a:t>
            </a:fld>
            <a:endParaRPr lang="en-US" sz="1000" dirty="0"/>
          </a:p>
        </p:txBody>
      </p:sp>
      <p:sp>
        <p:nvSpPr>
          <p:cNvPr id="6" name="TextBox 5"/>
          <p:cNvSpPr txBox="1"/>
          <p:nvPr/>
        </p:nvSpPr>
        <p:spPr>
          <a:xfrm>
            <a:off x="438912" y="4282208"/>
            <a:ext cx="6059424" cy="646331"/>
          </a:xfrm>
          <a:prstGeom prst="rect">
            <a:avLst/>
          </a:prstGeom>
          <a:solidFill>
            <a:srgbClr val="FFFF99"/>
          </a:solidFill>
          <a:ln>
            <a:solidFill>
              <a:srgbClr val="FF0000"/>
            </a:solidFill>
          </a:ln>
        </p:spPr>
        <p:txBody>
          <a:bodyPr wrap="square" rtlCol="0">
            <a:spAutoFit/>
          </a:bodyPr>
          <a:lstStyle/>
          <a:p>
            <a:r>
              <a:rPr lang="en-US" sz="1200" dirty="0" smtClean="0"/>
              <a:t>Objects are considered to be Projects, Views, Ancillary files, Filters, Sorts, Title </a:t>
            </a:r>
            <a:r>
              <a:rPr lang="en-US" sz="1200" dirty="0"/>
              <a:t>B</a:t>
            </a:r>
            <a:r>
              <a:rPr lang="en-US" sz="1200" dirty="0" smtClean="0"/>
              <a:t>locks, Calculated Fields, Global Edits, Batch Global Edits, Resource Files, Code Files and Calendar Files</a:t>
            </a:r>
            <a:endParaRPr lang="en-US" sz="1200" dirty="0"/>
          </a:p>
        </p:txBody>
      </p:sp>
    </p:spTree>
    <p:extLst>
      <p:ext uri="{BB962C8B-B14F-4D97-AF65-F5344CB8AC3E}">
        <p14:creationId xmlns:p14="http://schemas.microsoft.com/office/powerpoint/2010/main" val="4136177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35526" y="116028"/>
            <a:ext cx="6051313" cy="387798"/>
          </a:xfrm>
        </p:spPr>
        <p:txBody>
          <a:bodyPr/>
          <a:lstStyle/>
          <a:p>
            <a:r>
              <a:rPr lang="en-US" dirty="0" smtClean="0"/>
              <a:t>Object ACL </a:t>
            </a:r>
            <a:r>
              <a:rPr lang="en-US" dirty="0"/>
              <a:t>Dialog </a:t>
            </a:r>
            <a:r>
              <a:rPr lang="en-US" dirty="0" smtClean="0"/>
              <a:t>Box</a:t>
            </a:r>
            <a:endParaRPr lang="en-US" dirty="0"/>
          </a:p>
        </p:txBody>
      </p:sp>
      <p:sp>
        <p:nvSpPr>
          <p:cNvPr id="2" name="Content Placeholder 1"/>
          <p:cNvSpPr>
            <a:spLocks noGrp="1"/>
          </p:cNvSpPr>
          <p:nvPr>
            <p:ph idx="1"/>
          </p:nvPr>
        </p:nvSpPr>
        <p:spPr>
          <a:xfrm>
            <a:off x="328509" y="868940"/>
            <a:ext cx="6072291" cy="1200329"/>
          </a:xfrm>
        </p:spPr>
        <p:txBody>
          <a:bodyPr/>
          <a:lstStyle/>
          <a:p>
            <a:r>
              <a:rPr lang="en-US" sz="2000" dirty="0" smtClean="0"/>
              <a:t>This dialog box allows you to change the access control information for the selected object</a:t>
            </a:r>
          </a:p>
          <a:p>
            <a:r>
              <a:rPr lang="en-US" sz="2000" dirty="0" smtClean="0"/>
              <a:t>Below is an example of the dialog box you’ll see for all objects</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5</a:t>
            </a:fld>
            <a:endParaRPr lang="en-US" sz="1000" dirty="0"/>
          </a:p>
        </p:txBody>
      </p:sp>
      <p:pic>
        <p:nvPicPr>
          <p:cNvPr id="6" name="Picture 5"/>
          <p:cNvPicPr>
            <a:picLocks noChangeAspect="1"/>
          </p:cNvPicPr>
          <p:nvPr/>
        </p:nvPicPr>
        <p:blipFill>
          <a:blip r:embed="rId2"/>
          <a:stretch>
            <a:fillRect/>
          </a:stretch>
        </p:blipFill>
        <p:spPr>
          <a:xfrm>
            <a:off x="576604" y="2304289"/>
            <a:ext cx="5576099" cy="2551142"/>
          </a:xfrm>
          <a:prstGeom prst="rect">
            <a:avLst/>
          </a:prstGeom>
        </p:spPr>
      </p:pic>
    </p:spTree>
    <p:extLst>
      <p:ext uri="{BB962C8B-B14F-4D97-AF65-F5344CB8AC3E}">
        <p14:creationId xmlns:p14="http://schemas.microsoft.com/office/powerpoint/2010/main" val="62672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553998"/>
          </a:xfrm>
        </p:spPr>
        <p:txBody>
          <a:bodyPr/>
          <a:lstStyle/>
          <a:p>
            <a:r>
              <a:rPr lang="en-US" sz="2000" dirty="0" smtClean="0"/>
              <a:t>This field displays the </a:t>
            </a:r>
            <a:r>
              <a:rPr lang="en-US" sz="2000" b="1" dirty="0" smtClean="0"/>
              <a:t>name</a:t>
            </a:r>
            <a:r>
              <a:rPr lang="en-US" sz="2000" dirty="0" smtClean="0"/>
              <a:t> of the object for which you are defining properties.</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Name</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6</a:t>
            </a:fld>
            <a:endParaRPr lang="en-US" sz="1000" dirty="0"/>
          </a:p>
        </p:txBody>
      </p:sp>
      <p:grpSp>
        <p:nvGrpSpPr>
          <p:cNvPr id="9" name="Group 8"/>
          <p:cNvGrpSpPr/>
          <p:nvPr/>
        </p:nvGrpSpPr>
        <p:grpSpPr>
          <a:xfrm>
            <a:off x="670560" y="1731264"/>
            <a:ext cx="5616279" cy="2840736"/>
            <a:chOff x="1130219" y="3109228"/>
            <a:chExt cx="4597562" cy="1832854"/>
          </a:xfrm>
        </p:grpSpPr>
        <p:pic>
          <p:nvPicPr>
            <p:cNvPr id="8" name="Picture 7"/>
            <p:cNvPicPr>
              <a:picLocks noChangeAspect="1"/>
            </p:cNvPicPr>
            <p:nvPr/>
          </p:nvPicPr>
          <p:blipFill>
            <a:blip r:embed="rId2"/>
            <a:stretch>
              <a:fillRect/>
            </a:stretch>
          </p:blipFill>
          <p:spPr>
            <a:xfrm>
              <a:off x="1130219" y="3109228"/>
              <a:ext cx="4597562" cy="1832854"/>
            </a:xfrm>
            <a:prstGeom prst="rect">
              <a:avLst/>
            </a:prstGeom>
          </p:spPr>
        </p:pic>
        <p:sp>
          <p:nvSpPr>
            <p:cNvPr id="7" name="Rounded Rectangle 6"/>
            <p:cNvSpPr/>
            <p:nvPr/>
          </p:nvSpPr>
          <p:spPr>
            <a:xfrm>
              <a:off x="1174597" y="3137208"/>
              <a:ext cx="1315842" cy="215587"/>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5417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1661993"/>
          </a:xfrm>
        </p:spPr>
        <p:txBody>
          <a:bodyPr/>
          <a:lstStyle/>
          <a:p>
            <a:r>
              <a:rPr lang="en-US" sz="2000" dirty="0" smtClean="0"/>
              <a:t>Typically, the </a:t>
            </a:r>
            <a:r>
              <a:rPr lang="en-US" sz="2000" b="1" dirty="0" smtClean="0"/>
              <a:t>owner</a:t>
            </a:r>
            <a:r>
              <a:rPr lang="en-US" sz="2000" dirty="0" smtClean="0"/>
              <a:t> of the file or other object is the person who created it.  While other users may have rights to modify many of the properties, only the </a:t>
            </a:r>
            <a:r>
              <a:rPr lang="en-US" sz="2000" b="1" u="sng" dirty="0" smtClean="0"/>
              <a:t>owner</a:t>
            </a:r>
            <a:r>
              <a:rPr lang="en-US" sz="2000" dirty="0" smtClean="0"/>
              <a:t> or the </a:t>
            </a:r>
            <a:r>
              <a:rPr lang="en-US" sz="2000" u="sng" dirty="0" smtClean="0"/>
              <a:t>system administrator</a:t>
            </a:r>
            <a:r>
              <a:rPr lang="en-US" sz="2000" dirty="0" smtClean="0"/>
              <a:t> can update the access rights or transfer the ownership of the object(s).</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Owner</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7</a:t>
            </a:fld>
            <a:endParaRPr lang="en-US" sz="1000" dirty="0"/>
          </a:p>
        </p:txBody>
      </p:sp>
      <p:grpSp>
        <p:nvGrpSpPr>
          <p:cNvPr id="9" name="Group 8"/>
          <p:cNvGrpSpPr/>
          <p:nvPr/>
        </p:nvGrpSpPr>
        <p:grpSpPr>
          <a:xfrm>
            <a:off x="557195" y="2524011"/>
            <a:ext cx="5729644" cy="2311675"/>
            <a:chOff x="1130219" y="3097036"/>
            <a:chExt cx="4597562" cy="1832854"/>
          </a:xfrm>
        </p:grpSpPr>
        <p:pic>
          <p:nvPicPr>
            <p:cNvPr id="6" name="Picture 5"/>
            <p:cNvPicPr>
              <a:picLocks noChangeAspect="1"/>
            </p:cNvPicPr>
            <p:nvPr/>
          </p:nvPicPr>
          <p:blipFill>
            <a:blip r:embed="rId2"/>
            <a:stretch>
              <a:fillRect/>
            </a:stretch>
          </p:blipFill>
          <p:spPr>
            <a:xfrm>
              <a:off x="1130219" y="3097036"/>
              <a:ext cx="4597562" cy="1832854"/>
            </a:xfrm>
            <a:prstGeom prst="rect">
              <a:avLst/>
            </a:prstGeom>
          </p:spPr>
        </p:pic>
        <p:sp>
          <p:nvSpPr>
            <p:cNvPr id="7" name="Rounded Rectangle 6"/>
            <p:cNvSpPr/>
            <p:nvPr/>
          </p:nvSpPr>
          <p:spPr>
            <a:xfrm>
              <a:off x="1174596" y="3308191"/>
              <a:ext cx="1776759" cy="200723"/>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5902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308324"/>
          </a:xfrm>
        </p:spPr>
        <p:txBody>
          <a:bodyPr/>
          <a:lstStyle/>
          <a:p>
            <a:r>
              <a:rPr lang="en-US" sz="2000" dirty="0" smtClean="0"/>
              <a:t>This field controls the </a:t>
            </a:r>
            <a:r>
              <a:rPr lang="en-US" sz="2000" b="1" dirty="0" smtClean="0"/>
              <a:t>description</a:t>
            </a:r>
            <a:r>
              <a:rPr lang="en-US" sz="2000" dirty="0" smtClean="0"/>
              <a:t> of the object name.</a:t>
            </a:r>
          </a:p>
          <a:p>
            <a:r>
              <a:rPr lang="en-US" sz="2000" dirty="0" smtClean="0"/>
              <a:t>If the object is an ancillary file &amp; you have write access to it, you must have it open in Exclusive or Shared mode in order to modify the contents of this field.  If the file is not open, or open in read-only mode, you may view – but not change – the information in this field.</a:t>
            </a:r>
            <a:endParaRPr lang="en-US" sz="2000"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8</a:t>
            </a:fld>
            <a:endParaRPr lang="en-US" sz="1000" dirty="0"/>
          </a:p>
        </p:txBody>
      </p:sp>
      <p:grpSp>
        <p:nvGrpSpPr>
          <p:cNvPr id="8" name="Group 7"/>
          <p:cNvGrpSpPr/>
          <p:nvPr/>
        </p:nvGrpSpPr>
        <p:grpSpPr>
          <a:xfrm>
            <a:off x="557194" y="3065753"/>
            <a:ext cx="5611957" cy="1769933"/>
            <a:chOff x="1130219" y="3097036"/>
            <a:chExt cx="4597562" cy="1832854"/>
          </a:xfrm>
        </p:grpSpPr>
        <p:pic>
          <p:nvPicPr>
            <p:cNvPr id="6" name="Picture 5"/>
            <p:cNvPicPr>
              <a:picLocks noChangeAspect="1"/>
            </p:cNvPicPr>
            <p:nvPr/>
          </p:nvPicPr>
          <p:blipFill>
            <a:blip r:embed="rId2"/>
            <a:stretch>
              <a:fillRect/>
            </a:stretch>
          </p:blipFill>
          <p:spPr>
            <a:xfrm>
              <a:off x="1130219" y="3097036"/>
              <a:ext cx="4597562" cy="1832854"/>
            </a:xfrm>
            <a:prstGeom prst="rect">
              <a:avLst/>
            </a:prstGeom>
          </p:spPr>
        </p:pic>
        <p:sp>
          <p:nvSpPr>
            <p:cNvPr id="7" name="Rounded Rectangle 6"/>
            <p:cNvSpPr/>
            <p:nvPr/>
          </p:nvSpPr>
          <p:spPr>
            <a:xfrm>
              <a:off x="2460701" y="3137208"/>
              <a:ext cx="2014655" cy="20072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3"/>
          <p:cNvSpPr>
            <a:spLocks noGrp="1"/>
          </p:cNvSpPr>
          <p:nvPr>
            <p:ph type="title"/>
          </p:nvPr>
        </p:nvSpPr>
        <p:spPr>
          <a:xfrm>
            <a:off x="235526" y="116028"/>
            <a:ext cx="6051313" cy="387798"/>
          </a:xfrm>
        </p:spPr>
        <p:txBody>
          <a:bodyPr/>
          <a:lstStyle/>
          <a:p>
            <a:r>
              <a:rPr lang="en-US" dirty="0"/>
              <a:t>Object ACL Dialog </a:t>
            </a:r>
            <a:r>
              <a:rPr lang="en-US" dirty="0" smtClean="0"/>
              <a:t>Box - Description</a:t>
            </a:r>
            <a:endParaRPr lang="en-US" dirty="0"/>
          </a:p>
        </p:txBody>
      </p:sp>
    </p:spTree>
    <p:extLst>
      <p:ext uri="{BB962C8B-B14F-4D97-AF65-F5344CB8AC3E}">
        <p14:creationId xmlns:p14="http://schemas.microsoft.com/office/powerpoint/2010/main" val="647063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509" y="757430"/>
            <a:ext cx="6072291" cy="2179058"/>
          </a:xfrm>
        </p:spPr>
        <p:txBody>
          <a:bodyPr/>
          <a:lstStyle/>
          <a:p>
            <a:r>
              <a:rPr lang="en-US" sz="1800" dirty="0" smtClean="0"/>
              <a:t>A </a:t>
            </a:r>
            <a:r>
              <a:rPr lang="en-US" sz="1800" b="1" dirty="0" smtClean="0"/>
              <a:t>Group</a:t>
            </a:r>
            <a:r>
              <a:rPr lang="en-US" sz="1800" dirty="0" smtClean="0"/>
              <a:t> has pre-defined access to Menus &amp; Plug and Play tools and have multiple users assigned.</a:t>
            </a:r>
          </a:p>
          <a:p>
            <a:pPr marL="449262" lvl="2" indent="-285750">
              <a:buFont typeface="Wingdings" panose="05000000000000000000" pitchFamily="2" charset="2"/>
              <a:buChar char="§"/>
            </a:pPr>
            <a:r>
              <a:rPr lang="en-US" sz="1400" dirty="0" smtClean="0"/>
              <a:t>To </a:t>
            </a:r>
            <a:r>
              <a:rPr lang="en-US" sz="1400" dirty="0"/>
              <a:t>make updates to Groups requires a CSPR Ticket.</a:t>
            </a:r>
          </a:p>
          <a:p>
            <a:r>
              <a:rPr lang="en-US" sz="1800" dirty="0" smtClean="0"/>
              <a:t>As the owner of an object, you can select the </a:t>
            </a:r>
            <a:r>
              <a:rPr lang="en-US" sz="1800" b="1" dirty="0" smtClean="0"/>
              <a:t>Group</a:t>
            </a:r>
            <a:r>
              <a:rPr lang="en-US" sz="1800" dirty="0" smtClean="0"/>
              <a:t> you want to have access to this object by selecting a group name in the enabled dropdown list</a:t>
            </a:r>
          </a:p>
          <a:p>
            <a:endParaRPr lang="en-US" sz="1800" dirty="0" smtClean="0"/>
          </a:p>
          <a:p>
            <a:pPr marL="0" indent="0">
              <a:buNone/>
            </a:pPr>
            <a:r>
              <a:rPr lang="en-US" sz="1400" i="1" dirty="0" smtClean="0"/>
              <a:t>On a single row, you can specify a </a:t>
            </a:r>
            <a:r>
              <a:rPr lang="en-US" sz="1400" b="1" i="1" dirty="0" smtClean="0"/>
              <a:t>Group</a:t>
            </a:r>
            <a:r>
              <a:rPr lang="en-US" sz="1400" i="1" dirty="0" smtClean="0"/>
              <a:t> or a </a:t>
            </a:r>
            <a:r>
              <a:rPr lang="en-US" sz="1400" b="1" i="1" dirty="0" smtClean="0"/>
              <a:t>User ID </a:t>
            </a:r>
            <a:r>
              <a:rPr lang="en-US" sz="1400" i="1" dirty="0" smtClean="0"/>
              <a:t>but not both.</a:t>
            </a:r>
            <a:endParaRPr lang="en-US" sz="1400" i="1" dirty="0"/>
          </a:p>
        </p:txBody>
      </p:sp>
      <p:sp>
        <p:nvSpPr>
          <p:cNvPr id="3" name="Footer Placeholder 2"/>
          <p:cNvSpPr>
            <a:spLocks noGrp="1"/>
          </p:cNvSpPr>
          <p:nvPr>
            <p:ph type="ftr" sz="quarter" idx="11"/>
          </p:nvPr>
        </p:nvSpPr>
        <p:spPr/>
        <p:txBody>
          <a:bodyPr/>
          <a:lstStyle/>
          <a:p>
            <a:r>
              <a:rPr lang="en-US" dirty="0" smtClean="0">
                <a:solidFill>
                  <a:srgbClr val="FFFFFF">
                    <a:lumMod val="50000"/>
                  </a:srgbClr>
                </a:solidFill>
              </a:rPr>
              <a:t>BOEING PROPRIETARY</a:t>
            </a:r>
            <a:endParaRPr lang="en-US" dirty="0">
              <a:solidFill>
                <a:srgbClr val="FFFFFF">
                  <a:lumMod val="50000"/>
                </a:srgbClr>
              </a:solidFill>
            </a:endParaRPr>
          </a:p>
        </p:txBody>
      </p:sp>
      <p:sp>
        <p:nvSpPr>
          <p:cNvPr id="4" name="Title 3"/>
          <p:cNvSpPr>
            <a:spLocks noGrp="1"/>
          </p:cNvSpPr>
          <p:nvPr>
            <p:ph type="title"/>
          </p:nvPr>
        </p:nvSpPr>
        <p:spPr>
          <a:xfrm>
            <a:off x="235526" y="116028"/>
            <a:ext cx="6051313" cy="387798"/>
          </a:xfrm>
        </p:spPr>
        <p:txBody>
          <a:bodyPr/>
          <a:lstStyle/>
          <a:p>
            <a:r>
              <a:rPr lang="en-US" dirty="0"/>
              <a:t>Object ACL Dialog </a:t>
            </a:r>
            <a:r>
              <a:rPr lang="en-US" dirty="0" smtClean="0"/>
              <a:t>Box - Group</a:t>
            </a:r>
            <a:endParaRPr lang="en-US" dirty="0"/>
          </a:p>
        </p:txBody>
      </p:sp>
      <p:sp>
        <p:nvSpPr>
          <p:cNvPr id="5" name="Slide Number Placeholder 4"/>
          <p:cNvSpPr>
            <a:spLocks noGrp="1"/>
          </p:cNvSpPr>
          <p:nvPr>
            <p:ph type="sldNum" sz="quarter" idx="4"/>
          </p:nvPr>
        </p:nvSpPr>
        <p:spPr/>
        <p:txBody>
          <a:bodyPr/>
          <a:lstStyle/>
          <a:p>
            <a:pPr>
              <a:defRPr/>
            </a:pPr>
            <a:fld id="{4783AC42-7454-4449-AFF3-5E2CB59CFF84}" type="slidenum">
              <a:rPr lang="en-US" sz="1000" smtClean="0"/>
              <a:pPr>
                <a:defRPr/>
              </a:pPr>
              <a:t>9</a:t>
            </a:fld>
            <a:endParaRPr lang="en-US" sz="1000" dirty="0"/>
          </a:p>
        </p:txBody>
      </p:sp>
      <p:grpSp>
        <p:nvGrpSpPr>
          <p:cNvPr id="8" name="Group 7"/>
          <p:cNvGrpSpPr/>
          <p:nvPr/>
        </p:nvGrpSpPr>
        <p:grpSpPr>
          <a:xfrm>
            <a:off x="557195" y="2991888"/>
            <a:ext cx="5729644" cy="1843799"/>
            <a:chOff x="1130219" y="3082170"/>
            <a:chExt cx="4597562" cy="1832854"/>
          </a:xfrm>
        </p:grpSpPr>
        <p:pic>
          <p:nvPicPr>
            <p:cNvPr id="6" name="Picture 5"/>
            <p:cNvPicPr>
              <a:picLocks noChangeAspect="1"/>
            </p:cNvPicPr>
            <p:nvPr/>
          </p:nvPicPr>
          <p:blipFill>
            <a:blip r:embed="rId3"/>
            <a:stretch>
              <a:fillRect/>
            </a:stretch>
          </p:blipFill>
          <p:spPr>
            <a:xfrm>
              <a:off x="1130219" y="3082170"/>
              <a:ext cx="4597562" cy="1832854"/>
            </a:xfrm>
            <a:prstGeom prst="rect">
              <a:avLst/>
            </a:prstGeom>
          </p:spPr>
        </p:pic>
        <p:sp>
          <p:nvSpPr>
            <p:cNvPr id="7" name="Rounded Rectangle 6"/>
            <p:cNvSpPr/>
            <p:nvPr/>
          </p:nvSpPr>
          <p:spPr>
            <a:xfrm>
              <a:off x="1263805" y="3679899"/>
              <a:ext cx="788019" cy="914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ounded Rectangle 8"/>
          <p:cNvSpPr/>
          <p:nvPr/>
        </p:nvSpPr>
        <p:spPr>
          <a:xfrm>
            <a:off x="2523392" y="3411415"/>
            <a:ext cx="334108" cy="18177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4663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6EA9D57740BD448DD32FB96D94304D" ma:contentTypeVersion="0" ma:contentTypeDescription="Create a new document." ma:contentTypeScope="" ma:versionID="5213c567e3107cc339df7ceafafbca5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5E9738-34FA-43AF-9188-C5B1512418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CCE2128-FFC8-4271-BE60-50FE4AE67F59}">
  <ds:schemaRefs>
    <ds:schemaRef ds:uri="http://www.w3.org/XML/1998/namespac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E7C6AD7C-3645-4D0B-981A-0712FD596D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4251</TotalTime>
  <Words>1823</Words>
  <Application>Microsoft Office PowerPoint</Application>
  <PresentationFormat>Custom</PresentationFormat>
  <Paragraphs>166</Paragraphs>
  <Slides>30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ＭＳ Ｐゴシック</vt:lpstr>
      <vt:lpstr>Arial</vt:lpstr>
      <vt:lpstr>Calibri</vt:lpstr>
      <vt:lpstr>Century Gothic</vt:lpstr>
      <vt:lpstr>Wingdings</vt:lpstr>
      <vt:lpstr>whiteback_photoband</vt:lpstr>
      <vt:lpstr>Boeing Logo Divider Slide_White BG</vt:lpstr>
      <vt:lpstr>PowerPoint Presentation</vt:lpstr>
      <vt:lpstr>Topics</vt:lpstr>
      <vt:lpstr> OBJECT ACCESS CONTROLS</vt:lpstr>
      <vt:lpstr>Object Access Controls (ACL)</vt:lpstr>
      <vt:lpstr>Object ACL Dialog Box</vt:lpstr>
      <vt:lpstr>Object ACL Dialog Box - Name</vt:lpstr>
      <vt:lpstr>Object ACL Dialog Box - Owner</vt:lpstr>
      <vt:lpstr>Object ACL Dialog Box - Description</vt:lpstr>
      <vt:lpstr>Object ACL Dialog Box - Group</vt:lpstr>
      <vt:lpstr>Object ACL Dialog Box - Role</vt:lpstr>
      <vt:lpstr>Object ACL Dialog Box - User ID</vt:lpstr>
      <vt:lpstr>Object ACL Dialog Box - Read Only</vt:lpstr>
      <vt:lpstr>Example of OPP Object ACL</vt:lpstr>
      <vt:lpstr> BASELINE ACCESS CONTROLS</vt:lpstr>
      <vt:lpstr>Baseline Access Control (ACL)</vt:lpstr>
      <vt:lpstr>Baseline Access Control (ACL)</vt:lpstr>
      <vt:lpstr>Baseline ACL Dialog Box - Name</vt:lpstr>
      <vt:lpstr>Baseline ACL Dialog box - Description</vt:lpstr>
      <vt:lpstr>Baseline ACL Dialog Box - Owner</vt:lpstr>
      <vt:lpstr>Baseline ACL Dialog Box - Group</vt:lpstr>
      <vt:lpstr>Baseline ACL Dialog Box – User ID</vt:lpstr>
      <vt:lpstr>Baseline ACL Dialog Box - Copy</vt:lpstr>
      <vt:lpstr>Baseline ACL Dialog Box - Delete</vt:lpstr>
      <vt:lpstr>Baseline ACL Dialog Box – Update in Project</vt:lpstr>
      <vt:lpstr>Baseline ACL Dialog Box – Update in Master</vt:lpstr>
      <vt:lpstr>Baseline ACL Dialog Box - View</vt:lpstr>
      <vt:lpstr>Example of Baseline ACL</vt:lpstr>
      <vt:lpstr>Baseline ACL – Tip for users</vt:lpstr>
      <vt:lpstr>Tip for Updating Access Controls</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Aschbrenner, Cory R</dc:creator>
  <cp:lastModifiedBy>Reed, Cynthia C</cp:lastModifiedBy>
  <cp:revision>204</cp:revision>
  <cp:lastPrinted>2015-08-19T19:31:54Z</cp:lastPrinted>
  <dcterms:created xsi:type="dcterms:W3CDTF">2015-08-06T16:05:24Z</dcterms:created>
  <dcterms:modified xsi:type="dcterms:W3CDTF">2017-04-20T17:28:49Z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0x0101007B6EA9D57740BD448DD32FB96D94304D</vt:lpwstr>
  </property>
</Properties>
</file>