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handoutMasterIdLst>
    <p:handoutMasterId r:id="rId46"/>
  </p:handoutMasterIdLst>
  <p:sldIdLst>
    <p:sldId id="373" r:id="rId2"/>
    <p:sldId id="296" r:id="rId3"/>
    <p:sldId id="298" r:id="rId4"/>
    <p:sldId id="363" r:id="rId5"/>
    <p:sldId id="364" r:id="rId6"/>
    <p:sldId id="348" r:id="rId7"/>
    <p:sldId id="303" r:id="rId8"/>
    <p:sldId id="304" r:id="rId9"/>
    <p:sldId id="306" r:id="rId10"/>
    <p:sldId id="365" r:id="rId11"/>
    <p:sldId id="307" r:id="rId12"/>
    <p:sldId id="308" r:id="rId13"/>
    <p:sldId id="366" r:id="rId14"/>
    <p:sldId id="367" r:id="rId15"/>
    <p:sldId id="368" r:id="rId16"/>
    <p:sldId id="369" r:id="rId17"/>
    <p:sldId id="370" r:id="rId18"/>
    <p:sldId id="371" r:id="rId19"/>
    <p:sldId id="347" r:id="rId20"/>
    <p:sldId id="315" r:id="rId21"/>
    <p:sldId id="316" r:id="rId22"/>
    <p:sldId id="372" r:id="rId23"/>
    <p:sldId id="319" r:id="rId24"/>
    <p:sldId id="321" r:id="rId25"/>
    <p:sldId id="320" r:id="rId26"/>
    <p:sldId id="323" r:id="rId27"/>
    <p:sldId id="324" r:id="rId28"/>
    <p:sldId id="325" r:id="rId29"/>
    <p:sldId id="326" r:id="rId30"/>
    <p:sldId id="327" r:id="rId31"/>
    <p:sldId id="329" r:id="rId32"/>
    <p:sldId id="328" r:id="rId33"/>
    <p:sldId id="330" r:id="rId34"/>
    <p:sldId id="331" r:id="rId35"/>
    <p:sldId id="332" r:id="rId36"/>
    <p:sldId id="333" r:id="rId37"/>
    <p:sldId id="349" r:id="rId38"/>
    <p:sldId id="335" r:id="rId39"/>
    <p:sldId id="336" r:id="rId40"/>
    <p:sldId id="337" r:id="rId41"/>
    <p:sldId id="338" r:id="rId42"/>
    <p:sldId id="339" r:id="rId43"/>
    <p:sldId id="297" r:id="rId44"/>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1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1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66"/>
    <a:srgbClr val="0000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50" autoAdjust="0"/>
    <p:restoredTop sz="87379" autoAdjust="0"/>
  </p:normalViewPr>
  <p:slideViewPr>
    <p:cSldViewPr>
      <p:cViewPr varScale="1">
        <p:scale>
          <a:sx n="34" d="100"/>
          <a:sy n="34" d="100"/>
        </p:scale>
        <p:origin x="984"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22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8192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8192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F968A4E1-D13F-4278-BB0E-67C1097214ED}" type="slidenum">
              <a:rPr lang="en-US" altLang="en-US"/>
              <a:pPr/>
              <a:t>‹#›</a:t>
            </a:fld>
            <a:endParaRPr lang="en-US" altLang="en-US"/>
          </a:p>
        </p:txBody>
      </p:sp>
    </p:spTree>
    <p:extLst>
      <p:ext uri="{BB962C8B-B14F-4D97-AF65-F5344CB8AC3E}">
        <p14:creationId xmlns:p14="http://schemas.microsoft.com/office/powerpoint/2010/main" val="2264380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91A6D388-DDE1-44D2-AF27-8254C470D756}" type="slidenum">
              <a:rPr lang="en-US" altLang="en-US"/>
              <a:pPr/>
              <a:t>‹#›</a:t>
            </a:fld>
            <a:endParaRPr lang="en-US" altLang="en-US"/>
          </a:p>
        </p:txBody>
      </p:sp>
    </p:spTree>
    <p:extLst>
      <p:ext uri="{BB962C8B-B14F-4D97-AF65-F5344CB8AC3E}">
        <p14:creationId xmlns:p14="http://schemas.microsoft.com/office/powerpoint/2010/main" val="42214675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2C4D2-6D53-44DF-95F8-15271B05A9D8}" type="slidenum">
              <a:rPr lang="en-US" altLang="en-US"/>
              <a:pPr/>
              <a:t>1</a:t>
            </a:fld>
            <a:endParaRPr lang="en-US"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069155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25</a:t>
            </a:fld>
            <a:endParaRPr lang="en-US" altLang="en-US"/>
          </a:p>
        </p:txBody>
      </p:sp>
    </p:spTree>
    <p:extLst>
      <p:ext uri="{BB962C8B-B14F-4D97-AF65-F5344CB8AC3E}">
        <p14:creationId xmlns:p14="http://schemas.microsoft.com/office/powerpoint/2010/main" val="528871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26</a:t>
            </a:fld>
            <a:endParaRPr lang="en-US" altLang="en-US"/>
          </a:p>
        </p:txBody>
      </p:sp>
    </p:spTree>
    <p:extLst>
      <p:ext uri="{BB962C8B-B14F-4D97-AF65-F5344CB8AC3E}">
        <p14:creationId xmlns:p14="http://schemas.microsoft.com/office/powerpoint/2010/main" val="15284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27</a:t>
            </a:fld>
            <a:endParaRPr lang="en-US" altLang="en-US"/>
          </a:p>
        </p:txBody>
      </p:sp>
    </p:spTree>
    <p:extLst>
      <p:ext uri="{BB962C8B-B14F-4D97-AF65-F5344CB8AC3E}">
        <p14:creationId xmlns:p14="http://schemas.microsoft.com/office/powerpoint/2010/main" val="1051270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28</a:t>
            </a:fld>
            <a:endParaRPr lang="en-US" altLang="en-US"/>
          </a:p>
        </p:txBody>
      </p:sp>
    </p:spTree>
    <p:extLst>
      <p:ext uri="{BB962C8B-B14F-4D97-AF65-F5344CB8AC3E}">
        <p14:creationId xmlns:p14="http://schemas.microsoft.com/office/powerpoint/2010/main" val="1709874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29</a:t>
            </a:fld>
            <a:endParaRPr lang="en-US" altLang="en-US"/>
          </a:p>
        </p:txBody>
      </p:sp>
    </p:spTree>
    <p:extLst>
      <p:ext uri="{BB962C8B-B14F-4D97-AF65-F5344CB8AC3E}">
        <p14:creationId xmlns:p14="http://schemas.microsoft.com/office/powerpoint/2010/main" val="3205926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30</a:t>
            </a:fld>
            <a:endParaRPr lang="en-US" altLang="en-US"/>
          </a:p>
        </p:txBody>
      </p:sp>
    </p:spTree>
    <p:extLst>
      <p:ext uri="{BB962C8B-B14F-4D97-AF65-F5344CB8AC3E}">
        <p14:creationId xmlns:p14="http://schemas.microsoft.com/office/powerpoint/2010/main" val="523683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31</a:t>
            </a:fld>
            <a:endParaRPr lang="en-US" altLang="en-US"/>
          </a:p>
        </p:txBody>
      </p:sp>
    </p:spTree>
    <p:extLst>
      <p:ext uri="{BB962C8B-B14F-4D97-AF65-F5344CB8AC3E}">
        <p14:creationId xmlns:p14="http://schemas.microsoft.com/office/powerpoint/2010/main" val="1600538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Importing Res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32</a:t>
            </a:fld>
            <a:endParaRPr lang="en-US" altLang="en-US"/>
          </a:p>
        </p:txBody>
      </p:sp>
    </p:spTree>
    <p:extLst>
      <p:ext uri="{BB962C8B-B14F-4D97-AF65-F5344CB8AC3E}">
        <p14:creationId xmlns:p14="http://schemas.microsoft.com/office/powerpoint/2010/main" val="3816538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39</a:t>
            </a:fld>
            <a:endParaRPr lang="en-US" altLang="en-US"/>
          </a:p>
        </p:txBody>
      </p:sp>
    </p:spTree>
    <p:extLst>
      <p:ext uri="{BB962C8B-B14F-4D97-AF65-F5344CB8AC3E}">
        <p14:creationId xmlns:p14="http://schemas.microsoft.com/office/powerpoint/2010/main" val="1384708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42</a:t>
            </a:fld>
            <a:endParaRPr lang="en-US" altLang="en-US"/>
          </a:p>
        </p:txBody>
      </p:sp>
    </p:spTree>
    <p:extLst>
      <p:ext uri="{BB962C8B-B14F-4D97-AF65-F5344CB8AC3E}">
        <p14:creationId xmlns:p14="http://schemas.microsoft.com/office/powerpoint/2010/main" val="61773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8DF732-A90A-49BD-ACF5-95925A549FB9}" type="slidenum">
              <a:rPr lang="en-US" altLang="en-US"/>
              <a:pPr/>
              <a:t>2</a:t>
            </a:fld>
            <a:endParaRPr lang="en-US" alt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5950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5BE865-964E-4AE0-89AD-A210DF3F8C5A}" type="slidenum">
              <a:rPr lang="en-US" altLang="en-US"/>
              <a:pPr/>
              <a:t>43</a:t>
            </a:fld>
            <a:endParaRPr lang="en-US" altLang="en-US"/>
          </a:p>
        </p:txBody>
      </p:sp>
      <p:sp>
        <p:nvSpPr>
          <p:cNvPr id="94210" name="Rectangle 2"/>
          <p:cNvSpPr>
            <a:spLocks noGrp="1" noRot="1" noChangeAspect="1" noChangeArrowheads="1" noTextEdit="1"/>
          </p:cNvSpPr>
          <p:nvPr>
            <p:ph type="sldImg"/>
          </p:nvPr>
        </p:nvSpPr>
        <p:spPr>
          <a:xfrm>
            <a:off x="1147763" y="685800"/>
            <a:ext cx="4567237" cy="3427413"/>
          </a:xfrm>
          <a:ln/>
        </p:spPr>
      </p:sp>
      <p:sp>
        <p:nvSpPr>
          <p:cNvPr id="94211" name="Rectangle 3"/>
          <p:cNvSpPr>
            <a:spLocks noGrp="1" noChangeArrowheads="1"/>
          </p:cNvSpPr>
          <p:nvPr>
            <p:ph type="body" idx="1"/>
          </p:nvPr>
        </p:nvSpPr>
        <p:spPr>
          <a:xfrm>
            <a:off x="914400" y="4341813"/>
            <a:ext cx="5029200" cy="4116387"/>
          </a:xfrm>
        </p:spPr>
        <p:txBody>
          <a:bodyPr/>
          <a:lstStyle/>
          <a:p>
            <a:endParaRPr lang="en-US" altLang="en-US"/>
          </a:p>
        </p:txBody>
      </p:sp>
    </p:spTree>
    <p:extLst>
      <p:ext uri="{BB962C8B-B14F-4D97-AF65-F5344CB8AC3E}">
        <p14:creationId xmlns:p14="http://schemas.microsoft.com/office/powerpoint/2010/main" val="107713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anose="02020603050405020304" pitchFamily="18" charset="0"/>
                <a:ea typeface="+mn-ea"/>
                <a:cs typeface="+mn-cs"/>
              </a:rPr>
              <a:t>Note:  Adjust your Read Only selections appropriately.  Not all groups should have Read Only set to ‘No’.  This gives the group ‘Write’ access to the file. </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11</a:t>
            </a:fld>
            <a:endParaRPr lang="en-US" altLang="en-US"/>
          </a:p>
        </p:txBody>
      </p:sp>
    </p:spTree>
    <p:extLst>
      <p:ext uri="{BB962C8B-B14F-4D97-AF65-F5344CB8AC3E}">
        <p14:creationId xmlns:p14="http://schemas.microsoft.com/office/powerpoint/2010/main" val="1901081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empus Sans ITC" panose="04020404030D07020202" pitchFamily="82" charset="0"/>
                <a:ea typeface="+mn-ea"/>
                <a:cs typeface="+mn-cs"/>
              </a:rPr>
              <a:t>Note:  Adjust your Read Only selections appropriately.  Not all groups should have Read Only set to ‘No’.  This gives the group ‘Write’ access to the file. </a:t>
            </a:r>
            <a:endParaRPr lang="en-US" dirty="0">
              <a:latin typeface="Tempus Sans ITC" panose="04020404030D07020202" pitchFamily="82" charset="0"/>
            </a:endParaRPr>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17</a:t>
            </a:fld>
            <a:endParaRPr lang="en-US" altLang="en-US"/>
          </a:p>
        </p:txBody>
      </p:sp>
    </p:spTree>
    <p:extLst>
      <p:ext uri="{BB962C8B-B14F-4D97-AF65-F5344CB8AC3E}">
        <p14:creationId xmlns:p14="http://schemas.microsoft.com/office/powerpoint/2010/main" val="896632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20</a:t>
            </a:fld>
            <a:endParaRPr lang="en-US" altLang="en-US"/>
          </a:p>
        </p:txBody>
      </p:sp>
    </p:spTree>
    <p:extLst>
      <p:ext uri="{BB962C8B-B14F-4D97-AF65-F5344CB8AC3E}">
        <p14:creationId xmlns:p14="http://schemas.microsoft.com/office/powerpoint/2010/main" val="4257358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21</a:t>
            </a:fld>
            <a:endParaRPr lang="en-US" altLang="en-US"/>
          </a:p>
        </p:txBody>
      </p:sp>
    </p:spTree>
    <p:extLst>
      <p:ext uri="{BB962C8B-B14F-4D97-AF65-F5344CB8AC3E}">
        <p14:creationId xmlns:p14="http://schemas.microsoft.com/office/powerpoint/2010/main" val="25028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22</a:t>
            </a:fld>
            <a:endParaRPr lang="en-US" altLang="en-US"/>
          </a:p>
        </p:txBody>
      </p:sp>
    </p:spTree>
    <p:extLst>
      <p:ext uri="{BB962C8B-B14F-4D97-AF65-F5344CB8AC3E}">
        <p14:creationId xmlns:p14="http://schemas.microsoft.com/office/powerpoint/2010/main" val="4291997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23</a:t>
            </a:fld>
            <a:endParaRPr lang="en-US" altLang="en-US"/>
          </a:p>
        </p:txBody>
      </p:sp>
    </p:spTree>
    <p:extLst>
      <p:ext uri="{BB962C8B-B14F-4D97-AF65-F5344CB8AC3E}">
        <p14:creationId xmlns:p14="http://schemas.microsoft.com/office/powerpoint/2010/main" val="4293864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Manually adding resource IDs is highly discouraged if you</a:t>
            </a:r>
            <a:r>
              <a:rPr lang="en-US" baseline="0" dirty="0" smtClean="0"/>
              <a:t> are working with a project that is associated with a Cobra project.  Then the OPP/Cobra mapping tool must be used for any Adds/Updates to the Resource IDs.</a:t>
            </a:r>
            <a:endParaRPr lang="en-US" dirty="0" smtClean="0"/>
          </a:p>
          <a:p>
            <a:endParaRPr lang="en-US" dirty="0"/>
          </a:p>
        </p:txBody>
      </p:sp>
      <p:sp>
        <p:nvSpPr>
          <p:cNvPr id="4" name="Slide Number Placeholder 3"/>
          <p:cNvSpPr>
            <a:spLocks noGrp="1"/>
          </p:cNvSpPr>
          <p:nvPr>
            <p:ph type="sldNum" sz="quarter" idx="10"/>
          </p:nvPr>
        </p:nvSpPr>
        <p:spPr/>
        <p:txBody>
          <a:bodyPr/>
          <a:lstStyle/>
          <a:p>
            <a:fld id="{91A6D388-DDE1-44D2-AF27-8254C470D756}" type="slidenum">
              <a:rPr lang="en-US" altLang="en-US" smtClean="0"/>
              <a:pPr/>
              <a:t>24</a:t>
            </a:fld>
            <a:endParaRPr lang="en-US" altLang="en-US"/>
          </a:p>
        </p:txBody>
      </p:sp>
    </p:spTree>
    <p:extLst>
      <p:ext uri="{BB962C8B-B14F-4D97-AF65-F5344CB8AC3E}">
        <p14:creationId xmlns:p14="http://schemas.microsoft.com/office/powerpoint/2010/main" val="39741457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smtClean="0">
                <a:solidFill>
                  <a:srgbClr val="FFFFFF">
                    <a:lumMod val="50000"/>
                  </a:srgbClr>
                </a:solidFill>
              </a:rPr>
              <a:t>BOEING PROPRIETARY</a:t>
            </a:r>
            <a:endParaRPr lang="en-US" dirty="0">
              <a:solidFill>
                <a:srgbClr val="FFFFFF">
                  <a:lumMod val="50000"/>
                </a:srgbClr>
              </a:solidFill>
            </a:endParaRPr>
          </a:p>
        </p:txBody>
      </p:sp>
      <p:sp>
        <p:nvSpPr>
          <p:cNvPr id="57" name="text_Title"/>
          <p:cNvSpPr>
            <a:spLocks noGrp="1" noChangeArrowheads="1"/>
          </p:cNvSpPr>
          <p:nvPr>
            <p:ph type="ctrTitle" sz="quarter" hasCustomPrompt="1"/>
          </p:nvPr>
        </p:nvSpPr>
        <p:spPr>
          <a:xfrm>
            <a:off x="3150010" y="292052"/>
            <a:ext cx="5709513" cy="820737"/>
          </a:xfrm>
          <a:ln algn="ctr"/>
        </p:spPr>
        <p:txBody>
          <a:bodyPr lIns="0" tIns="0" rIns="0" bIns="0" anchor="b" anchorCtr="0"/>
          <a:lstStyle>
            <a:lvl1pPr algn="r">
              <a:lnSpc>
                <a:spcPct val="100000"/>
              </a:lnSpc>
              <a:spcBef>
                <a:spcPts val="0"/>
              </a:spcBef>
              <a:defRPr sz="2667" b="0" baseline="0">
                <a:solidFill>
                  <a:schemeClr val="tx1"/>
                </a:solidFill>
                <a:effectLst/>
              </a:defRPr>
            </a:lvl1pPr>
          </a:lstStyle>
          <a:p>
            <a:r>
              <a:rPr lang="en-US" dirty="0" smtClean="0"/>
              <a:t>Open Plan Professional Tool Team</a:t>
            </a:r>
            <a:br>
              <a:rPr lang="en-US" dirty="0" smtClean="0"/>
            </a:br>
            <a:r>
              <a:rPr lang="en-US" dirty="0" smtClean="0"/>
              <a:t>CSPR</a:t>
            </a:r>
            <a:endParaRPr lang="en-US" dirty="0"/>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8479472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11507"/>
            <a:ext cx="8001000" cy="164359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Title 1"/>
          <p:cNvSpPr>
            <a:spLocks noGrp="1"/>
          </p:cNvSpPr>
          <p:nvPr>
            <p:ph type="title"/>
          </p:nvPr>
        </p:nvSpPr>
        <p:spPr>
          <a:xfrm>
            <a:off x="304800" y="228570"/>
            <a:ext cx="8153400" cy="443199"/>
          </a:xfrm>
        </p:spPr>
        <p:txBody>
          <a:bodyPr/>
          <a:lstStyle/>
          <a:p>
            <a:r>
              <a:rPr lang="en-US" dirty="0" smtClean="0"/>
              <a:t>Click to edit Master title style</a:t>
            </a:r>
            <a:endParaRPr lang="en-US" dirty="0"/>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361940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111507"/>
            <a:ext cx="8001000" cy="16435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9144373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37795801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077200" cy="443199"/>
          </a:xfrm>
        </p:spPr>
        <p:txBody>
          <a:bodyPr/>
          <a:lstStyle/>
          <a:p>
            <a:r>
              <a:rPr lang="en-US" dirty="0" smtClean="0"/>
              <a:t>Click to edit Master title style</a:t>
            </a:r>
            <a:endParaRPr lang="en-US" dirty="0"/>
          </a:p>
        </p:txBody>
      </p:sp>
      <p:sp>
        <p:nvSpPr>
          <p:cNvPr id="4" name="Footer Placeholder 3"/>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4425903" y="5608089"/>
            <a:ext cx="4390043" cy="709588"/>
          </a:xfrm>
          <a:prstGeom prst="rect">
            <a:avLst/>
          </a:prstGeom>
        </p:spPr>
      </p:pic>
      <p:sp>
        <p:nvSpPr>
          <p:cNvPr id="5"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6266643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4238751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0"/>
            <a:ext cx="8153400" cy="44319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4" y="169227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169227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19424603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8" name="Rectangle 10"/>
          <p:cNvSpPr>
            <a:spLocks noGrp="1" noChangeArrowheads="1"/>
          </p:cNvSpPr>
          <p:nvPr>
            <p:ph type="subTitle" idx="1"/>
          </p:nvPr>
        </p:nvSpPr>
        <p:spPr>
          <a:xfrm>
            <a:off x="447937" y="4688340"/>
            <a:ext cx="8245475" cy="590931"/>
          </a:xfrm>
          <a:prstGeom prst="rect">
            <a:avLst/>
          </a:prstGeom>
        </p:spPr>
        <p:txBody>
          <a:bodyPr/>
          <a:lstStyle>
            <a:lvl1pPr marL="0" indent="0">
              <a:spcBef>
                <a:spcPct val="0"/>
              </a:spcBef>
              <a:buFont typeface="Wingdings" pitchFamily="2" charset="2"/>
              <a:buNone/>
              <a:defRPr sz="4267" b="0">
                <a:solidFill>
                  <a:srgbClr val="394A59"/>
                </a:solidFill>
              </a:defRPr>
            </a:lvl1pPr>
          </a:lstStyle>
          <a:p>
            <a:r>
              <a:rPr lang="en-US" dirty="0" smtClean="0"/>
              <a:t>Click to edit Master subtitle style</a:t>
            </a:r>
            <a:endParaRPr lang="en-US" dirty="0"/>
          </a:p>
        </p:txBody>
      </p:sp>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dirty="0" smtClean="0"/>
              <a:t>Author, revision date </a:t>
            </a:r>
            <a:r>
              <a:rPr lang="en-US" sz="1333" dirty="0" smtClean="0"/>
              <a:t>| </a:t>
            </a:r>
            <a:fld id="{4783AC42-7454-4449-AFF3-5E2CB59CFF84}" type="slidenum">
              <a:rPr lang="en-US" sz="1333" smtClean="0"/>
              <a:pPr>
                <a:defRPr/>
              </a:pPr>
              <a:t>‹#›</a:t>
            </a:fld>
            <a:endParaRPr lang="en-US" sz="1333" dirty="0"/>
          </a:p>
        </p:txBody>
      </p:sp>
      <p:sp>
        <p:nvSpPr>
          <p:cNvPr id="18" name="Rectangle 10"/>
          <p:cNvSpPr txBox="1">
            <a:spLocks noChangeArrowheads="1"/>
          </p:cNvSpPr>
          <p:nvPr userDrawn="1"/>
        </p:nvSpPr>
        <p:spPr bwMode="auto">
          <a:xfrm>
            <a:off x="4114800" y="361955"/>
            <a:ext cx="4744723" cy="664797"/>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r>
              <a:rPr lang="en-US" sz="2400" dirty="0" smtClean="0"/>
              <a:t>Open Plan Professional Tool Team</a:t>
            </a:r>
            <a:br>
              <a:rPr lang="en-US" sz="2400" dirty="0" smtClean="0"/>
            </a:br>
            <a:r>
              <a:rPr lang="en-US" sz="2400" dirty="0" smtClean="0">
                <a:solidFill>
                  <a:schemeClr val="accent1"/>
                </a:solidFill>
              </a:rPr>
              <a:t>CSPR</a:t>
            </a:r>
            <a:endParaRPr lang="en-US" sz="2400" kern="0" dirty="0">
              <a:solidFill>
                <a:schemeClr val="accent1"/>
              </a:solidFill>
            </a:endParaRPr>
          </a:p>
        </p:txBody>
      </p:sp>
      <p:sp>
        <p:nvSpPr>
          <p:cNvPr id="21" name="Footer Placeholder 4"/>
          <p:cNvSpPr>
            <a:spLocks noGrp="1"/>
          </p:cNvSpPr>
          <p:nvPr>
            <p:ph type="ftr" sz="quarter" idx="11"/>
          </p:nvPr>
        </p:nvSpPr>
        <p:spPr>
          <a:xfrm>
            <a:off x="3429000" y="6553200"/>
            <a:ext cx="1828800" cy="222466"/>
          </a:xfrm>
          <a:prstGeom prst="rect">
            <a:avLst/>
          </a:prstGeom>
        </p:spPr>
        <p:txBody>
          <a:bodyPr/>
          <a:lstStyle>
            <a:lvl1pPr>
              <a:defRPr sz="1000"/>
            </a:lvl1p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2418867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81000" y="228570"/>
            <a:ext cx="8077200" cy="443199"/>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smtClean="0"/>
              <a:t>Click to edit Master title style</a:t>
            </a:r>
          </a:p>
        </p:txBody>
      </p:sp>
      <p:sp>
        <p:nvSpPr>
          <p:cNvPr id="11268" name="Rectangle 4"/>
          <p:cNvSpPr>
            <a:spLocks noGrp="1" noChangeArrowheads="1"/>
          </p:cNvSpPr>
          <p:nvPr>
            <p:ph type="body" idx="1"/>
          </p:nvPr>
        </p:nvSpPr>
        <p:spPr bwMode="auto">
          <a:xfrm>
            <a:off x="438014" y="1111507"/>
            <a:ext cx="8020186" cy="164359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1269" name="Rectangle 5"/>
          <p:cNvSpPr>
            <a:spLocks noChangeArrowheads="1"/>
          </p:cNvSpPr>
          <p:nvPr/>
        </p:nvSpPr>
        <p:spPr bwMode="auto">
          <a:xfrm>
            <a:off x="438014" y="6647983"/>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a:t>
            </a:r>
            <a:r>
              <a:rPr lang="en-US" sz="667" dirty="0" smtClean="0">
                <a:solidFill>
                  <a:srgbClr val="FFFFFF">
                    <a:lumMod val="50000"/>
                  </a:srgbClr>
                </a:solidFill>
              </a:rPr>
              <a:t>2016 </a:t>
            </a:r>
            <a:r>
              <a:rPr lang="en-US" sz="667" dirty="0">
                <a:solidFill>
                  <a:srgbClr val="FFFFFF">
                    <a:lumMod val="50000"/>
                  </a:srgbClr>
                </a:solidFill>
              </a:rPr>
              <a:t>Boeing. All rights reserved.</a:t>
            </a:r>
          </a:p>
        </p:txBody>
      </p:sp>
      <p:sp>
        <p:nvSpPr>
          <p:cNvPr id="11271" name="Rectangle 7"/>
          <p:cNvSpPr>
            <a:spLocks noGrp="1" noChangeArrowheads="1"/>
          </p:cNvSpPr>
          <p:nvPr>
            <p:ph type="ftr" sz="quarter" idx="3"/>
          </p:nvPr>
        </p:nvSpPr>
        <p:spPr bwMode="auto">
          <a:xfrm>
            <a:off x="2971800" y="6370321"/>
            <a:ext cx="3200400" cy="39878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a:solidFill>
                  <a:schemeClr val="bg1">
                    <a:lumMod val="50000"/>
                  </a:schemeClr>
                </a:solidFill>
              </a:defRPr>
            </a:lvl1pPr>
          </a:lstStyle>
          <a:p>
            <a:pPr fontAlgn="base">
              <a:spcBef>
                <a:spcPct val="0"/>
              </a:spcBef>
              <a:spcAft>
                <a:spcPct val="0"/>
              </a:spcAft>
            </a:pPr>
            <a:r>
              <a:rPr lang="en-US" smtClean="0">
                <a:solidFill>
                  <a:srgbClr val="FFFFFF">
                    <a:lumMod val="50000"/>
                  </a:srgbClr>
                </a:solidFill>
              </a:rPr>
              <a:t>BOEING PROPRIETARY</a:t>
            </a:r>
            <a:endParaRPr lang="en-US">
              <a:solidFill>
                <a:srgbClr val="FFFFFF">
                  <a:lumMod val="50000"/>
                </a:srgbClr>
              </a:solidFill>
            </a:endParaRPr>
          </a:p>
        </p:txBody>
      </p:sp>
      <p:sp>
        <p:nvSpPr>
          <p:cNvPr id="6" name="Rectangle 7"/>
          <p:cNvSpPr>
            <a:spLocks noGrp="1" noChangeArrowheads="1"/>
          </p:cNvSpPr>
          <p:nvPr>
            <p:ph type="sldNum" sz="quarter" idx="4"/>
          </p:nvPr>
        </p:nvSpPr>
        <p:spPr bwMode="auto">
          <a:xfrm>
            <a:off x="6640649" y="638049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smtClean="0"/>
              <a:t>| </a:t>
            </a:r>
            <a:fld id="{4783AC42-7454-4449-AFF3-5E2CB59CFF84}" type="slidenum">
              <a:rPr lang="en-US" sz="1333"/>
              <a:pPr>
                <a:defRPr/>
              </a:pPr>
              <a:t>‹#›</a:t>
            </a:fld>
            <a:endParaRPr lang="en-US" sz="1333" dirty="0"/>
          </a:p>
        </p:txBody>
      </p:sp>
    </p:spTree>
    <p:extLst>
      <p:ext uri="{BB962C8B-B14F-4D97-AF65-F5344CB8AC3E}">
        <p14:creationId xmlns:p14="http://schemas.microsoft.com/office/powerpoint/2010/main" val="196968015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hf hdr="0" dt="0"/>
  <p:txStyles>
    <p:titleStyle>
      <a:lvl1pPr algn="l" defTabSz="1020737" rtl="0" eaLnBrk="1" fontAlgn="base" hangingPunct="1">
        <a:lnSpc>
          <a:spcPct val="90000"/>
        </a:lnSpc>
        <a:spcBef>
          <a:spcPct val="0"/>
        </a:spcBef>
        <a:spcAft>
          <a:spcPct val="0"/>
        </a:spcAft>
        <a:defRPr sz="3200" b="0">
          <a:solidFill>
            <a:schemeClr val="tx2"/>
          </a:solidFill>
          <a:latin typeface="+mj-lt"/>
          <a:ea typeface="+mj-ea"/>
          <a:cs typeface="+mj-cs"/>
        </a:defRPr>
      </a:lvl1pPr>
      <a:lvl2pPr algn="l" defTabSz="1020737" rtl="0" eaLnBrk="1" fontAlgn="base" hangingPunct="1">
        <a:lnSpc>
          <a:spcPct val="90000"/>
        </a:lnSpc>
        <a:spcBef>
          <a:spcPct val="0"/>
        </a:spcBef>
        <a:spcAft>
          <a:spcPct val="0"/>
        </a:spcAft>
        <a:defRPr sz="3200" b="1">
          <a:solidFill>
            <a:schemeClr val="tx2"/>
          </a:solidFill>
          <a:latin typeface="Arial" charset="0"/>
        </a:defRPr>
      </a:lvl2pPr>
      <a:lvl3pPr algn="l" defTabSz="1020737" rtl="0" eaLnBrk="1" fontAlgn="base" hangingPunct="1">
        <a:lnSpc>
          <a:spcPct val="90000"/>
        </a:lnSpc>
        <a:spcBef>
          <a:spcPct val="0"/>
        </a:spcBef>
        <a:spcAft>
          <a:spcPct val="0"/>
        </a:spcAft>
        <a:defRPr sz="3200" b="1">
          <a:solidFill>
            <a:schemeClr val="tx2"/>
          </a:solidFill>
          <a:latin typeface="Arial" charset="0"/>
        </a:defRPr>
      </a:lvl3pPr>
      <a:lvl4pPr algn="l" defTabSz="1020737" rtl="0" eaLnBrk="1" fontAlgn="base" hangingPunct="1">
        <a:lnSpc>
          <a:spcPct val="90000"/>
        </a:lnSpc>
        <a:spcBef>
          <a:spcPct val="0"/>
        </a:spcBef>
        <a:spcAft>
          <a:spcPct val="0"/>
        </a:spcAft>
        <a:defRPr sz="3200" b="1">
          <a:solidFill>
            <a:schemeClr val="tx2"/>
          </a:solidFill>
          <a:latin typeface="Arial" charset="0"/>
        </a:defRPr>
      </a:lvl4pPr>
      <a:lvl5pPr algn="l" defTabSz="1020737" rtl="0" eaLnBrk="1" fontAlgn="base" hangingPunct="1">
        <a:lnSpc>
          <a:spcPct val="90000"/>
        </a:lnSpc>
        <a:spcBef>
          <a:spcPct val="0"/>
        </a:spcBef>
        <a:spcAft>
          <a:spcPct val="0"/>
        </a:spcAft>
        <a:defRPr sz="3200" b="1">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0.xml"/><Relationship Id="rId1" Type="http://schemas.openxmlformats.org/officeDocument/2006/relationships/slideLayout" Target="../slideLayouts/slideLayout3.xml"/><Relationship Id="rId5" Type="http://schemas.openxmlformats.org/officeDocument/2006/relationships/slide" Target="slide33.xml"/><Relationship Id="rId4" Type="http://schemas.openxmlformats.org/officeDocument/2006/relationships/slide" Target="slide26.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slide" Target="slide37.xml"/><Relationship Id="rId5" Type="http://schemas.openxmlformats.org/officeDocument/2006/relationships/slide" Target="slide19.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slide" Target="slide3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a:bodyPr>
          <a:lstStyle/>
          <a:p>
            <a:r>
              <a:rPr lang="en-US" dirty="0" smtClean="0"/>
              <a:t>Working with OPP Resource Files</a:t>
            </a:r>
            <a:endParaRPr lang="en-US" dirty="0"/>
          </a:p>
        </p:txBody>
      </p:sp>
      <p:sp>
        <p:nvSpPr>
          <p:cNvPr id="14" name="Slide Number Placeholder 2"/>
          <p:cNvSpPr>
            <a:spLocks noGrp="1"/>
          </p:cNvSpPr>
          <p:nvPr>
            <p:ph type="sldNum" sz="quarter" idx="4"/>
          </p:nvPr>
        </p:nvSpPr>
        <p:spPr/>
        <p:txBody>
          <a:bodyPr/>
          <a:lstStyle/>
          <a:p>
            <a:fld id="{FB704DA4-283B-4591-9388-1450ACA3B048}" type="slidenum">
              <a:rPr lang="en-US" altLang="en-US"/>
              <a:pPr/>
              <a:t>1</a:t>
            </a:fld>
            <a:endParaRPr lang="en-US" altLang="en-US"/>
          </a:p>
        </p:txBody>
      </p:sp>
      <p:sp>
        <p:nvSpPr>
          <p:cNvPr id="4" name="Footer Placeholder 3"/>
          <p:cNvSpPr>
            <a:spLocks noGrp="1"/>
          </p:cNvSpPr>
          <p:nvPr>
            <p:ph type="ftr" sz="quarter" idx="11"/>
          </p:nvPr>
        </p:nvSpPr>
        <p:spPr/>
        <p:txBody>
          <a:bodyPr/>
          <a:lstStyle/>
          <a:p>
            <a:r>
              <a:rPr lang="en-US" smtClean="0">
                <a:solidFill>
                  <a:srgbClr val="FFFFFF">
                    <a:lumMod val="50000"/>
                  </a:srgbClr>
                </a:solidFill>
              </a:rPr>
              <a:t>BOEING PROPRIETARY</a:t>
            </a:r>
            <a:endParaRPr lang="en-US" dirty="0">
              <a:solidFill>
                <a:srgbClr val="FFFFFF">
                  <a:lumMod val="50000"/>
                </a:srgbClr>
              </a:solidFill>
            </a:endParaRPr>
          </a:p>
        </p:txBody>
      </p:sp>
    </p:spTree>
    <p:extLst>
      <p:ext uri="{BB962C8B-B14F-4D97-AF65-F5344CB8AC3E}">
        <p14:creationId xmlns:p14="http://schemas.microsoft.com/office/powerpoint/2010/main" val="12216508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Resource File</a:t>
            </a:r>
          </a:p>
        </p:txBody>
      </p:sp>
      <p:sp>
        <p:nvSpPr>
          <p:cNvPr id="3" name="Content Placeholder 2"/>
          <p:cNvSpPr>
            <a:spLocks noGrp="1"/>
          </p:cNvSpPr>
          <p:nvPr>
            <p:ph idx="1"/>
          </p:nvPr>
        </p:nvSpPr>
        <p:spPr/>
        <p:txBody>
          <a:bodyPr/>
          <a:lstStyle/>
          <a:p>
            <a:pPr marL="457200" indent="-457200">
              <a:buFont typeface="+mj-lt"/>
              <a:buAutoNum type="arabicPeriod" startAt="8"/>
            </a:pPr>
            <a:r>
              <a:rPr lang="en-US" dirty="0"/>
              <a:t>The </a:t>
            </a:r>
            <a:r>
              <a:rPr lang="en-US" u="sng" dirty="0" smtClean="0"/>
              <a:t>File </a:t>
            </a:r>
            <a:r>
              <a:rPr lang="en-US" u="sng" dirty="0"/>
              <a:t>Wizard – </a:t>
            </a:r>
            <a:r>
              <a:rPr lang="en-US" u="sng" dirty="0" smtClean="0"/>
              <a:t>Notes</a:t>
            </a:r>
            <a:r>
              <a:rPr lang="en-US" b="1" dirty="0" smtClean="0"/>
              <a:t> </a:t>
            </a:r>
            <a:r>
              <a:rPr lang="en-US" dirty="0" smtClean="0"/>
              <a:t>box </a:t>
            </a:r>
            <a:r>
              <a:rPr lang="en-US" dirty="0"/>
              <a:t>opens</a:t>
            </a:r>
          </a:p>
          <a:p>
            <a:pPr marL="857250" lvl="1" indent="-457200">
              <a:buFont typeface="+mj-lt"/>
              <a:buAutoNum type="alphaLcPeriod"/>
            </a:pPr>
            <a:r>
              <a:rPr lang="en-US" dirty="0" smtClean="0"/>
              <a:t>Type any desired notes here</a:t>
            </a:r>
          </a:p>
          <a:p>
            <a:pPr marL="457200" indent="-457200">
              <a:buFont typeface="+mj-lt"/>
              <a:buAutoNum type="arabicPeriod" startAt="8"/>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10</a:t>
            </a:fld>
            <a:endParaRPr lang="en-US" altLang="en-US"/>
          </a:p>
        </p:txBody>
      </p:sp>
      <p:pic>
        <p:nvPicPr>
          <p:cNvPr id="7" name="Picture 6"/>
          <p:cNvPicPr>
            <a:picLocks noChangeAspect="1"/>
          </p:cNvPicPr>
          <p:nvPr/>
        </p:nvPicPr>
        <p:blipFill>
          <a:blip r:embed="rId2"/>
          <a:stretch>
            <a:fillRect/>
          </a:stretch>
        </p:blipFill>
        <p:spPr>
          <a:xfrm>
            <a:off x="1962150" y="2286000"/>
            <a:ext cx="5210175" cy="374332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0540535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Resource File</a:t>
            </a:r>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Assign the appropriate access for the code file</a:t>
            </a:r>
          </a:p>
          <a:p>
            <a:pPr marL="457200" indent="-457200">
              <a:buFont typeface="+mj-lt"/>
              <a:buAutoNum type="arabicPeriod" startAt="10"/>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11</a:t>
            </a:fld>
            <a:endParaRPr lang="en-US" altLang="en-US"/>
          </a:p>
        </p:txBody>
      </p:sp>
      <p:pic>
        <p:nvPicPr>
          <p:cNvPr id="5" name="Picture 4"/>
          <p:cNvPicPr>
            <a:picLocks noChangeAspect="1"/>
          </p:cNvPicPr>
          <p:nvPr/>
        </p:nvPicPr>
        <p:blipFill>
          <a:blip r:embed="rId3"/>
          <a:stretch>
            <a:fillRect/>
          </a:stretch>
        </p:blipFill>
        <p:spPr>
          <a:xfrm>
            <a:off x="1957388" y="2286000"/>
            <a:ext cx="5219700" cy="3762375"/>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612920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Resource File</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12"/>
            </a:pPr>
            <a:r>
              <a:rPr lang="en-US" dirty="0" smtClean="0"/>
              <a:t>The resource code file has been created and will open to an empty view</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resource code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12</a:t>
            </a:fld>
            <a:endParaRPr lang="en-US" altLang="en-US"/>
          </a:p>
        </p:txBody>
      </p:sp>
      <p:pic>
        <p:nvPicPr>
          <p:cNvPr id="5" name="Picture 4"/>
          <p:cNvPicPr>
            <a:picLocks noChangeAspect="1"/>
          </p:cNvPicPr>
          <p:nvPr/>
        </p:nvPicPr>
        <p:blipFill>
          <a:blip r:embed="rId2"/>
          <a:stretch>
            <a:fillRect/>
          </a:stretch>
        </p:blipFill>
        <p:spPr>
          <a:xfrm>
            <a:off x="2133187" y="2743200"/>
            <a:ext cx="4733925" cy="249555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034094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571"/>
            <a:ext cx="8077200" cy="443198"/>
          </a:xfrm>
        </p:spPr>
        <p:txBody>
          <a:bodyPr/>
          <a:lstStyle/>
          <a:p>
            <a:r>
              <a:rPr lang="en-US" dirty="0" smtClean="0"/>
              <a:t>Creating New as Copy of Existing Resource</a:t>
            </a:r>
            <a:endParaRPr lang="en-US" dirty="0"/>
          </a:p>
        </p:txBody>
      </p:sp>
      <p:sp>
        <p:nvSpPr>
          <p:cNvPr id="3" name="Content Placeholder 2"/>
          <p:cNvSpPr>
            <a:spLocks noGrp="1"/>
          </p:cNvSpPr>
          <p:nvPr>
            <p:ph idx="1"/>
          </p:nvPr>
        </p:nvSpPr>
        <p:spPr/>
        <p:txBody>
          <a:bodyPr/>
          <a:lstStyle/>
          <a:p>
            <a:pPr marL="0" indent="0">
              <a:buNone/>
            </a:pPr>
            <a:r>
              <a:rPr lang="en-US" dirty="0" smtClean="0"/>
              <a:t>Follow the steps below to create a New Resource Code file for your OPP Project.</a:t>
            </a:r>
          </a:p>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Resource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‘Resource’ already selected</a:t>
            </a:r>
          </a:p>
          <a:p>
            <a:pPr marL="857250" lvl="1" indent="-457200">
              <a:buFont typeface="+mj-lt"/>
              <a:buAutoNum type="alphaLcPeriod"/>
            </a:pPr>
            <a:r>
              <a:rPr lang="en-US" dirty="0" smtClean="0"/>
              <a:t>Type </a:t>
            </a:r>
            <a:r>
              <a:rPr lang="en-US" dirty="0"/>
              <a:t>in the </a:t>
            </a:r>
            <a:r>
              <a:rPr lang="en-US" dirty="0" smtClean="0"/>
              <a:t>desired </a:t>
            </a:r>
            <a:r>
              <a:rPr lang="en-US" b="1" u="sng" dirty="0" smtClean="0"/>
              <a:t>Name</a:t>
            </a:r>
            <a:r>
              <a:rPr lang="en-US" dirty="0" smtClean="0"/>
              <a:t> based </a:t>
            </a:r>
            <a:r>
              <a:rPr lang="en-US" dirty="0"/>
              <a:t>on the CSPR 3 naming </a:t>
            </a:r>
            <a:r>
              <a:rPr lang="en-US" dirty="0" smtClean="0"/>
              <a:t>convention &amp; no spaces</a:t>
            </a:r>
          </a:p>
          <a:p>
            <a:pPr marL="857250" lvl="1" indent="-457200">
              <a:buFont typeface="+mj-lt"/>
              <a:buAutoNum type="alphaLcPeriod"/>
            </a:pPr>
            <a:r>
              <a:rPr lang="en-US" dirty="0" smtClean="0"/>
              <a:t>Type </a:t>
            </a:r>
            <a:r>
              <a:rPr lang="en-US" dirty="0"/>
              <a:t>in the </a:t>
            </a:r>
            <a:r>
              <a:rPr lang="en-US" b="1" u="sng" dirty="0" smtClean="0"/>
              <a:t>Description</a:t>
            </a:r>
            <a:endParaRPr lang="en-US" b="1" u="sng" dirty="0"/>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13</a:t>
            </a:fld>
            <a:endParaRPr lang="en-US" altLang="en-US" dirty="0"/>
          </a:p>
        </p:txBody>
      </p:sp>
      <p:grpSp>
        <p:nvGrpSpPr>
          <p:cNvPr id="6" name="Group 5"/>
          <p:cNvGrpSpPr/>
          <p:nvPr/>
        </p:nvGrpSpPr>
        <p:grpSpPr>
          <a:xfrm>
            <a:off x="4537654" y="3951288"/>
            <a:ext cx="2667000" cy="2286000"/>
            <a:chOff x="4537654" y="3951288"/>
            <a:chExt cx="2667000" cy="2286000"/>
          </a:xfrm>
        </p:grpSpPr>
        <p:pic>
          <p:nvPicPr>
            <p:cNvPr id="5" name="Picture 4"/>
            <p:cNvPicPr>
              <a:picLocks noChangeAspect="1"/>
            </p:cNvPicPr>
            <p:nvPr/>
          </p:nvPicPr>
          <p:blipFill>
            <a:blip r:embed="rId2"/>
            <a:stretch>
              <a:fillRect/>
            </a:stretch>
          </p:blipFill>
          <p:spPr>
            <a:xfrm>
              <a:off x="4537654" y="3951288"/>
              <a:ext cx="2667000" cy="2286000"/>
            </a:xfrm>
            <a:prstGeom prst="rect">
              <a:avLst/>
            </a:prstGeom>
          </p:spPr>
        </p:pic>
        <p:sp>
          <p:nvSpPr>
            <p:cNvPr id="8" name="Rounded Rectangle 7"/>
            <p:cNvSpPr/>
            <p:nvPr/>
          </p:nvSpPr>
          <p:spPr>
            <a:xfrm>
              <a:off x="4567238" y="46700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67238" y="51272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0836203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Resource</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Change </a:t>
            </a:r>
            <a:r>
              <a:rPr lang="en-US" dirty="0"/>
              <a:t>the </a:t>
            </a:r>
            <a:r>
              <a:rPr lang="en-US" b="1" u="sng" dirty="0"/>
              <a:t>Default Access Mode</a:t>
            </a:r>
            <a:r>
              <a:rPr lang="en-US" dirty="0"/>
              <a:t> </a:t>
            </a:r>
            <a:r>
              <a:rPr lang="en-US" dirty="0" smtClean="0"/>
              <a:t>to</a:t>
            </a:r>
            <a:r>
              <a:rPr lang="en-US" dirty="0"/>
              <a:t> </a:t>
            </a:r>
            <a:r>
              <a:rPr lang="en-US" dirty="0" smtClean="0"/>
              <a:t>’Read Only’</a:t>
            </a:r>
          </a:p>
          <a:p>
            <a:pPr marL="857250" lvl="1" indent="-457200">
              <a:buFont typeface="+mj-lt"/>
              <a:buAutoNum type="alphaLcPeriod"/>
            </a:pPr>
            <a:r>
              <a:rPr lang="en-US" dirty="0" smtClean="0"/>
              <a:t>Change the </a:t>
            </a:r>
            <a:r>
              <a:rPr lang="en-US" b="1" u="sng" dirty="0" smtClean="0"/>
              <a:t>Ancillary Files</a:t>
            </a:r>
            <a:r>
              <a:rPr lang="en-US" dirty="0" smtClean="0"/>
              <a:t> access to ‘Read Only’</a:t>
            </a:r>
            <a:endParaRPr lang="en-US" dirty="0"/>
          </a:p>
          <a:p>
            <a:pPr marL="857250" lvl="1" indent="-457200">
              <a:buFont typeface="+mj-lt"/>
              <a:buAutoNum type="alphaLcPeriod"/>
            </a:pPr>
            <a:r>
              <a:rPr lang="en-US" dirty="0" smtClean="0"/>
              <a:t>Select </a:t>
            </a:r>
            <a:r>
              <a:rPr lang="en-US" dirty="0"/>
              <a:t>the </a:t>
            </a:r>
            <a:r>
              <a:rPr lang="en-US" b="1" u="sng" dirty="0"/>
              <a:t>Create a new </a:t>
            </a:r>
            <a:r>
              <a:rPr lang="en-US" b="1" u="sng" dirty="0" smtClean="0"/>
              <a:t>file as a copy of an existing file</a:t>
            </a:r>
            <a:r>
              <a:rPr lang="en-US" dirty="0" smtClean="0"/>
              <a:t> option</a:t>
            </a:r>
          </a:p>
          <a:p>
            <a:pPr marL="857250" lvl="1" indent="-457200">
              <a:buFont typeface="+mj-lt"/>
              <a:buAutoNum type="alphaLcPeriod"/>
            </a:pPr>
            <a:r>
              <a:rPr lang="en-US" dirty="0" smtClean="0"/>
              <a:t>Select an existing resource file to copy</a:t>
            </a:r>
            <a:endParaRPr lang="en-US" dirty="0"/>
          </a:p>
          <a:p>
            <a:pPr marL="857250" lvl="1" indent="-457200">
              <a:buFont typeface="+mj-lt"/>
              <a:buAutoNum type="alphaLcPeriod"/>
            </a:pPr>
            <a:r>
              <a:rPr lang="en-US" dirty="0" smtClean="0"/>
              <a:t>Keep default </a:t>
            </a:r>
            <a:r>
              <a:rPr lang="en-US" b="1" u="sng" dirty="0"/>
              <a:t>Startup View</a:t>
            </a:r>
            <a:endParaRPr lang="en-US" u="sng" dirty="0"/>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14</a:t>
            </a:fld>
            <a:endParaRPr lang="en-US" altLang="en-US"/>
          </a:p>
        </p:txBody>
      </p:sp>
      <p:grpSp>
        <p:nvGrpSpPr>
          <p:cNvPr id="11" name="Group 10"/>
          <p:cNvGrpSpPr/>
          <p:nvPr/>
        </p:nvGrpSpPr>
        <p:grpSpPr>
          <a:xfrm>
            <a:off x="2788920" y="3613944"/>
            <a:ext cx="3916680" cy="2606375"/>
            <a:chOff x="2788920" y="3613944"/>
            <a:chExt cx="3916680" cy="2606375"/>
          </a:xfrm>
        </p:grpSpPr>
        <p:pic>
          <p:nvPicPr>
            <p:cNvPr id="9" name="Picture 8"/>
            <p:cNvPicPr>
              <a:picLocks noChangeAspect="1"/>
            </p:cNvPicPr>
            <p:nvPr/>
          </p:nvPicPr>
          <p:blipFill>
            <a:blip r:embed="rId2"/>
            <a:stretch>
              <a:fillRect/>
            </a:stretch>
          </p:blipFill>
          <p:spPr>
            <a:xfrm>
              <a:off x="2788920" y="3613944"/>
              <a:ext cx="3916680" cy="2606375"/>
            </a:xfrm>
            <a:prstGeom prst="rect">
              <a:avLst/>
            </a:prstGeom>
          </p:spPr>
        </p:pic>
        <p:sp>
          <p:nvSpPr>
            <p:cNvPr id="6" name="Rounded Rectangle 5"/>
            <p:cNvSpPr/>
            <p:nvPr/>
          </p:nvSpPr>
          <p:spPr>
            <a:xfrm>
              <a:off x="2899410" y="4191001"/>
              <a:ext cx="3272790" cy="16033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95600" y="4495800"/>
              <a:ext cx="2057400" cy="10080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124200" y="4797029"/>
              <a:ext cx="1524000" cy="797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264143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Resource</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The </a:t>
            </a:r>
            <a:r>
              <a:rPr lang="en-US" u="sng" dirty="0" smtClean="0"/>
              <a:t>New File </a:t>
            </a:r>
            <a:r>
              <a:rPr lang="en-US" u="sng" dirty="0"/>
              <a:t>Wizard – </a:t>
            </a:r>
            <a:r>
              <a:rPr lang="en-US" u="sng" dirty="0" smtClean="0"/>
              <a:t>Files</a:t>
            </a:r>
            <a:r>
              <a:rPr lang="en-US" b="1" dirty="0" smtClean="0"/>
              <a:t> </a:t>
            </a:r>
            <a:r>
              <a:rPr lang="en-US" dirty="0" smtClean="0"/>
              <a:t>box </a:t>
            </a:r>
            <a:r>
              <a:rPr lang="en-US" dirty="0"/>
              <a:t>opens</a:t>
            </a:r>
          </a:p>
          <a:p>
            <a:pPr marL="857250" lvl="1" indent="-457200">
              <a:buFont typeface="+mj-lt"/>
              <a:buAutoNum type="alphaLcPeriod"/>
            </a:pPr>
            <a:r>
              <a:rPr lang="en-US" dirty="0" smtClean="0"/>
              <a:t>If you had any ancillary files to attach to this new file, you’d do it here.  We will skip this step</a:t>
            </a:r>
          </a:p>
          <a:p>
            <a:pPr marL="457200" indent="-457200">
              <a:buFont typeface="+mj-lt"/>
              <a:buAutoNum type="arabicPeriod" startAt="6"/>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15</a:t>
            </a:fld>
            <a:endParaRPr lang="en-US" altLang="en-US"/>
          </a:p>
        </p:txBody>
      </p:sp>
      <p:pic>
        <p:nvPicPr>
          <p:cNvPr id="5" name="Picture 4"/>
          <p:cNvPicPr>
            <a:picLocks noChangeAspect="1"/>
          </p:cNvPicPr>
          <p:nvPr/>
        </p:nvPicPr>
        <p:blipFill>
          <a:blip r:embed="rId2"/>
          <a:stretch>
            <a:fillRect/>
          </a:stretch>
        </p:blipFill>
        <p:spPr>
          <a:xfrm>
            <a:off x="2159953" y="2566194"/>
            <a:ext cx="5238750" cy="3743325"/>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1579761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Resource</a:t>
            </a:r>
          </a:p>
        </p:txBody>
      </p:sp>
      <p:sp>
        <p:nvSpPr>
          <p:cNvPr id="3" name="Content Placeholder 2"/>
          <p:cNvSpPr>
            <a:spLocks noGrp="1"/>
          </p:cNvSpPr>
          <p:nvPr>
            <p:ph idx="1"/>
          </p:nvPr>
        </p:nvSpPr>
        <p:spPr/>
        <p:txBody>
          <a:bodyPr/>
          <a:lstStyle/>
          <a:p>
            <a:pPr marL="457200" indent="-457200">
              <a:buFont typeface="+mj-lt"/>
              <a:buAutoNum type="arabicPeriod" startAt="8"/>
            </a:pPr>
            <a:r>
              <a:rPr lang="en-US" dirty="0"/>
              <a:t>The </a:t>
            </a:r>
            <a:r>
              <a:rPr lang="en-US" u="sng" dirty="0" smtClean="0"/>
              <a:t>File </a:t>
            </a:r>
            <a:r>
              <a:rPr lang="en-US" u="sng" dirty="0"/>
              <a:t>Wizard – </a:t>
            </a:r>
            <a:r>
              <a:rPr lang="en-US" u="sng" dirty="0" smtClean="0"/>
              <a:t>Notes</a:t>
            </a:r>
            <a:r>
              <a:rPr lang="en-US" b="1" dirty="0" smtClean="0"/>
              <a:t> </a:t>
            </a:r>
            <a:r>
              <a:rPr lang="en-US" dirty="0" smtClean="0"/>
              <a:t>box </a:t>
            </a:r>
            <a:r>
              <a:rPr lang="en-US" dirty="0"/>
              <a:t>opens</a:t>
            </a:r>
          </a:p>
          <a:p>
            <a:pPr marL="857250" lvl="1" indent="-457200">
              <a:buFont typeface="+mj-lt"/>
              <a:buAutoNum type="alphaLcPeriod"/>
            </a:pPr>
            <a:r>
              <a:rPr lang="en-US" dirty="0" smtClean="0"/>
              <a:t>Any notes from the file you copied will be displayed, update as desired</a:t>
            </a:r>
          </a:p>
          <a:p>
            <a:pPr marL="457200" indent="-457200">
              <a:buFont typeface="+mj-lt"/>
              <a:buAutoNum type="arabicPeriod" startAt="8"/>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16</a:t>
            </a:fld>
            <a:endParaRPr lang="en-US" altLang="en-US"/>
          </a:p>
        </p:txBody>
      </p:sp>
      <p:pic>
        <p:nvPicPr>
          <p:cNvPr id="5" name="Picture 4"/>
          <p:cNvPicPr>
            <a:picLocks noChangeAspect="1"/>
          </p:cNvPicPr>
          <p:nvPr/>
        </p:nvPicPr>
        <p:blipFill>
          <a:blip r:embed="rId2"/>
          <a:stretch>
            <a:fillRect/>
          </a:stretch>
        </p:blipFill>
        <p:spPr>
          <a:xfrm>
            <a:off x="2743200" y="2362200"/>
            <a:ext cx="5210175" cy="373380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357598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Resource</a:t>
            </a:r>
          </a:p>
        </p:txBody>
      </p:sp>
      <p:sp>
        <p:nvSpPr>
          <p:cNvPr id="3" name="Content Placeholder 2"/>
          <p:cNvSpPr>
            <a:spLocks noGrp="1"/>
          </p:cNvSpPr>
          <p:nvPr>
            <p:ph idx="1"/>
          </p:nvPr>
        </p:nvSpPr>
        <p:spPr/>
        <p:txBody>
          <a:bodyPr/>
          <a:lstStyle/>
          <a:p>
            <a:pPr marL="457200" indent="-457200">
              <a:buFont typeface="+mj-lt"/>
              <a:buAutoNum type="arabicPeriod" startAt="10"/>
            </a:pPr>
            <a:r>
              <a:rPr lang="en-US" dirty="0"/>
              <a:t>The </a:t>
            </a:r>
            <a:r>
              <a:rPr lang="en-US" u="sng" dirty="0" smtClean="0"/>
              <a:t>Access Control</a:t>
            </a:r>
            <a:r>
              <a:rPr lang="en-US" b="1" dirty="0" smtClean="0"/>
              <a:t> </a:t>
            </a:r>
            <a:r>
              <a:rPr lang="en-US" dirty="0" smtClean="0"/>
              <a:t>box </a:t>
            </a:r>
            <a:r>
              <a:rPr lang="en-US" dirty="0"/>
              <a:t>opens</a:t>
            </a:r>
          </a:p>
          <a:p>
            <a:pPr marL="857250" lvl="1" indent="-457200">
              <a:buFont typeface="+mj-lt"/>
              <a:buAutoNum type="alphaLcPeriod"/>
            </a:pPr>
            <a:r>
              <a:rPr lang="en-US" dirty="0" smtClean="0"/>
              <a:t>Any access from file copied will be displayed, updated as required for this code file</a:t>
            </a:r>
          </a:p>
          <a:p>
            <a:pPr marL="457200" indent="-457200">
              <a:buFont typeface="+mj-lt"/>
              <a:buAutoNum type="arabicPeriod" startAt="10"/>
            </a:pPr>
            <a:r>
              <a:rPr lang="en-US" dirty="0" smtClean="0"/>
              <a:t>Click </a:t>
            </a:r>
            <a:r>
              <a:rPr lang="en-US" b="1" dirty="0" smtClean="0"/>
              <a:t>Finish</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17</a:t>
            </a:fld>
            <a:endParaRPr lang="en-US" altLang="en-US"/>
          </a:p>
        </p:txBody>
      </p:sp>
      <p:pic>
        <p:nvPicPr>
          <p:cNvPr id="6" name="Picture 5"/>
          <p:cNvPicPr>
            <a:picLocks noChangeAspect="1"/>
          </p:cNvPicPr>
          <p:nvPr/>
        </p:nvPicPr>
        <p:blipFill>
          <a:blip r:embed="rId3"/>
          <a:stretch>
            <a:fillRect/>
          </a:stretch>
        </p:blipFill>
        <p:spPr>
          <a:xfrm>
            <a:off x="2667000" y="2503488"/>
            <a:ext cx="5219700" cy="373380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77420056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New as Copy of Existing Resource</a:t>
            </a:r>
          </a:p>
        </p:txBody>
      </p:sp>
      <p:sp>
        <p:nvSpPr>
          <p:cNvPr id="3" name="Content Placeholder 2"/>
          <p:cNvSpPr>
            <a:spLocks noGrp="1"/>
          </p:cNvSpPr>
          <p:nvPr>
            <p:ph idx="1"/>
          </p:nvPr>
        </p:nvSpPr>
        <p:spPr/>
        <p:txBody>
          <a:bodyPr/>
          <a:lstStyle/>
          <a:p>
            <a:pPr marL="457200" indent="-457200">
              <a:buFont typeface="+mj-lt"/>
              <a:buAutoNum type="arabicPeriod" startAt="12"/>
            </a:pPr>
            <a:r>
              <a:rPr lang="en-US" dirty="0" smtClean="0"/>
              <a:t>The resource code file has been created and will open to an empty view</a:t>
            </a:r>
          </a:p>
          <a:p>
            <a:pPr marL="457200" indent="-457200">
              <a:buFont typeface="+mj-lt"/>
              <a:buAutoNum type="arabicPeriod" startAt="12"/>
            </a:pPr>
            <a:r>
              <a:rPr lang="en-US" dirty="0" smtClean="0"/>
              <a:t>Click </a:t>
            </a:r>
            <a:r>
              <a:rPr lang="en-US" b="1" u="sng" dirty="0" smtClean="0"/>
              <a:t>File</a:t>
            </a:r>
            <a:r>
              <a:rPr lang="en-US" b="1" dirty="0" smtClean="0"/>
              <a:t>&gt;</a:t>
            </a:r>
            <a:r>
              <a:rPr lang="en-US" b="1" u="sng" dirty="0" smtClean="0"/>
              <a:t>Save</a:t>
            </a:r>
            <a:r>
              <a:rPr lang="en-US" dirty="0" smtClean="0"/>
              <a:t> to save the newly created resource code file</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18</a:t>
            </a:fld>
            <a:endParaRPr lang="en-US" altLang="en-US"/>
          </a:p>
        </p:txBody>
      </p:sp>
      <p:pic>
        <p:nvPicPr>
          <p:cNvPr id="6" name="Picture 5"/>
          <p:cNvPicPr>
            <a:picLocks noChangeAspect="1"/>
          </p:cNvPicPr>
          <p:nvPr/>
        </p:nvPicPr>
        <p:blipFill>
          <a:blip r:embed="rId2"/>
          <a:stretch>
            <a:fillRect/>
          </a:stretch>
        </p:blipFill>
        <p:spPr>
          <a:xfrm>
            <a:off x="2200593" y="2667000"/>
            <a:ext cx="4762500" cy="226695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948502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Populating a Resource Code File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hlinkClick r:id="rId2" action="ppaction://hlinksldjump"/>
              </a:rPr>
              <a:t>Manually </a:t>
            </a:r>
            <a:r>
              <a:rPr lang="en-US" dirty="0" smtClean="0">
                <a:hlinkClick r:id="rId2" action="ppaction://hlinksldjump"/>
              </a:rPr>
              <a:t>Populate via Details Box</a:t>
            </a:r>
            <a:endParaRPr lang="en-US" dirty="0" smtClean="0"/>
          </a:p>
          <a:p>
            <a:pPr>
              <a:buFont typeface="Wingdings" panose="05000000000000000000" pitchFamily="2" charset="2"/>
              <a:buChar char="§"/>
            </a:pPr>
            <a:r>
              <a:rPr lang="en-US" dirty="0" smtClean="0">
                <a:hlinkClick r:id="rId3" action="ppaction://hlinksldjump"/>
              </a:rPr>
              <a:t>Manually Populate via Spreadsheet View</a:t>
            </a:r>
            <a:endParaRPr lang="en-US" dirty="0"/>
          </a:p>
          <a:p>
            <a:pPr>
              <a:buFont typeface="Wingdings" panose="05000000000000000000" pitchFamily="2" charset="2"/>
              <a:buChar char="§"/>
            </a:pPr>
            <a:r>
              <a:rPr lang="en-US" dirty="0" smtClean="0">
                <a:hlinkClick r:id="rId4" action="ppaction://hlinksldjump"/>
              </a:rPr>
              <a:t>Import from Excel to Populate</a:t>
            </a:r>
            <a:endParaRPr lang="en-US" dirty="0" smtClean="0"/>
          </a:p>
          <a:p>
            <a:pPr>
              <a:buFont typeface="Wingdings" panose="05000000000000000000" pitchFamily="2" charset="2"/>
              <a:buChar char="§"/>
            </a:pPr>
            <a:r>
              <a:rPr lang="en-US" dirty="0" smtClean="0">
                <a:hlinkClick r:id="rId5" action="ppaction://hlinksldjump"/>
              </a:rPr>
              <a:t>Use OPP/Cobra Mapping Tool to Populate</a:t>
            </a: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7974182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en-US" dirty="0"/>
              <a:t>Agenda</a:t>
            </a:r>
          </a:p>
        </p:txBody>
      </p:sp>
      <p:sp>
        <p:nvSpPr>
          <p:cNvPr id="92164" name="Rectangle 4"/>
          <p:cNvSpPr>
            <a:spLocks noGrp="1" noChangeArrowheads="1"/>
          </p:cNvSpPr>
          <p:nvPr>
            <p:ph idx="1"/>
          </p:nvPr>
        </p:nvSpPr>
        <p:spPr>
          <a:noFill/>
          <a:ln/>
        </p:spPr>
        <p:txBody>
          <a:bodyPr/>
          <a:lstStyle/>
          <a:p>
            <a:pPr>
              <a:lnSpc>
                <a:spcPct val="90000"/>
              </a:lnSpc>
              <a:buFont typeface="Wingdings" panose="05000000000000000000" pitchFamily="2" charset="2"/>
              <a:buChar char="§"/>
            </a:pPr>
            <a:r>
              <a:rPr lang="en-US" altLang="en-US" dirty="0" smtClean="0">
                <a:hlinkClick r:id="rId3" action="ppaction://hlinksldjump"/>
              </a:rPr>
              <a:t>General Information</a:t>
            </a:r>
            <a:endParaRPr lang="en-US" altLang="en-US" dirty="0" smtClean="0"/>
          </a:p>
          <a:p>
            <a:pPr>
              <a:lnSpc>
                <a:spcPct val="90000"/>
              </a:lnSpc>
              <a:buFont typeface="Wingdings" panose="05000000000000000000" pitchFamily="2" charset="2"/>
              <a:buChar char="§"/>
            </a:pPr>
            <a:r>
              <a:rPr lang="en-US" altLang="en-US" dirty="0" smtClean="0">
                <a:hlinkClick r:id="rId4" action="ppaction://hlinksldjump"/>
              </a:rPr>
              <a:t>Creating New Resource Files</a:t>
            </a:r>
            <a:endParaRPr lang="en-US" altLang="en-US" dirty="0" smtClean="0"/>
          </a:p>
          <a:p>
            <a:pPr>
              <a:lnSpc>
                <a:spcPct val="90000"/>
              </a:lnSpc>
              <a:buFont typeface="Wingdings" panose="05000000000000000000" pitchFamily="2" charset="2"/>
              <a:buChar char="§"/>
            </a:pPr>
            <a:r>
              <a:rPr lang="en-US" altLang="en-US" dirty="0" smtClean="0">
                <a:hlinkClick r:id="rId5" action="ppaction://hlinksldjump"/>
              </a:rPr>
              <a:t>Populating a Resource File</a:t>
            </a:r>
            <a:endParaRPr lang="en-US" altLang="en-US" dirty="0" smtClean="0"/>
          </a:p>
          <a:p>
            <a:pPr>
              <a:lnSpc>
                <a:spcPct val="90000"/>
              </a:lnSpc>
              <a:buFont typeface="Wingdings" panose="05000000000000000000" pitchFamily="2" charset="2"/>
              <a:buChar char="§"/>
            </a:pPr>
            <a:r>
              <a:rPr lang="en-US" altLang="en-US" dirty="0" smtClean="0">
                <a:hlinkClick r:id="rId6" action="ppaction://hlinksldjump"/>
              </a:rPr>
              <a:t>Assigning Resource Files to an OPP Project</a:t>
            </a:r>
            <a:endParaRPr lang="en-US" altLang="en-US" dirty="0" smtClean="0"/>
          </a:p>
          <a:p>
            <a:pPr marL="0" indent="0">
              <a:lnSpc>
                <a:spcPct val="90000"/>
              </a:lnSpc>
              <a:buNone/>
            </a:pPr>
            <a:endParaRPr lang="en-US" altLang="en-US" dirty="0" smtClean="0"/>
          </a:p>
          <a:p>
            <a:pPr>
              <a:lnSpc>
                <a:spcPct val="90000"/>
              </a:lnSpc>
            </a:pPr>
            <a:endParaRPr lang="en-US" altLang="en-US" sz="1800" dirty="0" smtClean="0"/>
          </a:p>
        </p:txBody>
      </p:sp>
      <p:sp>
        <p:nvSpPr>
          <p:cNvPr id="4" name="Slide Number Placeholder 3"/>
          <p:cNvSpPr>
            <a:spLocks noGrp="1"/>
          </p:cNvSpPr>
          <p:nvPr>
            <p:ph type="sldNum" sz="quarter" idx="4"/>
          </p:nvPr>
        </p:nvSpPr>
        <p:spPr/>
        <p:txBody>
          <a:bodyPr/>
          <a:lstStyle/>
          <a:p>
            <a:fld id="{3DBFECDF-3C81-4463-ADDD-996FF01FFFA6}" type="slidenum">
              <a:rPr lang="en-US" altLang="en-US"/>
              <a:pPr/>
              <a:t>2</a:t>
            </a:fld>
            <a:endParaRPr lang="en-US" altLang="en-US"/>
          </a:p>
        </p:txBody>
      </p:sp>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180273" y="3171341"/>
            <a:ext cx="4576762" cy="3055787"/>
          </a:xfrm>
          <a:prstGeom prst="rect">
            <a:avLst/>
          </a:prstGeom>
        </p:spPr>
      </p:pic>
      <p:sp>
        <p:nvSpPr>
          <p:cNvPr id="2" name="Title 1"/>
          <p:cNvSpPr>
            <a:spLocks noGrp="1"/>
          </p:cNvSpPr>
          <p:nvPr>
            <p:ph type="title"/>
          </p:nvPr>
        </p:nvSpPr>
        <p:spPr/>
        <p:txBody>
          <a:bodyPr/>
          <a:lstStyle/>
          <a:p>
            <a:r>
              <a:rPr lang="en-US" dirty="0"/>
              <a:t>Manually </a:t>
            </a:r>
            <a:r>
              <a:rPr lang="en-US" dirty="0" smtClean="0"/>
              <a:t>via </a:t>
            </a:r>
            <a:r>
              <a:rPr lang="en-US" dirty="0"/>
              <a:t>the Resource Details Box</a:t>
            </a:r>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Open the resource code file in Exclusive mode</a:t>
            </a:r>
          </a:p>
          <a:p>
            <a:pPr marL="857250" lvl="1" indent="-457200">
              <a:buFont typeface="+mj-lt"/>
              <a:buAutoNum type="alphaLcPeriod"/>
            </a:pPr>
            <a:r>
              <a:rPr lang="en-US" dirty="0" smtClean="0"/>
              <a:t>The code file will open &amp; appear as an empty screen</a:t>
            </a:r>
            <a:endParaRPr lang="en-US" dirty="0"/>
          </a:p>
          <a:p>
            <a:pPr marL="457200" indent="-457200">
              <a:buFont typeface="+mj-lt"/>
              <a:buAutoNum type="arabicPeriod"/>
            </a:pPr>
            <a:r>
              <a:rPr lang="en-US" dirty="0" smtClean="0"/>
              <a:t>Double </a:t>
            </a:r>
            <a:r>
              <a:rPr lang="en-US" dirty="0"/>
              <a:t>click in the blank white area, or right mouse click and select </a:t>
            </a:r>
            <a:r>
              <a:rPr lang="en-US" b="1" u="sng" dirty="0"/>
              <a:t>Add </a:t>
            </a:r>
            <a:r>
              <a:rPr lang="en-US" b="1" u="sng" dirty="0" smtClean="0"/>
              <a:t>Resource</a:t>
            </a:r>
            <a:r>
              <a:rPr lang="en-US" b="1" dirty="0" smtClean="0"/>
              <a:t>,</a:t>
            </a:r>
            <a:r>
              <a:rPr lang="en-US" dirty="0" smtClean="0"/>
              <a:t> </a:t>
            </a:r>
            <a:r>
              <a:rPr lang="en-US" dirty="0"/>
              <a:t>or </a:t>
            </a:r>
            <a:r>
              <a:rPr lang="en-US" dirty="0" smtClean="0"/>
              <a:t>select the </a:t>
            </a:r>
            <a:r>
              <a:rPr lang="en-US" b="1" u="sng" dirty="0" smtClean="0"/>
              <a:t>Edit</a:t>
            </a:r>
            <a:r>
              <a:rPr lang="en-US" b="1" dirty="0" smtClean="0"/>
              <a:t> </a:t>
            </a:r>
            <a:r>
              <a:rPr lang="en-US" dirty="0" smtClean="0"/>
              <a:t>ribbon,</a:t>
            </a:r>
            <a:r>
              <a:rPr lang="en-US" b="1" dirty="0" smtClean="0"/>
              <a:t> ‘</a:t>
            </a:r>
            <a:r>
              <a:rPr lang="en-US" sz="3200" b="1" dirty="0" smtClean="0">
                <a:solidFill>
                  <a:srgbClr val="00B050"/>
                </a:solidFill>
              </a:rPr>
              <a:t>+</a:t>
            </a:r>
            <a:r>
              <a:rPr lang="en-US" b="1" dirty="0" smtClean="0"/>
              <a:t>’ </a:t>
            </a:r>
            <a:r>
              <a:rPr lang="en-US" b="1" u="sng" dirty="0" smtClean="0"/>
              <a:t>Add Resource</a:t>
            </a:r>
            <a:endParaRPr lang="en-US"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20</a:t>
            </a:fld>
            <a:endParaRPr lang="en-US" altLang="en-US"/>
          </a:p>
        </p:txBody>
      </p:sp>
      <p:sp>
        <p:nvSpPr>
          <p:cNvPr id="8" name="Rounded Rectangle 7"/>
          <p:cNvSpPr/>
          <p:nvPr/>
        </p:nvSpPr>
        <p:spPr>
          <a:xfrm>
            <a:off x="3810000" y="3505200"/>
            <a:ext cx="533400" cy="6532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4724400" y="4699234"/>
            <a:ext cx="762000" cy="1775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0641119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a:t>
            </a:r>
            <a:r>
              <a:rPr lang="en-US" dirty="0" smtClean="0"/>
              <a:t>via </a:t>
            </a:r>
            <a:r>
              <a:rPr lang="en-US" dirty="0"/>
              <a:t>the Resource Details Box</a:t>
            </a:r>
          </a:p>
        </p:txBody>
      </p:sp>
      <p:sp>
        <p:nvSpPr>
          <p:cNvPr id="3" name="Content Placeholder 2"/>
          <p:cNvSpPr>
            <a:spLocks noGrp="1"/>
          </p:cNvSpPr>
          <p:nvPr>
            <p:ph idx="1"/>
          </p:nvPr>
        </p:nvSpPr>
        <p:spPr/>
        <p:txBody>
          <a:bodyPr/>
          <a:lstStyle/>
          <a:p>
            <a:pPr marL="457200" indent="-457200">
              <a:buFont typeface="+mj-lt"/>
              <a:buAutoNum type="arabicPeriod" startAt="3"/>
            </a:pPr>
            <a:r>
              <a:rPr lang="en-US" dirty="0"/>
              <a:t>The </a:t>
            </a:r>
            <a:r>
              <a:rPr lang="en-US" u="sng" dirty="0" smtClean="0"/>
              <a:t>Resource Details</a:t>
            </a:r>
            <a:r>
              <a:rPr lang="en-US" dirty="0" smtClean="0"/>
              <a:t> box </a:t>
            </a:r>
            <a:r>
              <a:rPr lang="en-US" dirty="0"/>
              <a:t>opens</a:t>
            </a:r>
          </a:p>
          <a:p>
            <a:pPr marL="857250" lvl="1" indent="-457200">
              <a:buFont typeface="+mj-lt"/>
              <a:buAutoNum type="alphaLcPeriod"/>
            </a:pPr>
            <a:r>
              <a:rPr lang="en-US" dirty="0" smtClean="0"/>
              <a:t>The General Tab on displays the basic information about each resource</a:t>
            </a:r>
          </a:p>
          <a:p>
            <a:pPr marL="457200" indent="-457200">
              <a:buFont typeface="+mj-lt"/>
              <a:buAutoNum type="arabicPeriod" startAt="3"/>
            </a:pPr>
            <a:r>
              <a:rPr lang="en-US" dirty="0" smtClean="0"/>
              <a:t>Type in the </a:t>
            </a:r>
            <a:r>
              <a:rPr lang="en-US" b="1" dirty="0" smtClean="0"/>
              <a:t>ID</a:t>
            </a:r>
            <a:r>
              <a:rPr lang="en-US" dirty="0" smtClean="0"/>
              <a:t> (resource ID also called Budget Element (BE) for Cobra users) and Description</a:t>
            </a:r>
          </a:p>
          <a:p>
            <a:pPr marL="857250" lvl="1" indent="-457200">
              <a:buFont typeface="+mj-lt"/>
              <a:buAutoNum type="alphaLcPeriod"/>
            </a:pPr>
            <a:r>
              <a:rPr lang="en-US" dirty="0" smtClean="0"/>
              <a:t>The </a:t>
            </a:r>
            <a:r>
              <a:rPr lang="en-US" b="1" dirty="0" smtClean="0"/>
              <a:t>ID</a:t>
            </a:r>
            <a:r>
              <a:rPr lang="en-US" dirty="0" smtClean="0"/>
              <a:t> (resource ID) is an alphanumeric code unique to the resource.  Periods are used to indicate hierarchical levels</a:t>
            </a:r>
          </a:p>
          <a:p>
            <a:pPr marL="857250" lvl="1" indent="-457200">
              <a:buFont typeface="+mj-lt"/>
              <a:buAutoNum type="alphaLcPeriod"/>
            </a:pPr>
            <a:r>
              <a:rPr lang="en-US" dirty="0" smtClean="0"/>
              <a:t>Click either </a:t>
            </a:r>
            <a:r>
              <a:rPr lang="en-US" b="1" u="sng" dirty="0" smtClean="0"/>
              <a:t>Apply</a:t>
            </a:r>
            <a:r>
              <a:rPr lang="en-US" dirty="0" smtClean="0"/>
              <a:t> to add the code to the file</a:t>
            </a:r>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21</a:t>
            </a:fld>
            <a:endParaRPr lang="en-US" altLang="en-US"/>
          </a:p>
        </p:txBody>
      </p:sp>
      <p:pic>
        <p:nvPicPr>
          <p:cNvPr id="7" name="Picture 6"/>
          <p:cNvPicPr>
            <a:picLocks noChangeAspect="1"/>
          </p:cNvPicPr>
          <p:nvPr/>
        </p:nvPicPr>
        <p:blipFill>
          <a:blip r:embed="rId3"/>
          <a:stretch>
            <a:fillRect/>
          </a:stretch>
        </p:blipFill>
        <p:spPr>
          <a:xfrm>
            <a:off x="3221673" y="3947639"/>
            <a:ext cx="2986087" cy="2254089"/>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743938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a:t>
            </a:r>
            <a:r>
              <a:rPr lang="en-US" dirty="0" smtClean="0"/>
              <a:t>via </a:t>
            </a:r>
            <a:r>
              <a:rPr lang="en-US" dirty="0"/>
              <a:t>the Resource Details Box</a:t>
            </a:r>
          </a:p>
        </p:txBody>
      </p:sp>
      <p:sp>
        <p:nvSpPr>
          <p:cNvPr id="3" name="Content Placeholder 2"/>
          <p:cNvSpPr>
            <a:spLocks noGrp="1"/>
          </p:cNvSpPr>
          <p:nvPr>
            <p:ph idx="1"/>
          </p:nvPr>
        </p:nvSpPr>
        <p:spPr/>
        <p:txBody>
          <a:bodyPr/>
          <a:lstStyle/>
          <a:p>
            <a:pPr marL="457200" indent="-457200">
              <a:buFont typeface="+mj-lt"/>
              <a:buAutoNum type="arabicPeriod" startAt="5"/>
            </a:pPr>
            <a:r>
              <a:rPr lang="en-US" dirty="0" smtClean="0"/>
              <a:t>Select New if adding additional resources or select Close if finished</a:t>
            </a:r>
            <a:endParaRPr lang="en-US" dirty="0"/>
          </a:p>
          <a:p>
            <a:pPr marL="857250" lvl="1" indent="-457200">
              <a:buFont typeface="+mj-lt"/>
              <a:buAutoNum type="alphaLcPeriod"/>
            </a:pPr>
            <a:r>
              <a:rPr lang="en-US" dirty="0" smtClean="0"/>
              <a:t>Note – you will receive an error if the parent portion of the ID is not already in the code file</a:t>
            </a:r>
          </a:p>
          <a:p>
            <a:pPr marL="857250" lvl="1" indent="-457200">
              <a:buFont typeface="+mj-lt"/>
              <a:buAutoNum type="alphaLcPeriod"/>
            </a:pPr>
            <a:r>
              <a:rPr lang="en-US" dirty="0" smtClean="0"/>
              <a:t>The resource code(s) will appear as seen in the pic below</a:t>
            </a:r>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22</a:t>
            </a:fld>
            <a:endParaRPr lang="en-US" altLang="en-US"/>
          </a:p>
        </p:txBody>
      </p:sp>
      <p:pic>
        <p:nvPicPr>
          <p:cNvPr id="5" name="Picture 4"/>
          <p:cNvPicPr>
            <a:picLocks noChangeAspect="1"/>
          </p:cNvPicPr>
          <p:nvPr/>
        </p:nvPicPr>
        <p:blipFill>
          <a:blip r:embed="rId3"/>
          <a:stretch>
            <a:fillRect/>
          </a:stretch>
        </p:blipFill>
        <p:spPr>
          <a:xfrm>
            <a:off x="685800" y="2971800"/>
            <a:ext cx="7469822" cy="241935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63666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a:t>
            </a:r>
            <a:r>
              <a:rPr lang="en-US" dirty="0" smtClean="0"/>
              <a:t>via </a:t>
            </a:r>
            <a:r>
              <a:rPr lang="en-US" dirty="0"/>
              <a:t>the Resource Details Box</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smtClean="0"/>
              <a:t>The Res ID will only display the ‘child’ portion of the ID, by default. </a:t>
            </a:r>
          </a:p>
          <a:p>
            <a:pPr marL="857250" lvl="1" indent="-457200">
              <a:buFont typeface="+mj-lt"/>
              <a:buAutoNum type="alphaLcPeriod"/>
            </a:pPr>
            <a:r>
              <a:rPr lang="en-US" dirty="0"/>
              <a:t>To display the entire </a:t>
            </a:r>
            <a:r>
              <a:rPr lang="en-US" dirty="0" smtClean="0"/>
              <a:t>ID, </a:t>
            </a:r>
            <a:r>
              <a:rPr lang="en-US" dirty="0"/>
              <a:t>right mouse click in the blank portion of the </a:t>
            </a:r>
            <a:r>
              <a:rPr lang="en-US" dirty="0" smtClean="0"/>
              <a:t>open view and </a:t>
            </a:r>
            <a:r>
              <a:rPr lang="en-US" dirty="0"/>
              <a:t>select </a:t>
            </a:r>
            <a:r>
              <a:rPr lang="en-US" b="1" u="sng" dirty="0"/>
              <a:t>Preferences</a:t>
            </a:r>
            <a:r>
              <a:rPr lang="en-US" b="1" dirty="0"/>
              <a:t>,</a:t>
            </a:r>
            <a:r>
              <a:rPr lang="en-US" dirty="0"/>
              <a:t> or from the </a:t>
            </a:r>
            <a:r>
              <a:rPr lang="en-US" b="1" u="sng" dirty="0" smtClean="0"/>
              <a:t>View</a:t>
            </a:r>
            <a:r>
              <a:rPr lang="en-US" dirty="0" smtClean="0"/>
              <a:t> ribbon, select </a:t>
            </a:r>
            <a:r>
              <a:rPr lang="en-US" b="1" u="sng" dirty="0" smtClean="0"/>
              <a:t>Preferences</a:t>
            </a:r>
            <a:endParaRPr lang="en-US" b="1" u="sng"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23</a:t>
            </a:fld>
            <a:endParaRPr lang="en-US" altLang="en-US"/>
          </a:p>
        </p:txBody>
      </p:sp>
      <p:grpSp>
        <p:nvGrpSpPr>
          <p:cNvPr id="19" name="Group 18"/>
          <p:cNvGrpSpPr/>
          <p:nvPr/>
        </p:nvGrpSpPr>
        <p:grpSpPr>
          <a:xfrm>
            <a:off x="914400" y="2895600"/>
            <a:ext cx="7162800" cy="2914669"/>
            <a:chOff x="914400" y="2895600"/>
            <a:chExt cx="7162800" cy="2914669"/>
          </a:xfrm>
        </p:grpSpPr>
        <p:pic>
          <p:nvPicPr>
            <p:cNvPr id="5" name="Picture 4"/>
            <p:cNvPicPr>
              <a:picLocks noChangeAspect="1"/>
            </p:cNvPicPr>
            <p:nvPr/>
          </p:nvPicPr>
          <p:blipFill>
            <a:blip r:embed="rId3"/>
            <a:stretch>
              <a:fillRect/>
            </a:stretch>
          </p:blipFill>
          <p:spPr>
            <a:xfrm>
              <a:off x="914400" y="2895600"/>
              <a:ext cx="7162800" cy="2914669"/>
            </a:xfrm>
            <a:prstGeom prst="rect">
              <a:avLst/>
            </a:prstGeom>
          </p:spPr>
        </p:pic>
        <p:sp>
          <p:nvSpPr>
            <p:cNvPr id="6" name="Rounded Rectangle 5"/>
            <p:cNvSpPr/>
            <p:nvPr/>
          </p:nvSpPr>
          <p:spPr>
            <a:xfrm>
              <a:off x="2286000" y="5410200"/>
              <a:ext cx="685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14400" y="3276600"/>
              <a:ext cx="762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6172200" y="5410200"/>
              <a:ext cx="381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77000" y="4953000"/>
              <a:ext cx="685800" cy="228600"/>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Child portion of ID only</a:t>
              </a:r>
              <a:endParaRPr lang="en-US" sz="700" dirty="0">
                <a:solidFill>
                  <a:schemeClr val="tx1"/>
                </a:solidFill>
              </a:endParaRPr>
            </a:p>
          </p:txBody>
        </p:sp>
        <p:cxnSp>
          <p:nvCxnSpPr>
            <p:cNvPr id="18" name="Straight Arrow Connector 17"/>
            <p:cNvCxnSpPr>
              <a:stCxn id="11" idx="2"/>
            </p:cNvCxnSpPr>
            <p:nvPr/>
          </p:nvCxnSpPr>
          <p:spPr>
            <a:xfrm flipH="1">
              <a:off x="6477000" y="5181600"/>
              <a:ext cx="34290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723440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1371600" y="2971800"/>
            <a:ext cx="4407291" cy="2518452"/>
          </a:xfrm>
          <a:prstGeom prst="rect">
            <a:avLst/>
          </a:prstGeom>
        </p:spPr>
      </p:pic>
      <p:sp>
        <p:nvSpPr>
          <p:cNvPr id="2" name="Title 1"/>
          <p:cNvSpPr>
            <a:spLocks noGrp="1"/>
          </p:cNvSpPr>
          <p:nvPr>
            <p:ph type="title"/>
          </p:nvPr>
        </p:nvSpPr>
        <p:spPr/>
        <p:txBody>
          <a:bodyPr/>
          <a:lstStyle/>
          <a:p>
            <a:r>
              <a:rPr lang="en-US" dirty="0"/>
              <a:t>Manually </a:t>
            </a:r>
            <a:r>
              <a:rPr lang="en-US" dirty="0" smtClean="0"/>
              <a:t>via </a:t>
            </a:r>
            <a:r>
              <a:rPr lang="en-US" dirty="0"/>
              <a:t>the Resource Details Box</a:t>
            </a:r>
          </a:p>
        </p:txBody>
      </p:sp>
      <p:sp>
        <p:nvSpPr>
          <p:cNvPr id="3" name="Content Placeholder 2"/>
          <p:cNvSpPr>
            <a:spLocks noGrp="1"/>
          </p:cNvSpPr>
          <p:nvPr>
            <p:ph idx="1"/>
          </p:nvPr>
        </p:nvSpPr>
        <p:spPr/>
        <p:txBody>
          <a:bodyPr/>
          <a:lstStyle/>
          <a:p>
            <a:pPr marL="457200" indent="-457200">
              <a:buFont typeface="+mj-lt"/>
              <a:buAutoNum type="arabicPeriod" startAt="7"/>
            </a:pPr>
            <a:r>
              <a:rPr lang="en-US" dirty="0" smtClean="0"/>
              <a:t>The </a:t>
            </a:r>
            <a:r>
              <a:rPr lang="en-US" u="sng" dirty="0" smtClean="0"/>
              <a:t>Resource </a:t>
            </a:r>
            <a:r>
              <a:rPr lang="en-US" u="sng" dirty="0"/>
              <a:t>Display Preferences</a:t>
            </a:r>
            <a:r>
              <a:rPr lang="en-US" dirty="0"/>
              <a:t> box opens</a:t>
            </a:r>
          </a:p>
          <a:p>
            <a:pPr marL="857250" lvl="1" indent="-457200">
              <a:buFont typeface="+mj-lt"/>
              <a:buAutoNum type="alphaLcPeriod"/>
            </a:pPr>
            <a:r>
              <a:rPr lang="en-US" dirty="0" smtClean="0"/>
              <a:t>Check </a:t>
            </a:r>
            <a:r>
              <a:rPr lang="en-US" dirty="0"/>
              <a:t>the </a:t>
            </a:r>
            <a:r>
              <a:rPr lang="en-US" u="sng" dirty="0"/>
              <a:t>Box Contents</a:t>
            </a:r>
            <a:r>
              <a:rPr lang="en-US" dirty="0"/>
              <a:t> option to </a:t>
            </a:r>
            <a:r>
              <a:rPr lang="en-US" b="1" u="sng" dirty="0"/>
              <a:t>Show </a:t>
            </a:r>
            <a:r>
              <a:rPr lang="en-US" b="1" u="sng" dirty="0" smtClean="0"/>
              <a:t>Full </a:t>
            </a:r>
            <a:r>
              <a:rPr lang="en-US" b="1" u="sng" dirty="0"/>
              <a:t>ID</a:t>
            </a:r>
            <a:endParaRPr lang="en-US" u="sng" dirty="0"/>
          </a:p>
          <a:p>
            <a:pPr marL="857250" lvl="1" indent="-457200">
              <a:buFont typeface="+mj-lt"/>
              <a:buAutoNum type="alphaLcPeriod"/>
            </a:pPr>
            <a:r>
              <a:rPr lang="en-US" dirty="0" smtClean="0"/>
              <a:t>Click </a:t>
            </a:r>
            <a:r>
              <a:rPr lang="en-US" b="1" u="sng" dirty="0"/>
              <a:t>OK</a:t>
            </a:r>
            <a:endParaRPr lang="en-US" u="sng" dirty="0"/>
          </a:p>
          <a:p>
            <a:pPr marL="400050" lvl="1" indent="0">
              <a:buNone/>
            </a:pPr>
            <a:r>
              <a:rPr lang="en-US" i="1" dirty="0"/>
              <a:t>Note:  other display options may </a:t>
            </a:r>
            <a:r>
              <a:rPr lang="en-US" i="1" dirty="0" smtClean="0"/>
              <a:t>also </a:t>
            </a:r>
            <a:r>
              <a:rPr lang="en-US" i="1" dirty="0"/>
              <a:t>be selected in the </a:t>
            </a:r>
            <a:r>
              <a:rPr lang="en-US" i="1" u="sng" dirty="0" smtClean="0"/>
              <a:t>Resource </a:t>
            </a:r>
            <a:r>
              <a:rPr lang="en-US" i="1" u="sng" dirty="0"/>
              <a:t>Display Preferences</a:t>
            </a:r>
            <a:r>
              <a:rPr lang="en-US" i="1" dirty="0"/>
              <a:t> </a:t>
            </a:r>
            <a:r>
              <a:rPr lang="en-US" i="1" dirty="0" smtClean="0"/>
              <a:t>box, customize as needed</a:t>
            </a:r>
            <a:endParaRPr lang="en-US"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24</a:t>
            </a:fld>
            <a:endParaRPr lang="en-US" altLang="en-US"/>
          </a:p>
        </p:txBody>
      </p:sp>
      <p:sp>
        <p:nvSpPr>
          <p:cNvPr id="7" name="Rectangle 6"/>
          <p:cNvSpPr/>
          <p:nvPr/>
        </p:nvSpPr>
        <p:spPr>
          <a:xfrm>
            <a:off x="7403707" y="4429125"/>
            <a:ext cx="985035" cy="238952"/>
          </a:xfrm>
          <a:prstGeom prst="rect">
            <a:avLst/>
          </a:prstGeom>
          <a:solidFill>
            <a:srgbClr val="FFFF66"/>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ysClr val="windowText" lastClr="000000"/>
                </a:solidFill>
              </a:rPr>
              <a:t>Now we see the full Res ID</a:t>
            </a:r>
            <a:endParaRPr lang="en-US" sz="800" dirty="0">
              <a:solidFill>
                <a:sysClr val="windowText" lastClr="000000"/>
              </a:solidFill>
            </a:endParaRPr>
          </a:p>
        </p:txBody>
      </p:sp>
      <p:cxnSp>
        <p:nvCxnSpPr>
          <p:cNvPr id="9" name="Straight Arrow Connector 8"/>
          <p:cNvCxnSpPr>
            <a:stCxn id="7" idx="1"/>
          </p:cNvCxnSpPr>
          <p:nvPr/>
        </p:nvCxnSpPr>
        <p:spPr>
          <a:xfrm flipH="1">
            <a:off x="7162800" y="4548601"/>
            <a:ext cx="240907" cy="1194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2438400" y="3276600"/>
            <a:ext cx="6096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495800" y="5219583"/>
            <a:ext cx="457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6038849" y="3886200"/>
            <a:ext cx="1104900" cy="1924050"/>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1743797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a:t>
            </a:r>
            <a:r>
              <a:rPr lang="en-US" dirty="0" smtClean="0"/>
              <a:t>via </a:t>
            </a:r>
            <a:r>
              <a:rPr lang="en-US" dirty="0"/>
              <a:t>a Spreadsheet View</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Res IDs can </a:t>
            </a:r>
            <a:r>
              <a:rPr lang="en-US" sz="2000" dirty="0"/>
              <a:t>be manually entered into a spreadsheet view </a:t>
            </a:r>
            <a:r>
              <a:rPr lang="en-US" sz="2000" dirty="0" smtClean="0"/>
              <a:t>as well. </a:t>
            </a:r>
            <a:r>
              <a:rPr lang="en-US" sz="2000" dirty="0"/>
              <a:t> </a:t>
            </a:r>
          </a:p>
          <a:p>
            <a:pPr marL="857250" lvl="1" indent="-457200">
              <a:buFont typeface="+mj-lt"/>
              <a:buAutoNum type="alphaLcPeriod"/>
            </a:pPr>
            <a:r>
              <a:rPr lang="en-US" sz="1800" dirty="0" smtClean="0"/>
              <a:t>Open the Resource File in exclusive mode</a:t>
            </a:r>
          </a:p>
          <a:p>
            <a:pPr marL="857250" lvl="1" indent="-457200">
              <a:buFont typeface="+mj-lt"/>
              <a:buAutoNum type="alphaLcPeriod"/>
            </a:pPr>
            <a:r>
              <a:rPr lang="en-US" sz="1800" dirty="0" smtClean="0"/>
              <a:t>Open the </a:t>
            </a:r>
            <a:r>
              <a:rPr lang="en-US" sz="1800" u="sng" dirty="0" err="1" smtClean="0"/>
              <a:t>ResourceSpreadsheet</a:t>
            </a:r>
            <a:r>
              <a:rPr lang="en-US" sz="1800" dirty="0" smtClean="0"/>
              <a:t> view (attach if necessary)</a:t>
            </a:r>
            <a:endParaRPr lang="en-US" sz="1800" dirty="0"/>
          </a:p>
          <a:p>
            <a:pPr marL="457200" indent="-457200">
              <a:buFont typeface="+mj-lt"/>
              <a:buAutoNum type="arabicPeriod"/>
            </a:pPr>
            <a:r>
              <a:rPr lang="en-US" sz="2000" dirty="0" smtClean="0"/>
              <a:t>Type in the </a:t>
            </a:r>
            <a:r>
              <a:rPr lang="en-US" sz="2000" b="1" dirty="0" smtClean="0"/>
              <a:t>Res ID </a:t>
            </a:r>
            <a:r>
              <a:rPr lang="en-US" sz="2000" dirty="0" smtClean="0"/>
              <a:t>and </a:t>
            </a:r>
            <a:r>
              <a:rPr lang="en-US" sz="2000" b="1" dirty="0" err="1" smtClean="0"/>
              <a:t>Desc</a:t>
            </a:r>
            <a:r>
              <a:rPr lang="en-US" sz="2000" dirty="0" smtClean="0"/>
              <a:t> for all new IDs</a:t>
            </a:r>
          </a:p>
          <a:p>
            <a:pPr marL="857250" lvl="1" indent="-457200">
              <a:buFont typeface="+mj-lt"/>
              <a:buAutoNum type="alphaLcPeriod"/>
            </a:pPr>
            <a:r>
              <a:rPr lang="en-US" sz="1600" dirty="0" smtClean="0"/>
              <a:t>All other fields will populate with default settings</a:t>
            </a:r>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857250" lvl="1" indent="-457200">
              <a:buFont typeface="+mj-lt"/>
              <a:buAutoNum type="alphaLcPeriod"/>
            </a:pPr>
            <a:endParaRPr lang="en-US" sz="1600" dirty="0"/>
          </a:p>
          <a:p>
            <a:pPr marL="857250" lvl="1" indent="-457200">
              <a:buFont typeface="+mj-lt"/>
              <a:buAutoNum type="alphaLcPeriod"/>
            </a:pPr>
            <a:endParaRPr lang="en-US" sz="1600" dirty="0" smtClean="0"/>
          </a:p>
          <a:p>
            <a:pPr marL="457200" indent="-457200">
              <a:buFont typeface="+mj-lt"/>
              <a:buAutoNum type="arabicPeriod"/>
            </a:pPr>
            <a:r>
              <a:rPr lang="en-US" sz="2000" dirty="0" smtClean="0"/>
              <a:t>When done, save your updates (</a:t>
            </a:r>
            <a:r>
              <a:rPr lang="en-US" sz="2000" b="1" u="sng" dirty="0" smtClean="0"/>
              <a:t>File</a:t>
            </a:r>
            <a:r>
              <a:rPr lang="en-US" sz="2000" b="1" dirty="0" smtClean="0"/>
              <a:t>&gt;</a:t>
            </a:r>
            <a:r>
              <a:rPr lang="en-US" sz="2000" b="1" u="sng" dirty="0" smtClean="0"/>
              <a:t>Save)</a:t>
            </a:r>
            <a:endParaRPr lang="en-US" sz="2000" u="sng" dirty="0"/>
          </a:p>
          <a:p>
            <a:pPr marL="457200" indent="-457200">
              <a:buFont typeface="+mj-lt"/>
              <a:buAutoNum type="arabicPeriod"/>
            </a:pP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25</a:t>
            </a:fld>
            <a:endParaRPr lang="en-US" altLang="en-US"/>
          </a:p>
        </p:txBody>
      </p:sp>
      <p:pic>
        <p:nvPicPr>
          <p:cNvPr id="5" name="Picture 4"/>
          <p:cNvPicPr>
            <a:picLocks noChangeAspect="1"/>
          </p:cNvPicPr>
          <p:nvPr/>
        </p:nvPicPr>
        <p:blipFill>
          <a:blip r:embed="rId3"/>
          <a:stretch>
            <a:fillRect/>
          </a:stretch>
        </p:blipFill>
        <p:spPr>
          <a:xfrm>
            <a:off x="1905000" y="2971800"/>
            <a:ext cx="5181600" cy="2938592"/>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074339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0" indent="0">
              <a:buNone/>
            </a:pPr>
            <a:r>
              <a:rPr lang="en-US" sz="2000" dirty="0"/>
              <a:t>Code Files can be quickly populated by importing the code data from an Excel file</a:t>
            </a:r>
            <a:r>
              <a:rPr lang="en-US" sz="2000" dirty="0" smtClean="0"/>
              <a:t>.</a:t>
            </a:r>
          </a:p>
          <a:p>
            <a:pPr marL="457200" indent="-457200">
              <a:buFont typeface="+mj-lt"/>
              <a:buAutoNum type="arabicPeriod"/>
            </a:pPr>
            <a:r>
              <a:rPr lang="en-US" sz="2000" dirty="0" smtClean="0"/>
              <a:t>Create an Excel </a:t>
            </a:r>
            <a:r>
              <a:rPr lang="en-US" sz="2000" dirty="0"/>
              <a:t>file </a:t>
            </a:r>
            <a:r>
              <a:rPr lang="en-US" sz="2000" dirty="0" smtClean="0"/>
              <a:t>with the desired Resource information.  The file should </a:t>
            </a:r>
            <a:r>
              <a:rPr lang="en-US" sz="2000" dirty="0"/>
              <a:t>contain the </a:t>
            </a:r>
            <a:r>
              <a:rPr lang="en-US" sz="2000" dirty="0" smtClean="0"/>
              <a:t>resource code </a:t>
            </a:r>
            <a:r>
              <a:rPr lang="en-US" sz="2000" dirty="0"/>
              <a:t>in column A, </a:t>
            </a:r>
            <a:r>
              <a:rPr lang="en-US" sz="2000" dirty="0" smtClean="0"/>
              <a:t>and </a:t>
            </a:r>
            <a:r>
              <a:rPr lang="en-US" sz="2000" dirty="0"/>
              <a:t>the </a:t>
            </a:r>
            <a:r>
              <a:rPr lang="en-US" sz="2000" dirty="0" smtClean="0"/>
              <a:t>resource code </a:t>
            </a:r>
            <a:r>
              <a:rPr lang="en-US" sz="2000" dirty="0"/>
              <a:t>description in column B.  There should be no headings in the files, and no commas in the </a:t>
            </a:r>
            <a:r>
              <a:rPr lang="en-US" sz="2000" dirty="0" smtClean="0"/>
              <a:t>ID or description</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26</a:t>
            </a:fld>
            <a:endParaRPr lang="en-US" altLang="en-US"/>
          </a:p>
        </p:txBody>
      </p:sp>
      <p:pic>
        <p:nvPicPr>
          <p:cNvPr id="5" name="Picture 4"/>
          <p:cNvPicPr>
            <a:picLocks noChangeAspect="1"/>
          </p:cNvPicPr>
          <p:nvPr/>
        </p:nvPicPr>
        <p:blipFill>
          <a:blip r:embed="rId3"/>
          <a:stretch>
            <a:fillRect/>
          </a:stretch>
        </p:blipFill>
        <p:spPr>
          <a:xfrm>
            <a:off x="2652713" y="3048000"/>
            <a:ext cx="3276600" cy="2266950"/>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832693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128838" y="1788954"/>
            <a:ext cx="4876800" cy="3649980"/>
          </a:xfrm>
          <a:prstGeom prst="rect">
            <a:avLst/>
          </a:prstGeom>
        </p:spPr>
      </p:pic>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2"/>
            </a:pPr>
            <a:r>
              <a:rPr lang="en-US" sz="2000" dirty="0" smtClean="0"/>
              <a:t>Perform a </a:t>
            </a:r>
            <a:r>
              <a:rPr lang="en-US" sz="2000" b="1" u="sng" dirty="0" smtClean="0"/>
              <a:t>File</a:t>
            </a:r>
            <a:r>
              <a:rPr lang="en-US" sz="2000" b="1" dirty="0" smtClean="0"/>
              <a:t>&gt;</a:t>
            </a:r>
            <a:r>
              <a:rPr lang="en-US" sz="2000" b="1" u="sng" dirty="0" smtClean="0"/>
              <a:t>Save As </a:t>
            </a:r>
            <a:r>
              <a:rPr lang="en-US" sz="2000" dirty="0" smtClean="0"/>
              <a:t>(change type to .csv) to a location you can access via Citrix, then click </a:t>
            </a:r>
            <a:r>
              <a:rPr lang="en-US" sz="2000" b="1" u="sng" dirty="0" smtClean="0"/>
              <a:t>Save</a:t>
            </a:r>
            <a:endParaRPr lang="en-US" sz="1800" b="1"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27</a:t>
            </a:fld>
            <a:endParaRPr lang="en-US" altLang="en-US"/>
          </a:p>
        </p:txBody>
      </p:sp>
      <p:sp>
        <p:nvSpPr>
          <p:cNvPr id="7" name="Rounded Rectangle 6"/>
          <p:cNvSpPr/>
          <p:nvPr/>
        </p:nvSpPr>
        <p:spPr>
          <a:xfrm>
            <a:off x="2530158" y="4495800"/>
            <a:ext cx="2041842"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203824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424112" y="2743200"/>
            <a:ext cx="4129088" cy="3566319"/>
          </a:xfrm>
          <a:prstGeom prst="rect">
            <a:avLst/>
          </a:prstGeom>
        </p:spPr>
      </p:pic>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3"/>
            </a:pPr>
            <a:r>
              <a:rPr lang="en-US" sz="2000" dirty="0"/>
              <a:t>Update the </a:t>
            </a:r>
            <a:r>
              <a:rPr lang="en-US" sz="2000" u="sng" dirty="0"/>
              <a:t>User.dat</a:t>
            </a:r>
            <a:r>
              <a:rPr lang="en-US" sz="2000" dirty="0"/>
              <a:t> file located in your CSPR user folder with a script to import the contents of the Excel file.  This script will be available the next time </a:t>
            </a:r>
            <a:r>
              <a:rPr lang="en-US" sz="2000" dirty="0" smtClean="0"/>
              <a:t>you log </a:t>
            </a:r>
            <a:r>
              <a:rPr lang="en-US" sz="2000" dirty="0"/>
              <a:t>into OPP.  The script can also be copied and saved into the </a:t>
            </a:r>
            <a:r>
              <a:rPr lang="en-US" sz="2000" u="sng" dirty="0"/>
              <a:t>Transfer.dat</a:t>
            </a:r>
            <a:r>
              <a:rPr lang="en-US" sz="2000" dirty="0"/>
              <a:t> </a:t>
            </a:r>
            <a:r>
              <a:rPr lang="en-US" sz="2000" dirty="0" smtClean="0"/>
              <a:t>file, accessed from </a:t>
            </a:r>
            <a:r>
              <a:rPr lang="en-US" sz="2000" b="1" u="sng" dirty="0" smtClean="0"/>
              <a:t>Add-ins</a:t>
            </a:r>
            <a:r>
              <a:rPr lang="en-US" sz="2000" dirty="0" smtClean="0"/>
              <a:t> ribbon, then </a:t>
            </a:r>
            <a:r>
              <a:rPr lang="en-US" sz="2000" b="1" u="sng" dirty="0" smtClean="0"/>
              <a:t>Edit Transfer.dat file</a:t>
            </a:r>
            <a:r>
              <a:rPr lang="en-US" sz="2000" dirty="0" smtClean="0"/>
              <a:t> for </a:t>
            </a:r>
            <a:r>
              <a:rPr lang="en-US" sz="2000" dirty="0"/>
              <a:t>immediate use.</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28</a:t>
            </a:fld>
            <a:endParaRPr lang="en-US" altLang="en-US"/>
          </a:p>
        </p:txBody>
      </p:sp>
      <p:sp>
        <p:nvSpPr>
          <p:cNvPr id="8" name="Rounded Rectangle 7"/>
          <p:cNvSpPr/>
          <p:nvPr/>
        </p:nvSpPr>
        <p:spPr>
          <a:xfrm>
            <a:off x="3276600" y="5669267"/>
            <a:ext cx="1295400" cy="5791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24112" y="2895600"/>
            <a:ext cx="395288"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334000" y="3276600"/>
            <a:ext cx="838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624263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425641" y="2755106"/>
            <a:ext cx="3112569" cy="2319338"/>
          </a:xfrm>
          <a:prstGeom prst="rect">
            <a:avLst/>
          </a:prstGeom>
        </p:spPr>
      </p:pic>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4"/>
            </a:pPr>
            <a:r>
              <a:rPr lang="en-US" sz="2000" dirty="0"/>
              <a:t>To import the contents of the Excel File, first open the </a:t>
            </a:r>
            <a:r>
              <a:rPr lang="en-US" sz="2000" dirty="0" smtClean="0"/>
              <a:t>resource </a:t>
            </a:r>
            <a:r>
              <a:rPr lang="en-US" sz="2000" dirty="0"/>
              <a:t>file in exclusive mode, then open the OPP project in exclusive mode.  With the project highlighted, </a:t>
            </a:r>
            <a:r>
              <a:rPr lang="en-US" sz="2000" dirty="0" smtClean="0"/>
              <a:t>go to the </a:t>
            </a:r>
            <a:r>
              <a:rPr lang="en-US" sz="2000" b="1" u="sng" dirty="0" smtClean="0"/>
              <a:t>Integration</a:t>
            </a:r>
            <a:r>
              <a:rPr lang="en-US" sz="2000" dirty="0" smtClean="0"/>
              <a:t> ribbon, and select </a:t>
            </a:r>
            <a:r>
              <a:rPr lang="en-US" sz="2000" b="1" u="sng" dirty="0" smtClean="0"/>
              <a:t>General</a:t>
            </a:r>
            <a:r>
              <a:rPr lang="en-US" sz="2000" dirty="0" smtClean="0"/>
              <a:t> from the </a:t>
            </a:r>
            <a:r>
              <a:rPr lang="en-US" sz="2000" b="1" u="sng" dirty="0" smtClean="0"/>
              <a:t>Import</a:t>
            </a:r>
            <a:r>
              <a:rPr lang="en-US" sz="2000" dirty="0" smtClean="0"/>
              <a:t> section</a:t>
            </a:r>
            <a:endParaRPr lang="en-US" sz="18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29</a:t>
            </a:fld>
            <a:endParaRPr lang="en-US" altLang="en-US"/>
          </a:p>
        </p:txBody>
      </p:sp>
      <p:sp>
        <p:nvSpPr>
          <p:cNvPr id="6" name="Rounded Rectangle 5"/>
          <p:cNvSpPr/>
          <p:nvPr/>
        </p:nvSpPr>
        <p:spPr>
          <a:xfrm>
            <a:off x="3566160" y="2971800"/>
            <a:ext cx="6096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788093" y="3200400"/>
            <a:ext cx="387667" cy="609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3124200" y="3810000"/>
            <a:ext cx="457200" cy="133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841330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a:t>
            </a:r>
            <a:r>
              <a:rPr lang="fr-FR" dirty="0"/>
              <a:t>Information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1800" dirty="0"/>
              <a:t>Resource files generally represent people, material or travel (or other direct costs – ODC).  A Resource file must be created and attached to all projects that will be integrated with Cobra.  Initially the file will empty.  If integrated with Cobra, the Resource file should be populated with the Budget Elements contained in the Cobra Budget Element file.  Note:  the term Resource in OPP is equivalent to Budget Element in Cobra.  The file must match the Budget Elements contained in the Budget Element breakdown structure in Cobra.  There is a 20 character limit for the code.  Generally, one Resource file is created for each Master program in Cobra.  The more files you have, the more maintenance required.  Only one Resource file can be assigned to a project at any given time.  Changes to the Resource file affect all the projects that have the file assigned.     </a:t>
            </a:r>
          </a:p>
          <a:p>
            <a:pPr>
              <a:buFont typeface="Wingdings" panose="05000000000000000000" pitchFamily="2" charset="2"/>
              <a:buChar char="§"/>
            </a:pPr>
            <a:r>
              <a:rPr lang="en-US" sz="1800" dirty="0" smtClean="0"/>
              <a:t>The </a:t>
            </a:r>
            <a:r>
              <a:rPr lang="en-US" sz="1800" dirty="0"/>
              <a:t>standard format of the Resource file for each element is: </a:t>
            </a:r>
            <a:r>
              <a:rPr lang="en-US" sz="1800" dirty="0" smtClean="0"/>
              <a:t>Business </a:t>
            </a:r>
            <a:r>
              <a:rPr lang="en-US" sz="1800" dirty="0" err="1"/>
              <a:t>Unit.Location.Resource</a:t>
            </a:r>
            <a:r>
              <a:rPr lang="en-US" sz="1800" dirty="0"/>
              <a:t> Subcategory  (for example, 9S.7S.0EE)</a:t>
            </a:r>
          </a:p>
          <a:p>
            <a:pPr>
              <a:buFont typeface="Wingdings" panose="05000000000000000000" pitchFamily="2" charset="2"/>
              <a:buChar char="§"/>
            </a:pPr>
            <a:r>
              <a:rPr lang="en-US" sz="1800" dirty="0" smtClean="0"/>
              <a:t>When </a:t>
            </a:r>
            <a:r>
              <a:rPr lang="en-US" sz="1800" dirty="0"/>
              <a:t>naming a Resource file is it important to adhere to the CSPR naming convention standards.  It is recommended to use the following structure:  </a:t>
            </a:r>
            <a:r>
              <a:rPr lang="en-US" sz="1800" dirty="0" err="1"/>
              <a:t>ProgramName_Contract_Res</a:t>
            </a:r>
            <a:endParaRPr lang="en-US" sz="1800" dirty="0"/>
          </a:p>
          <a:p>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551739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438400" y="2286000"/>
            <a:ext cx="3467100" cy="2305050"/>
          </a:xfrm>
          <a:prstGeom prst="rect">
            <a:avLst/>
          </a:prstGeom>
        </p:spPr>
      </p:pic>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a:t>The </a:t>
            </a:r>
            <a:r>
              <a:rPr lang="en-US" sz="2000" u="sng" dirty="0"/>
              <a:t>Import</a:t>
            </a:r>
            <a:r>
              <a:rPr lang="en-US" sz="2000" dirty="0"/>
              <a:t> box opens.</a:t>
            </a:r>
          </a:p>
          <a:p>
            <a:pPr marL="857250" lvl="1" indent="-457200">
              <a:buFont typeface="+mj-lt"/>
              <a:buAutoNum type="alphaLcPeriod"/>
            </a:pPr>
            <a:r>
              <a:rPr lang="en-US" sz="1600" dirty="0" smtClean="0"/>
              <a:t>Highlight </a:t>
            </a:r>
            <a:r>
              <a:rPr lang="en-US" sz="1600" dirty="0"/>
              <a:t>the desired </a:t>
            </a:r>
            <a:r>
              <a:rPr lang="en-US" sz="1600" b="1" u="sng" dirty="0"/>
              <a:t>Import Specification</a:t>
            </a:r>
            <a:endParaRPr lang="en-US" sz="1600" u="sng" dirty="0"/>
          </a:p>
          <a:p>
            <a:pPr marL="857250" lvl="1" indent="-457200">
              <a:buFont typeface="+mj-lt"/>
              <a:buAutoNum type="alphaLcPeriod"/>
            </a:pPr>
            <a:r>
              <a:rPr lang="en-US" sz="1600" dirty="0" smtClean="0"/>
              <a:t>Check </a:t>
            </a:r>
            <a:r>
              <a:rPr lang="en-US" sz="1600" dirty="0"/>
              <a:t>the box to </a:t>
            </a:r>
            <a:r>
              <a:rPr lang="en-US" sz="1600" b="1" u="sng" dirty="0" smtClean="0"/>
              <a:t>Add data </a:t>
            </a:r>
            <a:r>
              <a:rPr lang="en-US" sz="1600" b="1" u="sng" dirty="0"/>
              <a:t>to open </a:t>
            </a:r>
            <a:r>
              <a:rPr lang="en-US" sz="1600" b="1" u="sng" dirty="0" smtClean="0"/>
              <a:t>project</a:t>
            </a:r>
            <a:endParaRPr lang="en-US" sz="1600" u="sng" dirty="0"/>
          </a:p>
          <a:p>
            <a:pPr marL="857250" lvl="1" indent="-457200">
              <a:buFont typeface="+mj-lt"/>
              <a:buAutoNum type="alphaLcPeriod"/>
            </a:pPr>
            <a:r>
              <a:rPr lang="en-US" sz="1600" dirty="0" smtClean="0"/>
              <a:t>Click </a:t>
            </a:r>
            <a:r>
              <a:rPr lang="en-US" sz="1600" b="1" u="sng" dirty="0"/>
              <a:t>OK</a:t>
            </a:r>
            <a:endParaRPr lang="en-US" sz="16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30</a:t>
            </a:fld>
            <a:endParaRPr lang="en-US" altLang="en-US"/>
          </a:p>
        </p:txBody>
      </p:sp>
      <p:sp>
        <p:nvSpPr>
          <p:cNvPr id="6" name="Rounded Rectangle 5"/>
          <p:cNvSpPr/>
          <p:nvPr/>
        </p:nvSpPr>
        <p:spPr>
          <a:xfrm>
            <a:off x="2362200" y="4267200"/>
            <a:ext cx="3048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875514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Importing from Excel</a:t>
            </a:r>
          </a:p>
        </p:txBody>
      </p:sp>
      <p:sp>
        <p:nvSpPr>
          <p:cNvPr id="3" name="Content Placeholder 2"/>
          <p:cNvSpPr>
            <a:spLocks noGrp="1"/>
          </p:cNvSpPr>
          <p:nvPr>
            <p:ph idx="1"/>
          </p:nvPr>
        </p:nvSpPr>
        <p:spPr/>
        <p:txBody>
          <a:bodyPr/>
          <a:lstStyle/>
          <a:p>
            <a:pPr marL="457200" indent="-457200">
              <a:buFont typeface="+mj-lt"/>
              <a:buAutoNum type="arabicPeriod" startAt="6"/>
            </a:pPr>
            <a:r>
              <a:rPr lang="en-US" sz="2000" dirty="0"/>
              <a:t>The </a:t>
            </a:r>
            <a:r>
              <a:rPr lang="en-US" sz="2000" u="sng" dirty="0"/>
              <a:t>Import File</a:t>
            </a:r>
            <a:r>
              <a:rPr lang="en-US" sz="2000" dirty="0"/>
              <a:t> box opens</a:t>
            </a:r>
          </a:p>
          <a:p>
            <a:pPr marL="857250" lvl="1" indent="-457200">
              <a:buFont typeface="+mj-lt"/>
              <a:buAutoNum type="alphaLcPeriod"/>
            </a:pPr>
            <a:r>
              <a:rPr lang="en-US" sz="1600" dirty="0" smtClean="0"/>
              <a:t>Drill down to locate </a:t>
            </a:r>
            <a:r>
              <a:rPr lang="en-US" sz="1600" dirty="0"/>
              <a:t>the .csv file to be imported</a:t>
            </a:r>
          </a:p>
          <a:p>
            <a:pPr marL="857250" lvl="1" indent="-457200">
              <a:buFont typeface="+mj-lt"/>
              <a:buAutoNum type="alphaLcPeriod"/>
            </a:pPr>
            <a:r>
              <a:rPr lang="en-US" sz="1600" dirty="0" smtClean="0"/>
              <a:t>Click on (</a:t>
            </a:r>
            <a:r>
              <a:rPr lang="en-US" sz="1600" b="1" u="sng" dirty="0" smtClean="0"/>
              <a:t>highlight</a:t>
            </a:r>
            <a:r>
              <a:rPr lang="en-US" sz="1600" dirty="0" smtClean="0"/>
              <a:t>) the file name</a:t>
            </a:r>
          </a:p>
          <a:p>
            <a:pPr marL="857250" lvl="1" indent="-457200">
              <a:buFont typeface="+mj-lt"/>
              <a:buAutoNum type="alphaLcPeriod"/>
            </a:pPr>
            <a:r>
              <a:rPr lang="en-US" sz="1600" dirty="0" smtClean="0"/>
              <a:t>Click </a:t>
            </a:r>
            <a:r>
              <a:rPr lang="en-US" sz="1600" b="1" u="sng" dirty="0" smtClean="0"/>
              <a:t>Open</a:t>
            </a:r>
          </a:p>
          <a:p>
            <a:pPr marL="857250" lvl="1" indent="-457200">
              <a:buFont typeface="+mj-lt"/>
              <a:buAutoNum type="alphaLcPeriod"/>
            </a:pPr>
            <a:endParaRPr lang="en-US" sz="1600"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31</a:t>
            </a:fld>
            <a:endParaRPr lang="en-US" altLang="en-US"/>
          </a:p>
        </p:txBody>
      </p:sp>
      <p:pic>
        <p:nvPicPr>
          <p:cNvPr id="7" name="Picture 6"/>
          <p:cNvPicPr>
            <a:picLocks noChangeAspect="1"/>
          </p:cNvPicPr>
          <p:nvPr/>
        </p:nvPicPr>
        <p:blipFill>
          <a:blip r:embed="rId3"/>
          <a:stretch>
            <a:fillRect/>
          </a:stretch>
        </p:blipFill>
        <p:spPr>
          <a:xfrm>
            <a:off x="1920875" y="2286000"/>
            <a:ext cx="5292725" cy="3881875"/>
          </a:xfrm>
          <a:prstGeom prst="rect">
            <a:avLst/>
          </a:prstGeom>
        </p:spPr>
      </p:pic>
      <p:sp>
        <p:nvSpPr>
          <p:cNvPr id="8" name="Rounded Rectangle 7"/>
          <p:cNvSpPr/>
          <p:nvPr/>
        </p:nvSpPr>
        <p:spPr>
          <a:xfrm>
            <a:off x="5486400" y="5791200"/>
            <a:ext cx="7620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64230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Importing from Excel</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7"/>
            </a:pPr>
            <a:r>
              <a:rPr lang="en-US" sz="2000" dirty="0"/>
              <a:t>The </a:t>
            </a:r>
            <a:r>
              <a:rPr lang="en-US" sz="2000" dirty="0" smtClean="0"/>
              <a:t>resource </a:t>
            </a:r>
            <a:r>
              <a:rPr lang="en-US" sz="2000" dirty="0"/>
              <a:t>file will </a:t>
            </a:r>
            <a:r>
              <a:rPr lang="en-US" sz="2000" dirty="0" smtClean="0"/>
              <a:t>be updated </a:t>
            </a:r>
            <a:r>
              <a:rPr lang="en-US" sz="2000" dirty="0"/>
              <a:t>with the codes and descriptions contained in the </a:t>
            </a:r>
            <a:r>
              <a:rPr lang="en-US" sz="2000" dirty="0" smtClean="0"/>
              <a:t>Excel (.csv) </a:t>
            </a:r>
            <a:r>
              <a:rPr lang="en-US" sz="2000" dirty="0"/>
              <a:t>file</a:t>
            </a:r>
            <a:r>
              <a:rPr lang="en-US" sz="2000" dirty="0" smtClean="0"/>
              <a:t>.</a:t>
            </a:r>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endParaRPr lang="en-US" sz="2000" dirty="0">
              <a:effectLst/>
            </a:endParaRPr>
          </a:p>
          <a:p>
            <a:pPr marL="457200" indent="-457200">
              <a:buFont typeface="+mj-lt"/>
              <a:buAutoNum type="arabicPeriod" startAt="7"/>
            </a:pPr>
            <a:endParaRPr lang="en-US" sz="2000" dirty="0" smtClean="0"/>
          </a:p>
          <a:p>
            <a:pPr marL="457200" indent="-457200">
              <a:buFont typeface="+mj-lt"/>
              <a:buAutoNum type="arabicPeriod" startAt="7"/>
            </a:pPr>
            <a:r>
              <a:rPr lang="en-US" sz="2000" dirty="0" smtClean="0">
                <a:effectLst/>
              </a:rPr>
              <a:t>Save the changes to the code file.  (</a:t>
            </a:r>
            <a:r>
              <a:rPr lang="en-US" sz="2000" b="1" u="sng" dirty="0" smtClean="0">
                <a:effectLst/>
              </a:rPr>
              <a:t>File</a:t>
            </a:r>
            <a:r>
              <a:rPr lang="en-US" sz="2000" b="1" dirty="0" smtClean="0">
                <a:effectLst/>
              </a:rPr>
              <a:t>&gt;</a:t>
            </a:r>
            <a:r>
              <a:rPr lang="en-US" sz="2000" b="1" u="sng" dirty="0" smtClean="0">
                <a:effectLst/>
              </a:rPr>
              <a:t>Save</a:t>
            </a:r>
            <a:r>
              <a:rPr lang="en-US" sz="2000" dirty="0" smtClean="0">
                <a:effectLst/>
              </a:rPr>
              <a:t>)</a:t>
            </a:r>
          </a:p>
          <a:p>
            <a:pPr marL="0" indent="0">
              <a:buNone/>
            </a:pPr>
            <a:r>
              <a:rPr lang="en-US" sz="1800" i="1" dirty="0" smtClean="0"/>
              <a:t>See also:  </a:t>
            </a:r>
            <a:r>
              <a:rPr lang="en-US" sz="1800" i="1" u="sng" dirty="0" smtClean="0"/>
              <a:t>Module 107 – Advanced Import Export</a:t>
            </a:r>
            <a:endParaRPr lang="en-US" sz="1400" i="1"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32</a:t>
            </a:fld>
            <a:endParaRPr lang="en-US" altLang="en-US"/>
          </a:p>
        </p:txBody>
      </p:sp>
      <p:pic>
        <p:nvPicPr>
          <p:cNvPr id="6" name="Picture 5"/>
          <p:cNvPicPr>
            <a:picLocks noChangeAspect="1"/>
          </p:cNvPicPr>
          <p:nvPr/>
        </p:nvPicPr>
        <p:blipFill>
          <a:blip r:embed="rId3"/>
          <a:stretch>
            <a:fillRect/>
          </a:stretch>
        </p:blipFill>
        <p:spPr>
          <a:xfrm>
            <a:off x="1676400" y="1828800"/>
            <a:ext cx="5257800" cy="3512904"/>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570810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457200" y="1111507"/>
            <a:ext cx="8001000" cy="3194721"/>
          </a:xfrm>
        </p:spPr>
        <p:txBody>
          <a:bodyPr/>
          <a:lstStyle/>
          <a:p>
            <a:pPr marL="0" indent="0">
              <a:buNone/>
            </a:pPr>
            <a:r>
              <a:rPr lang="en-US" sz="1800" dirty="0"/>
              <a:t>The Plug and Play OPP/Cobra Mapping Tool can be used to populate the OPP </a:t>
            </a:r>
            <a:r>
              <a:rPr lang="en-US" sz="1800" dirty="0" smtClean="0"/>
              <a:t>resource code </a:t>
            </a:r>
            <a:r>
              <a:rPr lang="en-US" sz="1800" dirty="0"/>
              <a:t>file with data from the </a:t>
            </a:r>
            <a:r>
              <a:rPr lang="en-US" sz="1800" dirty="0" smtClean="0"/>
              <a:t>resource table assigned to the associated Cobra project.  The resources IDs that will pass from Cobra must be flagged for OPP.</a:t>
            </a:r>
            <a:r>
              <a:rPr lang="en-US" sz="1800" dirty="0"/>
              <a:t>  </a:t>
            </a:r>
            <a:endParaRPr lang="en-US" sz="1800" dirty="0" smtClean="0"/>
          </a:p>
          <a:p>
            <a:pPr marL="0" indent="0">
              <a:buNone/>
            </a:pPr>
            <a:r>
              <a:rPr lang="en-US" sz="1800" dirty="0" smtClean="0"/>
              <a:t>Using </a:t>
            </a:r>
            <a:r>
              <a:rPr lang="en-US" sz="1800" dirty="0"/>
              <a:t>the OPP/Cobra Mapping tool will eliminate possible data anomalies between the OPP and Cobra </a:t>
            </a:r>
            <a:r>
              <a:rPr lang="en-US" sz="1800" dirty="0" smtClean="0"/>
              <a:t>resource IDs.</a:t>
            </a:r>
            <a:r>
              <a:rPr lang="en-US" sz="1800" dirty="0"/>
              <a:t>  This tool can be used once the OPP project has been associated with a Cobra program</a:t>
            </a:r>
            <a:r>
              <a:rPr lang="en-US" sz="1800" dirty="0" smtClean="0"/>
              <a:t>.</a:t>
            </a:r>
            <a:r>
              <a:rPr lang="en-US" sz="1800" dirty="0"/>
              <a:t> </a:t>
            </a:r>
          </a:p>
          <a:p>
            <a:pPr marL="344488" indent="-344488">
              <a:buFont typeface="+mj-lt"/>
              <a:buAutoNum type="arabicPeriod"/>
            </a:pPr>
            <a:r>
              <a:rPr lang="en-US" sz="1600" dirty="0" smtClean="0"/>
              <a:t>To </a:t>
            </a:r>
            <a:r>
              <a:rPr lang="en-US" sz="1600" dirty="0"/>
              <a:t>import the </a:t>
            </a:r>
            <a:r>
              <a:rPr lang="en-US" sz="1600" dirty="0" smtClean="0"/>
              <a:t>resource table information </a:t>
            </a:r>
            <a:r>
              <a:rPr lang="en-US" sz="1600" dirty="0"/>
              <a:t>from Cobra, first open the </a:t>
            </a:r>
            <a:r>
              <a:rPr lang="en-US" sz="1600" dirty="0" smtClean="0"/>
              <a:t>resource </a:t>
            </a:r>
            <a:r>
              <a:rPr lang="en-US" sz="1600" dirty="0"/>
              <a:t>file in exclusive mode, then open the OPP project in exclusive mode. </a:t>
            </a:r>
            <a:endParaRPr lang="en-US" sz="1600" dirty="0" smtClean="0"/>
          </a:p>
          <a:p>
            <a:pPr marL="344488" indent="-344488">
              <a:buFont typeface="+mj-lt"/>
              <a:buAutoNum type="arabicPeriod"/>
            </a:pPr>
            <a:r>
              <a:rPr lang="en-US" sz="1600" dirty="0" smtClean="0"/>
              <a:t>Click on the </a:t>
            </a:r>
            <a:r>
              <a:rPr lang="en-US" sz="1600" b="1" u="sng" dirty="0" smtClean="0"/>
              <a:t>Add-ins</a:t>
            </a:r>
            <a:r>
              <a:rPr lang="en-US" sz="1600" dirty="0" smtClean="0"/>
              <a:t> ribbon, then </a:t>
            </a:r>
            <a:r>
              <a:rPr lang="en-US" sz="1600" b="1" u="sng" dirty="0" smtClean="0"/>
              <a:t>CSPR </a:t>
            </a:r>
            <a:r>
              <a:rPr lang="en-US" sz="1600" b="1" u="sng" dirty="0"/>
              <a:t>Plug and Play Tools</a:t>
            </a:r>
            <a:r>
              <a:rPr lang="en-US" sz="1600" dirty="0"/>
              <a:t>, and double click on the </a:t>
            </a:r>
            <a:r>
              <a:rPr lang="en-US" sz="1600" b="1" u="sng" dirty="0"/>
              <a:t>OPP/Cobra Mapping</a:t>
            </a:r>
            <a:r>
              <a:rPr lang="en-US" sz="1600" b="1" dirty="0"/>
              <a:t> </a:t>
            </a:r>
            <a:r>
              <a:rPr lang="en-US" sz="1600" dirty="0" smtClean="0"/>
              <a:t>tool icon</a:t>
            </a:r>
            <a:endParaRPr lang="en-US" sz="1600" dirty="0"/>
          </a:p>
          <a:p>
            <a:endParaRPr lang="en-US" sz="18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33</a:t>
            </a:fld>
            <a:endParaRPr lang="en-US" altLang="en-US"/>
          </a:p>
        </p:txBody>
      </p:sp>
      <p:pic>
        <p:nvPicPr>
          <p:cNvPr id="6" name="Picture 5"/>
          <p:cNvPicPr>
            <a:picLocks noChangeAspect="1"/>
          </p:cNvPicPr>
          <p:nvPr/>
        </p:nvPicPr>
        <p:blipFill>
          <a:blip r:embed="rId2"/>
          <a:stretch>
            <a:fillRect/>
          </a:stretch>
        </p:blipFill>
        <p:spPr>
          <a:xfrm>
            <a:off x="4171950" y="4267200"/>
            <a:ext cx="790575" cy="904875"/>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4911719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057525" y="2952750"/>
            <a:ext cx="2466975" cy="2933700"/>
          </a:xfrm>
          <a:prstGeom prst="rect">
            <a:avLst/>
          </a:prstGeom>
        </p:spPr>
      </p:pic>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457200" y="1111507"/>
            <a:ext cx="8001000" cy="1726627"/>
          </a:xfrm>
        </p:spPr>
        <p:txBody>
          <a:bodyPr/>
          <a:lstStyle/>
          <a:p>
            <a:pPr marL="344488" indent="-344488">
              <a:buFont typeface="+mj-lt"/>
              <a:buAutoNum type="arabicPeriod" startAt="3"/>
            </a:pPr>
            <a:r>
              <a:rPr lang="en-US" sz="1800" dirty="0"/>
              <a:t>The </a:t>
            </a:r>
            <a:r>
              <a:rPr lang="en-US" sz="1800" u="sng" dirty="0"/>
              <a:t>OPP Cobra Mapping Tool</a:t>
            </a:r>
            <a:r>
              <a:rPr lang="en-US" sz="1800" dirty="0"/>
              <a:t> </a:t>
            </a:r>
            <a:r>
              <a:rPr lang="en-US" sz="1800" dirty="0" smtClean="0"/>
              <a:t>box opens.</a:t>
            </a:r>
          </a:p>
          <a:p>
            <a:pPr marL="800100" lvl="1" indent="-342900">
              <a:buFont typeface="+mj-lt"/>
              <a:buAutoNum type="alphaLcPeriod"/>
            </a:pPr>
            <a:r>
              <a:rPr lang="en-US" sz="1600" dirty="0" smtClean="0"/>
              <a:t>Verify </a:t>
            </a:r>
            <a:r>
              <a:rPr lang="en-US" sz="1600" dirty="0"/>
              <a:t>the </a:t>
            </a:r>
            <a:r>
              <a:rPr lang="en-US" sz="1600" b="1" u="sng" dirty="0"/>
              <a:t>Project</a:t>
            </a:r>
            <a:r>
              <a:rPr lang="en-US" sz="1600" dirty="0"/>
              <a:t> box is populated with the correct OPP </a:t>
            </a:r>
            <a:r>
              <a:rPr lang="en-US" sz="1600" dirty="0" smtClean="0"/>
              <a:t>project</a:t>
            </a:r>
          </a:p>
          <a:p>
            <a:pPr marL="800100" lvl="1" indent="-342900">
              <a:buFont typeface="+mj-lt"/>
              <a:buAutoNum type="alphaLcPeriod"/>
            </a:pPr>
            <a:r>
              <a:rPr lang="en-US" sz="1600" dirty="0" smtClean="0"/>
              <a:t>Verify </a:t>
            </a:r>
            <a:r>
              <a:rPr lang="en-US" sz="1600" dirty="0"/>
              <a:t>the </a:t>
            </a:r>
            <a:r>
              <a:rPr lang="en-US" sz="1600" b="1" u="sng" dirty="0"/>
              <a:t>Program</a:t>
            </a:r>
            <a:r>
              <a:rPr lang="en-US" sz="1600" dirty="0"/>
              <a:t> box is populated with the correct Cobra program</a:t>
            </a:r>
          </a:p>
          <a:p>
            <a:pPr marL="800100" lvl="1" indent="-342900">
              <a:buFont typeface="+mj-lt"/>
              <a:buAutoNum type="alphaLcPeriod"/>
            </a:pPr>
            <a:r>
              <a:rPr lang="en-US" sz="1600" dirty="0" smtClean="0"/>
              <a:t>Verify </a:t>
            </a:r>
            <a:r>
              <a:rPr lang="en-US" sz="1600" dirty="0"/>
              <a:t>the </a:t>
            </a:r>
            <a:r>
              <a:rPr lang="en-US" sz="1600" b="1" u="sng" dirty="0" smtClean="0"/>
              <a:t>Resource File</a:t>
            </a:r>
            <a:r>
              <a:rPr lang="en-US" sz="1600" dirty="0" smtClean="0"/>
              <a:t> </a:t>
            </a:r>
            <a:r>
              <a:rPr lang="en-US" sz="1600" dirty="0"/>
              <a:t>box is populated with the correct </a:t>
            </a:r>
            <a:r>
              <a:rPr lang="en-US" sz="1600" dirty="0" smtClean="0"/>
              <a:t>file name</a:t>
            </a:r>
            <a:endParaRPr lang="en-US" sz="1600" dirty="0"/>
          </a:p>
          <a:p>
            <a:pPr marL="800100" lvl="1" indent="-342900">
              <a:buFont typeface="+mj-lt"/>
              <a:buAutoNum type="alphaLcPeriod"/>
            </a:pPr>
            <a:r>
              <a:rPr lang="en-US" sz="1600" dirty="0" smtClean="0"/>
              <a:t>Check </a:t>
            </a:r>
            <a:r>
              <a:rPr lang="en-US" sz="1600" dirty="0"/>
              <a:t>the </a:t>
            </a:r>
            <a:r>
              <a:rPr lang="en-US" sz="1600" b="1" u="sng" dirty="0" smtClean="0"/>
              <a:t>Import</a:t>
            </a:r>
            <a:r>
              <a:rPr lang="en-US" sz="1600" dirty="0" smtClean="0"/>
              <a:t> box (on right</a:t>
            </a:r>
            <a:r>
              <a:rPr lang="en-US" sz="1600" dirty="0"/>
              <a:t> </a:t>
            </a:r>
            <a:r>
              <a:rPr lang="en-US" sz="1600" dirty="0" smtClean="0"/>
              <a:t>of Resource File box)</a:t>
            </a:r>
            <a:endParaRPr lang="en-US" sz="1600" dirty="0"/>
          </a:p>
          <a:p>
            <a:pPr marL="800100" lvl="1" indent="-342900">
              <a:buFont typeface="+mj-lt"/>
              <a:buAutoNum type="alphaLcPeriod"/>
            </a:pPr>
            <a:r>
              <a:rPr lang="en-US" sz="1600" dirty="0" smtClean="0"/>
              <a:t>Select </a:t>
            </a:r>
            <a:r>
              <a:rPr lang="en-US" sz="1600" b="1" u="sng" dirty="0"/>
              <a:t>Import</a:t>
            </a:r>
            <a:endParaRPr lang="en-US" sz="1600" u="sng" dirty="0">
              <a:effectLst/>
            </a:endParaRPr>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34</a:t>
            </a:fld>
            <a:endParaRPr lang="en-US" altLang="en-US"/>
          </a:p>
        </p:txBody>
      </p:sp>
      <p:sp>
        <p:nvSpPr>
          <p:cNvPr id="7" name="Rounded Rectangle 6"/>
          <p:cNvSpPr/>
          <p:nvPr/>
        </p:nvSpPr>
        <p:spPr>
          <a:xfrm>
            <a:off x="4572000" y="4876800"/>
            <a:ext cx="6858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352800" y="5257800"/>
            <a:ext cx="5334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643361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OPP/Cobra Mapping Tool</a:t>
            </a:r>
          </a:p>
        </p:txBody>
      </p:sp>
      <p:sp>
        <p:nvSpPr>
          <p:cNvPr id="3" name="Content Placeholder 2"/>
          <p:cNvSpPr>
            <a:spLocks noGrp="1"/>
          </p:cNvSpPr>
          <p:nvPr>
            <p:ph idx="1"/>
          </p:nvPr>
        </p:nvSpPr>
        <p:spPr>
          <a:xfrm>
            <a:off x="457200" y="1111507"/>
            <a:ext cx="8001000" cy="498598"/>
          </a:xfrm>
        </p:spPr>
        <p:txBody>
          <a:bodyPr/>
          <a:lstStyle/>
          <a:p>
            <a:pPr marL="344488" indent="-344488">
              <a:buFont typeface="+mj-lt"/>
              <a:buAutoNum type="arabicPeriod" startAt="4"/>
            </a:pPr>
            <a:r>
              <a:rPr lang="en-US" sz="1800" u="sng" dirty="0" smtClean="0"/>
              <a:t>Import </a:t>
            </a:r>
            <a:r>
              <a:rPr lang="en-US" sz="1800" u="sng" dirty="0"/>
              <a:t>complete</a:t>
            </a:r>
            <a:r>
              <a:rPr lang="en-US" sz="1800" dirty="0"/>
              <a:t> will display in the status bar at the bottom of the dialog </a:t>
            </a:r>
            <a:r>
              <a:rPr lang="en-US" sz="1800" dirty="0" smtClean="0"/>
              <a:t>box once the import has finished</a:t>
            </a:r>
            <a:endParaRPr lang="en-US" sz="18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35</a:t>
            </a:fld>
            <a:endParaRPr lang="en-US" altLang="en-US"/>
          </a:p>
        </p:txBody>
      </p:sp>
      <p:grpSp>
        <p:nvGrpSpPr>
          <p:cNvPr id="9" name="Group 8"/>
          <p:cNvGrpSpPr/>
          <p:nvPr/>
        </p:nvGrpSpPr>
        <p:grpSpPr>
          <a:xfrm>
            <a:off x="3071812" y="2133600"/>
            <a:ext cx="2855878" cy="3396179"/>
            <a:chOff x="3071812" y="2133600"/>
            <a:chExt cx="2855878" cy="3396179"/>
          </a:xfrm>
        </p:grpSpPr>
        <p:pic>
          <p:nvPicPr>
            <p:cNvPr id="8" name="Picture 7"/>
            <p:cNvPicPr>
              <a:picLocks noChangeAspect="1"/>
            </p:cNvPicPr>
            <p:nvPr/>
          </p:nvPicPr>
          <p:blipFill>
            <a:blip r:embed="rId2"/>
            <a:stretch>
              <a:fillRect/>
            </a:stretch>
          </p:blipFill>
          <p:spPr>
            <a:xfrm>
              <a:off x="3071812" y="2133600"/>
              <a:ext cx="2855878" cy="3396179"/>
            </a:xfrm>
            <a:prstGeom prst="rect">
              <a:avLst/>
            </a:prstGeom>
          </p:spPr>
        </p:pic>
        <p:pic>
          <p:nvPicPr>
            <p:cNvPr id="6" name="Picture 5"/>
            <p:cNvPicPr>
              <a:picLocks noChangeAspect="1"/>
            </p:cNvPicPr>
            <p:nvPr/>
          </p:nvPicPr>
          <p:blipFill>
            <a:blip r:embed="rId3"/>
            <a:stretch>
              <a:fillRect/>
            </a:stretch>
          </p:blipFill>
          <p:spPr>
            <a:xfrm>
              <a:off x="3073060" y="5242560"/>
              <a:ext cx="2819722" cy="240591"/>
            </a:xfrm>
            <a:prstGeom prst="rect">
              <a:avLst/>
            </a:prstGeom>
          </p:spPr>
        </p:pic>
      </p:grpSp>
      <p:sp>
        <p:nvSpPr>
          <p:cNvPr id="10" name="Rounded Rectangle 9"/>
          <p:cNvSpPr/>
          <p:nvPr/>
        </p:nvSpPr>
        <p:spPr>
          <a:xfrm>
            <a:off x="3071812" y="5242560"/>
            <a:ext cx="966788" cy="2405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49565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a:t>OPP/Cobra Mapping Tool</a:t>
            </a:r>
          </a:p>
        </p:txBody>
      </p:sp>
      <p:sp>
        <p:nvSpPr>
          <p:cNvPr id="3" name="Content Placeholder 2"/>
          <p:cNvSpPr>
            <a:spLocks noGrp="1"/>
          </p:cNvSpPr>
          <p:nvPr>
            <p:ph idx="1"/>
          </p:nvPr>
        </p:nvSpPr>
        <p:spPr>
          <a:xfrm>
            <a:off x="457200" y="1111507"/>
            <a:ext cx="8001000" cy="4676665"/>
          </a:xfrm>
        </p:spPr>
        <p:txBody>
          <a:bodyPr/>
          <a:lstStyle/>
          <a:p>
            <a:pPr marL="344488" indent="-344488">
              <a:buFont typeface="+mj-lt"/>
              <a:buAutoNum type="arabicPeriod" startAt="5"/>
            </a:pPr>
            <a:r>
              <a:rPr lang="en-US" sz="1800" dirty="0" smtClean="0"/>
              <a:t>Verify </a:t>
            </a:r>
            <a:r>
              <a:rPr lang="en-US" sz="1800" dirty="0"/>
              <a:t>the results of the </a:t>
            </a:r>
            <a:r>
              <a:rPr lang="en-US" sz="1800" dirty="0" smtClean="0"/>
              <a:t>import in the Resource Code File</a:t>
            </a:r>
          </a:p>
          <a:p>
            <a:pPr marL="344488" indent="-344488">
              <a:buFont typeface="+mj-lt"/>
              <a:buAutoNum type="arabicPeriod" startAt="5"/>
            </a:pPr>
            <a:r>
              <a:rPr lang="en-US" sz="1800" dirty="0" smtClean="0"/>
              <a:t>If desired resources are missing, check the setup in Cobra is correct and that the OPP flag is present</a:t>
            </a:r>
            <a:endParaRPr lang="en-US" sz="1800" dirty="0"/>
          </a:p>
          <a:p>
            <a:pPr marL="344488" indent="-344488">
              <a:buFont typeface="+mj-lt"/>
              <a:buAutoNum type="arabicPeriod" startAt="5"/>
            </a:pPr>
            <a:r>
              <a:rPr lang="en-US" sz="1800" dirty="0" smtClean="0"/>
              <a:t>Save (</a:t>
            </a:r>
            <a:r>
              <a:rPr lang="en-US" sz="1800" b="1" u="sng" dirty="0" smtClean="0"/>
              <a:t>File</a:t>
            </a:r>
            <a:r>
              <a:rPr lang="en-US" sz="1800" b="1" dirty="0" smtClean="0"/>
              <a:t>&gt;</a:t>
            </a:r>
            <a:r>
              <a:rPr lang="en-US" sz="1800" b="1" u="sng" dirty="0" smtClean="0"/>
              <a:t>Save</a:t>
            </a:r>
            <a:r>
              <a:rPr lang="en-US" sz="1800" dirty="0" smtClean="0"/>
              <a:t>)the </a:t>
            </a:r>
            <a:r>
              <a:rPr lang="en-US" sz="1800" dirty="0"/>
              <a:t>revisions to the </a:t>
            </a:r>
            <a:r>
              <a:rPr lang="en-US" sz="1800" dirty="0" smtClean="0"/>
              <a:t>resource code </a:t>
            </a:r>
            <a:r>
              <a:rPr lang="en-US" sz="1800" dirty="0"/>
              <a:t>file and the OPP </a:t>
            </a:r>
            <a:r>
              <a:rPr lang="en-US" sz="1800" dirty="0" smtClean="0"/>
              <a:t>project</a:t>
            </a:r>
          </a:p>
          <a:p>
            <a:pPr marL="0" indent="0">
              <a:buNone/>
            </a:pPr>
            <a:endParaRPr lang="en-US" sz="1600" i="1" dirty="0"/>
          </a:p>
          <a:p>
            <a:pPr marL="0" indent="0">
              <a:buNone/>
            </a:pPr>
            <a:endParaRPr lang="en-US" sz="1600" i="1" dirty="0" smtClean="0"/>
          </a:p>
          <a:p>
            <a:pPr marL="0" indent="0">
              <a:buNone/>
            </a:pPr>
            <a:endParaRPr lang="en-US" sz="1600" i="1" dirty="0"/>
          </a:p>
          <a:p>
            <a:pPr marL="0" indent="0">
              <a:buNone/>
            </a:pPr>
            <a:endParaRPr lang="en-US" sz="1600" i="1" dirty="0" smtClean="0"/>
          </a:p>
          <a:p>
            <a:pPr marL="0" indent="0">
              <a:buNone/>
            </a:pPr>
            <a:endParaRPr lang="en-US" sz="1600" i="1" dirty="0"/>
          </a:p>
          <a:p>
            <a:pPr marL="0" indent="0">
              <a:buNone/>
            </a:pPr>
            <a:endParaRPr lang="en-US" sz="1600" i="1" dirty="0" smtClean="0"/>
          </a:p>
          <a:p>
            <a:pPr marL="0" indent="0">
              <a:buNone/>
            </a:pPr>
            <a:endParaRPr lang="en-US" sz="1600" i="1" dirty="0"/>
          </a:p>
          <a:p>
            <a:pPr marL="0" indent="0">
              <a:buNone/>
            </a:pPr>
            <a:r>
              <a:rPr lang="en-US" sz="1500" i="1" dirty="0" smtClean="0"/>
              <a:t>Note</a:t>
            </a:r>
            <a:r>
              <a:rPr lang="en-US" sz="1500" i="1" dirty="0"/>
              <a:t>:  If new </a:t>
            </a:r>
            <a:r>
              <a:rPr lang="en-US" sz="1500" i="1" dirty="0" smtClean="0"/>
              <a:t>resource IDs are </a:t>
            </a:r>
            <a:r>
              <a:rPr lang="en-US" sz="1500" i="1" dirty="0"/>
              <a:t>added in Cobra, the OPP/Cobra Mapping Tool must be run to update the OPP </a:t>
            </a:r>
            <a:r>
              <a:rPr lang="en-US" sz="1500" i="1" dirty="0" smtClean="0"/>
              <a:t>resource code </a:t>
            </a:r>
            <a:r>
              <a:rPr lang="en-US" sz="1500" i="1" dirty="0"/>
              <a:t>file.  If </a:t>
            </a:r>
            <a:r>
              <a:rPr lang="en-US" sz="1500" i="1" dirty="0" smtClean="0"/>
              <a:t>resource IDs are </a:t>
            </a:r>
            <a:r>
              <a:rPr lang="en-US" sz="1500" i="1" dirty="0"/>
              <a:t>deleted from Cobra and not assigned to any activities in OPP, the </a:t>
            </a:r>
            <a:r>
              <a:rPr lang="en-US" sz="1500" i="1" dirty="0" smtClean="0"/>
              <a:t>resource ID must </a:t>
            </a:r>
            <a:r>
              <a:rPr lang="en-US" sz="1500" i="1" dirty="0"/>
              <a:t>be manually deleted from the OPP </a:t>
            </a:r>
            <a:r>
              <a:rPr lang="en-US" sz="1500" i="1" dirty="0" smtClean="0"/>
              <a:t>resource code file</a:t>
            </a:r>
            <a:r>
              <a:rPr lang="en-US" sz="1500" i="1" dirty="0"/>
              <a:t>.</a:t>
            </a:r>
            <a:endParaRPr lang="en-US" sz="1500" dirty="0"/>
          </a:p>
          <a:p>
            <a:pPr marL="0" indent="0">
              <a:buNone/>
            </a:pP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36</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2713281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Resource Files to an OPP Project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hlinkClick r:id="rId2" action="ppaction://hlinksldjump"/>
              </a:rPr>
              <a:t>Assign using </a:t>
            </a:r>
            <a:r>
              <a:rPr lang="en-US" dirty="0">
                <a:hlinkClick r:id="rId2" action="ppaction://hlinksldjump"/>
              </a:rPr>
              <a:t>Project Properties</a:t>
            </a:r>
            <a:endParaRPr lang="en-US" dirty="0"/>
          </a:p>
          <a:p>
            <a:pPr>
              <a:buFont typeface="Wingdings" panose="05000000000000000000" pitchFamily="2" charset="2"/>
              <a:buChar char="§"/>
            </a:pPr>
            <a:r>
              <a:rPr lang="en-US" dirty="0" smtClean="0">
                <a:hlinkClick r:id="rId3" action="ppaction://hlinksldjump"/>
              </a:rPr>
              <a:t>Assign using </a:t>
            </a:r>
            <a:r>
              <a:rPr lang="en-US" dirty="0">
                <a:hlinkClick r:id="rId3" action="ppaction://hlinksldjump"/>
              </a:rPr>
              <a:t>Drag and Drop</a:t>
            </a:r>
            <a:endParaRPr lang="en-US"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37</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8248712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Project Properties</a:t>
            </a:r>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smtClean="0"/>
              <a:t>From the </a:t>
            </a:r>
            <a:r>
              <a:rPr lang="en-US" sz="2000" b="1" u="sng" dirty="0" smtClean="0"/>
              <a:t>Processes</a:t>
            </a:r>
            <a:r>
              <a:rPr lang="en-US" sz="2000" dirty="0" smtClean="0"/>
              <a:t> ribbon, select </a:t>
            </a:r>
            <a:r>
              <a:rPr lang="en-US" sz="2000" b="1" u="sng" dirty="0" smtClean="0"/>
              <a:t>Properties</a:t>
            </a:r>
            <a:r>
              <a:rPr lang="en-US" sz="2000" dirty="0" smtClean="0"/>
              <a:t> in the </a:t>
            </a:r>
            <a:r>
              <a:rPr lang="en-US" sz="2000" u="sng" dirty="0" smtClean="0"/>
              <a:t>Dialogs</a:t>
            </a:r>
            <a:r>
              <a:rPr lang="en-US" sz="2000" dirty="0" smtClean="0"/>
              <a:t> section</a:t>
            </a:r>
          </a:p>
          <a:p>
            <a:pPr marL="457200" indent="-457200">
              <a:buFont typeface="+mj-lt"/>
              <a:buAutoNum type="arabicPeriod"/>
            </a:pPr>
            <a:r>
              <a:rPr lang="en-US" sz="2000" dirty="0" smtClean="0"/>
              <a:t>Select </a:t>
            </a:r>
            <a:r>
              <a:rPr lang="en-US" sz="2000" dirty="0"/>
              <a:t>the </a:t>
            </a:r>
            <a:r>
              <a:rPr lang="en-US" sz="2000" b="1" u="sng" dirty="0" smtClean="0"/>
              <a:t>Files</a:t>
            </a:r>
            <a:r>
              <a:rPr lang="en-US" sz="2000" dirty="0" smtClean="0"/>
              <a:t> tab inside of the </a:t>
            </a:r>
            <a:r>
              <a:rPr lang="en-US" sz="2000" u="sng" dirty="0" smtClean="0"/>
              <a:t>Project Properties</a:t>
            </a:r>
            <a:r>
              <a:rPr lang="en-US" sz="2000" dirty="0" smtClean="0"/>
              <a:t> window</a:t>
            </a:r>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r>
              <a:rPr lang="en-US" sz="2000" dirty="0" smtClean="0"/>
              <a:t>Click on the </a:t>
            </a:r>
            <a:r>
              <a:rPr lang="en-US" sz="2000" b="1" u="sng" dirty="0" smtClean="0"/>
              <a:t>ellipsis</a:t>
            </a:r>
            <a:r>
              <a:rPr lang="en-US" sz="2000" dirty="0" smtClean="0"/>
              <a:t> button next to the </a:t>
            </a:r>
            <a:r>
              <a:rPr lang="en-US" sz="2000" u="sng" dirty="0" smtClean="0"/>
              <a:t>Resource Definition File</a:t>
            </a:r>
            <a:r>
              <a:rPr lang="en-US" sz="2000" dirty="0" smtClean="0"/>
              <a:t> box</a:t>
            </a: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38</a:t>
            </a:fld>
            <a:endParaRPr lang="en-US" altLang="en-US" dirty="0"/>
          </a:p>
        </p:txBody>
      </p:sp>
      <p:pic>
        <p:nvPicPr>
          <p:cNvPr id="8" name="Picture 7"/>
          <p:cNvPicPr>
            <a:picLocks noChangeAspect="1"/>
          </p:cNvPicPr>
          <p:nvPr/>
        </p:nvPicPr>
        <p:blipFill>
          <a:blip r:embed="rId2"/>
          <a:stretch>
            <a:fillRect/>
          </a:stretch>
        </p:blipFill>
        <p:spPr>
          <a:xfrm>
            <a:off x="1371600" y="2527622"/>
            <a:ext cx="5638800" cy="2806377"/>
          </a:xfrm>
          <a:prstGeom prst="rect">
            <a:avLst/>
          </a:prstGeom>
        </p:spPr>
      </p:pic>
      <p:sp>
        <p:nvSpPr>
          <p:cNvPr id="11" name="Rounded Rectangle 10"/>
          <p:cNvSpPr/>
          <p:nvPr/>
        </p:nvSpPr>
        <p:spPr>
          <a:xfrm>
            <a:off x="2362200" y="2743200"/>
            <a:ext cx="304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flipH="1">
            <a:off x="5334000" y="3429000"/>
            <a:ext cx="381000" cy="228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3639831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Project Properties</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smtClean="0"/>
              <a:t>A </a:t>
            </a:r>
            <a:r>
              <a:rPr lang="en-US" sz="2000" u="sng" dirty="0" smtClean="0"/>
              <a:t>Select</a:t>
            </a:r>
            <a:r>
              <a:rPr lang="en-US" sz="2000" dirty="0" smtClean="0"/>
              <a:t> box opens</a:t>
            </a:r>
            <a:endParaRPr lang="en-US" sz="2000" dirty="0"/>
          </a:p>
          <a:p>
            <a:pPr marL="457200" indent="-457200">
              <a:buFont typeface="+mj-lt"/>
              <a:buAutoNum type="arabicPeriod" startAt="5"/>
            </a:pPr>
            <a:r>
              <a:rPr lang="en-US" sz="2000" dirty="0" smtClean="0"/>
              <a:t>Scroll down and highlight the desired Resource File</a:t>
            </a:r>
          </a:p>
          <a:p>
            <a:pPr marL="457200" indent="-457200">
              <a:buFont typeface="+mj-lt"/>
              <a:buAutoNum type="arabicPeriod" startAt="5"/>
            </a:pPr>
            <a:r>
              <a:rPr lang="en-US" sz="2000" dirty="0" smtClean="0"/>
              <a:t>Click </a:t>
            </a:r>
            <a:r>
              <a:rPr lang="en-US" sz="2000" b="1" u="sng" dirty="0" smtClean="0"/>
              <a:t>OK</a:t>
            </a:r>
          </a:p>
          <a:p>
            <a:pPr marL="457200" indent="-457200">
              <a:buFont typeface="+mj-lt"/>
              <a:buAutoNum type="arabicPeriod" startAt="5"/>
            </a:pPr>
            <a:endParaRPr lang="en-US" sz="2000" b="1" u="sng" dirty="0"/>
          </a:p>
          <a:p>
            <a:pPr marL="457200" indent="-457200">
              <a:buFont typeface="+mj-lt"/>
              <a:buAutoNum type="arabicPeriod" startAt="5"/>
            </a:pPr>
            <a:endParaRPr lang="en-US" sz="2000" b="1" u="sng" dirty="0" smtClean="0"/>
          </a:p>
          <a:p>
            <a:pPr marL="457200" indent="-457200">
              <a:buFont typeface="+mj-lt"/>
              <a:buAutoNum type="arabicPeriod" startAt="5"/>
            </a:pPr>
            <a:endParaRPr lang="en-US" sz="2000" b="1" u="sng" dirty="0"/>
          </a:p>
          <a:p>
            <a:pPr marL="457200" indent="-457200">
              <a:buFont typeface="+mj-lt"/>
              <a:buAutoNum type="arabicPeriod" startAt="5"/>
            </a:pPr>
            <a:endParaRPr lang="en-US" sz="2000" b="1" u="sng" dirty="0" smtClean="0"/>
          </a:p>
          <a:p>
            <a:pPr marL="457200" indent="-457200">
              <a:buFont typeface="+mj-lt"/>
              <a:buAutoNum type="arabicPeriod" startAt="5"/>
            </a:pPr>
            <a:endParaRPr lang="en-US" sz="2000" b="1" u="sng" dirty="0"/>
          </a:p>
          <a:p>
            <a:pPr marL="457200" indent="-457200">
              <a:buFont typeface="+mj-lt"/>
              <a:buAutoNum type="arabicPeriod" startAt="5"/>
            </a:pPr>
            <a:r>
              <a:rPr lang="en-US" sz="2000" dirty="0" smtClean="0"/>
              <a:t>Information box appears, click </a:t>
            </a:r>
            <a:r>
              <a:rPr lang="en-US" sz="2000" b="1" u="sng" dirty="0" smtClean="0"/>
              <a:t>Yes</a:t>
            </a:r>
            <a:r>
              <a:rPr lang="en-US" sz="2000" dirty="0" smtClean="0"/>
              <a:t> to continue</a:t>
            </a:r>
            <a:endParaRPr lang="en-US" sz="2000" dirty="0"/>
          </a:p>
          <a:p>
            <a:pPr marL="857250" lvl="1" indent="-457200">
              <a:buFont typeface="+mj-lt"/>
              <a:buAutoNum type="alphaLcPeriod"/>
            </a:pPr>
            <a:endParaRPr lang="en-US" sz="1600" dirty="0"/>
          </a:p>
          <a:p>
            <a:pPr marL="857250" lvl="1" indent="-457200">
              <a:buFont typeface="+mj-lt"/>
              <a:buAutoNum type="alphaLcPeriod"/>
            </a:pPr>
            <a:endParaRPr lang="en-US" sz="1600" dirty="0" smtClean="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39</a:t>
            </a:fld>
            <a:endParaRPr lang="en-US" altLang="en-US" dirty="0"/>
          </a:p>
        </p:txBody>
      </p:sp>
      <p:pic>
        <p:nvPicPr>
          <p:cNvPr id="5" name="Picture 4"/>
          <p:cNvPicPr>
            <a:picLocks noChangeAspect="1"/>
          </p:cNvPicPr>
          <p:nvPr/>
        </p:nvPicPr>
        <p:blipFill>
          <a:blip r:embed="rId3"/>
          <a:stretch>
            <a:fillRect/>
          </a:stretch>
        </p:blipFill>
        <p:spPr>
          <a:xfrm>
            <a:off x="2195513" y="1905000"/>
            <a:ext cx="5334000" cy="2028825"/>
          </a:xfrm>
          <a:prstGeom prst="rect">
            <a:avLst/>
          </a:prstGeom>
        </p:spPr>
      </p:pic>
      <p:pic>
        <p:nvPicPr>
          <p:cNvPr id="6" name="Picture 5"/>
          <p:cNvPicPr>
            <a:picLocks noChangeAspect="1"/>
          </p:cNvPicPr>
          <p:nvPr/>
        </p:nvPicPr>
        <p:blipFill>
          <a:blip r:embed="rId4"/>
          <a:stretch>
            <a:fillRect/>
          </a:stretch>
        </p:blipFill>
        <p:spPr>
          <a:xfrm>
            <a:off x="2225993" y="4545330"/>
            <a:ext cx="3867150" cy="1400175"/>
          </a:xfrm>
          <a:prstGeom prst="rect">
            <a:avLst/>
          </a:prstGeom>
        </p:spPr>
      </p:pic>
      <p:sp>
        <p:nvSpPr>
          <p:cNvPr id="7" name="Footer Placeholder 6"/>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0994263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Information </a:t>
            </a:r>
            <a:r>
              <a:rPr lang="fr-FR" dirty="0" err="1" smtClean="0"/>
              <a:t>Cont</a:t>
            </a:r>
            <a:r>
              <a:rPr lang="fr-FR"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1800" dirty="0"/>
              <a:t>When assigning resources to a project, a reporting calendar must be attached to the project through the </a:t>
            </a:r>
            <a:r>
              <a:rPr lang="en-US" sz="1800" u="sng" dirty="0" smtClean="0"/>
              <a:t>Processes</a:t>
            </a:r>
            <a:r>
              <a:rPr lang="en-US" sz="1800" dirty="0" smtClean="0"/>
              <a:t> ribbon </a:t>
            </a:r>
            <a:r>
              <a:rPr lang="en-US" sz="1800" b="1" dirty="0" smtClean="0"/>
              <a:t>&gt; </a:t>
            </a:r>
            <a:r>
              <a:rPr lang="en-US" sz="1800" u="sng" dirty="0" smtClean="0"/>
              <a:t>Properties</a:t>
            </a:r>
            <a:r>
              <a:rPr lang="en-US" sz="1800" dirty="0" smtClean="0"/>
              <a:t>  </a:t>
            </a:r>
            <a:r>
              <a:rPr lang="en-US" sz="1800" b="1" dirty="0" smtClean="0"/>
              <a:t>&gt; </a:t>
            </a:r>
            <a:r>
              <a:rPr lang="en-US" sz="1800" u="sng" dirty="0" smtClean="0"/>
              <a:t>Cost</a:t>
            </a:r>
            <a:r>
              <a:rPr lang="en-US" sz="1800" dirty="0" smtClean="0"/>
              <a:t> </a:t>
            </a:r>
            <a:r>
              <a:rPr lang="en-US" sz="1800" dirty="0"/>
              <a:t>tab.  The default CSPR 3 reporting calendar is called </a:t>
            </a:r>
            <a:r>
              <a:rPr lang="en-US" sz="1800" dirty="0" smtClean="0"/>
              <a:t>BOEING_MONTHLY </a:t>
            </a:r>
            <a:r>
              <a:rPr lang="en-US" sz="1800" dirty="0"/>
              <a:t>and can be selected from the pull-down menu.  Using the incorrect reporting calendar in a project can result in the appearance of incorrect monthly or weekly values therefore it is highly recommended to use the </a:t>
            </a:r>
            <a:r>
              <a:rPr lang="en-US" sz="1800" dirty="0" smtClean="0"/>
              <a:t>BOEING_MONTHLY </a:t>
            </a:r>
            <a:r>
              <a:rPr lang="en-US" sz="1800" dirty="0"/>
              <a:t>reporting calendar.</a:t>
            </a: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a:t>
            </a:fld>
            <a:endParaRPr lang="en-US" altLang="en-US"/>
          </a:p>
        </p:txBody>
      </p:sp>
      <p:pic>
        <p:nvPicPr>
          <p:cNvPr id="5" name="Picture 4"/>
          <p:cNvPicPr>
            <a:picLocks noChangeAspect="1"/>
          </p:cNvPicPr>
          <p:nvPr/>
        </p:nvPicPr>
        <p:blipFill>
          <a:blip r:embed="rId2"/>
          <a:stretch>
            <a:fillRect/>
          </a:stretch>
        </p:blipFill>
        <p:spPr>
          <a:xfrm>
            <a:off x="1981200" y="3048000"/>
            <a:ext cx="5610561" cy="2812702"/>
          </a:xfrm>
          <a:prstGeom prst="rect">
            <a:avLst/>
          </a:prstGeom>
        </p:spPr>
      </p:pic>
      <p:sp>
        <p:nvSpPr>
          <p:cNvPr id="6" name="Rounded Rectangle 5"/>
          <p:cNvSpPr/>
          <p:nvPr/>
        </p:nvSpPr>
        <p:spPr>
          <a:xfrm>
            <a:off x="3581400" y="3276600"/>
            <a:ext cx="304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505200" y="3733800"/>
            <a:ext cx="22860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4528260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to Project via Project Properties</a:t>
            </a:r>
            <a:endParaRPr lang="en-US" dirty="0"/>
          </a:p>
        </p:txBody>
      </p:sp>
      <p:sp>
        <p:nvSpPr>
          <p:cNvPr id="3" name="Content Placeholder 2"/>
          <p:cNvSpPr>
            <a:spLocks noGrp="1"/>
          </p:cNvSpPr>
          <p:nvPr>
            <p:ph idx="1"/>
          </p:nvPr>
        </p:nvSpPr>
        <p:spPr/>
        <p:txBody>
          <a:bodyPr/>
          <a:lstStyle/>
          <a:p>
            <a:pPr marL="457200" indent="-457200">
              <a:buFont typeface="+mj-lt"/>
              <a:buAutoNum type="arabicPeriod" startAt="6"/>
            </a:pPr>
            <a:r>
              <a:rPr lang="en-US" sz="1800" dirty="0" smtClean="0"/>
              <a:t>The resource code file is now associated to the OPP project</a:t>
            </a:r>
          </a:p>
          <a:p>
            <a:pPr marL="457200" indent="-457200">
              <a:buFont typeface="+mj-lt"/>
              <a:buAutoNum type="arabicPeriod" startAt="6"/>
            </a:pPr>
            <a:endParaRPr lang="en-US" sz="1800" dirty="0"/>
          </a:p>
          <a:p>
            <a:pPr marL="457200" indent="-457200">
              <a:buFont typeface="+mj-lt"/>
              <a:buAutoNum type="arabicPeriod" startAt="6"/>
            </a:pPr>
            <a:endParaRPr lang="en-US" sz="1800" dirty="0" smtClean="0"/>
          </a:p>
          <a:p>
            <a:pPr marL="457200" indent="-457200">
              <a:buFont typeface="+mj-lt"/>
              <a:buAutoNum type="arabicPeriod" startAt="6"/>
            </a:pPr>
            <a:endParaRPr lang="en-US" sz="1800" dirty="0"/>
          </a:p>
          <a:p>
            <a:pPr marL="457200" indent="-457200">
              <a:buFont typeface="+mj-lt"/>
              <a:buAutoNum type="arabicPeriod" startAt="6"/>
            </a:pPr>
            <a:endParaRPr lang="en-US" sz="15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40</a:t>
            </a:fld>
            <a:endParaRPr lang="en-US" altLang="en-US" dirty="0"/>
          </a:p>
        </p:txBody>
      </p:sp>
      <p:pic>
        <p:nvPicPr>
          <p:cNvPr id="6" name="Picture 5"/>
          <p:cNvPicPr>
            <a:picLocks noChangeAspect="1"/>
          </p:cNvPicPr>
          <p:nvPr/>
        </p:nvPicPr>
        <p:blipFill>
          <a:blip r:embed="rId2"/>
          <a:stretch>
            <a:fillRect/>
          </a:stretch>
        </p:blipFill>
        <p:spPr>
          <a:xfrm>
            <a:off x="962025" y="1371600"/>
            <a:ext cx="7210425" cy="3581400"/>
          </a:xfrm>
          <a:prstGeom prst="rect">
            <a:avLst/>
          </a:prstGeom>
        </p:spPr>
      </p:pic>
      <p:sp>
        <p:nvSpPr>
          <p:cNvPr id="8" name="Rounded Rectangle 7"/>
          <p:cNvSpPr/>
          <p:nvPr/>
        </p:nvSpPr>
        <p:spPr>
          <a:xfrm>
            <a:off x="1066800" y="2590800"/>
            <a:ext cx="19050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3833289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to Project via Drag and Drop</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sz="2000" dirty="0" smtClean="0"/>
              <a:t>Open </a:t>
            </a:r>
            <a:r>
              <a:rPr lang="en-US" sz="2000" dirty="0"/>
              <a:t>the OPP project in exclusive mode</a:t>
            </a:r>
          </a:p>
          <a:p>
            <a:pPr marL="457200" indent="-457200">
              <a:buFont typeface="+mj-lt"/>
              <a:buAutoNum type="arabicPeriod"/>
            </a:pPr>
            <a:r>
              <a:rPr lang="en-US" sz="2000" dirty="0"/>
              <a:t>Highlight the </a:t>
            </a:r>
            <a:r>
              <a:rPr lang="en-US" sz="2000" b="1" u="sng" dirty="0" smtClean="0"/>
              <a:t>Resources</a:t>
            </a:r>
            <a:r>
              <a:rPr lang="en-US" sz="2000" dirty="0" smtClean="0"/>
              <a:t> </a:t>
            </a:r>
            <a:r>
              <a:rPr lang="en-US" sz="2000" dirty="0"/>
              <a:t>folder in the OPP </a:t>
            </a:r>
            <a:r>
              <a:rPr lang="en-US" sz="2000" dirty="0" smtClean="0"/>
              <a:t>Library (left pane)</a:t>
            </a:r>
          </a:p>
          <a:p>
            <a:pPr marL="457200" indent="-457200">
              <a:buFont typeface="+mj-lt"/>
              <a:buAutoNum type="arabicPeriod"/>
            </a:pPr>
            <a:r>
              <a:rPr lang="en-US" sz="2000" dirty="0"/>
              <a:t>Highlight the </a:t>
            </a:r>
            <a:r>
              <a:rPr lang="en-US" sz="2000" b="1" u="sng" dirty="0" smtClean="0"/>
              <a:t>resource </a:t>
            </a:r>
            <a:r>
              <a:rPr lang="en-US" sz="2000" b="1" u="sng" dirty="0"/>
              <a:t>file</a:t>
            </a:r>
            <a:r>
              <a:rPr lang="en-US" sz="2000" dirty="0"/>
              <a:t> to be </a:t>
            </a:r>
            <a:r>
              <a:rPr lang="en-US" sz="2000" dirty="0" smtClean="0"/>
              <a:t>added (right pane)</a:t>
            </a: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a:p>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Drag the highlighted file from the right and drop it onto the project you have open exclusively (in Open Plan Explorer, on left)</a:t>
            </a:r>
            <a:endParaRPr lang="en-US" sz="2000" dirty="0"/>
          </a:p>
          <a:p>
            <a:pPr marL="0" indent="0">
              <a:buNone/>
            </a:pPr>
            <a:endParaRPr lang="en-US" sz="20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41</a:t>
            </a:fld>
            <a:endParaRPr lang="en-US" altLang="en-US" dirty="0"/>
          </a:p>
        </p:txBody>
      </p:sp>
      <p:pic>
        <p:nvPicPr>
          <p:cNvPr id="5" name="Picture 4"/>
          <p:cNvPicPr>
            <a:picLocks noChangeAspect="1"/>
          </p:cNvPicPr>
          <p:nvPr/>
        </p:nvPicPr>
        <p:blipFill>
          <a:blip r:embed="rId2"/>
          <a:stretch>
            <a:fillRect/>
          </a:stretch>
        </p:blipFill>
        <p:spPr>
          <a:xfrm>
            <a:off x="1852613" y="2207664"/>
            <a:ext cx="4700588" cy="2592936"/>
          </a:xfrm>
          <a:prstGeom prst="rect">
            <a:avLst/>
          </a:prstGeom>
        </p:spPr>
      </p:pic>
      <p:sp>
        <p:nvSpPr>
          <p:cNvPr id="6" name="Footer Placeholder 5"/>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29756459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Assigning to Project via Drag and Drop</a:t>
            </a:r>
          </a:p>
        </p:txBody>
      </p:sp>
      <p:sp>
        <p:nvSpPr>
          <p:cNvPr id="3" name="Content Placeholder 2"/>
          <p:cNvSpPr>
            <a:spLocks noGrp="1"/>
          </p:cNvSpPr>
          <p:nvPr>
            <p:ph idx="1"/>
          </p:nvPr>
        </p:nvSpPr>
        <p:spPr/>
        <p:txBody>
          <a:bodyPr/>
          <a:lstStyle/>
          <a:p>
            <a:pPr marL="457200" indent="-457200">
              <a:buFont typeface="+mj-lt"/>
              <a:buAutoNum type="arabicPeriod" startAt="5"/>
            </a:pPr>
            <a:r>
              <a:rPr lang="en-US" sz="2000" dirty="0" smtClean="0"/>
              <a:t>If a resource code file is already attached, you will receive the message below.  Click Yes to replace </a:t>
            </a:r>
            <a:endParaRPr lang="en-US" sz="20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857250" lvl="1" indent="-457200">
              <a:buFont typeface="+mj-lt"/>
              <a:buAutoNum type="alphaLcPeriod"/>
            </a:pPr>
            <a:endParaRPr lang="en-US" sz="1600" dirty="0"/>
          </a:p>
          <a:p>
            <a:pPr marL="457200" indent="-457200">
              <a:buFont typeface="+mj-lt"/>
              <a:buAutoNum type="arabicPeriod" startAt="5"/>
            </a:pPr>
            <a:r>
              <a:rPr lang="en-US" sz="2000" dirty="0" smtClean="0"/>
              <a:t>The Resource code file is now associated with the OPP project</a:t>
            </a:r>
            <a:endParaRPr lang="en-US" sz="2000" b="1" u="sng" dirty="0" smtClean="0"/>
          </a:p>
          <a:p>
            <a:pPr marL="857250" lvl="1" indent="-457200">
              <a:buFont typeface="+mj-lt"/>
              <a:buAutoNum type="alphaLcPeriod"/>
            </a:pP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42</a:t>
            </a:fld>
            <a:endParaRPr lang="en-US" altLang="en-US" dirty="0"/>
          </a:p>
        </p:txBody>
      </p:sp>
      <p:pic>
        <p:nvPicPr>
          <p:cNvPr id="7" name="Picture 6"/>
          <p:cNvPicPr>
            <a:picLocks noChangeAspect="1"/>
          </p:cNvPicPr>
          <p:nvPr/>
        </p:nvPicPr>
        <p:blipFill>
          <a:blip r:embed="rId3"/>
          <a:stretch>
            <a:fillRect/>
          </a:stretch>
        </p:blipFill>
        <p:spPr>
          <a:xfrm>
            <a:off x="2466975" y="1710974"/>
            <a:ext cx="3648075" cy="1304925"/>
          </a:xfrm>
          <a:prstGeom prst="rect">
            <a:avLst/>
          </a:prstGeom>
        </p:spPr>
      </p:pic>
      <p:pic>
        <p:nvPicPr>
          <p:cNvPr id="8" name="Picture 7"/>
          <p:cNvPicPr>
            <a:picLocks noChangeAspect="1"/>
          </p:cNvPicPr>
          <p:nvPr/>
        </p:nvPicPr>
        <p:blipFill>
          <a:blip r:embed="rId4"/>
          <a:stretch>
            <a:fillRect/>
          </a:stretch>
        </p:blipFill>
        <p:spPr>
          <a:xfrm>
            <a:off x="2286000" y="4267200"/>
            <a:ext cx="4723238" cy="1116982"/>
          </a:xfrm>
          <a:prstGeom prst="rect">
            <a:avLst/>
          </a:prstGeom>
        </p:spPr>
      </p:pic>
      <p:sp>
        <p:nvSpPr>
          <p:cNvPr id="9" name="Rounded Rectangle 8"/>
          <p:cNvSpPr/>
          <p:nvPr/>
        </p:nvSpPr>
        <p:spPr>
          <a:xfrm>
            <a:off x="2667000" y="4724400"/>
            <a:ext cx="3448050" cy="3810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17444713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67" name="Rectangle 83"/>
          <p:cNvSpPr>
            <a:spLocks noGrp="1" noChangeArrowheads="1"/>
          </p:cNvSpPr>
          <p:nvPr>
            <p:ph type="title"/>
          </p:nvPr>
        </p:nvSpPr>
        <p:spPr>
          <a:noFill/>
          <a:ln/>
        </p:spPr>
        <p:txBody>
          <a:bodyPr/>
          <a:lstStyle/>
          <a:p>
            <a:pPr defTabSz="944563"/>
            <a:r>
              <a:rPr lang="en-US" altLang="en-US" dirty="0"/>
              <a:t>CHANGE LOG</a:t>
            </a:r>
          </a:p>
        </p:txBody>
      </p:sp>
      <p:sp>
        <p:nvSpPr>
          <p:cNvPr id="94" name="Slide Number Placeholder 3"/>
          <p:cNvSpPr>
            <a:spLocks noGrp="1"/>
          </p:cNvSpPr>
          <p:nvPr>
            <p:ph type="sldNum" sz="quarter" idx="4"/>
          </p:nvPr>
        </p:nvSpPr>
        <p:spPr/>
        <p:txBody>
          <a:bodyPr/>
          <a:lstStyle/>
          <a:p>
            <a:fld id="{3DDC23D5-89A2-4909-BA73-3CE0173EFC63}" type="slidenum">
              <a:rPr lang="en-US" altLang="en-US"/>
              <a:pPr/>
              <a:t>43</a:t>
            </a:fld>
            <a:endParaRPr lang="en-US" altLang="en-US"/>
          </a:p>
        </p:txBody>
      </p:sp>
      <p:graphicFrame>
        <p:nvGraphicFramePr>
          <p:cNvPr id="93317" name="Group 133"/>
          <p:cNvGraphicFramePr>
            <a:graphicFrameLocks noGrp="1"/>
          </p:cNvGraphicFramePr>
          <p:nvPr>
            <p:ph idx="4294967295"/>
            <p:extLst>
              <p:ext uri="{D42A27DB-BD31-4B8C-83A1-F6EECF244321}">
                <p14:modId xmlns:p14="http://schemas.microsoft.com/office/powerpoint/2010/main" val="723495267"/>
              </p:ext>
            </p:extLst>
          </p:nvPr>
        </p:nvGraphicFramePr>
        <p:xfrm>
          <a:off x="990601" y="990600"/>
          <a:ext cx="7620000" cy="3886200"/>
        </p:xfrm>
        <a:graphic>
          <a:graphicData uri="http://schemas.openxmlformats.org/drawingml/2006/table">
            <a:tbl>
              <a:tblPr/>
              <a:tblGrid>
                <a:gridCol w="1355324"/>
                <a:gridCol w="1472028"/>
                <a:gridCol w="4792648"/>
              </a:tblGrid>
              <a:tr h="54336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DATE</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SLIDE</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DESCRIPTION OF CHANGE</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510">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10/12/16</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Most</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Updated slides to reflect OPP 8.0</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6397">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6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General Information </a:t>
            </a:r>
            <a:r>
              <a:rPr lang="fr-FR" dirty="0" err="1" smtClean="0"/>
              <a:t>Cont</a:t>
            </a:r>
            <a:r>
              <a:rPr lang="fr-FR" dirty="0" smtClean="0"/>
              <a:t>.</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1800" dirty="0"/>
              <a:t>Resource files can be populated in several ways – manually, import scripts or OPP/Cobra mapping tool. </a:t>
            </a:r>
          </a:p>
          <a:p>
            <a:pPr>
              <a:buFont typeface="Wingdings" panose="05000000000000000000" pitchFamily="2" charset="2"/>
              <a:buChar char="§"/>
            </a:pPr>
            <a:r>
              <a:rPr lang="en-US" sz="1800" dirty="0" smtClean="0"/>
              <a:t>If </a:t>
            </a:r>
            <a:r>
              <a:rPr lang="en-US" sz="1800" dirty="0"/>
              <a:t>using the OPP/Cobra mapping tool, </a:t>
            </a:r>
            <a:endParaRPr lang="en-US" sz="1800" dirty="0" smtClean="0"/>
          </a:p>
          <a:p>
            <a:pPr lvl="1">
              <a:buFont typeface="Wingdings" panose="05000000000000000000" pitchFamily="2" charset="2"/>
              <a:buChar char="§"/>
            </a:pPr>
            <a:r>
              <a:rPr lang="en-US" sz="1600" dirty="0"/>
              <a:t>T</a:t>
            </a:r>
            <a:r>
              <a:rPr lang="en-US" sz="1600" dirty="0" smtClean="0"/>
              <a:t>he </a:t>
            </a:r>
            <a:r>
              <a:rPr lang="en-US" sz="1600" dirty="0"/>
              <a:t>OPP project must be associated to a Cobra program.  </a:t>
            </a:r>
            <a:r>
              <a:rPr lang="en-US" sz="1600" u="sng" dirty="0"/>
              <a:t>CSPR Options</a:t>
            </a:r>
            <a:r>
              <a:rPr lang="en-US" sz="1600" dirty="0"/>
              <a:t> is used to establish this relationship.  </a:t>
            </a:r>
            <a:endParaRPr lang="en-US" sz="1600" dirty="0" smtClean="0"/>
          </a:p>
          <a:p>
            <a:pPr lvl="1">
              <a:buFont typeface="Wingdings" panose="05000000000000000000" pitchFamily="2" charset="2"/>
              <a:buChar char="§"/>
            </a:pPr>
            <a:r>
              <a:rPr lang="en-US" sz="1600" dirty="0" smtClean="0"/>
              <a:t>In </a:t>
            </a:r>
            <a:r>
              <a:rPr lang="en-US" sz="1600" dirty="0"/>
              <a:t>order to “pull over” the resources (budget elements) must be coded properly in the Cobra tool.  The Cobra </a:t>
            </a:r>
            <a:r>
              <a:rPr lang="en-US" sz="1600" u="sng" dirty="0"/>
              <a:t>Budget Element Breakdown</a:t>
            </a:r>
            <a:r>
              <a:rPr lang="en-US" sz="1600" dirty="0"/>
              <a:t> file must be flagged with “OPP”. </a:t>
            </a:r>
          </a:p>
          <a:p>
            <a:pPr lvl="1">
              <a:buFont typeface="Wingdings" panose="05000000000000000000" pitchFamily="2" charset="2"/>
              <a:buChar char="§"/>
            </a:pPr>
            <a:r>
              <a:rPr lang="en-US" sz="1600" dirty="0" smtClean="0"/>
              <a:t>In </a:t>
            </a:r>
            <a:r>
              <a:rPr lang="en-US" sz="1600" dirty="0"/>
              <a:t>order to update the resource code file, the user must have </a:t>
            </a:r>
            <a:r>
              <a:rPr lang="en-US" sz="1600" dirty="0" smtClean="0"/>
              <a:t>WRITE </a:t>
            </a:r>
            <a:r>
              <a:rPr lang="en-US" sz="1600" dirty="0"/>
              <a:t>access to the file</a:t>
            </a:r>
            <a:r>
              <a:rPr lang="en-US" sz="1600" dirty="0" smtClean="0"/>
              <a:t>.</a:t>
            </a:r>
            <a:endParaRPr lang="en-US" sz="1600"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9966467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New Resource Files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hlinkClick r:id="rId2" action="ppaction://hlinksldjump"/>
              </a:rPr>
              <a:t>Creating New</a:t>
            </a:r>
            <a:endParaRPr lang="en-US" dirty="0" smtClean="0"/>
          </a:p>
          <a:p>
            <a:pPr>
              <a:buFont typeface="Wingdings" panose="05000000000000000000" pitchFamily="2" charset="2"/>
              <a:buChar char="§"/>
            </a:pPr>
            <a:r>
              <a:rPr lang="en-US" dirty="0" smtClean="0">
                <a:hlinkClick r:id="rId3" action="ppaction://hlinksldjump"/>
              </a:rPr>
              <a:t>Creating New as Copy of Existing</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6</a:t>
            </a:fld>
            <a:endParaRPr lang="en-US" altLang="en-US"/>
          </a:p>
        </p:txBody>
      </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438146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New Resource File</a:t>
            </a:r>
            <a:endParaRPr lang="en-US" dirty="0"/>
          </a:p>
        </p:txBody>
      </p:sp>
      <p:sp>
        <p:nvSpPr>
          <p:cNvPr id="3" name="Content Placeholder 2"/>
          <p:cNvSpPr>
            <a:spLocks noGrp="1"/>
          </p:cNvSpPr>
          <p:nvPr>
            <p:ph idx="1"/>
          </p:nvPr>
        </p:nvSpPr>
        <p:spPr/>
        <p:txBody>
          <a:bodyPr/>
          <a:lstStyle/>
          <a:p>
            <a:pPr marL="0" indent="0">
              <a:buNone/>
            </a:pPr>
            <a:r>
              <a:rPr lang="en-US" dirty="0" smtClean="0"/>
              <a:t>Follow the steps below to create a New Resource Code file for your OPP Project.</a:t>
            </a:r>
          </a:p>
          <a:p>
            <a:pPr marL="457200" indent="-457200">
              <a:buFont typeface="+mj-lt"/>
              <a:buAutoNum type="arabicPeriod"/>
            </a:pPr>
            <a:r>
              <a:rPr lang="en-US" dirty="0" smtClean="0"/>
              <a:t>From </a:t>
            </a:r>
            <a:r>
              <a:rPr lang="en-US" dirty="0"/>
              <a:t>the Open Plan </a:t>
            </a:r>
            <a:r>
              <a:rPr lang="en-US" dirty="0" smtClean="0"/>
              <a:t>Explorer, </a:t>
            </a:r>
            <a:r>
              <a:rPr lang="en-US" dirty="0"/>
              <a:t>select </a:t>
            </a:r>
            <a:r>
              <a:rPr lang="en-US" b="1" u="sng" dirty="0" smtClean="0"/>
              <a:t>File</a:t>
            </a:r>
            <a:r>
              <a:rPr lang="en-US" b="1" dirty="0" smtClean="0"/>
              <a:t>&gt;</a:t>
            </a:r>
            <a:r>
              <a:rPr lang="en-US" b="1" u="sng" dirty="0" smtClean="0"/>
              <a:t>New</a:t>
            </a:r>
            <a:r>
              <a:rPr lang="en-US" b="1" dirty="0" smtClean="0"/>
              <a:t>&gt;</a:t>
            </a:r>
            <a:r>
              <a:rPr lang="en-US" b="1" u="sng" dirty="0" smtClean="0"/>
              <a:t>Resource File</a:t>
            </a:r>
            <a:endParaRPr lang="en-US" u="sng" dirty="0"/>
          </a:p>
          <a:p>
            <a:pPr marL="457200" indent="-457200">
              <a:buFont typeface="+mj-lt"/>
              <a:buAutoNum type="arabicPeriod"/>
            </a:pPr>
            <a:r>
              <a:rPr lang="en-US" dirty="0" smtClean="0"/>
              <a:t>The </a:t>
            </a:r>
            <a:r>
              <a:rPr lang="en-US" u="sng" dirty="0"/>
              <a:t>New File</a:t>
            </a:r>
            <a:r>
              <a:rPr lang="en-US" dirty="0"/>
              <a:t> box </a:t>
            </a:r>
            <a:r>
              <a:rPr lang="en-US" dirty="0" smtClean="0"/>
              <a:t>opens with </a:t>
            </a:r>
            <a:r>
              <a:rPr lang="en-US" u="sng" dirty="0" smtClean="0"/>
              <a:t>File Type</a:t>
            </a:r>
            <a:r>
              <a:rPr lang="en-US" dirty="0" smtClean="0"/>
              <a:t> ‘Resource’ already selected</a:t>
            </a:r>
          </a:p>
          <a:p>
            <a:pPr marL="857250" lvl="1" indent="-457200">
              <a:buFont typeface="+mj-lt"/>
              <a:buAutoNum type="alphaLcPeriod"/>
            </a:pPr>
            <a:r>
              <a:rPr lang="en-US" dirty="0" smtClean="0"/>
              <a:t>Type </a:t>
            </a:r>
            <a:r>
              <a:rPr lang="en-US" dirty="0"/>
              <a:t>in the </a:t>
            </a:r>
            <a:r>
              <a:rPr lang="en-US" dirty="0" smtClean="0"/>
              <a:t>desired </a:t>
            </a:r>
            <a:r>
              <a:rPr lang="en-US" b="1" u="sng" dirty="0" smtClean="0"/>
              <a:t>Name</a:t>
            </a:r>
            <a:r>
              <a:rPr lang="en-US" dirty="0" smtClean="0"/>
              <a:t> based </a:t>
            </a:r>
            <a:r>
              <a:rPr lang="en-US" dirty="0"/>
              <a:t>on the CSPR 3 naming </a:t>
            </a:r>
            <a:r>
              <a:rPr lang="en-US" dirty="0" smtClean="0"/>
              <a:t>convention &amp; no spaces</a:t>
            </a:r>
          </a:p>
          <a:p>
            <a:pPr marL="857250" lvl="1" indent="-457200">
              <a:buFont typeface="+mj-lt"/>
              <a:buAutoNum type="alphaLcPeriod"/>
            </a:pPr>
            <a:r>
              <a:rPr lang="en-US" dirty="0" smtClean="0"/>
              <a:t>Type </a:t>
            </a:r>
            <a:r>
              <a:rPr lang="en-US" dirty="0"/>
              <a:t>in the </a:t>
            </a:r>
            <a:r>
              <a:rPr lang="en-US" b="1" u="sng" dirty="0" smtClean="0"/>
              <a:t>Description</a:t>
            </a:r>
            <a:endParaRPr lang="en-US" b="1" u="sng" dirty="0"/>
          </a:p>
          <a:p>
            <a:pPr marL="457200" indent="-457200">
              <a:buFont typeface="+mj-lt"/>
              <a:buAutoNum type="arabicPeriod"/>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7</a:t>
            </a:fld>
            <a:endParaRPr lang="en-US" altLang="en-US"/>
          </a:p>
        </p:txBody>
      </p:sp>
      <p:grpSp>
        <p:nvGrpSpPr>
          <p:cNvPr id="10" name="Group 9"/>
          <p:cNvGrpSpPr/>
          <p:nvPr/>
        </p:nvGrpSpPr>
        <p:grpSpPr>
          <a:xfrm>
            <a:off x="4567238" y="3940521"/>
            <a:ext cx="2647950" cy="2266950"/>
            <a:chOff x="4567238" y="3940521"/>
            <a:chExt cx="2647950" cy="2266950"/>
          </a:xfrm>
        </p:grpSpPr>
        <p:pic>
          <p:nvPicPr>
            <p:cNvPr id="7" name="Picture 6"/>
            <p:cNvPicPr>
              <a:picLocks noChangeAspect="1"/>
            </p:cNvPicPr>
            <p:nvPr/>
          </p:nvPicPr>
          <p:blipFill>
            <a:blip r:embed="rId2"/>
            <a:stretch>
              <a:fillRect/>
            </a:stretch>
          </p:blipFill>
          <p:spPr>
            <a:xfrm>
              <a:off x="4567238" y="3940521"/>
              <a:ext cx="2647950" cy="2266950"/>
            </a:xfrm>
            <a:prstGeom prst="rect">
              <a:avLst/>
            </a:prstGeom>
          </p:spPr>
        </p:pic>
        <p:sp>
          <p:nvSpPr>
            <p:cNvPr id="8" name="Rounded Rectangle 7"/>
            <p:cNvSpPr/>
            <p:nvPr/>
          </p:nvSpPr>
          <p:spPr>
            <a:xfrm>
              <a:off x="4567238" y="46700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567238" y="5127279"/>
              <a:ext cx="1495632" cy="457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2322118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Resource File</a:t>
            </a:r>
          </a:p>
        </p:txBody>
      </p:sp>
      <p:sp>
        <p:nvSpPr>
          <p:cNvPr id="3" name="Content Placeholder 2"/>
          <p:cNvSpPr>
            <a:spLocks noGrp="1"/>
          </p:cNvSpPr>
          <p:nvPr>
            <p:ph idx="1"/>
          </p:nvPr>
        </p:nvSpPr>
        <p:spPr/>
        <p:txBody>
          <a:bodyPr/>
          <a:lstStyle/>
          <a:p>
            <a:pPr marL="457200" indent="-457200">
              <a:buFont typeface="+mj-lt"/>
              <a:buAutoNum type="arabicPeriod" startAt="4"/>
            </a:pPr>
            <a:r>
              <a:rPr lang="en-US" dirty="0"/>
              <a:t>The </a:t>
            </a:r>
            <a:r>
              <a:rPr lang="en-US" u="sng" dirty="0"/>
              <a:t>New File Wizard – Create</a:t>
            </a:r>
            <a:r>
              <a:rPr lang="en-US" dirty="0"/>
              <a:t> box opens</a:t>
            </a:r>
          </a:p>
          <a:p>
            <a:pPr marL="857250" lvl="1" indent="-457200">
              <a:buFont typeface="+mj-lt"/>
              <a:buAutoNum type="alphaLcPeriod"/>
            </a:pPr>
            <a:r>
              <a:rPr lang="en-US" dirty="0" smtClean="0"/>
              <a:t>Change </a:t>
            </a:r>
            <a:r>
              <a:rPr lang="en-US" dirty="0"/>
              <a:t>the </a:t>
            </a:r>
            <a:r>
              <a:rPr lang="en-US" b="1" u="sng" dirty="0"/>
              <a:t>Default Access Mode</a:t>
            </a:r>
            <a:r>
              <a:rPr lang="en-US" dirty="0"/>
              <a:t> </a:t>
            </a:r>
            <a:r>
              <a:rPr lang="en-US" dirty="0" smtClean="0"/>
              <a:t>to</a:t>
            </a:r>
            <a:r>
              <a:rPr lang="en-US" dirty="0"/>
              <a:t> </a:t>
            </a:r>
            <a:r>
              <a:rPr lang="en-US" dirty="0" smtClean="0"/>
              <a:t>’Read Only’</a:t>
            </a:r>
          </a:p>
          <a:p>
            <a:pPr marL="857250" lvl="1" indent="-457200">
              <a:buFont typeface="+mj-lt"/>
              <a:buAutoNum type="alphaLcPeriod"/>
            </a:pPr>
            <a:r>
              <a:rPr lang="en-US" dirty="0" smtClean="0"/>
              <a:t>Change the </a:t>
            </a:r>
            <a:r>
              <a:rPr lang="en-US" b="1" u="sng" dirty="0" smtClean="0"/>
              <a:t>Ancillary Files</a:t>
            </a:r>
            <a:r>
              <a:rPr lang="en-US" dirty="0" smtClean="0"/>
              <a:t> access to ‘Read Only’</a:t>
            </a:r>
            <a:endParaRPr lang="en-US" dirty="0"/>
          </a:p>
          <a:p>
            <a:pPr marL="857250" lvl="1" indent="-457200">
              <a:buFont typeface="+mj-lt"/>
              <a:buAutoNum type="alphaLcPeriod"/>
            </a:pPr>
            <a:r>
              <a:rPr lang="en-US" dirty="0" smtClean="0"/>
              <a:t>Select </a:t>
            </a:r>
            <a:r>
              <a:rPr lang="en-US" dirty="0"/>
              <a:t>the </a:t>
            </a:r>
            <a:r>
              <a:rPr lang="en-US" b="1" u="sng" dirty="0"/>
              <a:t>Create a new file</a:t>
            </a:r>
            <a:r>
              <a:rPr lang="en-US" dirty="0"/>
              <a:t> option</a:t>
            </a:r>
          </a:p>
          <a:p>
            <a:pPr marL="857250" lvl="1" indent="-457200">
              <a:buFont typeface="+mj-lt"/>
              <a:buAutoNum type="alphaLcPeriod"/>
            </a:pPr>
            <a:r>
              <a:rPr lang="en-US" dirty="0" smtClean="0"/>
              <a:t>Keep default </a:t>
            </a:r>
            <a:r>
              <a:rPr lang="en-US" b="1" u="sng" dirty="0"/>
              <a:t>Startup View</a:t>
            </a:r>
            <a:endParaRPr lang="en-US" u="sng" dirty="0"/>
          </a:p>
          <a:p>
            <a:pPr marL="457200" indent="-457200">
              <a:buFont typeface="+mj-lt"/>
              <a:buAutoNum type="arabicPeriod" startAt="4"/>
            </a:pPr>
            <a:r>
              <a:rPr lang="en-US" dirty="0" smtClean="0"/>
              <a:t>Click </a:t>
            </a:r>
            <a:r>
              <a:rPr lang="en-US" b="1" u="sng" dirty="0"/>
              <a:t>Next</a:t>
            </a:r>
            <a:endParaRPr lang="en-US" u="sng" dirty="0"/>
          </a:p>
          <a:p>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8</a:t>
            </a:fld>
            <a:endParaRPr lang="en-US" altLang="en-US"/>
          </a:p>
        </p:txBody>
      </p:sp>
      <p:grpSp>
        <p:nvGrpSpPr>
          <p:cNvPr id="9" name="Group 8"/>
          <p:cNvGrpSpPr/>
          <p:nvPr/>
        </p:nvGrpSpPr>
        <p:grpSpPr>
          <a:xfrm>
            <a:off x="2719388" y="3048382"/>
            <a:ext cx="4519612" cy="3233007"/>
            <a:chOff x="2719388" y="3048382"/>
            <a:chExt cx="4519612" cy="3233007"/>
          </a:xfrm>
        </p:grpSpPr>
        <p:pic>
          <p:nvPicPr>
            <p:cNvPr id="7" name="Picture 6"/>
            <p:cNvPicPr>
              <a:picLocks noChangeAspect="1"/>
            </p:cNvPicPr>
            <p:nvPr/>
          </p:nvPicPr>
          <p:blipFill>
            <a:blip r:embed="rId2"/>
            <a:stretch>
              <a:fillRect/>
            </a:stretch>
          </p:blipFill>
          <p:spPr>
            <a:xfrm>
              <a:off x="2719388" y="3048382"/>
              <a:ext cx="4519612" cy="3233007"/>
            </a:xfrm>
            <a:prstGeom prst="rect">
              <a:avLst/>
            </a:prstGeom>
          </p:spPr>
        </p:pic>
        <p:sp>
          <p:nvSpPr>
            <p:cNvPr id="6" name="Rounded Rectangle 5"/>
            <p:cNvSpPr/>
            <p:nvPr/>
          </p:nvSpPr>
          <p:spPr>
            <a:xfrm>
              <a:off x="2819400" y="3733800"/>
              <a:ext cx="3886200" cy="228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819400" y="3962400"/>
              <a:ext cx="1066800" cy="152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4638973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New Resource File</a:t>
            </a:r>
          </a:p>
        </p:txBody>
      </p:sp>
      <p:sp>
        <p:nvSpPr>
          <p:cNvPr id="3" name="Content Placeholder 2"/>
          <p:cNvSpPr>
            <a:spLocks noGrp="1"/>
          </p:cNvSpPr>
          <p:nvPr>
            <p:ph idx="1"/>
          </p:nvPr>
        </p:nvSpPr>
        <p:spPr/>
        <p:txBody>
          <a:bodyPr/>
          <a:lstStyle/>
          <a:p>
            <a:pPr marL="457200" indent="-457200">
              <a:buFont typeface="+mj-lt"/>
              <a:buAutoNum type="arabicPeriod" startAt="6"/>
            </a:pPr>
            <a:r>
              <a:rPr lang="en-US" dirty="0"/>
              <a:t>The </a:t>
            </a:r>
            <a:r>
              <a:rPr lang="en-US" u="sng" dirty="0" smtClean="0"/>
              <a:t>New File </a:t>
            </a:r>
            <a:r>
              <a:rPr lang="en-US" u="sng" dirty="0"/>
              <a:t>Wizard – </a:t>
            </a:r>
            <a:r>
              <a:rPr lang="en-US" u="sng" dirty="0" smtClean="0"/>
              <a:t>Files</a:t>
            </a:r>
            <a:r>
              <a:rPr lang="en-US" b="1" dirty="0" smtClean="0"/>
              <a:t> </a:t>
            </a:r>
            <a:r>
              <a:rPr lang="en-US" dirty="0" smtClean="0"/>
              <a:t>box </a:t>
            </a:r>
            <a:r>
              <a:rPr lang="en-US" dirty="0"/>
              <a:t>opens</a:t>
            </a:r>
          </a:p>
          <a:p>
            <a:pPr marL="857250" lvl="1" indent="-457200">
              <a:buFont typeface="+mj-lt"/>
              <a:buAutoNum type="alphaLcPeriod"/>
            </a:pPr>
            <a:r>
              <a:rPr lang="en-US" dirty="0" smtClean="0"/>
              <a:t>If you had any ancillary files to attach to this new file, you’d do it here.  We will skip this step</a:t>
            </a:r>
          </a:p>
          <a:p>
            <a:pPr marL="457200" indent="-457200">
              <a:buFont typeface="+mj-lt"/>
              <a:buAutoNum type="arabicPeriod" startAt="6"/>
            </a:pPr>
            <a:r>
              <a:rPr lang="en-US" dirty="0" smtClean="0"/>
              <a:t>Click </a:t>
            </a:r>
            <a:r>
              <a:rPr lang="en-US" b="1" dirty="0" smtClean="0"/>
              <a:t>Next</a:t>
            </a:r>
            <a:endParaRPr lang="en-US" dirty="0"/>
          </a:p>
        </p:txBody>
      </p:sp>
      <p:sp>
        <p:nvSpPr>
          <p:cNvPr id="4" name="Slide Number Placeholder 3"/>
          <p:cNvSpPr>
            <a:spLocks noGrp="1"/>
          </p:cNvSpPr>
          <p:nvPr>
            <p:ph type="sldNum" sz="quarter" idx="4"/>
          </p:nvPr>
        </p:nvSpPr>
        <p:spPr/>
        <p:txBody>
          <a:bodyPr/>
          <a:lstStyle/>
          <a:p>
            <a:fld id="{D3929715-48F4-43A6-BB40-8B6E8645EBAF}" type="slidenum">
              <a:rPr lang="en-US" altLang="en-US" smtClean="0"/>
              <a:pPr/>
              <a:t>9</a:t>
            </a:fld>
            <a:endParaRPr lang="en-US" altLang="en-US"/>
          </a:p>
        </p:txBody>
      </p:sp>
      <p:pic>
        <p:nvPicPr>
          <p:cNvPr id="6" name="Picture 5"/>
          <p:cNvPicPr>
            <a:picLocks noChangeAspect="1"/>
          </p:cNvPicPr>
          <p:nvPr/>
        </p:nvPicPr>
        <p:blipFill>
          <a:blip r:embed="rId2"/>
          <a:stretch>
            <a:fillRect/>
          </a:stretch>
        </p:blipFill>
        <p:spPr>
          <a:xfrm>
            <a:off x="1957388" y="2590800"/>
            <a:ext cx="5219700" cy="3646488"/>
          </a:xfrm>
          <a:prstGeom prst="rect">
            <a:avLst/>
          </a:prstGeom>
        </p:spPr>
      </p:pic>
      <p:sp>
        <p:nvSpPr>
          <p:cNvPr id="5" name="Footer Placeholder 4"/>
          <p:cNvSpPr>
            <a:spLocks noGrp="1"/>
          </p:cNvSpPr>
          <p:nvPr>
            <p:ph type="ftr" sz="quarter" idx="11"/>
          </p:nvPr>
        </p:nvSpPr>
        <p:spPr/>
        <p:txBody>
          <a:bodyPr/>
          <a:lstStyle/>
          <a:p>
            <a:r>
              <a:rPr lang="en-US" smtClean="0">
                <a:solidFill>
                  <a:srgbClr val="FFFFFF">
                    <a:lumMod val="50000"/>
                  </a:srgbClr>
                </a:solidFill>
              </a:rPr>
              <a:t>BOEING PROPRIETARY</a:t>
            </a:r>
            <a:endParaRPr lang="en-US">
              <a:solidFill>
                <a:srgbClr val="FFFFFF">
                  <a:lumMod val="50000"/>
                </a:srgbClr>
              </a:solidFill>
            </a:endParaRPr>
          </a:p>
        </p:txBody>
      </p:sp>
    </p:spTree>
    <p:extLst>
      <p:ext uri="{BB962C8B-B14F-4D97-AF65-F5344CB8AC3E}">
        <p14:creationId xmlns:p14="http://schemas.microsoft.com/office/powerpoint/2010/main" val="3198071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5523</TotalTime>
  <Words>2093</Words>
  <Application>Microsoft Office PowerPoint</Application>
  <PresentationFormat>On-screen Show (4:3)</PresentationFormat>
  <Paragraphs>365</Paragraphs>
  <Slides>43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ＭＳ Ｐゴシック</vt:lpstr>
      <vt:lpstr>Arial</vt:lpstr>
      <vt:lpstr>Tempus Sans ITC</vt:lpstr>
      <vt:lpstr>Times New Roman</vt:lpstr>
      <vt:lpstr>Wingdings</vt:lpstr>
      <vt:lpstr>whiteback_photoband</vt:lpstr>
      <vt:lpstr>PowerPoint Presentation</vt:lpstr>
      <vt:lpstr>Agenda</vt:lpstr>
      <vt:lpstr>General Information</vt:lpstr>
      <vt:lpstr>General Information Cont.</vt:lpstr>
      <vt:lpstr>General Information Cont.</vt:lpstr>
      <vt:lpstr>Creating New Resource Files</vt:lpstr>
      <vt:lpstr>Creating a New Resource File</vt:lpstr>
      <vt:lpstr>Creating a New Resource File</vt:lpstr>
      <vt:lpstr>Creating a New Resource File</vt:lpstr>
      <vt:lpstr>Creating a New Resource File</vt:lpstr>
      <vt:lpstr>Creating a New Resource File</vt:lpstr>
      <vt:lpstr>Creating a New Resource File</vt:lpstr>
      <vt:lpstr>Creating New as Copy of Existing Resource</vt:lpstr>
      <vt:lpstr>Creating New as Copy of Existing Resource</vt:lpstr>
      <vt:lpstr>Creating New as Copy of Existing Resource</vt:lpstr>
      <vt:lpstr>Creating New as Copy of Existing Resource</vt:lpstr>
      <vt:lpstr>Creating New as Copy of Existing Resource</vt:lpstr>
      <vt:lpstr>Creating New as Copy of Existing Resource</vt:lpstr>
      <vt:lpstr>Populating a Resource Code File</vt:lpstr>
      <vt:lpstr>Manually via the Resource Details Box</vt:lpstr>
      <vt:lpstr>Manually via the Resource Details Box</vt:lpstr>
      <vt:lpstr>Manually via the Resource Details Box</vt:lpstr>
      <vt:lpstr>Manually via the Resource Details Box</vt:lpstr>
      <vt:lpstr>Manually via the Resource Details Box</vt:lpstr>
      <vt:lpstr>Manually via a Spreadsheet View</vt:lpstr>
      <vt:lpstr>Importing from Excel</vt:lpstr>
      <vt:lpstr>Importing from Excel</vt:lpstr>
      <vt:lpstr>Importing from Excel</vt:lpstr>
      <vt:lpstr>Importing from Excel</vt:lpstr>
      <vt:lpstr>Importing from Excel</vt:lpstr>
      <vt:lpstr>Importing from Excel</vt:lpstr>
      <vt:lpstr>Importing from Excel</vt:lpstr>
      <vt:lpstr>Using OPP/Cobra Mapping Tool</vt:lpstr>
      <vt:lpstr>Using OPP/Cobra Mapping Tool</vt:lpstr>
      <vt:lpstr>Using OPP/Cobra Mapping Tool</vt:lpstr>
      <vt:lpstr>Using OPP/Cobra Mapping Tool</vt:lpstr>
      <vt:lpstr>Assigning Resource Files to an OPP Project</vt:lpstr>
      <vt:lpstr>Assigning to Project via Project Properties</vt:lpstr>
      <vt:lpstr>Assigning to Project via Project Properties</vt:lpstr>
      <vt:lpstr>Assigning to Project via Project Properties</vt:lpstr>
      <vt:lpstr>Assigning to Project via Drag and Drop</vt:lpstr>
      <vt:lpstr>Assigning to Project via Drag and Drop</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Resource Files</dc:title>
  <dc:creator>pierceb</dc:creator>
  <cp:lastModifiedBy>Reed, Cynthia C</cp:lastModifiedBy>
  <cp:revision>263</cp:revision>
  <dcterms:created xsi:type="dcterms:W3CDTF">2004-03-15T05:59:30Z</dcterms:created>
  <dcterms:modified xsi:type="dcterms:W3CDTF">2016-10-18T15:08:58Z</dcterms:modified>
</cp:coreProperties>
</file>