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f7b5c6c88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f7b5c6c88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f7b5c6c88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f7b5c6c88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f7b5c6c88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f7b5c6c88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f7b5c6c88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f7b5c6c88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7b5c6c88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7b5c6c88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f7b5c6c885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f7b5c6c885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f7b5c6c885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f7b5c6c885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d652c5ec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d652c5ec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d652c5ec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d652c5ec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d652c5ec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d652c5ec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d652c5ec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d652c5ec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d652c5ec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d652c5ec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d652c5ec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cd652c5ec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d652c5ec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d652c5ec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f7b5c6c8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f7b5c6c8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30875" y="1613825"/>
            <a:ext cx="47487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Spatial Analysis of Health Care Spending in Maryland</a:t>
            </a:r>
            <a:endParaRPr/>
          </a:p>
        </p:txBody>
      </p:sp>
      <p:sp>
        <p:nvSpPr>
          <p:cNvPr id="278" name="Google Shape;278;p13"/>
          <p:cNvSpPr txBox="1"/>
          <p:nvPr>
            <p:ph idx="1" type="subTitle"/>
          </p:nvPr>
        </p:nvSpPr>
        <p:spPr>
          <a:xfrm>
            <a:off x="330875" y="3596300"/>
            <a:ext cx="47487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Devin Webb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ctrTitle"/>
          </p:nvPr>
        </p:nvSpPr>
        <p:spPr>
          <a:xfrm>
            <a:off x="259100" y="284400"/>
            <a:ext cx="52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Global Spatial Autocorrelation in Healthcare Spending</a:t>
            </a:r>
            <a:endParaRPr sz="2500"/>
          </a:p>
        </p:txBody>
      </p:sp>
      <p:sp>
        <p:nvSpPr>
          <p:cNvPr id="345" name="Google Shape;345;p22"/>
          <p:cNvSpPr txBox="1"/>
          <p:nvPr>
            <p:ph idx="1" type="subTitle"/>
          </p:nvPr>
        </p:nvSpPr>
        <p:spPr>
          <a:xfrm>
            <a:off x="259100" y="2003550"/>
            <a:ext cx="7398300" cy="27984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a:t>This analysis uses Moran's I, a measure of global spatial autocorrelation, to assess the distribution of healthcare spending across Maryland. It identifies if spending is systematically arranged in a clustered, dispersed, or random pattern over the area.</a:t>
            </a:r>
            <a:endParaRPr/>
          </a:p>
          <a:p>
            <a:pPr indent="-330200" lvl="0" marL="457200" rtl="0" algn="l">
              <a:spcBef>
                <a:spcPts val="0"/>
              </a:spcBef>
              <a:spcAft>
                <a:spcPts val="0"/>
              </a:spcAft>
              <a:buSzPts val="1600"/>
              <a:buChar char="●"/>
            </a:pPr>
            <a:r>
              <a:rPr lang="en"/>
              <a:t>The outcome of this analysis can guide policymakers. A positive Moran's I would indicate clustering of high or low healthcare spending, suggesting areas of potential over or underinvestment in healthcare infrastructure. A negative value would suggest a dispersed pattern, potentially indicating equitable healthcare spending.</a:t>
            </a:r>
            <a:endParaRPr/>
          </a:p>
          <a:p>
            <a:pPr indent="-330200" lvl="0" marL="457200" rtl="0" algn="l">
              <a:spcBef>
                <a:spcPts val="0"/>
              </a:spcBef>
              <a:spcAft>
                <a:spcPts val="0"/>
              </a:spcAft>
              <a:buSzPts val="1600"/>
              <a:buChar char="●"/>
            </a:pPr>
            <a:r>
              <a:rPr lang="en"/>
              <a:t>Insights from Moran's I in Maryland: Preliminary results may reveal spatial inequalities in healthcare spending, which can impact the planning and distribution of healthcare resources. Identifying these patterns is crucial for targeted interventions and ensuring healthcare equity across the state.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ctrTitle"/>
          </p:nvPr>
        </p:nvSpPr>
        <p:spPr>
          <a:xfrm>
            <a:off x="76000" y="207950"/>
            <a:ext cx="5351400" cy="129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Global Spatial Autocorrelation</a:t>
            </a:r>
            <a:endParaRPr sz="2800"/>
          </a:p>
        </p:txBody>
      </p:sp>
      <p:sp>
        <p:nvSpPr>
          <p:cNvPr id="351" name="Google Shape;351;p23"/>
          <p:cNvSpPr txBox="1"/>
          <p:nvPr>
            <p:ph idx="1" type="subTitle"/>
          </p:nvPr>
        </p:nvSpPr>
        <p:spPr>
          <a:xfrm>
            <a:off x="262900" y="1370175"/>
            <a:ext cx="4672200" cy="3342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987"/>
              <a:t>Overview of Findings:</a:t>
            </a:r>
            <a:endParaRPr b="1" sz="1987"/>
          </a:p>
          <a:p>
            <a:pPr indent="-299720" lvl="0" marL="457200" rtl="0" algn="l">
              <a:spcBef>
                <a:spcPts val="0"/>
              </a:spcBef>
              <a:spcAft>
                <a:spcPts val="0"/>
              </a:spcAft>
              <a:buSzPct val="100000"/>
              <a:buChar char="●"/>
            </a:pPr>
            <a:r>
              <a:rPr lang="en"/>
              <a:t>The positive Moran's I index of 0.222 indicates a clustered pattern of healthcare spending diversity in Maryland.</a:t>
            </a:r>
            <a:endParaRPr/>
          </a:p>
          <a:p>
            <a:pPr indent="-299720" lvl="0" marL="457200" rtl="0" algn="l">
              <a:spcBef>
                <a:spcPts val="0"/>
              </a:spcBef>
              <a:spcAft>
                <a:spcPts val="0"/>
              </a:spcAft>
              <a:buSzPct val="100000"/>
              <a:buChar char="●"/>
            </a:pPr>
            <a:r>
              <a:rPr lang="en"/>
              <a:t>This suggests that census tracts with similar spending habits are geographically close to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987"/>
              <a:t>Significance of Results:</a:t>
            </a:r>
            <a:endParaRPr b="1" sz="1987"/>
          </a:p>
          <a:p>
            <a:pPr indent="-299720" lvl="0" marL="457200" rtl="0" algn="l">
              <a:spcBef>
                <a:spcPts val="0"/>
              </a:spcBef>
              <a:spcAft>
                <a:spcPts val="0"/>
              </a:spcAft>
              <a:buSzPct val="100000"/>
              <a:buChar char="●"/>
            </a:pPr>
            <a:r>
              <a:rPr lang="en"/>
              <a:t>The Z-score of 41.971469 is significantly high, indicating that the observed spatial pattern is very unlikely to be random (p-value &lt; 0.00000).</a:t>
            </a:r>
            <a:endParaRPr/>
          </a:p>
          <a:p>
            <a:pPr indent="-299720" lvl="0" marL="457200" rtl="0" algn="l">
              <a:spcBef>
                <a:spcPts val="0"/>
              </a:spcBef>
              <a:spcAft>
                <a:spcPts val="0"/>
              </a:spcAft>
              <a:buSzPct val="100000"/>
              <a:buChar char="●"/>
            </a:pPr>
            <a:r>
              <a:rPr lang="en"/>
              <a:t>It points towards the existence of regional disparities in healthcare spending diversity that are non-random and potentially influenced by underlying social or economic factors.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987"/>
              <a:t>Implications for Policy and Planning:</a:t>
            </a:r>
            <a:endParaRPr b="1" sz="1987"/>
          </a:p>
          <a:p>
            <a:pPr indent="-299720" lvl="0" marL="457200" rtl="0" algn="l">
              <a:spcBef>
                <a:spcPts val="0"/>
              </a:spcBef>
              <a:spcAft>
                <a:spcPts val="0"/>
              </a:spcAft>
              <a:buSzPct val="100000"/>
              <a:buChar char="●"/>
            </a:pPr>
            <a:r>
              <a:rPr lang="en"/>
              <a:t>Identifying clusters of high and low diversity can inform targeted interventions and resource allocation.</a:t>
            </a:r>
            <a:endParaRPr/>
          </a:p>
          <a:p>
            <a:pPr indent="-299720" lvl="0" marL="457200" rtl="0" algn="l">
              <a:spcBef>
                <a:spcPts val="0"/>
              </a:spcBef>
              <a:spcAft>
                <a:spcPts val="0"/>
              </a:spcAft>
              <a:buSzPct val="100000"/>
              <a:buChar char="●"/>
            </a:pPr>
            <a:r>
              <a:rPr lang="en"/>
              <a:t>Policy-makers might focus on these clustered areas for in-depth studies to understand the driving forces behind the patterns.</a:t>
            </a:r>
            <a:endParaRPr/>
          </a:p>
        </p:txBody>
      </p:sp>
      <p:pic>
        <p:nvPicPr>
          <p:cNvPr id="352" name="Google Shape;352;p23"/>
          <p:cNvPicPr preferRelativeResize="0"/>
          <p:nvPr/>
        </p:nvPicPr>
        <p:blipFill>
          <a:blip r:embed="rId3">
            <a:alphaModFix/>
          </a:blip>
          <a:stretch>
            <a:fillRect/>
          </a:stretch>
        </p:blipFill>
        <p:spPr>
          <a:xfrm>
            <a:off x="5716100" y="152400"/>
            <a:ext cx="2999123"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432625" y="267425"/>
            <a:ext cx="5857800" cy="111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 Discussion</a:t>
            </a:r>
            <a:endParaRPr/>
          </a:p>
        </p:txBody>
      </p:sp>
      <p:sp>
        <p:nvSpPr>
          <p:cNvPr id="358" name="Google Shape;358;p24"/>
          <p:cNvSpPr txBox="1"/>
          <p:nvPr/>
        </p:nvSpPr>
        <p:spPr>
          <a:xfrm>
            <a:off x="-47125" y="1357450"/>
            <a:ext cx="4185600" cy="1151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u="sng">
                <a:solidFill>
                  <a:schemeClr val="dk2"/>
                </a:solidFill>
                <a:latin typeface="Nunito"/>
                <a:ea typeface="Nunito"/>
                <a:cs typeface="Nunito"/>
                <a:sym typeface="Nunito"/>
              </a:rPr>
              <a:t>Question:</a:t>
            </a:r>
            <a:r>
              <a:rPr b="1" lang="en">
                <a:solidFill>
                  <a:schemeClr val="dk2"/>
                </a:solidFill>
                <a:latin typeface="Nunito"/>
                <a:ea typeface="Nunito"/>
                <a:cs typeface="Nunito"/>
                <a:sym typeface="Nunito"/>
              </a:rPr>
              <a:t> Is there evidence of significant spatial autocorrelation in health care spending across Maryland, suggesting clustered or dispersed patterns?</a:t>
            </a:r>
            <a:endParaRPr b="1" sz="1200">
              <a:solidFill>
                <a:schemeClr val="dk2"/>
              </a:solidFill>
              <a:latin typeface="Nunito"/>
              <a:ea typeface="Nunito"/>
              <a:cs typeface="Nunito"/>
              <a:sym typeface="Nunito"/>
            </a:endParaRPr>
          </a:p>
        </p:txBody>
      </p:sp>
      <p:sp>
        <p:nvSpPr>
          <p:cNvPr id="359" name="Google Shape;359;p24"/>
          <p:cNvSpPr txBox="1"/>
          <p:nvPr/>
        </p:nvSpPr>
        <p:spPr>
          <a:xfrm>
            <a:off x="335100" y="2614750"/>
            <a:ext cx="5058600" cy="22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latin typeface="Nunito"/>
                <a:ea typeface="Nunito"/>
                <a:cs typeface="Nunito"/>
                <a:sym typeface="Nunito"/>
              </a:rPr>
              <a:t>Evidence of Spatial Autocorrelation:</a:t>
            </a:r>
            <a:r>
              <a:rPr lang="en" sz="1100">
                <a:solidFill>
                  <a:schemeClr val="dk2"/>
                </a:solidFill>
                <a:latin typeface="Nunito"/>
                <a:ea typeface="Nunito"/>
                <a:cs typeface="Nunito"/>
                <a:sym typeface="Nunito"/>
              </a:rPr>
              <a:t> The positive Moran's I value of 0.222 indicates a clustering pattern rather than a random or dispersed distribution. This suggests that tracts with similar levels of healthcare spending are more likely to be located near each other.</a:t>
            </a:r>
            <a:endParaRPr sz="1100">
              <a:solidFill>
                <a:schemeClr val="dk2"/>
              </a:solidFill>
              <a:latin typeface="Nunito"/>
              <a:ea typeface="Nunito"/>
              <a:cs typeface="Nunito"/>
              <a:sym typeface="Nunito"/>
            </a:endParaRPr>
          </a:p>
          <a:p>
            <a:pPr indent="0" lvl="0" marL="0" rtl="0" algn="l">
              <a:spcBef>
                <a:spcPts val="0"/>
              </a:spcBef>
              <a:spcAft>
                <a:spcPts val="0"/>
              </a:spcAft>
              <a:buNone/>
            </a:pPr>
            <a:r>
              <a:rPr b="1" lang="en" sz="1100">
                <a:solidFill>
                  <a:schemeClr val="dk2"/>
                </a:solidFill>
                <a:latin typeface="Nunito"/>
                <a:ea typeface="Nunito"/>
                <a:cs typeface="Nunito"/>
                <a:sym typeface="Nunito"/>
              </a:rPr>
              <a:t>Statistical Significance: </a:t>
            </a:r>
            <a:r>
              <a:rPr lang="en" sz="1100">
                <a:solidFill>
                  <a:schemeClr val="dk2"/>
                </a:solidFill>
                <a:latin typeface="Nunito"/>
                <a:ea typeface="Nunito"/>
                <a:cs typeface="Nunito"/>
                <a:sym typeface="Nunito"/>
              </a:rPr>
              <a:t>The Z-score of 41.971469 far exceeds the threshold for statistical significance, suggesting that the clustered pattern is very unlikely due to random chance, with a p-value close to 0.</a:t>
            </a:r>
            <a:endParaRPr sz="1100">
              <a:solidFill>
                <a:schemeClr val="dk2"/>
              </a:solidFill>
              <a:latin typeface="Nunito"/>
              <a:ea typeface="Nunito"/>
              <a:cs typeface="Nunito"/>
              <a:sym typeface="Nunito"/>
            </a:endParaRPr>
          </a:p>
          <a:p>
            <a:pPr indent="0" lvl="0" marL="0" rtl="0" algn="l">
              <a:spcBef>
                <a:spcPts val="0"/>
              </a:spcBef>
              <a:spcAft>
                <a:spcPts val="0"/>
              </a:spcAft>
              <a:buNone/>
            </a:pPr>
            <a:r>
              <a:rPr b="1" lang="en" sz="1100">
                <a:solidFill>
                  <a:schemeClr val="dk2"/>
                </a:solidFill>
                <a:latin typeface="Nunito"/>
                <a:ea typeface="Nunito"/>
                <a:cs typeface="Nunito"/>
                <a:sym typeface="Nunito"/>
              </a:rPr>
              <a:t>Interpretation: </a:t>
            </a:r>
            <a:r>
              <a:rPr lang="en" sz="1100">
                <a:solidFill>
                  <a:schemeClr val="dk2"/>
                </a:solidFill>
                <a:latin typeface="Nunito"/>
                <a:ea typeface="Nunito"/>
                <a:cs typeface="Nunito"/>
                <a:sym typeface="Nunito"/>
              </a:rPr>
              <a:t>The evidence of significant spatial autocorrelation in healthcare spending suggests that there are systematic factors at play influencing the distribution of healthcare spending across Maryland. This could be due to a combination of factors such as </a:t>
            </a:r>
            <a:r>
              <a:rPr lang="en" sz="1100">
                <a:solidFill>
                  <a:schemeClr val="dk2"/>
                </a:solidFill>
                <a:latin typeface="Nunito"/>
                <a:ea typeface="Nunito"/>
                <a:cs typeface="Nunito"/>
                <a:sym typeface="Nunito"/>
              </a:rPr>
              <a:t>socioeconomic</a:t>
            </a:r>
            <a:r>
              <a:rPr lang="en" sz="1100">
                <a:solidFill>
                  <a:schemeClr val="dk2"/>
                </a:solidFill>
                <a:latin typeface="Nunito"/>
                <a:ea typeface="Nunito"/>
                <a:cs typeface="Nunito"/>
                <a:sym typeface="Nunito"/>
              </a:rPr>
              <a:t> status, access to healthcare facilities, or policy-driven resource allocation.</a:t>
            </a:r>
            <a:endParaRPr sz="1100">
              <a:solidFill>
                <a:schemeClr val="dk2"/>
              </a:solidFill>
              <a:latin typeface="Nunito"/>
              <a:ea typeface="Nunito"/>
              <a:cs typeface="Nunito"/>
              <a:sym typeface="Nunito"/>
            </a:endParaRPr>
          </a:p>
        </p:txBody>
      </p:sp>
      <p:pic>
        <p:nvPicPr>
          <p:cNvPr id="360" name="Google Shape;360;p24"/>
          <p:cNvPicPr preferRelativeResize="0"/>
          <p:nvPr/>
        </p:nvPicPr>
        <p:blipFill>
          <a:blip r:embed="rId3">
            <a:alphaModFix/>
          </a:blip>
          <a:stretch>
            <a:fillRect/>
          </a:stretch>
        </p:blipFill>
        <p:spPr>
          <a:xfrm>
            <a:off x="5716125" y="152400"/>
            <a:ext cx="2999123"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381375" y="608775"/>
            <a:ext cx="5857800" cy="110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Local Spatial Autocorrelation in Healthcare Spending </a:t>
            </a:r>
            <a:endParaRPr sz="3000"/>
          </a:p>
        </p:txBody>
      </p:sp>
      <p:sp>
        <p:nvSpPr>
          <p:cNvPr id="366" name="Google Shape;366;p25"/>
          <p:cNvSpPr txBox="1"/>
          <p:nvPr/>
        </p:nvSpPr>
        <p:spPr>
          <a:xfrm>
            <a:off x="0" y="1947825"/>
            <a:ext cx="4782600" cy="2641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Local Moran's I is utilized to detect spatial clusters and outliers of healthcare spending in Maryland at a granular level, pinpointing specific areas of high or low spending relative to their neighbors.</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analysis has identified significant clusters where high values are surrounded by high values (High-High) and low values by low values (Low-Low), as well as outliers where high values are surrounded by low values (High-Low) and vice versa (Low-High).</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Clusters of high healthcare spending diversity may suggest regions with robust healthcare service offerings, whereas low-low clusters could indicate areas lacking in service diversity, potentially impacting healthcare accessibility.</a:t>
            </a:r>
            <a:endParaRPr sz="1300">
              <a:solidFill>
                <a:schemeClr val="dk2"/>
              </a:solidFill>
              <a:latin typeface="Nunito"/>
              <a:ea typeface="Nunito"/>
              <a:cs typeface="Nunito"/>
              <a:sym typeface="Nunito"/>
            </a:endParaRPr>
          </a:p>
        </p:txBody>
      </p:sp>
      <p:pic>
        <p:nvPicPr>
          <p:cNvPr id="367" name="Google Shape;367;p25"/>
          <p:cNvPicPr preferRelativeResize="0"/>
          <p:nvPr/>
        </p:nvPicPr>
        <p:blipFill>
          <a:blip r:embed="rId3">
            <a:alphaModFix/>
          </a:blip>
          <a:stretch>
            <a:fillRect/>
          </a:stretch>
        </p:blipFill>
        <p:spPr>
          <a:xfrm>
            <a:off x="5075075" y="2017800"/>
            <a:ext cx="3920251" cy="1316800"/>
          </a:xfrm>
          <a:prstGeom prst="rect">
            <a:avLst/>
          </a:prstGeom>
          <a:noFill/>
          <a:ln>
            <a:noFill/>
          </a:ln>
        </p:spPr>
      </p:pic>
      <p:sp>
        <p:nvSpPr>
          <p:cNvPr id="368" name="Google Shape;368;p25"/>
          <p:cNvSpPr txBox="1"/>
          <p:nvPr/>
        </p:nvSpPr>
        <p:spPr>
          <a:xfrm>
            <a:off x="6582900" y="801025"/>
            <a:ext cx="23871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Nunito"/>
                <a:ea typeface="Nunito"/>
                <a:cs typeface="Nunito"/>
                <a:sym typeface="Nunito"/>
              </a:rPr>
              <a:t>The histogram shows the distribution of healthcare spending across Maryland's census tracts. The majority of tracts fall within the lower spending categories, indicating a skew towards lower healthcare spending in the state.</a:t>
            </a:r>
            <a:endParaRPr sz="500">
              <a:solidFill>
                <a:schemeClr val="dk2"/>
              </a:solidFill>
              <a:latin typeface="Nunito"/>
              <a:ea typeface="Nunito"/>
              <a:cs typeface="Nunito"/>
              <a:sym typeface="Nunito"/>
            </a:endParaRPr>
          </a:p>
        </p:txBody>
      </p:sp>
      <p:sp>
        <p:nvSpPr>
          <p:cNvPr id="369" name="Google Shape;369;p25"/>
          <p:cNvSpPr txBox="1"/>
          <p:nvPr/>
        </p:nvSpPr>
        <p:spPr>
          <a:xfrm>
            <a:off x="6553200" y="3455275"/>
            <a:ext cx="24465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Nunito"/>
                <a:ea typeface="Nunito"/>
                <a:cs typeface="Nunito"/>
                <a:sym typeface="Nunito"/>
              </a:rPr>
              <a:t>The mean healthcare spending across the tracts is $4,550,230, suggesting that while there may be tracts with very high spending, overall spending tends to be lower. The median, at $3,987,871, indicates that more than half of the tracts spend below the average, reaffirming the skew towards lower spending</a:t>
            </a:r>
            <a:endParaRPr sz="1000">
              <a:solidFill>
                <a:schemeClr val="dk2"/>
              </a:solidFill>
              <a:latin typeface="Nunito"/>
              <a:ea typeface="Nunito"/>
              <a:cs typeface="Nunito"/>
              <a:sym typeface="Nunito"/>
            </a:endParaRPr>
          </a:p>
        </p:txBody>
      </p:sp>
      <p:sp>
        <p:nvSpPr>
          <p:cNvPr id="370" name="Google Shape;370;p25"/>
          <p:cNvSpPr txBox="1"/>
          <p:nvPr/>
        </p:nvSpPr>
        <p:spPr>
          <a:xfrm>
            <a:off x="7729700" y="1947825"/>
            <a:ext cx="1087200" cy="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solidFill>
                  <a:schemeClr val="dk2"/>
                </a:solidFill>
                <a:latin typeface="Nunito"/>
                <a:ea typeface="Nunito"/>
                <a:cs typeface="Nunito"/>
                <a:sym typeface="Nunito"/>
              </a:rPr>
              <a:t>X8018_X = Medical Care Spending</a:t>
            </a:r>
            <a:endParaRPr sz="4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1617625" y="288675"/>
            <a:ext cx="5857800" cy="81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Clusters and outliers</a:t>
            </a:r>
            <a:endParaRPr/>
          </a:p>
        </p:txBody>
      </p:sp>
      <p:pic>
        <p:nvPicPr>
          <p:cNvPr id="376" name="Google Shape;376;p26"/>
          <p:cNvPicPr preferRelativeResize="0"/>
          <p:nvPr/>
        </p:nvPicPr>
        <p:blipFill rotWithShape="1">
          <a:blip r:embed="rId3">
            <a:alphaModFix/>
          </a:blip>
          <a:srcRect b="39202" l="0" r="0" t="0"/>
          <a:stretch/>
        </p:blipFill>
        <p:spPr>
          <a:xfrm>
            <a:off x="3966400" y="1331425"/>
            <a:ext cx="4606724" cy="3623501"/>
          </a:xfrm>
          <a:prstGeom prst="rect">
            <a:avLst/>
          </a:prstGeom>
          <a:noFill/>
          <a:ln>
            <a:noFill/>
          </a:ln>
        </p:spPr>
      </p:pic>
      <p:sp>
        <p:nvSpPr>
          <p:cNvPr id="377" name="Google Shape;377;p26"/>
          <p:cNvSpPr txBox="1"/>
          <p:nvPr/>
        </p:nvSpPr>
        <p:spPr>
          <a:xfrm>
            <a:off x="100600" y="1225575"/>
            <a:ext cx="3865800" cy="3835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This map presents the results from the Local Moran's I analysis, revealing the spatial patterns of health care spending diversity within Maryland at the census tract level.</a:t>
            </a:r>
            <a:endParaRPr sz="1100">
              <a:solidFill>
                <a:schemeClr val="dk2"/>
              </a:solidFill>
              <a:latin typeface="Nunito"/>
              <a:ea typeface="Nunito"/>
              <a:cs typeface="Nunito"/>
              <a:sym typeface="Nunito"/>
            </a:endParaRPr>
          </a:p>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Pink areas represent 'High-High' clusters, indicating tracts with high healthcare spending surrounded by tracts with similarly high spending. These could be areas with more affluent populations or higher concentrations of healthcare facilities.</a:t>
            </a:r>
            <a:endParaRPr sz="1100">
              <a:solidFill>
                <a:schemeClr val="dk2"/>
              </a:solidFill>
              <a:latin typeface="Nunito"/>
              <a:ea typeface="Nunito"/>
              <a:cs typeface="Nunito"/>
              <a:sym typeface="Nunito"/>
            </a:endParaRPr>
          </a:p>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Light blue areas indicate 'Low-Low' clusters, where tracts with low healthcare spending are surrounded by tracts with similarly low spending. This might suggest regions with potential underservice or lower economic activity."</a:t>
            </a:r>
            <a:endParaRPr sz="1100">
              <a:solidFill>
                <a:schemeClr val="dk2"/>
              </a:solidFill>
              <a:latin typeface="Nunito"/>
              <a:ea typeface="Nunito"/>
              <a:cs typeface="Nunito"/>
              <a:sym typeface="Nunito"/>
            </a:endParaRPr>
          </a:p>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Darker Blue and red areas show outlier tracts, where the spending is significantly different from their neighbors. These could point to unique local conditions or anomalies in service provision.</a:t>
            </a:r>
            <a:endParaRPr sz="11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type="ctrTitle"/>
          </p:nvPr>
        </p:nvSpPr>
        <p:spPr>
          <a:xfrm>
            <a:off x="2136400" y="241923"/>
            <a:ext cx="4255500" cy="66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Question Discussion</a:t>
            </a:r>
            <a:endParaRPr/>
          </a:p>
        </p:txBody>
      </p:sp>
      <p:pic>
        <p:nvPicPr>
          <p:cNvPr id="383" name="Google Shape;383;p27"/>
          <p:cNvPicPr preferRelativeResize="0"/>
          <p:nvPr/>
        </p:nvPicPr>
        <p:blipFill>
          <a:blip r:embed="rId3">
            <a:alphaModFix/>
          </a:blip>
          <a:stretch>
            <a:fillRect/>
          </a:stretch>
        </p:blipFill>
        <p:spPr>
          <a:xfrm>
            <a:off x="4322251" y="1026675"/>
            <a:ext cx="4839969" cy="1655925"/>
          </a:xfrm>
          <a:prstGeom prst="rect">
            <a:avLst/>
          </a:prstGeom>
          <a:noFill/>
          <a:ln>
            <a:noFill/>
          </a:ln>
        </p:spPr>
      </p:pic>
      <p:sp>
        <p:nvSpPr>
          <p:cNvPr id="384" name="Google Shape;384;p27"/>
          <p:cNvSpPr txBox="1"/>
          <p:nvPr/>
        </p:nvSpPr>
        <p:spPr>
          <a:xfrm>
            <a:off x="5567800" y="2682600"/>
            <a:ext cx="20898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85" name="Google Shape;385;p27"/>
          <p:cNvSpPr txBox="1"/>
          <p:nvPr/>
        </p:nvSpPr>
        <p:spPr>
          <a:xfrm>
            <a:off x="7517325" y="1896875"/>
            <a:ext cx="1087200" cy="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solidFill>
                  <a:schemeClr val="dk2"/>
                </a:solidFill>
                <a:latin typeface="Nunito"/>
                <a:ea typeface="Nunito"/>
                <a:cs typeface="Nunito"/>
                <a:sym typeface="Nunito"/>
              </a:rPr>
              <a:t>X8018_X = Medical Care Spending</a:t>
            </a:r>
            <a:endParaRPr sz="400">
              <a:solidFill>
                <a:schemeClr val="dk2"/>
              </a:solidFill>
              <a:latin typeface="Nunito"/>
              <a:ea typeface="Nunito"/>
              <a:cs typeface="Nunito"/>
              <a:sym typeface="Nunito"/>
            </a:endParaRPr>
          </a:p>
        </p:txBody>
      </p:sp>
      <p:sp>
        <p:nvSpPr>
          <p:cNvPr id="386" name="Google Shape;386;p27"/>
          <p:cNvSpPr txBox="1"/>
          <p:nvPr/>
        </p:nvSpPr>
        <p:spPr>
          <a:xfrm>
            <a:off x="343575" y="1281000"/>
            <a:ext cx="2968800" cy="14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2"/>
                </a:solidFill>
                <a:latin typeface="Nunito"/>
                <a:ea typeface="Nunito"/>
                <a:cs typeface="Nunito"/>
                <a:sym typeface="Nunito"/>
              </a:rPr>
              <a:t>Question</a:t>
            </a:r>
            <a:r>
              <a:rPr b="1" lang="en">
                <a:solidFill>
                  <a:schemeClr val="dk2"/>
                </a:solidFill>
                <a:latin typeface="Nunito"/>
                <a:ea typeface="Nunito"/>
                <a:cs typeface="Nunito"/>
                <a:sym typeface="Nunito"/>
              </a:rPr>
              <a:t> </a:t>
            </a:r>
            <a:r>
              <a:rPr b="1" lang="en">
                <a:solidFill>
                  <a:schemeClr val="dk2"/>
                </a:solidFill>
                <a:latin typeface="Nunito"/>
                <a:ea typeface="Nunito"/>
                <a:cs typeface="Nunito"/>
                <a:sym typeface="Nunito"/>
              </a:rPr>
              <a:t>Where are the specific clusters or outliers of high and low health care spending located within Maryland?</a:t>
            </a:r>
            <a:endParaRPr b="1">
              <a:solidFill>
                <a:schemeClr val="dk2"/>
              </a:solidFill>
              <a:latin typeface="Nunito"/>
              <a:ea typeface="Nunito"/>
              <a:cs typeface="Nunito"/>
              <a:sym typeface="Nunito"/>
            </a:endParaRPr>
          </a:p>
        </p:txBody>
      </p:sp>
      <p:sp>
        <p:nvSpPr>
          <p:cNvPr id="387" name="Google Shape;387;p27"/>
          <p:cNvSpPr txBox="1"/>
          <p:nvPr/>
        </p:nvSpPr>
        <p:spPr>
          <a:xfrm>
            <a:off x="87775" y="2406525"/>
            <a:ext cx="3973500" cy="1847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High-High clusters happened to be to the North, East, and South of DC. They are also to the West and North of Baltimore.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Low-Low Clusters were very close to DC and some regions inside of the baltimore area. There are also areas of Low-Low Clusters in western Maryland and on the southern peninsula of Maryland. These areas are popping up in rural areas most </a:t>
            </a:r>
            <a:r>
              <a:rPr lang="en" sz="1300">
                <a:solidFill>
                  <a:schemeClr val="dk2"/>
                </a:solidFill>
                <a:latin typeface="Nunito"/>
                <a:ea typeface="Nunito"/>
                <a:cs typeface="Nunito"/>
                <a:sym typeface="Nunito"/>
              </a:rPr>
              <a:t>likely</a:t>
            </a:r>
            <a:r>
              <a:rPr lang="en" sz="1300">
                <a:solidFill>
                  <a:schemeClr val="dk2"/>
                </a:solidFill>
                <a:latin typeface="Nunito"/>
                <a:ea typeface="Nunito"/>
                <a:cs typeface="Nunito"/>
                <a:sym typeface="Nunito"/>
              </a:rPr>
              <a:t> due to the overall lower spending on medical care.</a:t>
            </a:r>
            <a:endParaRPr sz="1300">
              <a:solidFill>
                <a:schemeClr val="dk2"/>
              </a:solidFill>
              <a:latin typeface="Nunito"/>
              <a:ea typeface="Nunito"/>
              <a:cs typeface="Nunito"/>
              <a:sym typeface="Nunito"/>
            </a:endParaRPr>
          </a:p>
        </p:txBody>
      </p:sp>
      <p:sp>
        <p:nvSpPr>
          <p:cNvPr id="388" name="Google Shape;388;p27"/>
          <p:cNvSpPr txBox="1"/>
          <p:nvPr/>
        </p:nvSpPr>
        <p:spPr>
          <a:xfrm>
            <a:off x="5257825" y="2923200"/>
            <a:ext cx="2968800" cy="14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Outliers of both of these areas are seen right next to each other in these densely packed cities. This indicates that in some tracts people are </a:t>
            </a:r>
            <a:r>
              <a:rPr lang="en" sz="1300">
                <a:solidFill>
                  <a:schemeClr val="dk2"/>
                </a:solidFill>
                <a:latin typeface="Nunito"/>
                <a:ea typeface="Nunito"/>
                <a:cs typeface="Nunito"/>
                <a:sym typeface="Nunito"/>
              </a:rPr>
              <a:t>areas</a:t>
            </a:r>
            <a:r>
              <a:rPr lang="en" sz="1300">
                <a:solidFill>
                  <a:schemeClr val="dk2"/>
                </a:solidFill>
                <a:latin typeface="Nunito"/>
                <a:ea typeface="Nunito"/>
                <a:cs typeface="Nunito"/>
                <a:sym typeface="Nunito"/>
              </a:rPr>
              <a:t> of low spending, which could be due to various socio-economic factors.</a:t>
            </a:r>
            <a:endParaRPr sz="13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8"/>
          <p:cNvSpPr txBox="1"/>
          <p:nvPr>
            <p:ph type="title"/>
          </p:nvPr>
        </p:nvSpPr>
        <p:spPr>
          <a:xfrm>
            <a:off x="1324925" y="195100"/>
            <a:ext cx="6366900" cy="754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Conclusion</a:t>
            </a:r>
            <a:endParaRPr sz="3000"/>
          </a:p>
        </p:txBody>
      </p:sp>
      <p:sp>
        <p:nvSpPr>
          <p:cNvPr id="394" name="Google Shape;394;p28"/>
          <p:cNvSpPr txBox="1"/>
          <p:nvPr>
            <p:ph idx="1" type="body"/>
          </p:nvPr>
        </p:nvSpPr>
        <p:spPr>
          <a:xfrm>
            <a:off x="72600" y="1684500"/>
            <a:ext cx="8998800" cy="2990100"/>
          </a:xfrm>
          <a:prstGeom prst="rect">
            <a:avLst/>
          </a:prstGeom>
        </p:spPr>
        <p:txBody>
          <a:bodyPr anchorCtr="0" anchor="t" bIns="91425" lIns="91425" spcFirstLastPara="1" rIns="91425" wrap="square" tIns="91425">
            <a:normAutofit/>
          </a:bodyPr>
          <a:lstStyle/>
          <a:p>
            <a:pPr indent="-311150" lvl="0" marL="457200" rtl="0" algn="l">
              <a:lnSpc>
                <a:spcPct val="95000"/>
              </a:lnSpc>
              <a:spcBef>
                <a:spcPts val="0"/>
              </a:spcBef>
              <a:spcAft>
                <a:spcPts val="0"/>
              </a:spcAft>
              <a:buSzPts val="1300"/>
              <a:buChar char="●"/>
            </a:pPr>
            <a:r>
              <a:rPr lang="en"/>
              <a:t>Analysis reveals distinct regional variations in healthcare spending. Urban centers show higher spending diversity, reflecting a broader range of services, while rural tracts exhibit lower diversity, indicating potential service deserts.</a:t>
            </a:r>
            <a:endParaRPr/>
          </a:p>
          <a:p>
            <a:pPr indent="-311150" lvl="0" marL="457200" rtl="0" algn="l">
              <a:lnSpc>
                <a:spcPct val="95000"/>
              </a:lnSpc>
              <a:spcBef>
                <a:spcPts val="0"/>
              </a:spcBef>
              <a:spcAft>
                <a:spcPts val="0"/>
              </a:spcAft>
              <a:buSzPts val="1300"/>
              <a:buChar char="●"/>
            </a:pPr>
            <a:r>
              <a:rPr lang="en"/>
              <a:t>The Shannon Diversity Index (SDI) reflects the variety of healthcare spending across census tracts. Urban areas generally displayed higher SDI scores, suggesting a wider range of healthcare spending behaviors and service availability.</a:t>
            </a:r>
            <a:endParaRPr/>
          </a:p>
          <a:p>
            <a:pPr indent="-311150" lvl="0" marL="457200" rtl="0" algn="l">
              <a:lnSpc>
                <a:spcPct val="95000"/>
              </a:lnSpc>
              <a:spcBef>
                <a:spcPts val="0"/>
              </a:spcBef>
              <a:spcAft>
                <a:spcPts val="0"/>
              </a:spcAft>
              <a:buSzPts val="1300"/>
              <a:buChar char="●"/>
            </a:pPr>
            <a:r>
              <a:rPr lang="en"/>
              <a:t>The Global Moran’s I analysis demonstrated a clustered pattern of spending, suggesting that similar spending levels are geographically proximate. This pattern is indicative of socio-economic and policy-driven healthcare service allocation.</a:t>
            </a:r>
            <a:endParaRPr/>
          </a:p>
          <a:p>
            <a:pPr indent="-311150" lvl="0" marL="457200" rtl="0" algn="l">
              <a:lnSpc>
                <a:spcPct val="95000"/>
              </a:lnSpc>
              <a:spcBef>
                <a:spcPts val="0"/>
              </a:spcBef>
              <a:spcAft>
                <a:spcPts val="0"/>
              </a:spcAft>
              <a:buSzPts val="1300"/>
              <a:buChar char="●"/>
            </a:pPr>
            <a:r>
              <a:rPr lang="en"/>
              <a:t>Local Moran's I results identified specific areas where spending is significantly higher or lower than the state average, which may correlate with the availability of healthcare facilities and regional economic status.</a:t>
            </a:r>
            <a:endParaRPr/>
          </a:p>
          <a:p>
            <a:pPr indent="-311150" lvl="0" marL="457200" rtl="0" algn="l">
              <a:lnSpc>
                <a:spcPct val="95000"/>
              </a:lnSpc>
              <a:spcBef>
                <a:spcPts val="0"/>
              </a:spcBef>
              <a:spcAft>
                <a:spcPts val="0"/>
              </a:spcAft>
              <a:buSzPts val="1300"/>
              <a:buChar char="●"/>
            </a:pPr>
            <a:r>
              <a:rPr lang="en"/>
              <a:t>Patterns in the SDI and autocorrelation analyses imply a correlation between healthcare spending diversity and socio-economic factors. More affluent and urbanized tracts tend to have higher diversity in healthcare spending.</a:t>
            </a:r>
            <a:endParaRPr/>
          </a:p>
          <a:p>
            <a:pPr indent="-311150" lvl="0" marL="457200" rtl="0" algn="l">
              <a:lnSpc>
                <a:spcPct val="95000"/>
              </a:lnSpc>
              <a:spcBef>
                <a:spcPts val="0"/>
              </a:spcBef>
              <a:spcAft>
                <a:spcPts val="0"/>
              </a:spcAft>
              <a:buSzPts val="1300"/>
              <a:buChar char="●"/>
            </a:pPr>
            <a:r>
              <a:rPr lang="en"/>
              <a:t>Maryland exhibits a complex pattern of healthcare spending. Areas with a robust mix of services contrast sharply with those where service diversity is minimal, potentially affecting population health outcomes.</a:t>
            </a:r>
            <a:endParaRPr/>
          </a:p>
        </p:txBody>
      </p:sp>
      <p:sp>
        <p:nvSpPr>
          <p:cNvPr id="395" name="Google Shape;395;p28"/>
          <p:cNvSpPr txBox="1"/>
          <p:nvPr/>
        </p:nvSpPr>
        <p:spPr>
          <a:xfrm>
            <a:off x="118475" y="601425"/>
            <a:ext cx="2951100" cy="11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2"/>
                </a:solidFill>
                <a:latin typeface="Nunito"/>
                <a:ea typeface="Nunito"/>
                <a:cs typeface="Nunito"/>
                <a:sym typeface="Nunito"/>
              </a:rPr>
              <a:t>Question:</a:t>
            </a:r>
            <a:r>
              <a:rPr b="1" lang="en">
                <a:solidFill>
                  <a:schemeClr val="dk2"/>
                </a:solidFill>
                <a:latin typeface="Nunito"/>
                <a:ea typeface="Nunito"/>
                <a:cs typeface="Nunito"/>
                <a:sym typeface="Nunito"/>
              </a:rPr>
              <a:t> What are the overarching patterns of health care spending at the census-tract level in Maryland?</a:t>
            </a:r>
            <a:endParaRPr b="1">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21500" y="539025"/>
            <a:ext cx="5548800" cy="3563100"/>
          </a:xfrm>
          <a:prstGeom prst="rect">
            <a:avLst/>
          </a:prstGeom>
        </p:spPr>
        <p:txBody>
          <a:bodyPr anchorCtr="0" anchor="ctr" bIns="91425" lIns="91425" spcFirstLastPara="1" rIns="91425" wrap="square" tIns="91425">
            <a:noAutofit/>
          </a:bodyPr>
          <a:lstStyle/>
          <a:p>
            <a:pPr indent="-325120" lvl="0" marL="457200" rtl="0" algn="l">
              <a:spcBef>
                <a:spcPts val="0"/>
              </a:spcBef>
              <a:spcAft>
                <a:spcPts val="0"/>
              </a:spcAft>
              <a:buSzPts val="1520"/>
              <a:buChar char="●"/>
            </a:pPr>
            <a:r>
              <a:rPr b="0" lang="en" sz="1520"/>
              <a:t>Understanding health care spending is critical for policy-making and resource allocation, especially at the local level.</a:t>
            </a:r>
            <a:endParaRPr b="0" sz="1520"/>
          </a:p>
          <a:p>
            <a:pPr indent="-325120" lvl="0" marL="457200" rtl="0" algn="l">
              <a:spcBef>
                <a:spcPts val="0"/>
              </a:spcBef>
              <a:spcAft>
                <a:spcPts val="0"/>
              </a:spcAft>
              <a:buSzPts val="1520"/>
              <a:buChar char="●"/>
            </a:pPr>
            <a:r>
              <a:rPr b="0" lang="en" sz="1520"/>
              <a:t>This analysis focuses on the spatial patterns of health care spending across the census tracts of Maryland in 2022, utilizing consumer spending data from ESRI.</a:t>
            </a:r>
            <a:endParaRPr b="0" sz="1520"/>
          </a:p>
          <a:p>
            <a:pPr indent="-325120" lvl="0" marL="457200" rtl="0" algn="l">
              <a:spcBef>
                <a:spcPts val="0"/>
              </a:spcBef>
              <a:spcAft>
                <a:spcPts val="0"/>
              </a:spcAft>
              <a:buSzPts val="1520"/>
              <a:buChar char="●"/>
            </a:pPr>
            <a:r>
              <a:rPr b="0" lang="en" sz="1520"/>
              <a:t>Exploring these patterns helps identify areas of high and low expenditure, potential disparities in health care access, and can guide health services planning.</a:t>
            </a:r>
            <a:endParaRPr b="0" sz="1520"/>
          </a:p>
          <a:p>
            <a:pPr indent="-325120" lvl="0" marL="457200" rtl="0" algn="l">
              <a:spcBef>
                <a:spcPts val="0"/>
              </a:spcBef>
              <a:spcAft>
                <a:spcPts val="0"/>
              </a:spcAft>
              <a:buSzPts val="1520"/>
              <a:buChar char="●"/>
            </a:pPr>
            <a:r>
              <a:rPr b="0" lang="en" sz="1520"/>
              <a:t>The data used in this study comes from the ESRI U.S. Consumer Spending database and is licensed for academic use by the University of Maryland.</a:t>
            </a:r>
            <a:endParaRPr b="0" sz="1520"/>
          </a:p>
          <a:p>
            <a:pPr indent="-325120" lvl="0" marL="457200" rtl="0" algn="l">
              <a:spcBef>
                <a:spcPts val="0"/>
              </a:spcBef>
              <a:spcAft>
                <a:spcPts val="0"/>
              </a:spcAft>
              <a:buSzPts val="1520"/>
              <a:buChar char="●"/>
            </a:pPr>
            <a:r>
              <a:rPr b="0" lang="en" sz="1520"/>
              <a:t>The key attribute field under study is '2022 Medical Care' (X8018_X), representing the total spending on medical care per census tract.</a:t>
            </a:r>
            <a:endParaRPr b="0" sz="1520"/>
          </a:p>
        </p:txBody>
      </p:sp>
      <p:pic>
        <p:nvPicPr>
          <p:cNvPr id="284" name="Google Shape;284;p14"/>
          <p:cNvPicPr preferRelativeResize="0"/>
          <p:nvPr/>
        </p:nvPicPr>
        <p:blipFill>
          <a:blip r:embed="rId3">
            <a:alphaModFix/>
          </a:blip>
          <a:stretch>
            <a:fillRect/>
          </a:stretch>
        </p:blipFill>
        <p:spPr>
          <a:xfrm>
            <a:off x="5636825" y="1224062"/>
            <a:ext cx="3507175" cy="219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643100" y="220700"/>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Questions</a:t>
            </a:r>
            <a:endParaRPr sz="4000"/>
          </a:p>
        </p:txBody>
      </p:sp>
      <p:sp>
        <p:nvSpPr>
          <p:cNvPr id="290" name="Google Shape;290;p15"/>
          <p:cNvSpPr txBox="1"/>
          <p:nvPr/>
        </p:nvSpPr>
        <p:spPr>
          <a:xfrm>
            <a:off x="480075" y="1670625"/>
            <a:ext cx="6709800" cy="282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What are the overarching patterns of health care spending at the census-tract level in Maryland?</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Where are the areas of very low healthcare spending diversity located within Maryland, and what might this indicate about healthcare access in those regions?</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Is there evidence of significant spatial autocorrelation in health care spending across Maryland, suggesting clustered or dispersed patterns?</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Where are the specific clusters or outliers of high and low health care spending located within Maryland?</a:t>
            </a:r>
            <a:endParaRPr sz="18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643100" y="657425"/>
            <a:ext cx="5857800" cy="107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Set Overview</a:t>
            </a:r>
            <a:endParaRPr/>
          </a:p>
        </p:txBody>
      </p:sp>
      <p:sp>
        <p:nvSpPr>
          <p:cNvPr id="296" name="Google Shape;296;p16"/>
          <p:cNvSpPr txBox="1"/>
          <p:nvPr/>
        </p:nvSpPr>
        <p:spPr>
          <a:xfrm>
            <a:off x="266400" y="1575075"/>
            <a:ext cx="8611200" cy="2952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500">
                <a:solidFill>
                  <a:schemeClr val="dk2"/>
                </a:solidFill>
                <a:latin typeface="Nunito"/>
                <a:ea typeface="Nunito"/>
                <a:cs typeface="Nunito"/>
                <a:sym typeface="Nunito"/>
              </a:rPr>
              <a:t>The analysis utilizes ESRI's U.S. Consumer Spending database for the year 2022, focusing on census-tract-level data for the state of Maryland.</a:t>
            </a:r>
            <a:endParaRPr sz="1500">
              <a:solidFill>
                <a:schemeClr val="dk2"/>
              </a:solidFill>
              <a:latin typeface="Nunito"/>
              <a:ea typeface="Nunito"/>
              <a:cs typeface="Nunito"/>
              <a:sym typeface="Nunito"/>
            </a:endParaRPr>
          </a:p>
          <a:p>
            <a:pPr indent="-323850" lvl="0" marL="457200" rtl="0" algn="l">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The primary attribute for analysis is '2022 Medical Care Spending' (variable X8018_X), which encompasses total expenditures on medical care within each census tract.</a:t>
            </a:r>
            <a:endParaRPr sz="1500">
              <a:solidFill>
                <a:schemeClr val="dk2"/>
              </a:solidFill>
              <a:latin typeface="Nunito"/>
              <a:ea typeface="Nunito"/>
              <a:cs typeface="Nunito"/>
              <a:sym typeface="Nunito"/>
            </a:endParaRPr>
          </a:p>
          <a:p>
            <a:pPr indent="-323850" lvl="0" marL="457200" rtl="0" algn="l">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Data preprocessing involved the selection and extraction of the '2022 Medical Care Spending' attribute and standardizing the data for comparability across census tracts.</a:t>
            </a:r>
            <a:endParaRPr sz="1500">
              <a:solidFill>
                <a:schemeClr val="dk2"/>
              </a:solidFill>
              <a:latin typeface="Nunito"/>
              <a:ea typeface="Nunito"/>
              <a:cs typeface="Nunito"/>
              <a:sym typeface="Nunito"/>
            </a:endParaRPr>
          </a:p>
          <a:p>
            <a:pPr indent="-323850" lvl="0" marL="457200" rtl="0" algn="l">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Additional preprocessing steps included validating the consistency of the data, ensuring no missing values, and normalizing spending figures based on tract population where necessary.</a:t>
            </a:r>
            <a:endParaRPr sz="1500">
              <a:solidFill>
                <a:schemeClr val="dk2"/>
              </a:solidFill>
              <a:latin typeface="Nunito"/>
              <a:ea typeface="Nunito"/>
              <a:cs typeface="Nunito"/>
              <a:sym typeface="Nunito"/>
            </a:endParaRPr>
          </a:p>
          <a:p>
            <a:pPr indent="-323850" lvl="0" marL="457200" rtl="0" algn="l">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The dataset covers a wide range of consumer spending behaviors but for this study, the scope is narrowed to health care spending to address specific research questions.</a:t>
            </a:r>
            <a:endParaRPr sz="1500">
              <a:solidFill>
                <a:schemeClr val="dk2"/>
              </a:solidFill>
              <a:latin typeface="Nunito"/>
              <a:ea typeface="Nunito"/>
              <a:cs typeface="Nunito"/>
              <a:sym typeface="Nunito"/>
            </a:endParaRPr>
          </a:p>
          <a:p>
            <a:pPr indent="-323850" lvl="0" marL="457200" rtl="0" algn="l">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Limitations include potential underreporting in certain demographics and the exclusion of institutional spending on health care.</a:t>
            </a:r>
            <a:endParaRPr sz="15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951150" y="199325"/>
            <a:ext cx="72417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Approach to Spatial Analysis</a:t>
            </a:r>
            <a:endParaRPr sz="4000"/>
          </a:p>
        </p:txBody>
      </p:sp>
      <p:sp>
        <p:nvSpPr>
          <p:cNvPr id="302" name="Google Shape;302;p17"/>
          <p:cNvSpPr txBox="1"/>
          <p:nvPr>
            <p:ph idx="1" type="body"/>
          </p:nvPr>
        </p:nvSpPr>
        <p:spPr>
          <a:xfrm>
            <a:off x="352275" y="1896800"/>
            <a:ext cx="8089200" cy="2251200"/>
          </a:xfrm>
          <a:prstGeom prst="rect">
            <a:avLst/>
          </a:prstGeom>
        </p:spPr>
        <p:txBody>
          <a:bodyPr anchorCtr="0" anchor="t" bIns="91425" lIns="91425" spcFirstLastPara="1" rIns="91425" wrap="square" tIns="91425">
            <a:noAutofit/>
          </a:bodyPr>
          <a:lstStyle/>
          <a:p>
            <a:pPr indent="-324008" lvl="0" marL="457200" rtl="0" algn="l">
              <a:lnSpc>
                <a:spcPct val="95000"/>
              </a:lnSpc>
              <a:spcBef>
                <a:spcPts val="0"/>
              </a:spcBef>
              <a:spcAft>
                <a:spcPts val="0"/>
              </a:spcAft>
              <a:buSzPts val="1503"/>
              <a:buChar char="●"/>
            </a:pPr>
            <a:r>
              <a:rPr lang="en" sz="1502"/>
              <a:t>To assess the diversity of healthcare spending, we'll compute the Shannon's Diversity Index for each census tract. This index measures the entropy of spending distribution, providing a metric of variability and richness in healthcare expenditures.</a:t>
            </a:r>
            <a:endParaRPr sz="1502"/>
          </a:p>
          <a:p>
            <a:pPr indent="-324008" lvl="0" marL="457200" rtl="0" algn="l">
              <a:lnSpc>
                <a:spcPct val="95000"/>
              </a:lnSpc>
              <a:spcBef>
                <a:spcPts val="0"/>
              </a:spcBef>
              <a:spcAft>
                <a:spcPts val="0"/>
              </a:spcAft>
              <a:buSzPts val="1503"/>
              <a:buChar char="●"/>
            </a:pPr>
            <a:r>
              <a:rPr lang="en" sz="1502"/>
              <a:t>Moran's I will be used to detect overall spatial patterns, whether health care spending is generally clustered, randomly distributed, or dispersed across Maryland. This measure helps in understanding broad regional differences</a:t>
            </a:r>
            <a:endParaRPr sz="1502"/>
          </a:p>
          <a:p>
            <a:pPr indent="-324008" lvl="0" marL="457200" rtl="0" algn="l">
              <a:lnSpc>
                <a:spcPct val="95000"/>
              </a:lnSpc>
              <a:spcBef>
                <a:spcPts val="0"/>
              </a:spcBef>
              <a:spcAft>
                <a:spcPts val="0"/>
              </a:spcAft>
              <a:buSzPts val="1503"/>
              <a:buChar char="●"/>
            </a:pPr>
            <a:r>
              <a:rPr lang="en" sz="1502"/>
              <a:t>Local Moran’s I will identify specific hot spots and cold spots within Maryland, pinpointing local clusters of high and low spending relative to the state average. This detailed local perspective complements the global analysis provided by Moran’s I.</a:t>
            </a:r>
            <a:endParaRPr sz="150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92000" y="-154575"/>
            <a:ext cx="77520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200"/>
              <a:t>Shannon’s Diversity Index </a:t>
            </a:r>
            <a:r>
              <a:rPr lang="en" sz="3200"/>
              <a:t>Calculation</a:t>
            </a:r>
            <a:endParaRPr sz="3200"/>
          </a:p>
        </p:txBody>
      </p:sp>
      <p:sp>
        <p:nvSpPr>
          <p:cNvPr id="308" name="Google Shape;308;p18"/>
          <p:cNvSpPr txBox="1"/>
          <p:nvPr/>
        </p:nvSpPr>
        <p:spPr>
          <a:xfrm>
            <a:off x="900000" y="1215300"/>
            <a:ext cx="7344000" cy="241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The Shannon Diversity Index (SDI) quantifies the diversity of healthcare spending within Maryland's census tracts.</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SDI is calculated using the proportion of each tract’s spending relative to the state’s total spending.</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A higher SDI indicates a greater diversity of spending, suggesting a wider variation in healthcare consumption patterns.</a:t>
            </a:r>
            <a:endParaRPr sz="18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09" name="Google Shape;309;p18"/>
          <p:cNvPicPr preferRelativeResize="0"/>
          <p:nvPr/>
        </p:nvPicPr>
        <p:blipFill>
          <a:blip r:embed="rId3">
            <a:alphaModFix/>
          </a:blip>
          <a:stretch>
            <a:fillRect/>
          </a:stretch>
        </p:blipFill>
        <p:spPr>
          <a:xfrm>
            <a:off x="0" y="3340129"/>
            <a:ext cx="3783305" cy="1803375"/>
          </a:xfrm>
          <a:prstGeom prst="rect">
            <a:avLst/>
          </a:prstGeom>
          <a:noFill/>
          <a:ln>
            <a:noFill/>
          </a:ln>
        </p:spPr>
      </p:pic>
      <p:pic>
        <p:nvPicPr>
          <p:cNvPr id="310" name="Google Shape;310;p18"/>
          <p:cNvPicPr preferRelativeResize="0"/>
          <p:nvPr/>
        </p:nvPicPr>
        <p:blipFill>
          <a:blip r:embed="rId4">
            <a:alphaModFix/>
          </a:blip>
          <a:stretch>
            <a:fillRect/>
          </a:stretch>
        </p:blipFill>
        <p:spPr>
          <a:xfrm>
            <a:off x="5185550" y="3340125"/>
            <a:ext cx="2821574" cy="200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ctrTitle"/>
          </p:nvPr>
        </p:nvSpPr>
        <p:spPr>
          <a:xfrm>
            <a:off x="110450" y="297200"/>
            <a:ext cx="3470700" cy="1234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040"/>
              <a:t>Spatial Distribution of Shannon’s Diversity Index</a:t>
            </a:r>
            <a:endParaRPr sz="2040"/>
          </a:p>
        </p:txBody>
      </p:sp>
      <p:sp>
        <p:nvSpPr>
          <p:cNvPr id="316" name="Google Shape;316;p19"/>
          <p:cNvSpPr txBox="1"/>
          <p:nvPr>
            <p:ph idx="1" type="subTitle"/>
          </p:nvPr>
        </p:nvSpPr>
        <p:spPr>
          <a:xfrm>
            <a:off x="555250" y="2224050"/>
            <a:ext cx="29712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500"/>
              <a:t>This map visualizes the SDI values across Maryland, offering a spatial perspective of healthcare spending diversity.</a:t>
            </a:r>
            <a:endParaRPr sz="1500"/>
          </a:p>
        </p:txBody>
      </p:sp>
      <p:pic>
        <p:nvPicPr>
          <p:cNvPr id="317" name="Google Shape;317;p19"/>
          <p:cNvPicPr preferRelativeResize="0"/>
          <p:nvPr/>
        </p:nvPicPr>
        <p:blipFill rotWithShape="1">
          <a:blip r:embed="rId3">
            <a:alphaModFix/>
          </a:blip>
          <a:srcRect b="39283" l="-1471" r="0" t="0"/>
          <a:stretch/>
        </p:blipFill>
        <p:spPr>
          <a:xfrm>
            <a:off x="3791400" y="297188"/>
            <a:ext cx="5352602" cy="41438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1" name="Shape 321"/>
        <p:cNvGrpSpPr/>
        <p:nvPr/>
      </p:nvGrpSpPr>
      <p:grpSpPr>
        <a:xfrm>
          <a:off x="0" y="0"/>
          <a:ext cx="0" cy="0"/>
          <a:chOff x="0" y="0"/>
          <a:chExt cx="0" cy="0"/>
        </a:xfrm>
      </p:grpSpPr>
      <p:sp>
        <p:nvSpPr>
          <p:cNvPr id="322" name="Google Shape;322;p20"/>
          <p:cNvSpPr txBox="1"/>
          <p:nvPr>
            <p:ph type="title"/>
          </p:nvPr>
        </p:nvSpPr>
        <p:spPr>
          <a:xfrm>
            <a:off x="1979075" y="181750"/>
            <a:ext cx="5236800" cy="132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Conclusions from SDI</a:t>
            </a:r>
            <a:endParaRPr/>
          </a:p>
        </p:txBody>
      </p:sp>
      <p:sp>
        <p:nvSpPr>
          <p:cNvPr id="323" name="Google Shape;323;p20"/>
          <p:cNvSpPr txBox="1"/>
          <p:nvPr/>
        </p:nvSpPr>
        <p:spPr>
          <a:xfrm>
            <a:off x="1114625" y="1149325"/>
            <a:ext cx="12741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Observations</a:t>
            </a:r>
            <a:endParaRPr b="1" sz="1300">
              <a:solidFill>
                <a:schemeClr val="dk2"/>
              </a:solidFill>
              <a:latin typeface="Nunito"/>
              <a:ea typeface="Nunito"/>
              <a:cs typeface="Nunito"/>
              <a:sym typeface="Nunito"/>
            </a:endParaRPr>
          </a:p>
        </p:txBody>
      </p:sp>
      <p:sp>
        <p:nvSpPr>
          <p:cNvPr id="324" name="Google Shape;324;p20"/>
          <p:cNvSpPr txBox="1"/>
          <p:nvPr/>
        </p:nvSpPr>
        <p:spPr>
          <a:xfrm>
            <a:off x="237425" y="1637775"/>
            <a:ext cx="3028500" cy="2043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The map illustrates areas with varying levels of healthcare spending diversity, highlighting disparities across Maryland.</a:t>
            </a:r>
            <a:endParaRPr sz="1100">
              <a:solidFill>
                <a:schemeClr val="dk2"/>
              </a:solidFill>
              <a:latin typeface="Nunito"/>
              <a:ea typeface="Nunito"/>
              <a:cs typeface="Nunito"/>
              <a:sym typeface="Nunito"/>
            </a:endParaRPr>
          </a:p>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"Regions marked with 'Very High Diversity' demonstrate a richer mixture of healthcare spending, potentially indicating a wider range of services and access points for healthcare.</a:t>
            </a:r>
            <a:endParaRPr sz="1100">
              <a:solidFill>
                <a:schemeClr val="dk2"/>
              </a:solidFill>
              <a:latin typeface="Nunito"/>
              <a:ea typeface="Nunito"/>
              <a:cs typeface="Nunito"/>
              <a:sym typeface="Nunito"/>
            </a:endParaRPr>
          </a:p>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Conversely, areas of 'Very Low Diversity' may suggest a lack of variety in healthcare service expenditures, which could point to gaps in service provision or accessibility.</a:t>
            </a:r>
            <a:endParaRPr sz="1100">
              <a:solidFill>
                <a:schemeClr val="dk2"/>
              </a:solidFill>
              <a:latin typeface="Nunito"/>
              <a:ea typeface="Nunito"/>
              <a:cs typeface="Nunito"/>
              <a:sym typeface="Nunito"/>
            </a:endParaRPr>
          </a:p>
        </p:txBody>
      </p:sp>
      <p:sp>
        <p:nvSpPr>
          <p:cNvPr id="325" name="Google Shape;325;p20"/>
          <p:cNvSpPr txBox="1"/>
          <p:nvPr/>
        </p:nvSpPr>
        <p:spPr>
          <a:xfrm>
            <a:off x="3934950" y="1149325"/>
            <a:ext cx="12741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Implications</a:t>
            </a:r>
            <a:endParaRPr b="1" sz="1300">
              <a:solidFill>
                <a:schemeClr val="dk2"/>
              </a:solidFill>
              <a:latin typeface="Nunito"/>
              <a:ea typeface="Nunito"/>
              <a:cs typeface="Nunito"/>
              <a:sym typeface="Nunito"/>
            </a:endParaRPr>
          </a:p>
        </p:txBody>
      </p:sp>
      <p:sp>
        <p:nvSpPr>
          <p:cNvPr id="326" name="Google Shape;326;p20"/>
          <p:cNvSpPr txBox="1"/>
          <p:nvPr/>
        </p:nvSpPr>
        <p:spPr>
          <a:xfrm>
            <a:off x="3057750" y="1637775"/>
            <a:ext cx="3028500" cy="2043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The findings suggest targeted areas for healthcare investment, particularly in regions showing lower diversity, to ensure a more equitable distribution of healthcare resources.</a:t>
            </a:r>
            <a:endParaRPr sz="1100">
              <a:solidFill>
                <a:schemeClr val="dk2"/>
              </a:solidFill>
              <a:latin typeface="Nunito"/>
              <a:ea typeface="Nunito"/>
              <a:cs typeface="Nunito"/>
              <a:sym typeface="Nunito"/>
            </a:endParaRPr>
          </a:p>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Low-diversity areas might be underserved, indicating a potential need for public health interventions or private healthcare investment.</a:t>
            </a:r>
            <a:endParaRPr sz="1100">
              <a:solidFill>
                <a:schemeClr val="dk2"/>
              </a:solidFill>
              <a:latin typeface="Nunito"/>
              <a:ea typeface="Nunito"/>
              <a:cs typeface="Nunito"/>
              <a:sym typeface="Nunito"/>
            </a:endParaRPr>
          </a:p>
        </p:txBody>
      </p:sp>
      <p:sp>
        <p:nvSpPr>
          <p:cNvPr id="327" name="Google Shape;327;p20"/>
          <p:cNvSpPr txBox="1"/>
          <p:nvPr/>
        </p:nvSpPr>
        <p:spPr>
          <a:xfrm>
            <a:off x="6890575" y="1149325"/>
            <a:ext cx="12741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Conclusion</a:t>
            </a:r>
            <a:endParaRPr b="1" sz="1300">
              <a:solidFill>
                <a:schemeClr val="dk2"/>
              </a:solidFill>
              <a:latin typeface="Nunito"/>
              <a:ea typeface="Nunito"/>
              <a:cs typeface="Nunito"/>
              <a:sym typeface="Nunito"/>
            </a:endParaRPr>
          </a:p>
        </p:txBody>
      </p:sp>
      <p:sp>
        <p:nvSpPr>
          <p:cNvPr id="328" name="Google Shape;328;p20"/>
          <p:cNvSpPr txBox="1"/>
          <p:nvPr/>
        </p:nvSpPr>
        <p:spPr>
          <a:xfrm>
            <a:off x="5818400" y="1637775"/>
            <a:ext cx="3325500" cy="2200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The SDI analysis points towards a pronounced variability in healthcare spending across Maryland, with potential implications for healthcare accessibility and quality.</a:t>
            </a:r>
            <a:endParaRPr sz="1100">
              <a:solidFill>
                <a:schemeClr val="dk2"/>
              </a:solidFill>
              <a:latin typeface="Nunito"/>
              <a:ea typeface="Nunito"/>
              <a:cs typeface="Nunito"/>
              <a:sym typeface="Nunito"/>
            </a:endParaRPr>
          </a:p>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There is an opportunity to leverage these findings to inform healthcare policy, investment decisions, and strategic planning, aiming to balance healthcare service availability across the state.</a:t>
            </a:r>
            <a:endParaRPr sz="1100">
              <a:solidFill>
                <a:schemeClr val="dk2"/>
              </a:solidFill>
              <a:latin typeface="Nunito"/>
              <a:ea typeface="Nunito"/>
              <a:cs typeface="Nunito"/>
              <a:sym typeface="Nunito"/>
            </a:endParaRPr>
          </a:p>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Addressing the areas identified as having 'Very Low Diversity' should be prioritized to ensure equitable healthcare service distribution and to improve overall health outcomes in underserved regions.</a:t>
            </a:r>
            <a:endParaRPr sz="1100">
              <a:solidFill>
                <a:schemeClr val="dk2"/>
              </a:solidFill>
              <a:latin typeface="Nunito"/>
              <a:ea typeface="Nunito"/>
              <a:cs typeface="Nunito"/>
              <a:sym typeface="Nunito"/>
            </a:endParaRPr>
          </a:p>
          <a:p>
            <a:pPr indent="-298450" lvl="0" marL="4572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Continued monitoring and reevaluation of SDI over time will be critical to assess the impact of interventions and changing healthcare landscapes.</a:t>
            </a:r>
            <a:endParaRPr sz="1100">
              <a:solidFill>
                <a:schemeClr val="dk2"/>
              </a:solidFill>
              <a:latin typeface="Nunito"/>
              <a:ea typeface="Nunito"/>
              <a:cs typeface="Nunito"/>
              <a:sym typeface="Nunito"/>
            </a:endParaRPr>
          </a:p>
        </p:txBody>
      </p:sp>
      <p:pic>
        <p:nvPicPr>
          <p:cNvPr id="329" name="Google Shape;329;p20"/>
          <p:cNvPicPr preferRelativeResize="0"/>
          <p:nvPr/>
        </p:nvPicPr>
        <p:blipFill>
          <a:blip r:embed="rId3">
            <a:alphaModFix/>
          </a:blip>
          <a:stretch>
            <a:fillRect/>
          </a:stretch>
        </p:blipFill>
        <p:spPr>
          <a:xfrm>
            <a:off x="3790475" y="3493900"/>
            <a:ext cx="1777325" cy="125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643100" y="437325"/>
            <a:ext cx="5857800" cy="111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 Discussion</a:t>
            </a:r>
            <a:endParaRPr/>
          </a:p>
        </p:txBody>
      </p:sp>
      <p:sp>
        <p:nvSpPr>
          <p:cNvPr id="335" name="Google Shape;335;p21"/>
          <p:cNvSpPr txBox="1"/>
          <p:nvPr/>
        </p:nvSpPr>
        <p:spPr>
          <a:xfrm>
            <a:off x="199200" y="1451850"/>
            <a:ext cx="3210900" cy="11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2"/>
                </a:solidFill>
                <a:latin typeface="Nunito"/>
                <a:ea typeface="Nunito"/>
                <a:cs typeface="Nunito"/>
                <a:sym typeface="Nunito"/>
              </a:rPr>
              <a:t>Question:</a:t>
            </a:r>
            <a:r>
              <a:rPr b="1" lang="en">
                <a:solidFill>
                  <a:schemeClr val="dk2"/>
                </a:solidFill>
                <a:latin typeface="Nunito"/>
                <a:ea typeface="Nunito"/>
                <a:cs typeface="Nunito"/>
                <a:sym typeface="Nunito"/>
              </a:rPr>
              <a:t> </a:t>
            </a:r>
            <a:r>
              <a:rPr b="1" lang="en">
                <a:solidFill>
                  <a:schemeClr val="dk2"/>
                </a:solidFill>
                <a:latin typeface="Nunito"/>
                <a:ea typeface="Nunito"/>
                <a:cs typeface="Nunito"/>
                <a:sym typeface="Nunito"/>
              </a:rPr>
              <a:t>Where are the areas of very low healthcare spending diversity located within Maryland, and what might this indicate about healthcare access in those regions?</a:t>
            </a:r>
            <a:endParaRPr b="1">
              <a:solidFill>
                <a:schemeClr val="dk2"/>
              </a:solidFill>
              <a:latin typeface="Nunito"/>
              <a:ea typeface="Nunito"/>
              <a:cs typeface="Nunito"/>
              <a:sym typeface="Nunito"/>
            </a:endParaRPr>
          </a:p>
        </p:txBody>
      </p:sp>
      <p:pic>
        <p:nvPicPr>
          <p:cNvPr id="336" name="Google Shape;336;p21"/>
          <p:cNvPicPr preferRelativeResize="0"/>
          <p:nvPr/>
        </p:nvPicPr>
        <p:blipFill rotWithShape="1">
          <a:blip r:embed="rId3">
            <a:alphaModFix/>
          </a:blip>
          <a:srcRect b="39283" l="-1471" r="0" t="0"/>
          <a:stretch/>
        </p:blipFill>
        <p:spPr>
          <a:xfrm>
            <a:off x="6652850" y="1921525"/>
            <a:ext cx="2335075" cy="1807749"/>
          </a:xfrm>
          <a:prstGeom prst="rect">
            <a:avLst/>
          </a:prstGeom>
          <a:noFill/>
          <a:ln>
            <a:noFill/>
          </a:ln>
        </p:spPr>
      </p:pic>
      <p:pic>
        <p:nvPicPr>
          <p:cNvPr id="337" name="Google Shape;337;p21"/>
          <p:cNvPicPr preferRelativeResize="0"/>
          <p:nvPr/>
        </p:nvPicPr>
        <p:blipFill>
          <a:blip r:embed="rId4">
            <a:alphaModFix/>
          </a:blip>
          <a:stretch>
            <a:fillRect/>
          </a:stretch>
        </p:blipFill>
        <p:spPr>
          <a:xfrm>
            <a:off x="3508525" y="1921524"/>
            <a:ext cx="2906788" cy="1807750"/>
          </a:xfrm>
          <a:prstGeom prst="rect">
            <a:avLst/>
          </a:prstGeom>
          <a:noFill/>
          <a:ln>
            <a:noFill/>
          </a:ln>
        </p:spPr>
      </p:pic>
      <p:sp>
        <p:nvSpPr>
          <p:cNvPr id="338" name="Google Shape;338;p21"/>
          <p:cNvSpPr txBox="1"/>
          <p:nvPr/>
        </p:nvSpPr>
        <p:spPr>
          <a:xfrm>
            <a:off x="105750" y="2655350"/>
            <a:ext cx="3210900" cy="224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Areas marked as 'Very Low Diversity' in healthcare spending may indicate a lack of healthcare service providers, less variety in available healthcare services, or lower healthcare spending by residents.</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A lot of very low diversity seems to happen to the West and north west of College Park. </a:t>
            </a:r>
            <a:endParaRPr>
              <a:solidFill>
                <a:schemeClr val="dk2"/>
              </a:solidFill>
              <a:latin typeface="Nunito"/>
              <a:ea typeface="Nunito"/>
              <a:cs typeface="Nunito"/>
              <a:sym typeface="Nunito"/>
            </a:endParaRPr>
          </a:p>
        </p:txBody>
      </p:sp>
      <p:sp>
        <p:nvSpPr>
          <p:cNvPr id="339" name="Google Shape;339;p21"/>
          <p:cNvSpPr txBox="1"/>
          <p:nvPr/>
        </p:nvSpPr>
        <p:spPr>
          <a:xfrm>
            <a:off x="3473775" y="3425825"/>
            <a:ext cx="1410000" cy="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latin typeface="Nunito"/>
                <a:ea typeface="Nunito"/>
                <a:cs typeface="Nunito"/>
                <a:sym typeface="Nunito"/>
              </a:rPr>
              <a:t>Zoomed In image of map</a:t>
            </a:r>
            <a:endParaRPr sz="6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