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Fira Sans"/>
      <p:regular r:id="rId25"/>
      <p:bold r:id="rId26"/>
      <p:italic r:id="rId27"/>
      <p:boldItalic r:id="rId28"/>
    </p:embeddedFont>
    <p:embeddedFont>
      <p:font typeface="Fira Code"/>
      <p:regular r:id="rId29"/>
      <p:bold r:id="rId30"/>
    </p:embeddedFont>
    <p:embeddedFont>
      <p:font typeface="Fira Sans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bold.fntdata"/><Relationship Id="rId25" Type="http://schemas.openxmlformats.org/officeDocument/2006/relationships/font" Target="fonts/FiraSans-regular.fntdata"/><Relationship Id="rId28" Type="http://schemas.openxmlformats.org/officeDocument/2006/relationships/font" Target="fonts/FiraSans-boldItalic.fntdata"/><Relationship Id="rId27" Type="http://schemas.openxmlformats.org/officeDocument/2006/relationships/font" Target="fonts/Fira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Cod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Light-regular.fntdata"/><Relationship Id="rId30" Type="http://schemas.openxmlformats.org/officeDocument/2006/relationships/font" Target="fonts/FiraCode-bold.fntdata"/><Relationship Id="rId11" Type="http://schemas.openxmlformats.org/officeDocument/2006/relationships/slide" Target="slides/slide6.xml"/><Relationship Id="rId33" Type="http://schemas.openxmlformats.org/officeDocument/2006/relationships/font" Target="fonts/FiraSansLight-italic.fntdata"/><Relationship Id="rId10" Type="http://schemas.openxmlformats.org/officeDocument/2006/relationships/slide" Target="slides/slide5.xml"/><Relationship Id="rId32" Type="http://schemas.openxmlformats.org/officeDocument/2006/relationships/font" Target="fonts/FiraSans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Sans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687a0e1f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687a0e1f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687a0e1f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687a0e1f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687a0e1f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687a0e1f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687a0e1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687a0e1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687a0e1f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687a0e1f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687a0e1f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687a0e1f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87a0e1f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687a0e1f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687a0e1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687a0e1f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687a0e1f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687a0e1f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687a0e1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687a0e1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87a0e1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87a0e1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687a0e1f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687a0e1f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687a0e1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687a0e1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687a0e1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687a0e1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87a0e1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687a0e1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687a0e1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687a0e1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687a0e1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687a0e1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687a0e1f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687a0e1f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ttack.mitre.org/techniques/T1098/" TargetMode="External"/><Relationship Id="rId4" Type="http://schemas.openxmlformats.org/officeDocument/2006/relationships/hyperlink" Target="https://attack.mitre.org/techniques/T1059/006/" TargetMode="External"/><Relationship Id="rId10" Type="http://schemas.openxmlformats.org/officeDocument/2006/relationships/hyperlink" Target="https://attack.mitre.org/techniques/T1204/002/" TargetMode="External"/><Relationship Id="rId9" Type="http://schemas.openxmlformats.org/officeDocument/2006/relationships/hyperlink" Target="https://attack.mitre.org/techniques/T1195/002/" TargetMode="External"/><Relationship Id="rId5" Type="http://schemas.openxmlformats.org/officeDocument/2006/relationships/hyperlink" Target="https://attack.mitre.org/techniques/T1190/" TargetMode="External"/><Relationship Id="rId6" Type="http://schemas.openxmlformats.org/officeDocument/2006/relationships/hyperlink" Target="https://attack.mitre.org/techniques/T1036/" TargetMode="External"/><Relationship Id="rId7" Type="http://schemas.openxmlformats.org/officeDocument/2006/relationships/hyperlink" Target="https://attack.mitre.org/techniques/T1021/001/" TargetMode="External"/><Relationship Id="rId8" Type="http://schemas.openxmlformats.org/officeDocument/2006/relationships/hyperlink" Target="https://attack.mitre.org/techniques/T111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ttack.mitre.org/software/S0013/" TargetMode="External"/><Relationship Id="rId4" Type="http://schemas.openxmlformats.org/officeDocument/2006/relationships/hyperlink" Target="https://attack.mitre.org/software/S001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fireeye.com/content/dam/fireeye-www/global/en/current-threats/pdfs/wp-operation-quantum-entanglement.pdf" TargetMode="External"/><Relationship Id="rId4" Type="http://schemas.openxmlformats.org/officeDocument/2006/relationships/hyperlink" Target="https://unit42.paloaltonetworks.com/unit42-dragonok-updates-toolset-targets-multiple-geographic-regions/" TargetMode="External"/><Relationship Id="rId5" Type="http://schemas.openxmlformats.org/officeDocument/2006/relationships/hyperlink" Target="https://teampassword.com/blog/who-is-deep-panda-and-how-can-you-protect-yoursel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eampassword.com/blog/who-is-deep-panda-and-how-can-you-protect-yoursel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bbc.com/news/technology-24740873" TargetMode="External"/><Relationship Id="rId4" Type="http://schemas.openxmlformats.org/officeDocument/2006/relationships/hyperlink" Target="https://www.wsj.com/articles/u-s-suspects-hackers-in-china-behind-government-data-breach-sources-say-1433451888" TargetMode="External"/><Relationship Id="rId5" Type="http://schemas.openxmlformats.org/officeDocument/2006/relationships/hyperlink" Target="https://resources.infosecinstitute.com/topic/the-breach-of-anthem-health-the-largest-healthcare-breach-in-his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ttack.mitre.org/techniques/T1059/001/" TargetMode="External"/><Relationship Id="rId4" Type="http://schemas.openxmlformats.org/officeDocument/2006/relationships/hyperlink" Target="https://attack.mitre.org/techniques/T1018/" TargetMode="External"/><Relationship Id="rId5" Type="http://schemas.openxmlformats.org/officeDocument/2006/relationships/hyperlink" Target="https://attack.mitre.org/techniques/T1218/010/" TargetMode="External"/><Relationship Id="rId6" Type="http://schemas.openxmlformats.org/officeDocument/2006/relationships/hyperlink" Target="https://malpedia.caad.fkie.fraunhofer.de/details/win.derusbi" TargetMode="External"/><Relationship Id="rId7" Type="http://schemas.openxmlformats.org/officeDocument/2006/relationships/hyperlink" Target="https://attack.mitre.org/techniques/T104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Fira Sans"/>
                <a:ea typeface="Fira Sans"/>
                <a:cs typeface="Fira Sans"/>
                <a:sym typeface="Fira Sans"/>
              </a:rPr>
              <a:t>APT Groups</a:t>
            </a:r>
            <a:endParaRPr>
              <a:latin typeface="Fira Sans"/>
              <a:ea typeface="Fira Sans"/>
              <a:cs typeface="Fira Sans"/>
              <a:sym typeface="Fira Sa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Fira Code"/>
                <a:ea typeface="Fira Code"/>
                <a:cs typeface="Fira Code"/>
                <a:sym typeface="Fira Code"/>
              </a:rPr>
              <a:t>Devin Rankin</a:t>
            </a:r>
            <a:endParaRPr>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Some Dragonfly Attacks</a:t>
            </a:r>
            <a:endParaRPr>
              <a:latin typeface="Fira Code"/>
              <a:ea typeface="Fira Code"/>
              <a:cs typeface="Fira Code"/>
              <a:sym typeface="Fira Code"/>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Not many specific attacks but…</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United Kingdom Energy Sector Attack (2014)</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United Kingdom Aviation Sector Attack (2016)</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has been attacking critical infrastructure in the U.S. and Europe for about a decade at this point. </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It is feared that Dragonfly will attack Ukrainian critical infrastructure and operational technology.</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Some Dragonfly Attack Methods</a:t>
            </a:r>
            <a:endParaRPr>
              <a:latin typeface="Fira Code"/>
              <a:ea typeface="Fira Code"/>
              <a:cs typeface="Fira Code"/>
              <a:sym typeface="Fira Code"/>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3"/>
              </a:rPr>
              <a:t>Account Manipulation</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4"/>
              </a:rPr>
              <a:t>Python Scripts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5"/>
              </a:rPr>
              <a:t>Exploit Public-Facing Application</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6"/>
              </a:rPr>
              <a:t>Masquerading</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7"/>
              </a:rPr>
              <a:t>Remote Services: Remote Desktop Protocol</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8"/>
              </a:rPr>
              <a:t>Screen Capture</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9"/>
              </a:rPr>
              <a:t>Supply Chain Compromise: Compromise Software Supply Chain</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10"/>
              </a:rPr>
              <a:t>User Execution: Malicious File</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What can we conclude from Dragonfly?</a:t>
            </a:r>
            <a:endParaRPr>
              <a:latin typeface="Fira Code"/>
              <a:ea typeface="Fira Code"/>
              <a:cs typeface="Fira Code"/>
              <a:sym typeface="Fira Code"/>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is a dangerous advanced persistent threat group supported by the Russian government most known for their numerous attacks on critical infrastructure and operational technology.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uses malware, scripting, account manipulation, spear-phishing, and drive-by compromise to attack companies and collect intelligence.</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is more of a mosquito in the fact that it’s just an overall annoyance to the </a:t>
            </a:r>
            <a:r>
              <a:rPr lang="en">
                <a:solidFill>
                  <a:srgbClr val="F3F3F3"/>
                </a:solidFill>
                <a:latin typeface="Fira Sans Light"/>
                <a:ea typeface="Fira Sans Light"/>
                <a:cs typeface="Fira Sans Light"/>
                <a:sym typeface="Fira Sans Light"/>
              </a:rPr>
              <a:t>world.</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DragonOK</a:t>
            </a:r>
            <a:endParaRPr>
              <a:latin typeface="Fira Code"/>
              <a:ea typeface="Fira Code"/>
              <a:cs typeface="Fira Code"/>
              <a:sym typeface="Fira Code"/>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Char char="●"/>
            </a:pPr>
            <a:r>
              <a:rPr lang="en">
                <a:solidFill>
                  <a:srgbClr val="F3F3F3"/>
                </a:solidFill>
              </a:rPr>
              <a:t>Chinese threat group that is known to target Japanese companies with phishing emails.</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Thought to have a relationship with the threat group Moafee, another Chinese threat group thought to be operating out of Guangdong province.</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Known to use “decoy documents” to distract victims.</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Also know to target organizations in the US defense industrial base.</a:t>
            </a:r>
            <a:endParaRPr>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DragonOK Attack Vector</a:t>
            </a:r>
            <a:endParaRPr>
              <a:latin typeface="Fira Code"/>
              <a:ea typeface="Fira Code"/>
              <a:cs typeface="Fira Code"/>
              <a:sym typeface="Fira Code"/>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DragonOK often uses spear-phishing to attack it’s targets.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They adapt the language used to match their target audience with convincing grammar.</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They attach executable files embedded in ZIP archives or </a:t>
            </a:r>
            <a:r>
              <a:rPr lang="en">
                <a:solidFill>
                  <a:srgbClr val="F3F3F3"/>
                </a:solidFill>
                <a:latin typeface="Fira Sans Light"/>
                <a:ea typeface="Fira Sans Light"/>
                <a:cs typeface="Fira Sans Light"/>
                <a:sym typeface="Fira Sans Light"/>
              </a:rPr>
              <a:t>password-protected Microsoft Office documents.</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DragonOK Malware</a:t>
            </a:r>
            <a:endParaRPr>
              <a:latin typeface="Fira Code"/>
              <a:ea typeface="Fira Code"/>
              <a:cs typeface="Fira Code"/>
              <a:sym typeface="Fira Code"/>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3"/>
              </a:rPr>
              <a:t>PlugX</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4"/>
              </a:rPr>
              <a:t>PoisonIvy</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What can we conclude from DragonOK?</a:t>
            </a:r>
            <a:endParaRPr>
              <a:latin typeface="Fira Code"/>
              <a:ea typeface="Fira Code"/>
              <a:cs typeface="Fira Code"/>
              <a:sym typeface="Fira Code"/>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DragonOK is a dangerous phishing organization that operates in China.</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They often target Japanese and Taiwanese organizations, usually nations or militaries that have a sphere of influence in the South China Sea.</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They are dangerous in that they can send emails with no suspicion of phishing, as the grammar is perfect and the files attached are not suspicious.</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3F3F3"/>
                </a:solidFill>
                <a:latin typeface="Fira Code"/>
                <a:ea typeface="Fira Code"/>
                <a:cs typeface="Fira Code"/>
                <a:sym typeface="Fira Code"/>
              </a:rPr>
              <a:t>Similarities Between Them</a:t>
            </a:r>
            <a:endParaRPr>
              <a:solidFill>
                <a:srgbClr val="F3F3F3"/>
              </a:solidFill>
              <a:latin typeface="Fira Code"/>
              <a:ea typeface="Fira Code"/>
              <a:cs typeface="Fira Code"/>
              <a:sym typeface="Fira Code"/>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DragonOK and Deep Panda are Chinese threat groups.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DragonOK, Deep Panda, and Dragonfly all use phishing tactics to attack their victims.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All three threat groups use some form of malware to infect the network/machine they attack.</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Differences?</a:t>
            </a:r>
            <a:endParaRPr>
              <a:latin typeface="Fira Code"/>
              <a:ea typeface="Fira Code"/>
              <a:cs typeface="Fira Code"/>
              <a:sym typeface="Fira Code"/>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is Russian.</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Types of malware used.</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Goals.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Not much else?</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Sources</a:t>
            </a:r>
            <a:endParaRPr>
              <a:latin typeface="Fira Code"/>
              <a:ea typeface="Fira Code"/>
              <a:cs typeface="Fira Code"/>
              <a:sym typeface="Fira Code"/>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latin typeface="Fira Sans Light"/>
                <a:ea typeface="Fira Sans Light"/>
                <a:cs typeface="Fira Sans Light"/>
                <a:sym typeface="Fira Sans Light"/>
                <a:hlinkClick r:id="rId3"/>
              </a:rPr>
              <a:t>https://www.fireeye.com/content/dam/fireeye-www/global/en/current-threats/pdfs/wp-operation-quantum-entanglement.pdf</a:t>
            </a:r>
            <a:endParaRPr>
              <a:solidFill>
                <a:srgbClr val="F3F3F3"/>
              </a:solidFill>
              <a:latin typeface="Fira Sans Light"/>
              <a:ea typeface="Fira Sans Light"/>
              <a:cs typeface="Fira Sans Light"/>
              <a:sym typeface="Fira Sans Light"/>
            </a:endParaRPr>
          </a:p>
          <a:p>
            <a:pPr indent="0" lvl="0" marL="0" rtl="0" algn="l">
              <a:spcBef>
                <a:spcPts val="1200"/>
              </a:spcBef>
              <a:spcAft>
                <a:spcPts val="0"/>
              </a:spcAft>
              <a:buNone/>
            </a:pPr>
            <a:r>
              <a:rPr lang="en" u="sng">
                <a:solidFill>
                  <a:schemeClr val="hlink"/>
                </a:solidFill>
                <a:latin typeface="Fira Sans Light"/>
                <a:ea typeface="Fira Sans Light"/>
                <a:cs typeface="Fira Sans Light"/>
                <a:sym typeface="Fira Sans Light"/>
                <a:hlinkClick r:id="rId4"/>
              </a:rPr>
              <a:t>https://unit42.paloaltonetworks.com/unit42-dragonok-updates-toolset-targets-multiple-geographic-regions/</a:t>
            </a:r>
            <a:endParaRPr>
              <a:solidFill>
                <a:srgbClr val="F3F3F3"/>
              </a:solidFill>
              <a:latin typeface="Fira Sans Light"/>
              <a:ea typeface="Fira Sans Light"/>
              <a:cs typeface="Fira Sans Light"/>
              <a:sym typeface="Fira Sans Light"/>
            </a:endParaRPr>
          </a:p>
          <a:p>
            <a:pPr indent="0" lvl="0" marL="0" rtl="0" algn="l">
              <a:spcBef>
                <a:spcPts val="1200"/>
              </a:spcBef>
              <a:spcAft>
                <a:spcPts val="1200"/>
              </a:spcAft>
              <a:buNone/>
            </a:pPr>
            <a:r>
              <a:rPr lang="en" u="sng">
                <a:solidFill>
                  <a:schemeClr val="hlink"/>
                </a:solidFill>
                <a:latin typeface="Fira Sans Light"/>
                <a:ea typeface="Fira Sans Light"/>
                <a:cs typeface="Fira Sans Light"/>
                <a:sym typeface="Fira Sans Light"/>
                <a:hlinkClick r:id="rId5"/>
              </a:rPr>
              <a:t>https://teampassword.com/blog/who-is-deep-panda-and-how-can-you-protect-yourself</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Deep Panda</a:t>
            </a:r>
            <a:endParaRPr>
              <a:latin typeface="Fira Code"/>
              <a:ea typeface="Fira Code"/>
              <a:cs typeface="Fira Code"/>
              <a:sym typeface="Fira Cod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Chinese threat group with suspected ties to the Chinese government.</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Mainly targets defense, finance, energy, pharmaceutical, telecommunications, high tech, education, manufacturing, and legal services.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First discovered by CrowdStrike in 2011 when they attacked a Fortune 500 company.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gets its name from the reference name </a:t>
            </a:r>
            <a:r>
              <a:rPr i="1" lang="en">
                <a:solidFill>
                  <a:srgbClr val="F3F3F3"/>
                </a:solidFill>
                <a:latin typeface="Fira Sans Light"/>
                <a:ea typeface="Fira Sans Light"/>
                <a:cs typeface="Fira Sans Light"/>
                <a:sym typeface="Fira Sans Light"/>
              </a:rPr>
              <a:t>Deep</a:t>
            </a:r>
            <a:r>
              <a:rPr lang="en">
                <a:solidFill>
                  <a:srgbClr val="F3F3F3"/>
                </a:solidFill>
                <a:latin typeface="Fira Sans Light"/>
                <a:ea typeface="Fira Sans Light"/>
                <a:cs typeface="Fira Sans Light"/>
                <a:sym typeface="Fira Sans Light"/>
              </a:rPr>
              <a:t> and </a:t>
            </a:r>
            <a:r>
              <a:rPr i="1" lang="en">
                <a:solidFill>
                  <a:srgbClr val="F3F3F3"/>
                </a:solidFill>
                <a:latin typeface="Fira Sans Light"/>
                <a:ea typeface="Fira Sans Light"/>
                <a:cs typeface="Fira Sans Light"/>
                <a:sym typeface="Fira Sans Light"/>
              </a:rPr>
              <a:t>Panda</a:t>
            </a:r>
            <a:r>
              <a:rPr lang="en">
                <a:solidFill>
                  <a:srgbClr val="F3F3F3"/>
                </a:solidFill>
                <a:latin typeface="Fira Sans Light"/>
                <a:ea typeface="Fira Sans Light"/>
                <a:cs typeface="Fira Sans Light"/>
                <a:sym typeface="Fira Sans Light"/>
              </a:rPr>
              <a:t> being CrownStrike’s term for Chinese APT groups.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is notorious for being very hard to remove from a </a:t>
            </a:r>
            <a:r>
              <a:rPr lang="en">
                <a:solidFill>
                  <a:srgbClr val="F3F3F3"/>
                </a:solidFill>
                <a:latin typeface="Fira Sans Light"/>
                <a:ea typeface="Fira Sans Light"/>
                <a:cs typeface="Fira Sans Light"/>
                <a:sym typeface="Fira Sans Light"/>
              </a:rPr>
              <a:t>network</a:t>
            </a:r>
            <a:r>
              <a:rPr lang="en">
                <a:solidFill>
                  <a:srgbClr val="F3F3F3"/>
                </a:solidFill>
                <a:latin typeface="Fira Sans Light"/>
                <a:ea typeface="Fira Sans Light"/>
                <a:cs typeface="Fira Sans Light"/>
                <a:sym typeface="Fira Sans Light"/>
              </a:rPr>
              <a:t>, as they create backdoors faster than they are removed.</a:t>
            </a:r>
            <a:endParaRPr baseline="30000">
              <a:solidFill>
                <a:srgbClr val="F3F3F3"/>
              </a:solidFill>
            </a:endParaRPr>
          </a:p>
        </p:txBody>
      </p:sp>
      <p:sp>
        <p:nvSpPr>
          <p:cNvPr id="62" name="Google Shape;62;p14"/>
          <p:cNvSpPr txBox="1"/>
          <p:nvPr/>
        </p:nvSpPr>
        <p:spPr>
          <a:xfrm>
            <a:off x="311700" y="4568875"/>
            <a:ext cx="8664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Fira Code"/>
              <a:buAutoNum type="arabicPeriod"/>
            </a:pPr>
            <a:r>
              <a:rPr lang="en" u="sng">
                <a:solidFill>
                  <a:schemeClr val="hlink"/>
                </a:solidFill>
                <a:latin typeface="Fira Code"/>
                <a:ea typeface="Fira Code"/>
                <a:cs typeface="Fira Code"/>
                <a:sym typeface="Fira Code"/>
                <a:hlinkClick r:id="rId3"/>
              </a:rPr>
              <a:t> TeamPassword: Who is Deep Panda and how can you protect yourself?</a:t>
            </a:r>
            <a:endParaRPr>
              <a:solidFill>
                <a:srgbClr val="F3F3F3"/>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Deep Panda Aliases</a:t>
            </a:r>
            <a:endParaRPr>
              <a:latin typeface="Fira Code"/>
              <a:ea typeface="Fira Code"/>
              <a:cs typeface="Fira Code"/>
              <a:sym typeface="Fira Code"/>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PinkPanther</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KungFu Kittens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Group 72</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Shell Crew</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Black Vine</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WebMasters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APT19 (speculation)</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Sans"/>
                <a:ea typeface="Fira Sans"/>
                <a:cs typeface="Fira Sans"/>
                <a:sym typeface="Fira Sans"/>
              </a:rPr>
              <a:t>Some Deep Panda Attacks</a:t>
            </a:r>
            <a:endParaRPr>
              <a:latin typeface="Fira Sans"/>
              <a:ea typeface="Fira Sans"/>
              <a:cs typeface="Fira Sans"/>
              <a:sym typeface="Fira Sans"/>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3"/>
              </a:rPr>
              <a:t>Adobe Breach (2013)</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In 2013, Deep Panda breached Adobe ColdFusion’s web server. Once inside, they immediately began injecting malware, creating backdoors, and stealing user data, including usernames, passwords, and payment information. This affected 38 million users, and Adobe had to settle a $1 million lawsuit.</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4"/>
              </a:rPr>
              <a:t>United States Office of Personnel Management (OPM) Breach - 2015</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In 2015, Deep Panda infiltrated OPM with the intent to steal personal records of up to four million people. This attack was one of the largest breaches of government data in history.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u="sng">
                <a:solidFill>
                  <a:schemeClr val="hlink"/>
                </a:solidFill>
                <a:latin typeface="Fira Sans Light"/>
                <a:ea typeface="Fira Sans Light"/>
                <a:cs typeface="Fira Sans Light"/>
                <a:sym typeface="Fira Sans Light"/>
                <a:hlinkClick r:id="rId5"/>
              </a:rPr>
              <a:t>Anthem Medical Data Breach - 2015</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The largest healthcare attack in history, Deep Panda infiltrated Anthem database and stole personal information of over 80 million Americans. It was noticed nearly a month after the breach, when Anthem employees noticed database queries being made. </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How?</a:t>
            </a:r>
            <a:endParaRPr>
              <a:latin typeface="Fira Code"/>
              <a:ea typeface="Fira Code"/>
              <a:cs typeface="Fira Code"/>
              <a:sym typeface="Fira Code"/>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is proficient at locating software vulnerabilities, and it is speculated that they use spies for social engineering tactics.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Procedure</a:t>
            </a:r>
            <a:r>
              <a:rPr lang="en">
                <a:solidFill>
                  <a:srgbClr val="F3F3F3"/>
                </a:solidFill>
                <a:latin typeface="Fira Sans Light"/>
                <a:ea typeface="Fira Sans Light"/>
                <a:cs typeface="Fira Sans Light"/>
                <a:sym typeface="Fira Sans Light"/>
              </a:rPr>
              <a:t>:</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Deep Panda discovers a software vulnerability.</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They breach the software and begin creating backdoors.</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They set up a fake user account and </a:t>
            </a:r>
            <a:r>
              <a:rPr lang="en">
                <a:solidFill>
                  <a:srgbClr val="F3F3F3"/>
                </a:solidFill>
                <a:latin typeface="Fira Sans Light"/>
                <a:ea typeface="Fira Sans Light"/>
                <a:cs typeface="Fira Sans Light"/>
                <a:sym typeface="Fira Sans Light"/>
              </a:rPr>
              <a:t>deploy a spear-phishing attack, since it is nearly impossible for company employees to notice that someone on their network is malicious.</a:t>
            </a:r>
            <a:endParaRPr>
              <a:solidFill>
                <a:srgbClr val="F3F3F3"/>
              </a:solidFill>
              <a:latin typeface="Fira Sans Light"/>
              <a:ea typeface="Fira Sans Light"/>
              <a:cs typeface="Fira Sans Light"/>
              <a:sym typeface="Fira Sans Light"/>
            </a:endParaRPr>
          </a:p>
          <a:p>
            <a:pPr indent="-317500" lvl="1" marL="914400" rtl="0" algn="l">
              <a:spcBef>
                <a:spcPts val="0"/>
              </a:spcBef>
              <a:spcAft>
                <a:spcPts val="0"/>
              </a:spcAft>
              <a:buClr>
                <a:srgbClr val="F3F3F3"/>
              </a:buClr>
              <a:buSzPts val="1400"/>
              <a:buFont typeface="Fira Sans Light"/>
              <a:buChar char="○"/>
            </a:pPr>
            <a:r>
              <a:rPr lang="en">
                <a:solidFill>
                  <a:srgbClr val="F3F3F3"/>
                </a:solidFill>
                <a:latin typeface="Fira Sans Light"/>
                <a:ea typeface="Fira Sans Light"/>
                <a:cs typeface="Fira Sans Light"/>
                <a:sym typeface="Fira Sans Light"/>
              </a:rPr>
              <a:t>The employees click on the link provided and Deep Panda now has access to their device.</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utilizes spear-phishing as almost a type of lateral movement. They utilize spear-phishing to move deeper into the network and target as many employee machines as possible at the same time.</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Some Common Deep Panda Attack Methods</a:t>
            </a:r>
            <a:endParaRPr>
              <a:latin typeface="Fira Code"/>
              <a:ea typeface="Fira Code"/>
              <a:cs typeface="Fira Code"/>
              <a:sym typeface="Fira Cod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3F3F3"/>
              </a:buClr>
              <a:buSzPts val="1600"/>
              <a:buChar char="●"/>
            </a:pPr>
            <a:r>
              <a:rPr lang="en" sz="1600" u="sng">
                <a:solidFill>
                  <a:schemeClr val="hlink"/>
                </a:solidFill>
                <a:hlinkClick r:id="rId3"/>
              </a:rPr>
              <a:t>PowerShell scripts</a:t>
            </a:r>
            <a:endParaRPr sz="1600">
              <a:solidFill>
                <a:srgbClr val="F3F3F3"/>
              </a:solidFill>
            </a:endParaRPr>
          </a:p>
          <a:p>
            <a:pPr indent="-330200" lvl="0" marL="457200" rtl="0" algn="l">
              <a:spcBef>
                <a:spcPts val="0"/>
              </a:spcBef>
              <a:spcAft>
                <a:spcPts val="0"/>
              </a:spcAft>
              <a:buClr>
                <a:srgbClr val="F3F3F3"/>
              </a:buClr>
              <a:buSzPts val="1600"/>
              <a:buChar char="●"/>
            </a:pPr>
            <a:r>
              <a:rPr lang="en" sz="1600" u="sng">
                <a:solidFill>
                  <a:schemeClr val="hlink"/>
                </a:solidFill>
                <a:hlinkClick r:id="rId4"/>
              </a:rPr>
              <a:t>Remote System Discovery</a:t>
            </a:r>
            <a:endParaRPr sz="1600">
              <a:solidFill>
                <a:srgbClr val="F3F3F3"/>
              </a:solidFill>
            </a:endParaRPr>
          </a:p>
          <a:p>
            <a:pPr indent="-330200" lvl="0" marL="457200" rtl="0" algn="l">
              <a:spcBef>
                <a:spcPts val="0"/>
              </a:spcBef>
              <a:spcAft>
                <a:spcPts val="0"/>
              </a:spcAft>
              <a:buClr>
                <a:srgbClr val="F3F3F3"/>
              </a:buClr>
              <a:buSzPts val="1600"/>
              <a:buChar char="●"/>
            </a:pPr>
            <a:r>
              <a:rPr lang="en" sz="1600" u="sng">
                <a:solidFill>
                  <a:schemeClr val="hlink"/>
                </a:solidFill>
                <a:hlinkClick r:id="rId5"/>
              </a:rPr>
              <a:t>Regsvr32</a:t>
            </a:r>
            <a:endParaRPr sz="1600">
              <a:solidFill>
                <a:srgbClr val="F3F3F3"/>
              </a:solidFill>
            </a:endParaRPr>
          </a:p>
          <a:p>
            <a:pPr indent="-330200" lvl="0" marL="457200" rtl="0" algn="l">
              <a:spcBef>
                <a:spcPts val="0"/>
              </a:spcBef>
              <a:spcAft>
                <a:spcPts val="0"/>
              </a:spcAft>
              <a:buClr>
                <a:srgbClr val="F3F3F3"/>
              </a:buClr>
              <a:buSzPts val="1600"/>
              <a:buChar char="●"/>
            </a:pPr>
            <a:r>
              <a:rPr lang="en" sz="1600" u="sng">
                <a:solidFill>
                  <a:schemeClr val="hlink"/>
                </a:solidFill>
                <a:hlinkClick r:id="rId6"/>
              </a:rPr>
              <a:t>Derusbi</a:t>
            </a:r>
            <a:endParaRPr sz="1600">
              <a:solidFill>
                <a:srgbClr val="F3F3F3"/>
              </a:solidFill>
            </a:endParaRPr>
          </a:p>
          <a:p>
            <a:pPr indent="-330200" lvl="0" marL="457200" rtl="0" algn="l">
              <a:spcBef>
                <a:spcPts val="0"/>
              </a:spcBef>
              <a:spcAft>
                <a:spcPts val="0"/>
              </a:spcAft>
              <a:buClr>
                <a:srgbClr val="F3F3F3"/>
              </a:buClr>
              <a:buSzPts val="1600"/>
              <a:buChar char="●"/>
            </a:pPr>
            <a:r>
              <a:rPr lang="en" sz="1600" u="sng">
                <a:solidFill>
                  <a:schemeClr val="hlink"/>
                </a:solidFill>
                <a:hlinkClick r:id="rId7"/>
              </a:rPr>
              <a:t>Windows Management Instrumentation  (WMI)</a:t>
            </a:r>
            <a:endParaRPr sz="16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What can we conclude from Deep Panda?</a:t>
            </a:r>
            <a:endParaRPr>
              <a:latin typeface="Fira Code"/>
              <a:ea typeface="Fira Code"/>
              <a:cs typeface="Fira Code"/>
              <a:sym typeface="Fira Code"/>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is an extremely dangerous advanced persistent threat group. Notorious for some of the largest data breaches in history.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Deep Panda utilizes malware, spear-phishing, lateral movement, and session hijacking to breach large-scale databases.</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It is unknown but speculated that Deep Panda </a:t>
            </a:r>
            <a:r>
              <a:rPr lang="en">
                <a:solidFill>
                  <a:srgbClr val="F3F3F3"/>
                </a:solidFill>
                <a:latin typeface="Fira Sans Light"/>
                <a:ea typeface="Fira Sans Light"/>
                <a:cs typeface="Fira Sans Light"/>
                <a:sym typeface="Fira Sans Light"/>
              </a:rPr>
              <a:t>works</a:t>
            </a:r>
            <a:r>
              <a:rPr lang="en">
                <a:solidFill>
                  <a:srgbClr val="F3F3F3"/>
                </a:solidFill>
                <a:latin typeface="Fira Sans Light"/>
                <a:ea typeface="Fira Sans Light"/>
                <a:cs typeface="Fira Sans Light"/>
                <a:sym typeface="Fira Sans Light"/>
              </a:rPr>
              <a:t> for the People’s Republic of China.</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Dragonfly</a:t>
            </a:r>
            <a:endParaRPr>
              <a:latin typeface="Fira Code"/>
              <a:ea typeface="Fira Code"/>
              <a:cs typeface="Fira Code"/>
              <a:sym typeface="Fira Code"/>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is an advanced </a:t>
            </a:r>
            <a:r>
              <a:rPr lang="en">
                <a:solidFill>
                  <a:srgbClr val="F3F3F3"/>
                </a:solidFill>
                <a:latin typeface="Fira Sans Light"/>
                <a:ea typeface="Fira Sans Light"/>
                <a:cs typeface="Fira Sans Light"/>
                <a:sym typeface="Fira Sans Light"/>
              </a:rPr>
              <a:t>persistent threat group correlated with the Russia’s Federal Security Service Center 16.</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They have been active since at least 2010-2011.</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Dragonfly often targets defense and aviation companies, industrial control companies, government entities, and critical infrastructure sectors such as power grids. </a:t>
            </a:r>
            <a:endParaRPr>
              <a:solidFill>
                <a:srgbClr val="F3F3F3"/>
              </a:solidFill>
              <a:latin typeface="Fira Sans Light"/>
              <a:ea typeface="Fira Sans Light"/>
              <a:cs typeface="Fira Sans Light"/>
              <a:sym typeface="Fira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a:ea typeface="Fira Code"/>
                <a:cs typeface="Fira Code"/>
                <a:sym typeface="Fira Code"/>
              </a:rPr>
              <a:t>Dragonfly Aliases</a:t>
            </a:r>
            <a:endParaRPr>
              <a:latin typeface="Fira Code"/>
              <a:ea typeface="Fira Code"/>
              <a:cs typeface="Fira Code"/>
              <a:sym typeface="Fira Code"/>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TEMP.Isotope</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DYMALLOY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Berserk Bear</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TG-4192</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Crouching Yeti</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IRON LIBERTY</a:t>
            </a:r>
            <a:endParaRPr>
              <a:solidFill>
                <a:srgbClr val="F3F3F3"/>
              </a:solidFill>
              <a:latin typeface="Fira Sans Light"/>
              <a:ea typeface="Fira Sans Light"/>
              <a:cs typeface="Fira Sans Light"/>
              <a:sym typeface="Fira Sans Light"/>
            </a:endParaRPr>
          </a:p>
          <a:p>
            <a:pPr indent="-342900" lvl="0" marL="457200" rtl="0" algn="l">
              <a:spcBef>
                <a:spcPts val="0"/>
              </a:spcBef>
              <a:spcAft>
                <a:spcPts val="0"/>
              </a:spcAft>
              <a:buClr>
                <a:srgbClr val="F3F3F3"/>
              </a:buClr>
              <a:buSzPts val="1800"/>
              <a:buFont typeface="Fira Sans Light"/>
              <a:buChar char="●"/>
            </a:pPr>
            <a:r>
              <a:rPr lang="en">
                <a:solidFill>
                  <a:srgbClr val="F3F3F3"/>
                </a:solidFill>
                <a:latin typeface="Fira Sans Light"/>
                <a:ea typeface="Fira Sans Light"/>
                <a:cs typeface="Fira Sans Light"/>
                <a:sym typeface="Fira Sans Light"/>
              </a:rPr>
              <a:t>Energetic Bear</a:t>
            </a:r>
            <a:endParaRPr>
              <a:solidFill>
                <a:srgbClr val="F3F3F3"/>
              </a:solidFill>
              <a:latin typeface="Fira Sans Light"/>
              <a:ea typeface="Fira Sans Light"/>
              <a:cs typeface="Fira Sans Light"/>
              <a:sym typeface="Fira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