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Fira Code Light"/>
      <p:regular r:id="rId19"/>
      <p:bold r:id="rId20"/>
    </p:embeddedFont>
    <p:embeddedFont>
      <p:font typeface="Fira Sans ExtraLight"/>
      <p:regular r:id="rId21"/>
      <p:bold r:id="rId22"/>
      <p:italic r:id="rId23"/>
      <p:boldItalic r:id="rId24"/>
    </p:embeddedFont>
    <p:embeddedFont>
      <p:font typeface="Fira Sans"/>
      <p:regular r:id="rId25"/>
      <p:bold r:id="rId26"/>
      <p:italic r:id="rId27"/>
      <p:boldItalic r:id="rId28"/>
    </p:embeddedFont>
    <p:embeddedFont>
      <p:font typeface="Fira Code"/>
      <p:regular r:id="rId29"/>
      <p:bold r:id="rId30"/>
    </p:embeddedFont>
    <p:embeddedFont>
      <p:font typeface="Fira Sans Ligh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CodeLight-bold.fntdata"/><Relationship Id="rId22" Type="http://schemas.openxmlformats.org/officeDocument/2006/relationships/font" Target="fonts/FiraSansExtraLight-bold.fntdata"/><Relationship Id="rId21" Type="http://schemas.openxmlformats.org/officeDocument/2006/relationships/font" Target="fonts/FiraSansExtraLight-regular.fntdata"/><Relationship Id="rId24" Type="http://schemas.openxmlformats.org/officeDocument/2006/relationships/font" Target="fonts/FiraSansExtraLight-boldItalic.fntdata"/><Relationship Id="rId23" Type="http://schemas.openxmlformats.org/officeDocument/2006/relationships/font" Target="fonts/FiraSansExtraLigh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-bold.fntdata"/><Relationship Id="rId25" Type="http://schemas.openxmlformats.org/officeDocument/2006/relationships/font" Target="fonts/FiraSans-regular.fntdata"/><Relationship Id="rId28" Type="http://schemas.openxmlformats.org/officeDocument/2006/relationships/font" Target="fonts/FiraSans-boldItalic.fntdata"/><Relationship Id="rId27" Type="http://schemas.openxmlformats.org/officeDocument/2006/relationships/font" Target="fonts/Fira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Cod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Light-regular.fntdata"/><Relationship Id="rId30" Type="http://schemas.openxmlformats.org/officeDocument/2006/relationships/font" Target="fonts/FiraCode-bold.fntdata"/><Relationship Id="rId11" Type="http://schemas.openxmlformats.org/officeDocument/2006/relationships/slide" Target="slides/slide6.xml"/><Relationship Id="rId33" Type="http://schemas.openxmlformats.org/officeDocument/2006/relationships/font" Target="fonts/FiraSansLight-italic.fntdata"/><Relationship Id="rId10" Type="http://schemas.openxmlformats.org/officeDocument/2006/relationships/slide" Target="slides/slide5.xml"/><Relationship Id="rId32" Type="http://schemas.openxmlformats.org/officeDocument/2006/relationships/font" Target="fonts/FiraSansLigh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FiraSansLight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FiraCodeLigh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b6bee24a5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4b6bee24a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b6bee24a5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4b6bee24a5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b6bee24a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4b6bee24a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b6bee24a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4b6bee24a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b6bee24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4b6bee24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4b6bee24a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4b6bee24a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4b6bee24a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4b6bee24a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b6bee24a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4b6bee24a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4b6bee24a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4b6bee24a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4b6bee24a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4b6bee24a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b6bee24a5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4b6bee24a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b6bee24a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4b6bee24a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Kali Linux Commands Practice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Devin Rankin, Parth Patel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Code"/>
                <a:ea typeface="Fira Code"/>
                <a:cs typeface="Fira Code"/>
                <a:sym typeface="Fira Code"/>
              </a:rPr>
              <a:t>k</a:t>
            </a:r>
            <a:r>
              <a:rPr lang="en">
                <a:latin typeface="Fira Code"/>
                <a:ea typeface="Fira Code"/>
                <a:cs typeface="Fira Code"/>
                <a:sym typeface="Fira Code"/>
              </a:rPr>
              <a:t>ill [arg][id]</a:t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328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k</a:t>
            </a:r>
            <a:r>
              <a:rPr lang="en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ill simply kills (ends) the running PID or signal given.</a:t>
            </a:r>
            <a:endParaRPr>
              <a:solidFill>
                <a:schemeClr val="dk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0125" y="1505325"/>
            <a:ext cx="5244599" cy="1980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Code"/>
                <a:ea typeface="Fira Code"/>
                <a:cs typeface="Fira Code"/>
                <a:sym typeface="Fira Code"/>
              </a:rPr>
              <a:t>f</a:t>
            </a:r>
            <a:r>
              <a:rPr lang="en">
                <a:latin typeface="Fira Code"/>
                <a:ea typeface="Fira Code"/>
                <a:cs typeface="Fira Code"/>
                <a:sym typeface="Fira Code"/>
              </a:rPr>
              <a:t>ind [arg][starting-point][expression]</a:t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f</a:t>
            </a:r>
            <a:r>
              <a:rPr lang="en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ind searches the given directory tree rooted at the starting-point for the given expression from left to right according to operator precedence. It searches until an outcome is known. If nothing is found, it moves onto the next directory. </a:t>
            </a:r>
            <a:endParaRPr>
              <a:solidFill>
                <a:schemeClr val="dk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8175" y="1297275"/>
            <a:ext cx="4267200" cy="217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Code"/>
                <a:ea typeface="Fira Code"/>
                <a:cs typeface="Fira Code"/>
                <a:sym typeface="Fira Code"/>
              </a:rPr>
              <a:t>s</a:t>
            </a:r>
            <a:r>
              <a:rPr lang="en">
                <a:latin typeface="Fira Code"/>
                <a:ea typeface="Fira Code"/>
                <a:cs typeface="Fira Code"/>
                <a:sym typeface="Fira Code"/>
              </a:rPr>
              <a:t>um [options][file]</a:t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434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s</a:t>
            </a:r>
            <a:r>
              <a:rPr lang="en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um prints the checksum and block count for the given file. If no file is given, or file is -, reads standard input.</a:t>
            </a:r>
            <a:endParaRPr>
              <a:solidFill>
                <a:schemeClr val="dk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0500" y="1170125"/>
            <a:ext cx="4181100" cy="2074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c [options][file]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4260300" cy="18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w</a:t>
            </a:r>
            <a:r>
              <a:rPr lang="en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 prints new line, word, and byte counts of a given file, and line count if more than one files are given. If no file is given, or the file is -, reads standard input.</a:t>
            </a:r>
            <a:endParaRPr>
              <a:solidFill>
                <a:schemeClr val="dk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9725" y="199225"/>
            <a:ext cx="4267200" cy="2254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2605670"/>
            <a:ext cx="3506402" cy="2385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242375" y="1209300"/>
            <a:ext cx="2057700" cy="3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grep (global regular expression print) is a useful command used to match regular expressions to a file. It asks for a pattern of text and returns it’s finding to you in the command line.</a:t>
            </a:r>
            <a:endParaRPr sz="1700">
              <a:solidFill>
                <a:schemeClr val="dk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5000" y="1382675"/>
            <a:ext cx="6469800" cy="3357826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381450" y="312100"/>
            <a:ext cx="7975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Fira Code"/>
                <a:ea typeface="Fira Code"/>
                <a:cs typeface="Fira Code"/>
                <a:sym typeface="Fira Code"/>
              </a:rPr>
              <a:t>g</a:t>
            </a:r>
            <a:r>
              <a:rPr lang="en" sz="2400">
                <a:solidFill>
                  <a:srgbClr val="F3F3F3"/>
                </a:solidFill>
                <a:latin typeface="Fira Code"/>
                <a:ea typeface="Fira Code"/>
                <a:cs typeface="Fira Code"/>
                <a:sym typeface="Fira Code"/>
              </a:rPr>
              <a:t>rep [pattern] [file]</a:t>
            </a:r>
            <a:endParaRPr sz="2400">
              <a:solidFill>
                <a:srgbClr val="F3F3F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Code"/>
                <a:ea typeface="Fira Code"/>
                <a:cs typeface="Fira Code"/>
                <a:sym typeface="Fira Code"/>
              </a:rPr>
              <a:t>du [arg] [filepath]</a:t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255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du checks the information of disk usage from a given file path. If no file path is given, it just prints the disk usage of the files in the current directory the user is in.</a:t>
            </a:r>
            <a:endParaRPr>
              <a:solidFill>
                <a:schemeClr val="dk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925" y="1457575"/>
            <a:ext cx="5768300" cy="280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Code Light"/>
                <a:ea typeface="Fira Code Light"/>
                <a:cs typeface="Fira Code Light"/>
                <a:sym typeface="Fira Code Light"/>
              </a:rPr>
              <a:t>p</a:t>
            </a:r>
            <a:r>
              <a:rPr lang="en">
                <a:latin typeface="Fira Code Light"/>
                <a:ea typeface="Fira Code Light"/>
                <a:cs typeface="Fira Code Light"/>
                <a:sym typeface="Fira Code Light"/>
              </a:rPr>
              <a:t>stree [args]</a:t>
            </a:r>
            <a:endParaRPr>
              <a:latin typeface="Fira Code Light"/>
              <a:ea typeface="Fira Code Light"/>
              <a:cs typeface="Fira Code Light"/>
              <a:sym typeface="Fira Code Light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354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</a:t>
            </a:r>
            <a:r>
              <a:rPr lang="en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stree shows all running processes as a tree, with the root being </a:t>
            </a:r>
            <a:r>
              <a:rPr lang="en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PID, or init if PID is omitted. A username may also be specified as an argument, in which case pstree will display all processes in a tree currently used by that user.</a:t>
            </a:r>
            <a:endParaRPr>
              <a:solidFill>
                <a:schemeClr val="dk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2800" y="1170125"/>
            <a:ext cx="4978801" cy="2492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Code"/>
                <a:ea typeface="Fira Code"/>
                <a:cs typeface="Fira Code"/>
                <a:sym typeface="Fira Code"/>
              </a:rPr>
              <a:t>c</a:t>
            </a:r>
            <a:r>
              <a:rPr lang="en">
                <a:latin typeface="Fira Code"/>
                <a:ea typeface="Fira Code"/>
                <a:cs typeface="Fira Code"/>
                <a:sym typeface="Fira Code"/>
              </a:rPr>
              <a:t>hmod [options][permissions][file]</a:t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359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Fira Sans ExtraLight"/>
                <a:ea typeface="Fira Sans ExtraLight"/>
                <a:cs typeface="Fira Sans ExtraLight"/>
                <a:sym typeface="Fira Sans ExtraLight"/>
              </a:rPr>
              <a:t>c</a:t>
            </a:r>
            <a:r>
              <a:rPr lang="en">
                <a:solidFill>
                  <a:schemeClr val="dk1"/>
                </a:solidFill>
                <a:latin typeface="Fira Sans ExtraLight"/>
                <a:ea typeface="Fira Sans ExtraLight"/>
                <a:cs typeface="Fira Sans ExtraLight"/>
                <a:sym typeface="Fira Sans ExtraLight"/>
              </a:rPr>
              <a:t>hmod changes file mode bits, essentially granting or denying permissions to either the user, user’s in the file’s group, others, or all users, depending on options and permissions given.</a:t>
            </a:r>
            <a:endParaRPr>
              <a:solidFill>
                <a:schemeClr val="dk1"/>
              </a:solidFill>
              <a:latin typeface="Fira Sans ExtraLight"/>
              <a:ea typeface="Fira Sans ExtraLight"/>
              <a:cs typeface="Fira Sans ExtraLight"/>
              <a:sym typeface="Fira Sans ExtraLight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9300" y="1170125"/>
            <a:ext cx="4932300" cy="189452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4081200" y="3064650"/>
            <a:ext cx="4888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B7B7B7"/>
                </a:solidFill>
                <a:latin typeface="Fira Sans ExtraLight"/>
                <a:ea typeface="Fira Sans ExtraLight"/>
                <a:cs typeface="Fira Sans ExtraLight"/>
                <a:sym typeface="Fira Sans ExtraLight"/>
              </a:rPr>
              <a:t>In this example, </a:t>
            </a:r>
            <a:r>
              <a:rPr lang="en" sz="1100">
                <a:solidFill>
                  <a:srgbClr val="B7B7B7"/>
                </a:solidFill>
                <a:latin typeface="Fira Sans ExtraLight"/>
                <a:ea typeface="Fira Sans ExtraLight"/>
                <a:cs typeface="Fira Sans ExtraLight"/>
                <a:sym typeface="Fira Sans ExtraLight"/>
              </a:rPr>
              <a:t>chmod 666 file1.txt </a:t>
            </a:r>
            <a:r>
              <a:rPr i="1" lang="en" sz="1100">
                <a:solidFill>
                  <a:srgbClr val="B7B7B7"/>
                </a:solidFill>
                <a:latin typeface="Fira Sans ExtraLight"/>
                <a:ea typeface="Fira Sans ExtraLight"/>
                <a:cs typeface="Fira Sans ExtraLight"/>
                <a:sym typeface="Fira Sans ExtraLight"/>
              </a:rPr>
              <a:t>will change the owner, group, and others file permissions to read &amp; write only.</a:t>
            </a:r>
            <a:endParaRPr i="1" sz="1100">
              <a:solidFill>
                <a:srgbClr val="B7B7B7"/>
              </a:solidFill>
              <a:latin typeface="Fira Sans ExtraLight"/>
              <a:ea typeface="Fira Sans ExtraLight"/>
              <a:cs typeface="Fira Sans ExtraLight"/>
              <a:sym typeface="Fira Sans Extra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Code"/>
                <a:ea typeface="Fira Code"/>
                <a:cs typeface="Fira Code"/>
                <a:sym typeface="Fira Code"/>
              </a:rPr>
              <a:t>c</a:t>
            </a:r>
            <a:r>
              <a:rPr lang="en">
                <a:latin typeface="Fira Code"/>
                <a:ea typeface="Fira Code"/>
                <a:cs typeface="Fira Code"/>
                <a:sym typeface="Fira Code"/>
              </a:rPr>
              <a:t>hgrp [options][group file]</a:t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268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Fira Sans ExtraLight"/>
                <a:ea typeface="Fira Sans ExtraLight"/>
                <a:cs typeface="Fira Sans ExtraLight"/>
                <a:sym typeface="Fira Sans ExtraLight"/>
              </a:rPr>
              <a:t>c</a:t>
            </a:r>
            <a:r>
              <a:rPr lang="en">
                <a:solidFill>
                  <a:schemeClr val="dk1"/>
                </a:solidFill>
                <a:latin typeface="Fira Sans ExtraLight"/>
                <a:ea typeface="Fira Sans ExtraLight"/>
                <a:cs typeface="Fira Sans ExtraLight"/>
                <a:sym typeface="Fira Sans ExtraLight"/>
              </a:rPr>
              <a:t>hgrp changes the user group of a certain file. A reference may also be used, changing all files to group </a:t>
            </a:r>
            <a:r>
              <a:rPr lang="en">
                <a:solidFill>
                  <a:schemeClr val="dk1"/>
                </a:solidFill>
                <a:latin typeface="Fira Sans ExtraLight"/>
                <a:ea typeface="Fira Sans ExtraLight"/>
                <a:cs typeface="Fira Sans ExtraLight"/>
                <a:sym typeface="Fira Sans ExtraLight"/>
              </a:rPr>
              <a:t>reference.</a:t>
            </a:r>
            <a:endParaRPr>
              <a:solidFill>
                <a:schemeClr val="dk1"/>
              </a:solidFill>
              <a:latin typeface="Fira Sans ExtraLight"/>
              <a:ea typeface="Fira Sans ExtraLight"/>
              <a:cs typeface="Fira Sans ExtraLight"/>
              <a:sym typeface="Fira Sans ExtraLight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9000" y="1152475"/>
            <a:ext cx="5733850" cy="161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Code"/>
                <a:ea typeface="Fira Code"/>
                <a:cs typeface="Fira Code"/>
                <a:sym typeface="Fira Code"/>
              </a:rPr>
              <a:t>n</a:t>
            </a:r>
            <a:r>
              <a:rPr lang="en">
                <a:latin typeface="Fira Code"/>
                <a:ea typeface="Fira Code"/>
                <a:cs typeface="Fira Code"/>
                <a:sym typeface="Fira Code"/>
              </a:rPr>
              <a:t>ohup [arg]</a:t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75600"/>
            <a:ext cx="359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n</a:t>
            </a:r>
            <a:r>
              <a:rPr lang="en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ohup runs a process in the background and continues running even after user logout or terminal exit. Unless stated </a:t>
            </a:r>
            <a:r>
              <a:rPr lang="en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otherwise, the </a:t>
            </a:r>
            <a:r>
              <a:rPr lang="en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output is stored in a file called nohup.out. The user may also choose to end the script early, by typing fg, or bringing the process to the foreground.</a:t>
            </a:r>
            <a:endParaRPr>
              <a:solidFill>
                <a:schemeClr val="dk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0850" y="962075"/>
            <a:ext cx="4932302" cy="3041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Code"/>
                <a:ea typeface="Fira Code"/>
                <a:cs typeface="Fira Code"/>
                <a:sym typeface="Fira Code"/>
              </a:rPr>
              <a:t>l</a:t>
            </a:r>
            <a:r>
              <a:rPr lang="en">
                <a:latin typeface="Fira Code"/>
                <a:ea typeface="Fira Code"/>
                <a:cs typeface="Fira Code"/>
                <a:sym typeface="Fira Code"/>
              </a:rPr>
              <a:t>ast [arg][username]</a:t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635350" y="1175575"/>
            <a:ext cx="6080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l</a:t>
            </a:r>
            <a:r>
              <a:rPr lang="en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ast shows a list of the last logged in users, the time they </a:t>
            </a:r>
            <a:r>
              <a:rPr lang="en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connected, </a:t>
            </a:r>
            <a:r>
              <a:rPr lang="en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the time they disconnected, and </a:t>
            </a:r>
            <a:r>
              <a:rPr lang="en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how they disconnected. This is only a list of the users tracked since the /var/log/wtmp file was created.</a:t>
            </a:r>
            <a:endParaRPr>
              <a:solidFill>
                <a:schemeClr val="dk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375" y="2646874"/>
            <a:ext cx="6462126" cy="183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Code"/>
                <a:ea typeface="Fira Code"/>
                <a:cs typeface="Fira Code"/>
                <a:sym typeface="Fira Code"/>
              </a:rPr>
              <a:t>t</a:t>
            </a:r>
            <a:r>
              <a:rPr lang="en">
                <a:latin typeface="Fira Code"/>
                <a:ea typeface="Fira Code"/>
                <a:cs typeface="Fira Code"/>
                <a:sym typeface="Fira Code"/>
              </a:rPr>
              <a:t>op [arg]</a:t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t</a:t>
            </a:r>
            <a:r>
              <a:rPr lang="en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op (table of processes) shows a table of the running processes, displaying a dynamic real-time view of the </a:t>
            </a:r>
            <a:r>
              <a:rPr lang="en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system</a:t>
            </a:r>
            <a:r>
              <a:rPr lang="en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. The top half will contain statistics and usages, while the lower is current running processes. Pressing q will exit the command.</a:t>
            </a:r>
            <a:endParaRPr>
              <a:solidFill>
                <a:schemeClr val="dk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92450"/>
            <a:ext cx="4267200" cy="3358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