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0" r:id="rId3"/>
  </p:sldMasterIdLst>
  <p:notesMasterIdLst>
    <p:notesMasterId r:id="rId30"/>
  </p:notesMasterIdLst>
  <p:sldIdLst>
    <p:sldId id="256" r:id="rId4"/>
    <p:sldId id="270" r:id="rId5"/>
    <p:sldId id="271" r:id="rId6"/>
    <p:sldId id="272" r:id="rId7"/>
    <p:sldId id="273" r:id="rId8"/>
    <p:sldId id="274" r:id="rId9"/>
    <p:sldId id="296" r:id="rId10"/>
    <p:sldId id="297" r:id="rId11"/>
    <p:sldId id="303" r:id="rId12"/>
    <p:sldId id="298" r:id="rId13"/>
    <p:sldId id="310" r:id="rId14"/>
    <p:sldId id="299" r:id="rId15"/>
    <p:sldId id="311" r:id="rId16"/>
    <p:sldId id="300" r:id="rId17"/>
    <p:sldId id="301" r:id="rId18"/>
    <p:sldId id="304" r:id="rId19"/>
    <p:sldId id="312" r:id="rId20"/>
    <p:sldId id="302" r:id="rId21"/>
    <p:sldId id="313" r:id="rId22"/>
    <p:sldId id="284" r:id="rId23"/>
    <p:sldId id="305" r:id="rId24"/>
    <p:sldId id="306" r:id="rId25"/>
    <p:sldId id="307" r:id="rId26"/>
    <p:sldId id="308" r:id="rId27"/>
    <p:sldId id="309" r:id="rId28"/>
    <p:sldId id="269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70"/>
            <p14:sldId id="271"/>
            <p14:sldId id="272"/>
            <p14:sldId id="273"/>
            <p14:sldId id="274"/>
            <p14:sldId id="296"/>
            <p14:sldId id="297"/>
            <p14:sldId id="303"/>
            <p14:sldId id="298"/>
            <p14:sldId id="310"/>
            <p14:sldId id="299"/>
            <p14:sldId id="311"/>
            <p14:sldId id="300"/>
            <p14:sldId id="301"/>
            <p14:sldId id="304"/>
            <p14:sldId id="312"/>
            <p14:sldId id="302"/>
            <p14:sldId id="313"/>
            <p14:sldId id="284"/>
            <p14:sldId id="305"/>
            <p14:sldId id="306"/>
            <p14:sldId id="307"/>
            <p14:sldId id="308"/>
            <p14:sldId id="309"/>
            <p14:sldId id="26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2" autoAdjust="0"/>
    <p:restoredTop sz="82100" autoAdjust="0"/>
  </p:normalViewPr>
  <p:slideViewPr>
    <p:cSldViewPr>
      <p:cViewPr varScale="1">
        <p:scale>
          <a:sx n="62" d="100"/>
          <a:sy n="62" d="100"/>
        </p:scale>
        <p:origin x="-143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t>2016/9/7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81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>
                <a:latin typeface="黑体" pitchFamily="49" charset="-122"/>
                <a:ea typeface="黑体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1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itchFamily="2" charset="2"/>
              <a:buChar char="n"/>
              <a:defRPr sz="1600"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itchFamily="2" charset="2"/>
              <a:buChar char="p"/>
              <a:defRPr sz="1400">
                <a:latin typeface="华文细黑" pitchFamily="2" charset="-122"/>
                <a:ea typeface="华文细黑" pitchFamily="2" charset="-122"/>
              </a:defRPr>
            </a:lvl4pPr>
            <a:lvl5pPr>
              <a:defRPr sz="12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052736"/>
            <a:ext cx="8134672" cy="1728191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chemeClr val="tx1"/>
                </a:solidFill>
                <a:ea typeface="宋体" pitchFamily="2" charset="-122"/>
              </a:rPr>
              <a:t>数字逻辑设计实验</a:t>
            </a:r>
            <a:endParaRPr lang="zh-CN" altLang="en-US" sz="4000" dirty="0">
              <a:effectLst/>
              <a:latin typeface="黑体"/>
              <a:ea typeface="黑体"/>
              <a:cs typeface="黑体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21088"/>
            <a:ext cx="6400800" cy="2112640"/>
          </a:xfrm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王总辉</a:t>
            </a:r>
            <a:endParaRPr lang="en-US" altLang="zh-CN" sz="2800" dirty="0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zhwang@zju.edu.cn</a:t>
            </a: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手机：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13588881787(651787)</a:t>
            </a:r>
          </a:p>
          <a:p>
            <a:pPr marL="0" lvl="1"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</a:rPr>
              <a:t>http://10.71.45.100/</a:t>
            </a:r>
            <a:endParaRPr lang="en-US" altLang="zh-CN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2016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月</a:t>
            </a: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endParaRPr lang="zh-CN" altLang="en-US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2916233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实验</a:t>
            </a:r>
            <a:r>
              <a:rPr lang="en-US" altLang="zh-CN" sz="3600" b="1" dirty="0" smtClean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10</a:t>
            </a:r>
            <a:r>
              <a:rPr lang="zh-CN" altLang="en-US" sz="3600" b="1" dirty="0" smtClean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、</a:t>
            </a:r>
            <a:r>
              <a:rPr lang="zh-CN" altLang="zh-CN" sz="3600" b="1" dirty="0" smtClean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锁存器</a:t>
            </a:r>
            <a:r>
              <a:rPr lang="zh-CN" altLang="zh-CN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与触发器基本原理</a:t>
            </a:r>
            <a:endParaRPr lang="en-US" altLang="zh-CN" sz="3600" b="1" dirty="0">
              <a:solidFill>
                <a:srgbClr val="3333FF"/>
              </a:solidFill>
              <a:latin typeface="Helvetic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66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门</a:t>
            </a:r>
            <a:r>
              <a:rPr lang="zh-CN" altLang="en-US" dirty="0" smtClean="0"/>
              <a:t>控</a:t>
            </a:r>
            <a:r>
              <a:rPr lang="en-US" altLang="zh-CN" dirty="0" smtClean="0"/>
              <a:t>SR</a:t>
            </a:r>
            <a:r>
              <a:rPr lang="zh-CN" altLang="en-US" dirty="0" smtClean="0"/>
              <a:t>锁存器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738925"/>
              </p:ext>
            </p:extLst>
          </p:nvPr>
        </p:nvGraphicFramePr>
        <p:xfrm>
          <a:off x="251520" y="2276872"/>
          <a:ext cx="4101187" cy="2880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0" name="Visio" r:id="rId3" imgW="1245715" imgH="876169" progId="Visio.Drawing.11">
                  <p:embed/>
                </p:oleObj>
              </mc:Choice>
              <mc:Fallback>
                <p:oleObj name="Visio" r:id="rId3" imgW="1245715" imgH="876169" progId="Visio.Drawing.11">
                  <p:embed/>
                  <p:pic>
                    <p:nvPicPr>
                      <p:cNvPr id="0" name="带有使能的RS触发器电路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276872"/>
                        <a:ext cx="4101187" cy="2880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带有使能的RS触发器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826576"/>
              </p:ext>
            </p:extLst>
          </p:nvPr>
        </p:nvGraphicFramePr>
        <p:xfrm>
          <a:off x="4716016" y="1556792"/>
          <a:ext cx="4164977" cy="2225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81864"/>
                <a:gridCol w="1109509"/>
                <a:gridCol w="15736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C R S</a:t>
                      </a:r>
                      <a:endParaRPr lang="zh-CN" altLang="en-US" i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Q Q</a:t>
                      </a:r>
                      <a:endParaRPr lang="zh-CN" altLang="en-US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说明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0××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Q Q</a:t>
                      </a:r>
                      <a:endParaRPr lang="zh-CN" altLang="en-US" b="1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保持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1 0 0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Q Q</a:t>
                      </a:r>
                      <a:endParaRPr lang="zh-CN" altLang="en-US" b="1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保持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1 0 1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1 0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置</a:t>
                      </a:r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1 1 0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0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0 1</a:t>
                      </a:r>
                      <a:endParaRPr lang="zh-CN" altLang="en-US" b="1" i="0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置</a:t>
                      </a:r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1 1 1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1 1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未定义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3362976"/>
              </p:ext>
            </p:extLst>
          </p:nvPr>
        </p:nvGraphicFramePr>
        <p:xfrm>
          <a:off x="4788024" y="4427314"/>
          <a:ext cx="4118717" cy="173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1" name="Visio" r:id="rId5" imgW="1135276" imgH="478878" progId="Visio.Drawing.11">
                  <p:embed/>
                </p:oleObj>
              </mc:Choice>
              <mc:Fallback>
                <p:oleObj name="Visio" r:id="rId5" imgW="1135276" imgH="478878" progId="Visio.Drawing.11">
                  <p:embed/>
                  <p:pic>
                    <p:nvPicPr>
                      <p:cNvPr id="0" name="带有使能的RS触发器符号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4427314"/>
                        <a:ext cx="4118717" cy="17379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845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仿真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68760"/>
            <a:ext cx="3754760" cy="5400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altLang="zh-CN" sz="2400" dirty="0" smtClean="0"/>
              <a:t>C=1;R=1;S=1</a:t>
            </a:r>
            <a:r>
              <a:rPr lang="pt-BR" altLang="zh-CN" sz="2400" dirty="0"/>
              <a:t>; #50;</a:t>
            </a:r>
          </a:p>
          <a:p>
            <a:pPr marL="0" indent="0">
              <a:buNone/>
            </a:pPr>
            <a:r>
              <a:rPr lang="pt-BR" altLang="zh-CN" sz="2400" dirty="0" smtClean="0"/>
              <a:t>R=1;S=0</a:t>
            </a:r>
            <a:r>
              <a:rPr lang="pt-BR" altLang="zh-CN" sz="2400" dirty="0"/>
              <a:t>; #50;</a:t>
            </a:r>
          </a:p>
          <a:p>
            <a:pPr marL="0" indent="0">
              <a:buNone/>
            </a:pPr>
            <a:r>
              <a:rPr lang="pt-BR" altLang="zh-CN" sz="2400" dirty="0" smtClean="0"/>
              <a:t>R=1;S=1</a:t>
            </a:r>
            <a:r>
              <a:rPr lang="pt-BR" altLang="zh-CN" sz="2400" dirty="0"/>
              <a:t>; #50;</a:t>
            </a:r>
          </a:p>
          <a:p>
            <a:pPr marL="0" indent="0">
              <a:buNone/>
            </a:pPr>
            <a:r>
              <a:rPr lang="pt-BR" altLang="zh-CN" sz="2400" dirty="0" smtClean="0"/>
              <a:t>R=0;S=1</a:t>
            </a:r>
            <a:r>
              <a:rPr lang="pt-BR" altLang="zh-CN" sz="2400" dirty="0"/>
              <a:t>; #50;</a:t>
            </a:r>
          </a:p>
          <a:p>
            <a:pPr marL="0" indent="0">
              <a:buNone/>
            </a:pPr>
            <a:r>
              <a:rPr lang="pt-BR" altLang="zh-CN" sz="2400" dirty="0" smtClean="0"/>
              <a:t>R=1;S=1</a:t>
            </a:r>
            <a:r>
              <a:rPr lang="pt-BR" altLang="zh-CN" sz="2400" dirty="0"/>
              <a:t>; #50;</a:t>
            </a:r>
          </a:p>
          <a:p>
            <a:pPr marL="0" indent="0">
              <a:buNone/>
            </a:pPr>
            <a:r>
              <a:rPr lang="pt-BR" altLang="zh-CN" sz="2400" dirty="0" smtClean="0"/>
              <a:t>R=0;S=0</a:t>
            </a:r>
            <a:r>
              <a:rPr lang="pt-BR" altLang="zh-CN" sz="2400" dirty="0"/>
              <a:t>; #50;</a:t>
            </a:r>
          </a:p>
          <a:p>
            <a:pPr marL="0" indent="0">
              <a:buNone/>
            </a:pPr>
            <a:r>
              <a:rPr lang="pt-BR" altLang="zh-CN" sz="2400" dirty="0" smtClean="0"/>
              <a:t>R=1;S=1</a:t>
            </a:r>
            <a:r>
              <a:rPr lang="pt-BR" altLang="zh-CN" sz="2400" dirty="0"/>
              <a:t>; #50;	</a:t>
            </a:r>
            <a:r>
              <a:rPr lang="pt-BR" altLang="zh-CN" sz="2400" dirty="0" smtClean="0"/>
              <a:t> </a:t>
            </a:r>
            <a:endParaRPr lang="pt-BR" altLang="zh-CN" sz="2400" dirty="0"/>
          </a:p>
          <a:p>
            <a:pPr marL="0" indent="0">
              <a:buNone/>
            </a:pPr>
            <a:r>
              <a:rPr lang="pt-BR" altLang="zh-CN" sz="2400" dirty="0" smtClean="0"/>
              <a:t>C=0;R=1;S=1</a:t>
            </a:r>
            <a:r>
              <a:rPr lang="pt-BR" altLang="zh-CN" sz="2400" dirty="0"/>
              <a:t>; #50;</a:t>
            </a:r>
          </a:p>
          <a:p>
            <a:pPr marL="0" indent="0">
              <a:buNone/>
            </a:pPr>
            <a:r>
              <a:rPr lang="pt-BR" altLang="zh-CN" sz="2400" dirty="0" smtClean="0"/>
              <a:t>R=1;S=0</a:t>
            </a:r>
            <a:r>
              <a:rPr lang="pt-BR" altLang="zh-CN" sz="2400" dirty="0"/>
              <a:t>; #50;</a:t>
            </a:r>
          </a:p>
          <a:p>
            <a:pPr marL="0" indent="0">
              <a:buNone/>
            </a:pPr>
            <a:r>
              <a:rPr lang="pt-BR" altLang="zh-CN" sz="2400" dirty="0" smtClean="0"/>
              <a:t>R=1;S=1</a:t>
            </a:r>
            <a:r>
              <a:rPr lang="pt-BR" altLang="zh-CN" sz="2400" dirty="0"/>
              <a:t>; #50;</a:t>
            </a:r>
          </a:p>
          <a:p>
            <a:pPr marL="0" indent="0">
              <a:buNone/>
            </a:pPr>
            <a:r>
              <a:rPr lang="pt-BR" altLang="zh-CN" sz="2400" dirty="0" smtClean="0"/>
              <a:t>R=0;S=1</a:t>
            </a:r>
            <a:r>
              <a:rPr lang="pt-BR" altLang="zh-CN" sz="2400" dirty="0"/>
              <a:t>; #50;</a:t>
            </a:r>
          </a:p>
          <a:p>
            <a:pPr marL="0" indent="0">
              <a:buNone/>
            </a:pPr>
            <a:r>
              <a:rPr lang="pt-BR" altLang="zh-CN" sz="2400" dirty="0" smtClean="0"/>
              <a:t>R=1;S=1</a:t>
            </a:r>
            <a:r>
              <a:rPr lang="pt-BR" altLang="zh-CN" sz="2400" dirty="0"/>
              <a:t>; #50;</a:t>
            </a:r>
          </a:p>
          <a:p>
            <a:pPr marL="0" indent="0">
              <a:buNone/>
            </a:pPr>
            <a:r>
              <a:rPr lang="pt-BR" altLang="zh-CN" sz="2400" dirty="0" smtClean="0"/>
              <a:t>R=0;S=0</a:t>
            </a:r>
            <a:r>
              <a:rPr lang="pt-BR" altLang="zh-CN" sz="2400" dirty="0"/>
              <a:t>; #50;</a:t>
            </a:r>
          </a:p>
          <a:p>
            <a:pPr marL="0" indent="0">
              <a:buNone/>
            </a:pPr>
            <a:r>
              <a:rPr lang="pt-BR" altLang="zh-CN" sz="2400" dirty="0" smtClean="0"/>
              <a:t>R=1;S=1</a:t>
            </a:r>
            <a:r>
              <a:rPr lang="pt-BR" altLang="zh-CN" sz="2400" dirty="0"/>
              <a:t>; #50;	</a:t>
            </a:r>
            <a:endParaRPr lang="zh-CN" altLang="en-US" sz="24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643441"/>
            <a:ext cx="6216744" cy="193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2646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r>
              <a:rPr lang="zh-CN" altLang="en-US" dirty="0"/>
              <a:t>锁存器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sz="3500" dirty="0" smtClean="0"/>
              <a:t>基本</a:t>
            </a:r>
            <a:r>
              <a:rPr lang="en-US" altLang="zh-CN" sz="3500" dirty="0" smtClean="0"/>
              <a:t>SR</a:t>
            </a:r>
            <a:r>
              <a:rPr lang="zh-CN" altLang="en-US" sz="3500" dirty="0" smtClean="0"/>
              <a:t>锁存器</a:t>
            </a:r>
            <a:r>
              <a:rPr lang="zh-CN" altLang="en-US" sz="3500" dirty="0"/>
              <a:t>缺点：存在不确定状态 </a:t>
            </a:r>
          </a:p>
          <a:p>
            <a:pPr>
              <a:lnSpc>
                <a:spcPct val="120000"/>
              </a:lnSpc>
            </a:pPr>
            <a:r>
              <a:rPr lang="zh-CN" altLang="en-US" sz="3500" dirty="0"/>
              <a:t>解决方法：消除不确定状态</a:t>
            </a:r>
          </a:p>
          <a:p>
            <a:pPr>
              <a:lnSpc>
                <a:spcPct val="120000"/>
              </a:lnSpc>
            </a:pPr>
            <a:endParaRPr lang="en-US" altLang="zh-CN" sz="3500" dirty="0"/>
          </a:p>
          <a:p>
            <a:pPr>
              <a:lnSpc>
                <a:spcPct val="120000"/>
              </a:lnSpc>
            </a:pPr>
            <a:endParaRPr lang="en-US" altLang="zh-CN" sz="3500" dirty="0"/>
          </a:p>
          <a:p>
            <a:pPr>
              <a:lnSpc>
                <a:spcPct val="120000"/>
              </a:lnSpc>
            </a:pPr>
            <a:endParaRPr lang="en-US" altLang="zh-CN" sz="3500" dirty="0"/>
          </a:p>
          <a:p>
            <a:pPr>
              <a:lnSpc>
                <a:spcPct val="120000"/>
              </a:lnSpc>
            </a:pPr>
            <a:endParaRPr lang="en-US" altLang="zh-CN" sz="3500" dirty="0"/>
          </a:p>
          <a:p>
            <a:pPr lvl="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3500" dirty="0"/>
              <a:t>只需</a:t>
            </a:r>
            <a:r>
              <a:rPr lang="en-US" altLang="zh-CN" sz="3500" dirty="0"/>
              <a:t>1</a:t>
            </a:r>
            <a:r>
              <a:rPr lang="zh-CN" altLang="en-US" sz="3500" dirty="0"/>
              <a:t>个数据输入端 </a:t>
            </a:r>
            <a:r>
              <a:rPr lang="en-US" altLang="zh-CN" sz="3500" dirty="0"/>
              <a:t>D</a:t>
            </a:r>
          </a:p>
          <a:p>
            <a:pPr lvl="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3500" dirty="0"/>
              <a:t>输出端</a:t>
            </a:r>
            <a:r>
              <a:rPr lang="en-US" altLang="zh-CN" sz="3500" dirty="0"/>
              <a:t>Q</a:t>
            </a:r>
            <a:r>
              <a:rPr lang="zh-CN" altLang="en-US" sz="3500" dirty="0"/>
              <a:t>等于输入端</a:t>
            </a:r>
            <a:r>
              <a:rPr lang="en-US" altLang="zh-CN" sz="3500" dirty="0"/>
              <a:t>D</a:t>
            </a:r>
          </a:p>
          <a:p>
            <a:pPr lvl="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3500" dirty="0"/>
              <a:t>采用电平控制 </a:t>
            </a:r>
            <a:r>
              <a:rPr lang="en-US" altLang="zh-CN" sz="3500" dirty="0"/>
              <a:t>C</a:t>
            </a:r>
            <a:endParaRPr lang="zh-CN" altLang="en-US" sz="3500" dirty="0"/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  <p:graphicFrame>
        <p:nvGraphicFramePr>
          <p:cNvPr id="4" name="D锁存器电路图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327576"/>
              </p:ext>
            </p:extLst>
          </p:nvPr>
        </p:nvGraphicFramePr>
        <p:xfrm>
          <a:off x="260350" y="2623170"/>
          <a:ext cx="3101975" cy="18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0" name="Visio" r:id="rId3" imgW="1463750" imgH="893905" progId="">
                  <p:embed/>
                </p:oleObj>
              </mc:Choice>
              <mc:Fallback>
                <p:oleObj name="Visio" r:id="rId3" imgW="1463750" imgH="89390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" y="2623170"/>
                        <a:ext cx="3101975" cy="188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D锁存器真值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245891"/>
              </p:ext>
            </p:extLst>
          </p:nvPr>
        </p:nvGraphicFramePr>
        <p:xfrm>
          <a:off x="3502660" y="2800970"/>
          <a:ext cx="2225040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46430"/>
                <a:gridCol w="652780"/>
                <a:gridCol w="9258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C D</a:t>
                      </a:r>
                      <a:endParaRPr lang="zh-CN" altLang="en-US" i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Q Q</a:t>
                      </a:r>
                      <a:endParaRPr lang="zh-CN" altLang="en-US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说明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 ×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Q </a:t>
                      </a:r>
                      <a:r>
                        <a:rPr lang="en-US" altLang="zh-CN" b="1" i="1" baseline="0" dirty="0" err="1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Q</a:t>
                      </a:r>
                      <a:endParaRPr lang="zh-CN" altLang="en-US" b="1" i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保持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1 0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0 1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置</a:t>
                      </a:r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1 1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1 0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置</a:t>
                      </a:r>
                      <a:r>
                        <a:rPr lang="en-US" altLang="zh-CN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D锁存器符号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935634"/>
              </p:ext>
            </p:extLst>
          </p:nvPr>
        </p:nvGraphicFramePr>
        <p:xfrm>
          <a:off x="5795842" y="2845420"/>
          <a:ext cx="3265608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1" name="Visio" r:id="rId5" imgW="1135176" imgH="479028" progId="Visio.Drawing.11">
                  <p:embed/>
                </p:oleObj>
              </mc:Choice>
              <mc:Fallback>
                <p:oleObj name="Visio" r:id="rId5" imgW="1135176" imgH="47902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842" y="2845420"/>
                        <a:ext cx="3265608" cy="1377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0384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仿真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224259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C</a:t>
            </a:r>
            <a:r>
              <a:rPr lang="pt-BR" altLang="zh-CN" sz="2400" dirty="0" smtClean="0"/>
              <a:t>=1;</a:t>
            </a:r>
            <a:r>
              <a:rPr lang="en-US" altLang="zh-CN" sz="2400" dirty="0" smtClean="0"/>
              <a:t>D</a:t>
            </a:r>
            <a:r>
              <a:rPr lang="pt-BR" altLang="zh-CN" sz="2400" dirty="0" smtClean="0"/>
              <a:t>=1</a:t>
            </a:r>
            <a:r>
              <a:rPr lang="pt-BR" altLang="zh-CN" sz="2400" dirty="0"/>
              <a:t>; #50;</a:t>
            </a:r>
          </a:p>
          <a:p>
            <a:pPr marL="0" indent="0">
              <a:buNone/>
            </a:pPr>
            <a:r>
              <a:rPr lang="pt-BR" altLang="zh-CN" sz="2400" dirty="0" smtClean="0"/>
              <a:t>D=0</a:t>
            </a:r>
            <a:r>
              <a:rPr lang="pt-BR" altLang="zh-CN" sz="2400" dirty="0"/>
              <a:t>; #50;</a:t>
            </a:r>
          </a:p>
          <a:p>
            <a:pPr marL="0" indent="0">
              <a:buNone/>
            </a:pPr>
            <a:r>
              <a:rPr lang="pt-BR" altLang="zh-CN" sz="2400" dirty="0" smtClean="0"/>
              <a:t>C=0;D=1; </a:t>
            </a:r>
            <a:r>
              <a:rPr lang="pt-BR" altLang="zh-CN" sz="2400" dirty="0"/>
              <a:t>#50;</a:t>
            </a:r>
          </a:p>
          <a:p>
            <a:pPr marL="0" indent="0">
              <a:buNone/>
            </a:pPr>
            <a:r>
              <a:rPr lang="pt-BR" altLang="zh-CN" sz="2400" dirty="0" smtClean="0"/>
              <a:t>D=0</a:t>
            </a:r>
            <a:endParaRPr lang="zh-CN" altLang="en-US" sz="24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132856"/>
            <a:ext cx="5464074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3943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触发器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435280" cy="5256584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D</a:t>
            </a:r>
            <a:r>
              <a:rPr lang="zh-CN" altLang="en-US" sz="2800" dirty="0"/>
              <a:t>锁存器的缺点：存在</a:t>
            </a:r>
            <a:r>
              <a:rPr lang="zh-CN" altLang="en-US" sz="2800" dirty="0">
                <a:solidFill>
                  <a:srgbClr val="FF0000"/>
                </a:solidFill>
              </a:rPr>
              <a:t>空翻</a:t>
            </a:r>
            <a:r>
              <a:rPr lang="zh-CN" altLang="en-US" sz="2800" dirty="0"/>
              <a:t>现象</a:t>
            </a:r>
            <a:r>
              <a:rPr lang="en-US" altLang="zh-CN" sz="2800" dirty="0"/>
              <a:t>——</a:t>
            </a:r>
            <a:r>
              <a:rPr lang="zh-CN" altLang="en-US" sz="2800" dirty="0"/>
              <a:t>如果</a:t>
            </a:r>
            <a:r>
              <a:rPr lang="en-US" altLang="zh-CN" sz="2800" dirty="0"/>
              <a:t>D</a:t>
            </a:r>
            <a:r>
              <a:rPr lang="zh-CN" altLang="en-US" sz="2800" dirty="0"/>
              <a:t>锁存器直接用在时序电路中作为状态存储元件，当使能控制信号有效时，会导致该元件内部的状态值随时多次改变，而不是保持所需的原始状态值</a:t>
            </a:r>
          </a:p>
          <a:p>
            <a:r>
              <a:rPr lang="zh-CN" altLang="en-US" sz="2800" dirty="0"/>
              <a:t>解决方法：消除空翻现象，使每次触发仅使锁存器的内部状态仅改变一次</a:t>
            </a:r>
          </a:p>
          <a:p>
            <a:r>
              <a:rPr lang="zh-CN" altLang="en-US" sz="2800" dirty="0">
                <a:solidFill>
                  <a:srgbClr val="FF0000"/>
                </a:solidFill>
              </a:rPr>
              <a:t>触发</a:t>
            </a:r>
            <a:r>
              <a:rPr lang="zh-CN" altLang="en-US" sz="2800" dirty="0"/>
              <a:t>：外部输入使锁存器状态改变的瞬间状态</a:t>
            </a:r>
          </a:p>
          <a:p>
            <a:r>
              <a:rPr lang="zh-CN" altLang="en-US" sz="2800" dirty="0">
                <a:solidFill>
                  <a:srgbClr val="FF0000"/>
                </a:solidFill>
              </a:rPr>
              <a:t>触发器</a:t>
            </a:r>
            <a:r>
              <a:rPr lang="zh-CN" altLang="en-US" sz="2800" dirty="0"/>
              <a:t>：在锁存器的基础上使每次触发仅使状态改变一次的锁存电路（双稳态）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50602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触发器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6100" y="3022823"/>
            <a:ext cx="122555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触发器</a:t>
            </a:r>
            <a:endParaRPr lang="zh-CN" alt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38350" y="2489423"/>
            <a:ext cx="226695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主从触发器</a:t>
            </a:r>
            <a:endParaRPr lang="zh-CN" altLang="en-US" sz="28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38350" y="3558843"/>
            <a:ext cx="18669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边沿触发器</a:t>
            </a:r>
            <a:endParaRPr lang="zh-CN" altLang="en-US" sz="28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60850" y="3183637"/>
            <a:ext cx="395605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200" b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利用直流反馈原理（维持阻塞）</a:t>
            </a:r>
            <a:endParaRPr lang="zh-CN" altLang="en-US" sz="2200" b="1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60850" y="4024814"/>
            <a:ext cx="3533763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200" b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利用内部电路延迟时间不同</a:t>
            </a:r>
            <a:endParaRPr lang="zh-CN" altLang="en-US" sz="2200" b="1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3771900" y="1340768"/>
            <a:ext cx="4311650" cy="1145459"/>
          </a:xfrm>
          <a:prstGeom prst="wedgeRoundRectCallout">
            <a:avLst>
              <a:gd name="adj1" fmla="val -42029"/>
              <a:gd name="adj2" fmla="val 64738"/>
              <a:gd name="adj3" fmla="val 16667"/>
            </a:avLst>
          </a:prstGeom>
          <a:noFill/>
          <a:ln w="12700">
            <a:solidFill>
              <a:schemeClr val="accent3">
                <a:lumMod val="75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zh-CN" altLang="en-US" sz="22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用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两个锁存器</a:t>
            </a:r>
            <a:r>
              <a:rPr lang="zh-CN" altLang="en-US" sz="22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，主锁存器在脉冲控制下</a:t>
            </a:r>
            <a:r>
              <a:rPr lang="zh-CN" altLang="en-US" sz="2200" b="1" dirty="0" smtClean="0">
                <a:solidFill>
                  <a:srgbClr val="000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接收</a:t>
            </a:r>
            <a:r>
              <a:rPr lang="zh-CN" altLang="en-US" sz="22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输入数据，从锁存器在脉冲结束后</a:t>
            </a:r>
            <a:r>
              <a:rPr lang="zh-CN" altLang="en-US" sz="2200" b="1" dirty="0" smtClean="0">
                <a:solidFill>
                  <a:srgbClr val="000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改变并保持状态</a:t>
            </a:r>
            <a:r>
              <a:rPr lang="zh-CN" altLang="en-US" sz="22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。</a:t>
            </a:r>
            <a:endParaRPr lang="zh-CN" altLang="en-US" sz="2200" b="1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457200" y="4274468"/>
            <a:ext cx="2825750" cy="1341450"/>
          </a:xfrm>
          <a:prstGeom prst="wedgeRoundRectCallout">
            <a:avLst>
              <a:gd name="adj1" fmla="val 36990"/>
              <a:gd name="adj2" fmla="val -72771"/>
              <a:gd name="adj3" fmla="val 16667"/>
            </a:avLst>
          </a:prstGeom>
          <a:noFill/>
          <a:ln w="12700">
            <a:solidFill>
              <a:schemeClr val="accent3">
                <a:lumMod val="75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>
            <a:noAutofit/>
          </a:bodyPr>
          <a:lstStyle/>
          <a:p>
            <a:r>
              <a:rPr lang="zh-CN" altLang="en-US" sz="22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利用时钟上升沿或下降沿变换状态，其他时间保持状态</a:t>
            </a:r>
            <a:endParaRPr lang="zh-CN" altLang="en-US" sz="2200" b="1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4366" y="5801091"/>
            <a:ext cx="8229600" cy="8863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常见的触发器有：主从</a:t>
            </a:r>
            <a:r>
              <a:rPr lang="en-US" altLang="zh-CN" sz="24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SR</a:t>
            </a:r>
            <a:r>
              <a:rPr lang="zh-CN" altLang="en-US" sz="24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触发器、</a:t>
            </a:r>
            <a:r>
              <a:rPr lang="en-US" altLang="zh-CN" sz="24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D</a:t>
            </a:r>
            <a:r>
              <a:rPr lang="zh-CN" altLang="en-US" sz="24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触发器、</a:t>
            </a:r>
            <a:r>
              <a:rPr lang="en-US" altLang="zh-CN" sz="24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JK</a:t>
            </a:r>
            <a:r>
              <a:rPr lang="zh-CN" altLang="en-US" sz="24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触发器、</a:t>
            </a:r>
            <a:r>
              <a:rPr lang="en-US" altLang="zh-CN" sz="24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T</a:t>
            </a:r>
            <a:r>
              <a:rPr lang="zh-CN" altLang="en-US" sz="24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触发器</a:t>
            </a:r>
            <a:endParaRPr lang="zh-CN" altLang="en-US" sz="24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ea typeface="新宋体" pitchFamily="49" charset="-122"/>
            </a:endParaRPr>
          </a:p>
        </p:txBody>
      </p:sp>
      <p:cxnSp>
        <p:nvCxnSpPr>
          <p:cNvPr id="12" name="肘形连接符 11"/>
          <p:cNvCxnSpPr/>
          <p:nvPr/>
        </p:nvCxnSpPr>
        <p:spPr>
          <a:xfrm flipV="1">
            <a:off x="1691680" y="2708920"/>
            <a:ext cx="266700" cy="5334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/>
          <p:nvPr/>
        </p:nvCxnSpPr>
        <p:spPr>
          <a:xfrm rot="10800000">
            <a:off x="1691680" y="3242320"/>
            <a:ext cx="266700" cy="53602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/>
          <p:nvPr/>
        </p:nvCxnSpPr>
        <p:spPr>
          <a:xfrm flipV="1">
            <a:off x="3882648" y="3372232"/>
            <a:ext cx="355600" cy="42137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/>
          <p:nvPr/>
        </p:nvCxnSpPr>
        <p:spPr>
          <a:xfrm rot="10800000">
            <a:off x="3882648" y="3793605"/>
            <a:ext cx="355600" cy="419804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14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 animBg="1"/>
      <p:bldP spid="10" grpId="0" animBg="1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SR</a:t>
            </a:r>
            <a:r>
              <a:rPr lang="zh-CN" altLang="en-US" dirty="0" smtClean="0"/>
              <a:t>主从触发器</a:t>
            </a:r>
            <a:endParaRPr lang="zh-CN" altLang="en-US" dirty="0"/>
          </a:p>
        </p:txBody>
      </p: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1822309" y="4391513"/>
            <a:ext cx="3901819" cy="2061823"/>
            <a:chOff x="2745" y="832"/>
            <a:chExt cx="2527" cy="1240"/>
          </a:xfrm>
        </p:grpSpPr>
        <p:sp>
          <p:nvSpPr>
            <p:cNvPr id="5" name="Freeform 46"/>
            <p:cNvSpPr>
              <a:spLocks/>
            </p:cNvSpPr>
            <p:nvPr/>
          </p:nvSpPr>
          <p:spPr bwMode="auto">
            <a:xfrm>
              <a:off x="3847" y="999"/>
              <a:ext cx="441" cy="16"/>
            </a:xfrm>
            <a:custGeom>
              <a:avLst/>
              <a:gdLst>
                <a:gd name="T0" fmla="*/ 8 w 441"/>
                <a:gd name="T1" fmla="*/ 0 h 16"/>
                <a:gd name="T2" fmla="*/ 5 w 441"/>
                <a:gd name="T3" fmla="*/ 0 h 16"/>
                <a:gd name="T4" fmla="*/ 3 w 441"/>
                <a:gd name="T5" fmla="*/ 2 h 16"/>
                <a:gd name="T6" fmla="*/ 0 w 441"/>
                <a:gd name="T7" fmla="*/ 5 h 16"/>
                <a:gd name="T8" fmla="*/ 0 w 441"/>
                <a:gd name="T9" fmla="*/ 10 h 16"/>
                <a:gd name="T10" fmla="*/ 3 w 441"/>
                <a:gd name="T11" fmla="*/ 13 h 16"/>
                <a:gd name="T12" fmla="*/ 5 w 441"/>
                <a:gd name="T13" fmla="*/ 16 h 16"/>
                <a:gd name="T14" fmla="*/ 436 w 441"/>
                <a:gd name="T15" fmla="*/ 16 h 16"/>
                <a:gd name="T16" fmla="*/ 439 w 441"/>
                <a:gd name="T17" fmla="*/ 13 h 16"/>
                <a:gd name="T18" fmla="*/ 441 w 441"/>
                <a:gd name="T19" fmla="*/ 10 h 16"/>
                <a:gd name="T20" fmla="*/ 441 w 441"/>
                <a:gd name="T21" fmla="*/ 5 h 16"/>
                <a:gd name="T22" fmla="*/ 439 w 441"/>
                <a:gd name="T23" fmla="*/ 2 h 16"/>
                <a:gd name="T24" fmla="*/ 436 w 441"/>
                <a:gd name="T25" fmla="*/ 0 h 16"/>
                <a:gd name="T26" fmla="*/ 433 w 441"/>
                <a:gd name="T27" fmla="*/ 0 h 16"/>
                <a:gd name="T28" fmla="*/ 8 w 441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1" h="16">
                  <a:moveTo>
                    <a:pt x="8" y="0"/>
                  </a:moveTo>
                  <a:lnTo>
                    <a:pt x="5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10"/>
                  </a:lnTo>
                  <a:lnTo>
                    <a:pt x="3" y="13"/>
                  </a:lnTo>
                  <a:lnTo>
                    <a:pt x="5" y="16"/>
                  </a:lnTo>
                  <a:lnTo>
                    <a:pt x="436" y="16"/>
                  </a:lnTo>
                  <a:lnTo>
                    <a:pt x="439" y="13"/>
                  </a:lnTo>
                  <a:lnTo>
                    <a:pt x="441" y="10"/>
                  </a:lnTo>
                  <a:lnTo>
                    <a:pt x="441" y="5"/>
                  </a:lnTo>
                  <a:lnTo>
                    <a:pt x="439" y="2"/>
                  </a:lnTo>
                  <a:lnTo>
                    <a:pt x="436" y="0"/>
                  </a:lnTo>
                  <a:lnTo>
                    <a:pt x="433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47"/>
            <p:cNvSpPr>
              <a:spLocks/>
            </p:cNvSpPr>
            <p:nvPr/>
          </p:nvSpPr>
          <p:spPr bwMode="auto">
            <a:xfrm>
              <a:off x="4887" y="1024"/>
              <a:ext cx="265" cy="16"/>
            </a:xfrm>
            <a:custGeom>
              <a:avLst/>
              <a:gdLst>
                <a:gd name="T0" fmla="*/ 8 w 265"/>
                <a:gd name="T1" fmla="*/ 0 h 16"/>
                <a:gd name="T2" fmla="*/ 5 w 265"/>
                <a:gd name="T3" fmla="*/ 0 h 16"/>
                <a:gd name="T4" fmla="*/ 2 w 265"/>
                <a:gd name="T5" fmla="*/ 3 h 16"/>
                <a:gd name="T6" fmla="*/ 0 w 265"/>
                <a:gd name="T7" fmla="*/ 5 h 16"/>
                <a:gd name="T8" fmla="*/ 0 w 265"/>
                <a:gd name="T9" fmla="*/ 11 h 16"/>
                <a:gd name="T10" fmla="*/ 2 w 265"/>
                <a:gd name="T11" fmla="*/ 13 h 16"/>
                <a:gd name="T12" fmla="*/ 5 w 265"/>
                <a:gd name="T13" fmla="*/ 16 h 16"/>
                <a:gd name="T14" fmla="*/ 259 w 265"/>
                <a:gd name="T15" fmla="*/ 16 h 16"/>
                <a:gd name="T16" fmla="*/ 262 w 265"/>
                <a:gd name="T17" fmla="*/ 13 h 16"/>
                <a:gd name="T18" fmla="*/ 265 w 265"/>
                <a:gd name="T19" fmla="*/ 11 h 16"/>
                <a:gd name="T20" fmla="*/ 265 w 265"/>
                <a:gd name="T21" fmla="*/ 5 h 16"/>
                <a:gd name="T22" fmla="*/ 262 w 265"/>
                <a:gd name="T23" fmla="*/ 3 h 16"/>
                <a:gd name="T24" fmla="*/ 259 w 265"/>
                <a:gd name="T25" fmla="*/ 0 h 16"/>
                <a:gd name="T26" fmla="*/ 257 w 265"/>
                <a:gd name="T27" fmla="*/ 0 h 16"/>
                <a:gd name="T28" fmla="*/ 8 w 265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5" h="16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2" y="13"/>
                  </a:lnTo>
                  <a:lnTo>
                    <a:pt x="5" y="16"/>
                  </a:lnTo>
                  <a:lnTo>
                    <a:pt x="259" y="16"/>
                  </a:lnTo>
                  <a:lnTo>
                    <a:pt x="262" y="13"/>
                  </a:lnTo>
                  <a:lnTo>
                    <a:pt x="265" y="11"/>
                  </a:lnTo>
                  <a:lnTo>
                    <a:pt x="265" y="5"/>
                  </a:lnTo>
                  <a:lnTo>
                    <a:pt x="262" y="3"/>
                  </a:lnTo>
                  <a:lnTo>
                    <a:pt x="259" y="0"/>
                  </a:lnTo>
                  <a:lnTo>
                    <a:pt x="257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48"/>
            <p:cNvSpPr>
              <a:spLocks/>
            </p:cNvSpPr>
            <p:nvPr/>
          </p:nvSpPr>
          <p:spPr bwMode="auto">
            <a:xfrm>
              <a:off x="2882" y="975"/>
              <a:ext cx="365" cy="16"/>
            </a:xfrm>
            <a:custGeom>
              <a:avLst/>
              <a:gdLst>
                <a:gd name="T0" fmla="*/ 8 w 365"/>
                <a:gd name="T1" fmla="*/ 0 h 16"/>
                <a:gd name="T2" fmla="*/ 6 w 365"/>
                <a:gd name="T3" fmla="*/ 0 h 16"/>
                <a:gd name="T4" fmla="*/ 3 w 365"/>
                <a:gd name="T5" fmla="*/ 2 h 16"/>
                <a:gd name="T6" fmla="*/ 0 w 365"/>
                <a:gd name="T7" fmla="*/ 5 h 16"/>
                <a:gd name="T8" fmla="*/ 0 w 365"/>
                <a:gd name="T9" fmla="*/ 10 h 16"/>
                <a:gd name="T10" fmla="*/ 3 w 365"/>
                <a:gd name="T11" fmla="*/ 13 h 16"/>
                <a:gd name="T12" fmla="*/ 6 w 365"/>
                <a:gd name="T13" fmla="*/ 16 h 16"/>
                <a:gd name="T14" fmla="*/ 360 w 365"/>
                <a:gd name="T15" fmla="*/ 16 h 16"/>
                <a:gd name="T16" fmla="*/ 363 w 365"/>
                <a:gd name="T17" fmla="*/ 13 h 16"/>
                <a:gd name="T18" fmla="*/ 365 w 365"/>
                <a:gd name="T19" fmla="*/ 10 h 16"/>
                <a:gd name="T20" fmla="*/ 365 w 365"/>
                <a:gd name="T21" fmla="*/ 5 h 16"/>
                <a:gd name="T22" fmla="*/ 363 w 365"/>
                <a:gd name="T23" fmla="*/ 2 h 16"/>
                <a:gd name="T24" fmla="*/ 360 w 365"/>
                <a:gd name="T25" fmla="*/ 0 h 16"/>
                <a:gd name="T26" fmla="*/ 357 w 365"/>
                <a:gd name="T27" fmla="*/ 0 h 16"/>
                <a:gd name="T28" fmla="*/ 8 w 365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5" h="16">
                  <a:moveTo>
                    <a:pt x="8" y="0"/>
                  </a:move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10"/>
                  </a:lnTo>
                  <a:lnTo>
                    <a:pt x="3" y="13"/>
                  </a:lnTo>
                  <a:lnTo>
                    <a:pt x="6" y="16"/>
                  </a:lnTo>
                  <a:lnTo>
                    <a:pt x="360" y="16"/>
                  </a:lnTo>
                  <a:lnTo>
                    <a:pt x="363" y="13"/>
                  </a:lnTo>
                  <a:lnTo>
                    <a:pt x="365" y="10"/>
                  </a:lnTo>
                  <a:lnTo>
                    <a:pt x="365" y="5"/>
                  </a:lnTo>
                  <a:lnTo>
                    <a:pt x="363" y="2"/>
                  </a:lnTo>
                  <a:lnTo>
                    <a:pt x="360" y="0"/>
                  </a:lnTo>
                  <a:lnTo>
                    <a:pt x="357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49"/>
            <p:cNvSpPr>
              <a:spLocks/>
            </p:cNvSpPr>
            <p:nvPr/>
          </p:nvSpPr>
          <p:spPr bwMode="auto">
            <a:xfrm>
              <a:off x="2873" y="1449"/>
              <a:ext cx="390" cy="16"/>
            </a:xfrm>
            <a:custGeom>
              <a:avLst/>
              <a:gdLst>
                <a:gd name="T0" fmla="*/ 8 w 390"/>
                <a:gd name="T1" fmla="*/ 0 h 16"/>
                <a:gd name="T2" fmla="*/ 5 w 390"/>
                <a:gd name="T3" fmla="*/ 0 h 16"/>
                <a:gd name="T4" fmla="*/ 3 w 390"/>
                <a:gd name="T5" fmla="*/ 3 h 16"/>
                <a:gd name="T6" fmla="*/ 0 w 390"/>
                <a:gd name="T7" fmla="*/ 6 h 16"/>
                <a:gd name="T8" fmla="*/ 0 w 390"/>
                <a:gd name="T9" fmla="*/ 11 h 16"/>
                <a:gd name="T10" fmla="*/ 3 w 390"/>
                <a:gd name="T11" fmla="*/ 14 h 16"/>
                <a:gd name="T12" fmla="*/ 5 w 390"/>
                <a:gd name="T13" fmla="*/ 16 h 16"/>
                <a:gd name="T14" fmla="*/ 385 w 390"/>
                <a:gd name="T15" fmla="*/ 16 h 16"/>
                <a:gd name="T16" fmla="*/ 388 w 390"/>
                <a:gd name="T17" fmla="*/ 14 h 16"/>
                <a:gd name="T18" fmla="*/ 390 w 390"/>
                <a:gd name="T19" fmla="*/ 11 h 16"/>
                <a:gd name="T20" fmla="*/ 390 w 390"/>
                <a:gd name="T21" fmla="*/ 6 h 16"/>
                <a:gd name="T22" fmla="*/ 388 w 390"/>
                <a:gd name="T23" fmla="*/ 3 h 16"/>
                <a:gd name="T24" fmla="*/ 385 w 390"/>
                <a:gd name="T25" fmla="*/ 0 h 16"/>
                <a:gd name="T26" fmla="*/ 382 w 390"/>
                <a:gd name="T27" fmla="*/ 0 h 16"/>
                <a:gd name="T28" fmla="*/ 8 w 390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16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5" y="16"/>
                  </a:lnTo>
                  <a:lnTo>
                    <a:pt x="385" y="16"/>
                  </a:lnTo>
                  <a:lnTo>
                    <a:pt x="388" y="14"/>
                  </a:lnTo>
                  <a:lnTo>
                    <a:pt x="390" y="11"/>
                  </a:lnTo>
                  <a:lnTo>
                    <a:pt x="390" y="6"/>
                  </a:lnTo>
                  <a:lnTo>
                    <a:pt x="388" y="3"/>
                  </a:lnTo>
                  <a:lnTo>
                    <a:pt x="385" y="0"/>
                  </a:lnTo>
                  <a:lnTo>
                    <a:pt x="38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50"/>
            <p:cNvSpPr>
              <a:spLocks/>
            </p:cNvSpPr>
            <p:nvPr/>
          </p:nvSpPr>
          <p:spPr bwMode="auto">
            <a:xfrm>
              <a:off x="2873" y="1224"/>
              <a:ext cx="266" cy="16"/>
            </a:xfrm>
            <a:custGeom>
              <a:avLst/>
              <a:gdLst>
                <a:gd name="T0" fmla="*/ 8 w 266"/>
                <a:gd name="T1" fmla="*/ 0 h 16"/>
                <a:gd name="T2" fmla="*/ 5 w 266"/>
                <a:gd name="T3" fmla="*/ 0 h 16"/>
                <a:gd name="T4" fmla="*/ 3 w 266"/>
                <a:gd name="T5" fmla="*/ 3 h 16"/>
                <a:gd name="T6" fmla="*/ 0 w 266"/>
                <a:gd name="T7" fmla="*/ 5 h 16"/>
                <a:gd name="T8" fmla="*/ 0 w 266"/>
                <a:gd name="T9" fmla="*/ 11 h 16"/>
                <a:gd name="T10" fmla="*/ 3 w 266"/>
                <a:gd name="T11" fmla="*/ 13 h 16"/>
                <a:gd name="T12" fmla="*/ 5 w 266"/>
                <a:gd name="T13" fmla="*/ 16 h 16"/>
                <a:gd name="T14" fmla="*/ 261 w 266"/>
                <a:gd name="T15" fmla="*/ 16 h 16"/>
                <a:gd name="T16" fmla="*/ 264 w 266"/>
                <a:gd name="T17" fmla="*/ 13 h 16"/>
                <a:gd name="T18" fmla="*/ 266 w 266"/>
                <a:gd name="T19" fmla="*/ 11 h 16"/>
                <a:gd name="T20" fmla="*/ 266 w 266"/>
                <a:gd name="T21" fmla="*/ 5 h 16"/>
                <a:gd name="T22" fmla="*/ 264 w 266"/>
                <a:gd name="T23" fmla="*/ 3 h 16"/>
                <a:gd name="T24" fmla="*/ 261 w 266"/>
                <a:gd name="T25" fmla="*/ 0 h 16"/>
                <a:gd name="T26" fmla="*/ 258 w 266"/>
                <a:gd name="T27" fmla="*/ 0 h 16"/>
                <a:gd name="T28" fmla="*/ 8 w 266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6" h="16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5" y="16"/>
                  </a:lnTo>
                  <a:lnTo>
                    <a:pt x="261" y="16"/>
                  </a:lnTo>
                  <a:lnTo>
                    <a:pt x="264" y="13"/>
                  </a:lnTo>
                  <a:lnTo>
                    <a:pt x="266" y="11"/>
                  </a:lnTo>
                  <a:lnTo>
                    <a:pt x="266" y="5"/>
                  </a:lnTo>
                  <a:lnTo>
                    <a:pt x="264" y="3"/>
                  </a:lnTo>
                  <a:lnTo>
                    <a:pt x="261" y="0"/>
                  </a:lnTo>
                  <a:lnTo>
                    <a:pt x="25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51"/>
            <p:cNvSpPr>
              <a:spLocks/>
            </p:cNvSpPr>
            <p:nvPr/>
          </p:nvSpPr>
          <p:spPr bwMode="auto">
            <a:xfrm>
              <a:off x="3123" y="1224"/>
              <a:ext cx="16" cy="767"/>
            </a:xfrm>
            <a:custGeom>
              <a:avLst/>
              <a:gdLst>
                <a:gd name="T0" fmla="*/ 16 w 16"/>
                <a:gd name="T1" fmla="*/ 8 h 767"/>
                <a:gd name="T2" fmla="*/ 16 w 16"/>
                <a:gd name="T3" fmla="*/ 5 h 767"/>
                <a:gd name="T4" fmla="*/ 14 w 16"/>
                <a:gd name="T5" fmla="*/ 3 h 767"/>
                <a:gd name="T6" fmla="*/ 11 w 16"/>
                <a:gd name="T7" fmla="*/ 0 h 767"/>
                <a:gd name="T8" fmla="*/ 6 w 16"/>
                <a:gd name="T9" fmla="*/ 0 h 767"/>
                <a:gd name="T10" fmla="*/ 3 w 16"/>
                <a:gd name="T11" fmla="*/ 3 h 767"/>
                <a:gd name="T12" fmla="*/ 0 w 16"/>
                <a:gd name="T13" fmla="*/ 5 h 767"/>
                <a:gd name="T14" fmla="*/ 0 w 16"/>
                <a:gd name="T15" fmla="*/ 762 h 767"/>
                <a:gd name="T16" fmla="*/ 3 w 16"/>
                <a:gd name="T17" fmla="*/ 764 h 767"/>
                <a:gd name="T18" fmla="*/ 6 w 16"/>
                <a:gd name="T19" fmla="*/ 767 h 767"/>
                <a:gd name="T20" fmla="*/ 11 w 16"/>
                <a:gd name="T21" fmla="*/ 767 h 767"/>
                <a:gd name="T22" fmla="*/ 14 w 16"/>
                <a:gd name="T23" fmla="*/ 764 h 767"/>
                <a:gd name="T24" fmla="*/ 16 w 16"/>
                <a:gd name="T25" fmla="*/ 762 h 767"/>
                <a:gd name="T26" fmla="*/ 16 w 16"/>
                <a:gd name="T27" fmla="*/ 759 h 767"/>
                <a:gd name="T28" fmla="*/ 16 w 16"/>
                <a:gd name="T29" fmla="*/ 8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767">
                  <a:moveTo>
                    <a:pt x="16" y="8"/>
                  </a:moveTo>
                  <a:lnTo>
                    <a:pt x="16" y="5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762"/>
                  </a:lnTo>
                  <a:lnTo>
                    <a:pt x="3" y="764"/>
                  </a:lnTo>
                  <a:lnTo>
                    <a:pt x="6" y="767"/>
                  </a:lnTo>
                  <a:lnTo>
                    <a:pt x="11" y="767"/>
                  </a:lnTo>
                  <a:lnTo>
                    <a:pt x="14" y="764"/>
                  </a:lnTo>
                  <a:lnTo>
                    <a:pt x="16" y="762"/>
                  </a:lnTo>
                  <a:lnTo>
                    <a:pt x="16" y="759"/>
                  </a:lnTo>
                  <a:lnTo>
                    <a:pt x="16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52"/>
            <p:cNvSpPr>
              <a:spLocks/>
            </p:cNvSpPr>
            <p:nvPr/>
          </p:nvSpPr>
          <p:spPr bwMode="auto">
            <a:xfrm>
              <a:off x="3123" y="1975"/>
              <a:ext cx="491" cy="16"/>
            </a:xfrm>
            <a:custGeom>
              <a:avLst/>
              <a:gdLst>
                <a:gd name="T0" fmla="*/ 8 w 491"/>
                <a:gd name="T1" fmla="*/ 0 h 16"/>
                <a:gd name="T2" fmla="*/ 6 w 491"/>
                <a:gd name="T3" fmla="*/ 0 h 16"/>
                <a:gd name="T4" fmla="*/ 3 w 491"/>
                <a:gd name="T5" fmla="*/ 3 h 16"/>
                <a:gd name="T6" fmla="*/ 0 w 491"/>
                <a:gd name="T7" fmla="*/ 5 h 16"/>
                <a:gd name="T8" fmla="*/ 0 w 491"/>
                <a:gd name="T9" fmla="*/ 11 h 16"/>
                <a:gd name="T10" fmla="*/ 3 w 491"/>
                <a:gd name="T11" fmla="*/ 13 h 16"/>
                <a:gd name="T12" fmla="*/ 6 w 491"/>
                <a:gd name="T13" fmla="*/ 16 h 16"/>
                <a:gd name="T14" fmla="*/ 486 w 491"/>
                <a:gd name="T15" fmla="*/ 16 h 16"/>
                <a:gd name="T16" fmla="*/ 488 w 491"/>
                <a:gd name="T17" fmla="*/ 13 h 16"/>
                <a:gd name="T18" fmla="*/ 491 w 491"/>
                <a:gd name="T19" fmla="*/ 11 h 16"/>
                <a:gd name="T20" fmla="*/ 491 w 491"/>
                <a:gd name="T21" fmla="*/ 5 h 16"/>
                <a:gd name="T22" fmla="*/ 488 w 491"/>
                <a:gd name="T23" fmla="*/ 3 h 16"/>
                <a:gd name="T24" fmla="*/ 486 w 491"/>
                <a:gd name="T25" fmla="*/ 0 h 16"/>
                <a:gd name="T26" fmla="*/ 483 w 491"/>
                <a:gd name="T27" fmla="*/ 0 h 16"/>
                <a:gd name="T28" fmla="*/ 8 w 491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1" h="16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6" y="16"/>
                  </a:lnTo>
                  <a:lnTo>
                    <a:pt x="486" y="16"/>
                  </a:lnTo>
                  <a:lnTo>
                    <a:pt x="488" y="13"/>
                  </a:lnTo>
                  <a:lnTo>
                    <a:pt x="491" y="11"/>
                  </a:lnTo>
                  <a:lnTo>
                    <a:pt x="491" y="5"/>
                  </a:lnTo>
                  <a:lnTo>
                    <a:pt x="488" y="3"/>
                  </a:lnTo>
                  <a:lnTo>
                    <a:pt x="486" y="0"/>
                  </a:lnTo>
                  <a:lnTo>
                    <a:pt x="483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53"/>
            <p:cNvSpPr>
              <a:spLocks/>
            </p:cNvSpPr>
            <p:nvPr/>
          </p:nvSpPr>
          <p:spPr bwMode="auto">
            <a:xfrm flipV="1">
              <a:off x="3829" y="1973"/>
              <a:ext cx="259" cy="21"/>
            </a:xfrm>
            <a:custGeom>
              <a:avLst/>
              <a:gdLst>
                <a:gd name="T0" fmla="*/ 8 w 141"/>
                <a:gd name="T1" fmla="*/ 0 h 16"/>
                <a:gd name="T2" fmla="*/ 5 w 141"/>
                <a:gd name="T3" fmla="*/ 0 h 16"/>
                <a:gd name="T4" fmla="*/ 3 w 141"/>
                <a:gd name="T5" fmla="*/ 3 h 16"/>
                <a:gd name="T6" fmla="*/ 0 w 141"/>
                <a:gd name="T7" fmla="*/ 5 h 16"/>
                <a:gd name="T8" fmla="*/ 0 w 141"/>
                <a:gd name="T9" fmla="*/ 11 h 16"/>
                <a:gd name="T10" fmla="*/ 3 w 141"/>
                <a:gd name="T11" fmla="*/ 13 h 16"/>
                <a:gd name="T12" fmla="*/ 5 w 141"/>
                <a:gd name="T13" fmla="*/ 16 h 16"/>
                <a:gd name="T14" fmla="*/ 136 w 141"/>
                <a:gd name="T15" fmla="*/ 16 h 16"/>
                <a:gd name="T16" fmla="*/ 139 w 141"/>
                <a:gd name="T17" fmla="*/ 13 h 16"/>
                <a:gd name="T18" fmla="*/ 141 w 141"/>
                <a:gd name="T19" fmla="*/ 11 h 16"/>
                <a:gd name="T20" fmla="*/ 141 w 141"/>
                <a:gd name="T21" fmla="*/ 5 h 16"/>
                <a:gd name="T22" fmla="*/ 139 w 141"/>
                <a:gd name="T23" fmla="*/ 3 h 16"/>
                <a:gd name="T24" fmla="*/ 136 w 141"/>
                <a:gd name="T25" fmla="*/ 0 h 16"/>
                <a:gd name="T26" fmla="*/ 133 w 141"/>
                <a:gd name="T27" fmla="*/ 0 h 16"/>
                <a:gd name="T28" fmla="*/ 8 w 141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6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5" y="16"/>
                  </a:lnTo>
                  <a:lnTo>
                    <a:pt x="136" y="16"/>
                  </a:lnTo>
                  <a:lnTo>
                    <a:pt x="139" y="13"/>
                  </a:lnTo>
                  <a:lnTo>
                    <a:pt x="141" y="11"/>
                  </a:lnTo>
                  <a:lnTo>
                    <a:pt x="141" y="5"/>
                  </a:lnTo>
                  <a:lnTo>
                    <a:pt x="139" y="3"/>
                  </a:lnTo>
                  <a:lnTo>
                    <a:pt x="136" y="0"/>
                  </a:lnTo>
                  <a:lnTo>
                    <a:pt x="133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54"/>
            <p:cNvSpPr>
              <a:spLocks/>
            </p:cNvSpPr>
            <p:nvPr/>
          </p:nvSpPr>
          <p:spPr bwMode="auto">
            <a:xfrm>
              <a:off x="4072" y="1249"/>
              <a:ext cx="16" cy="742"/>
            </a:xfrm>
            <a:custGeom>
              <a:avLst/>
              <a:gdLst>
                <a:gd name="T0" fmla="*/ 0 w 16"/>
                <a:gd name="T1" fmla="*/ 734 h 742"/>
                <a:gd name="T2" fmla="*/ 0 w 16"/>
                <a:gd name="T3" fmla="*/ 737 h 742"/>
                <a:gd name="T4" fmla="*/ 3 w 16"/>
                <a:gd name="T5" fmla="*/ 739 h 742"/>
                <a:gd name="T6" fmla="*/ 6 w 16"/>
                <a:gd name="T7" fmla="*/ 742 h 742"/>
                <a:gd name="T8" fmla="*/ 11 w 16"/>
                <a:gd name="T9" fmla="*/ 742 h 742"/>
                <a:gd name="T10" fmla="*/ 14 w 16"/>
                <a:gd name="T11" fmla="*/ 739 h 742"/>
                <a:gd name="T12" fmla="*/ 16 w 16"/>
                <a:gd name="T13" fmla="*/ 737 h 742"/>
                <a:gd name="T14" fmla="*/ 16 w 16"/>
                <a:gd name="T15" fmla="*/ 6 h 742"/>
                <a:gd name="T16" fmla="*/ 14 w 16"/>
                <a:gd name="T17" fmla="*/ 3 h 742"/>
                <a:gd name="T18" fmla="*/ 11 w 16"/>
                <a:gd name="T19" fmla="*/ 0 h 742"/>
                <a:gd name="T20" fmla="*/ 6 w 16"/>
                <a:gd name="T21" fmla="*/ 0 h 742"/>
                <a:gd name="T22" fmla="*/ 3 w 16"/>
                <a:gd name="T23" fmla="*/ 3 h 742"/>
                <a:gd name="T24" fmla="*/ 0 w 16"/>
                <a:gd name="T25" fmla="*/ 6 h 742"/>
                <a:gd name="T26" fmla="*/ 0 w 16"/>
                <a:gd name="T27" fmla="*/ 8 h 742"/>
                <a:gd name="T28" fmla="*/ 0 w 16"/>
                <a:gd name="T29" fmla="*/ 734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742">
                  <a:moveTo>
                    <a:pt x="0" y="734"/>
                  </a:moveTo>
                  <a:lnTo>
                    <a:pt x="0" y="737"/>
                  </a:lnTo>
                  <a:lnTo>
                    <a:pt x="3" y="739"/>
                  </a:lnTo>
                  <a:lnTo>
                    <a:pt x="6" y="742"/>
                  </a:lnTo>
                  <a:lnTo>
                    <a:pt x="11" y="742"/>
                  </a:lnTo>
                  <a:lnTo>
                    <a:pt x="14" y="739"/>
                  </a:lnTo>
                  <a:lnTo>
                    <a:pt x="16" y="737"/>
                  </a:lnTo>
                  <a:lnTo>
                    <a:pt x="16" y="6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7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55"/>
            <p:cNvSpPr>
              <a:spLocks/>
            </p:cNvSpPr>
            <p:nvPr/>
          </p:nvSpPr>
          <p:spPr bwMode="auto">
            <a:xfrm>
              <a:off x="4072" y="1249"/>
              <a:ext cx="216" cy="16"/>
            </a:xfrm>
            <a:custGeom>
              <a:avLst/>
              <a:gdLst>
                <a:gd name="T0" fmla="*/ 8 w 216"/>
                <a:gd name="T1" fmla="*/ 0 h 16"/>
                <a:gd name="T2" fmla="*/ 6 w 216"/>
                <a:gd name="T3" fmla="*/ 0 h 16"/>
                <a:gd name="T4" fmla="*/ 3 w 216"/>
                <a:gd name="T5" fmla="*/ 3 h 16"/>
                <a:gd name="T6" fmla="*/ 0 w 216"/>
                <a:gd name="T7" fmla="*/ 6 h 16"/>
                <a:gd name="T8" fmla="*/ 0 w 216"/>
                <a:gd name="T9" fmla="*/ 11 h 16"/>
                <a:gd name="T10" fmla="*/ 3 w 216"/>
                <a:gd name="T11" fmla="*/ 14 h 16"/>
                <a:gd name="T12" fmla="*/ 6 w 216"/>
                <a:gd name="T13" fmla="*/ 16 h 16"/>
                <a:gd name="T14" fmla="*/ 211 w 216"/>
                <a:gd name="T15" fmla="*/ 16 h 16"/>
                <a:gd name="T16" fmla="*/ 214 w 216"/>
                <a:gd name="T17" fmla="*/ 14 h 16"/>
                <a:gd name="T18" fmla="*/ 216 w 216"/>
                <a:gd name="T19" fmla="*/ 11 h 16"/>
                <a:gd name="T20" fmla="*/ 216 w 216"/>
                <a:gd name="T21" fmla="*/ 6 h 16"/>
                <a:gd name="T22" fmla="*/ 214 w 216"/>
                <a:gd name="T23" fmla="*/ 3 h 16"/>
                <a:gd name="T24" fmla="*/ 211 w 216"/>
                <a:gd name="T25" fmla="*/ 0 h 16"/>
                <a:gd name="T26" fmla="*/ 208 w 216"/>
                <a:gd name="T27" fmla="*/ 0 h 16"/>
                <a:gd name="T28" fmla="*/ 8 w 216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6" h="16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6"/>
                  </a:lnTo>
                  <a:lnTo>
                    <a:pt x="211" y="16"/>
                  </a:lnTo>
                  <a:lnTo>
                    <a:pt x="214" y="14"/>
                  </a:lnTo>
                  <a:lnTo>
                    <a:pt x="216" y="11"/>
                  </a:lnTo>
                  <a:lnTo>
                    <a:pt x="216" y="6"/>
                  </a:lnTo>
                  <a:lnTo>
                    <a:pt x="214" y="3"/>
                  </a:lnTo>
                  <a:lnTo>
                    <a:pt x="211" y="0"/>
                  </a:lnTo>
                  <a:lnTo>
                    <a:pt x="20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56"/>
            <p:cNvSpPr>
              <a:spLocks/>
            </p:cNvSpPr>
            <p:nvPr/>
          </p:nvSpPr>
          <p:spPr bwMode="auto">
            <a:xfrm>
              <a:off x="4280" y="857"/>
              <a:ext cx="616" cy="817"/>
            </a:xfrm>
            <a:custGeom>
              <a:avLst/>
              <a:gdLst>
                <a:gd name="T0" fmla="*/ 8 w 616"/>
                <a:gd name="T1" fmla="*/ 0 h 817"/>
                <a:gd name="T2" fmla="*/ 6 w 616"/>
                <a:gd name="T3" fmla="*/ 0 h 817"/>
                <a:gd name="T4" fmla="*/ 3 w 616"/>
                <a:gd name="T5" fmla="*/ 3 h 817"/>
                <a:gd name="T6" fmla="*/ 0 w 616"/>
                <a:gd name="T7" fmla="*/ 6 h 817"/>
                <a:gd name="T8" fmla="*/ 0 w 616"/>
                <a:gd name="T9" fmla="*/ 811 h 817"/>
                <a:gd name="T10" fmla="*/ 3 w 616"/>
                <a:gd name="T11" fmla="*/ 814 h 817"/>
                <a:gd name="T12" fmla="*/ 6 w 616"/>
                <a:gd name="T13" fmla="*/ 817 h 817"/>
                <a:gd name="T14" fmla="*/ 611 w 616"/>
                <a:gd name="T15" fmla="*/ 817 h 817"/>
                <a:gd name="T16" fmla="*/ 613 w 616"/>
                <a:gd name="T17" fmla="*/ 814 h 817"/>
                <a:gd name="T18" fmla="*/ 616 w 616"/>
                <a:gd name="T19" fmla="*/ 811 h 817"/>
                <a:gd name="T20" fmla="*/ 616 w 616"/>
                <a:gd name="T21" fmla="*/ 6 h 817"/>
                <a:gd name="T22" fmla="*/ 613 w 616"/>
                <a:gd name="T23" fmla="*/ 3 h 817"/>
                <a:gd name="T24" fmla="*/ 611 w 616"/>
                <a:gd name="T25" fmla="*/ 0 h 817"/>
                <a:gd name="T26" fmla="*/ 608 w 616"/>
                <a:gd name="T27" fmla="*/ 0 h 817"/>
                <a:gd name="T28" fmla="*/ 8 w 616"/>
                <a:gd name="T29" fmla="*/ 0 h 817"/>
                <a:gd name="T30" fmla="*/ 8 w 616"/>
                <a:gd name="T31" fmla="*/ 16 h 817"/>
                <a:gd name="T32" fmla="*/ 608 w 616"/>
                <a:gd name="T33" fmla="*/ 16 h 817"/>
                <a:gd name="T34" fmla="*/ 600 w 616"/>
                <a:gd name="T35" fmla="*/ 8 h 817"/>
                <a:gd name="T36" fmla="*/ 600 w 616"/>
                <a:gd name="T37" fmla="*/ 809 h 817"/>
                <a:gd name="T38" fmla="*/ 608 w 616"/>
                <a:gd name="T39" fmla="*/ 801 h 817"/>
                <a:gd name="T40" fmla="*/ 8 w 616"/>
                <a:gd name="T41" fmla="*/ 801 h 817"/>
                <a:gd name="T42" fmla="*/ 16 w 616"/>
                <a:gd name="T43" fmla="*/ 809 h 817"/>
                <a:gd name="T44" fmla="*/ 16 w 616"/>
                <a:gd name="T45" fmla="*/ 8 h 817"/>
                <a:gd name="T46" fmla="*/ 8 w 616"/>
                <a:gd name="T47" fmla="*/ 16 h 817"/>
                <a:gd name="T48" fmla="*/ 8 w 616"/>
                <a:gd name="T49" fmla="*/ 0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16" h="817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811"/>
                  </a:lnTo>
                  <a:lnTo>
                    <a:pt x="3" y="814"/>
                  </a:lnTo>
                  <a:lnTo>
                    <a:pt x="6" y="817"/>
                  </a:lnTo>
                  <a:lnTo>
                    <a:pt x="611" y="817"/>
                  </a:lnTo>
                  <a:lnTo>
                    <a:pt x="613" y="814"/>
                  </a:lnTo>
                  <a:lnTo>
                    <a:pt x="616" y="811"/>
                  </a:lnTo>
                  <a:lnTo>
                    <a:pt x="616" y="6"/>
                  </a:lnTo>
                  <a:lnTo>
                    <a:pt x="613" y="3"/>
                  </a:lnTo>
                  <a:lnTo>
                    <a:pt x="611" y="0"/>
                  </a:lnTo>
                  <a:lnTo>
                    <a:pt x="608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608" y="16"/>
                  </a:lnTo>
                  <a:lnTo>
                    <a:pt x="600" y="8"/>
                  </a:lnTo>
                  <a:lnTo>
                    <a:pt x="600" y="809"/>
                  </a:lnTo>
                  <a:lnTo>
                    <a:pt x="608" y="801"/>
                  </a:lnTo>
                  <a:lnTo>
                    <a:pt x="8" y="801"/>
                  </a:lnTo>
                  <a:lnTo>
                    <a:pt x="16" y="809"/>
                  </a:lnTo>
                  <a:lnTo>
                    <a:pt x="16" y="8"/>
                  </a:lnTo>
                  <a:lnTo>
                    <a:pt x="8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Rectangle 57"/>
            <p:cNvSpPr>
              <a:spLocks noChangeArrowheads="1"/>
            </p:cNvSpPr>
            <p:nvPr/>
          </p:nvSpPr>
          <p:spPr bwMode="auto">
            <a:xfrm>
              <a:off x="4340" y="1171"/>
              <a:ext cx="7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 dirty="0">
                  <a:solidFill>
                    <a:srgbClr val="000000"/>
                  </a:solidFill>
                  <a:ea typeface="宋体" pitchFamily="2" charset="-122"/>
                </a:rPr>
                <a:t>C</a:t>
              </a:r>
              <a:endParaRPr lang="en-US" altLang="zh-CN" sz="3200" b="0" dirty="0">
                <a:ea typeface="宋体" pitchFamily="2" charset="-122"/>
              </a:endParaRPr>
            </a:p>
          </p:txBody>
        </p:sp>
        <p:sp>
          <p:nvSpPr>
            <p:cNvPr id="17" name="Rectangle 58"/>
            <p:cNvSpPr>
              <a:spLocks noChangeArrowheads="1"/>
            </p:cNvSpPr>
            <p:nvPr/>
          </p:nvSpPr>
          <p:spPr bwMode="auto">
            <a:xfrm>
              <a:off x="4340" y="923"/>
              <a:ext cx="6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itchFamily="2" charset="-122"/>
                </a:rPr>
                <a:t>S</a:t>
              </a:r>
              <a:endParaRPr lang="en-US" altLang="zh-CN" sz="3200" b="0">
                <a:ea typeface="宋体" pitchFamily="2" charset="-122"/>
              </a:endParaRPr>
            </a:p>
          </p:txBody>
        </p:sp>
        <p:sp>
          <p:nvSpPr>
            <p:cNvPr id="18" name="Rectangle 59"/>
            <p:cNvSpPr>
              <a:spLocks noChangeArrowheads="1"/>
            </p:cNvSpPr>
            <p:nvPr/>
          </p:nvSpPr>
          <p:spPr bwMode="auto">
            <a:xfrm>
              <a:off x="4348" y="1437"/>
              <a:ext cx="7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itchFamily="2" charset="-122"/>
                </a:rPr>
                <a:t>R</a:t>
              </a:r>
              <a:endParaRPr lang="en-US" altLang="zh-CN" sz="3200" b="0">
                <a:ea typeface="宋体" pitchFamily="2" charset="-122"/>
              </a:endParaRPr>
            </a:p>
          </p:txBody>
        </p:sp>
        <p:sp>
          <p:nvSpPr>
            <p:cNvPr id="19" name="Rectangle 60"/>
            <p:cNvSpPr>
              <a:spLocks noChangeArrowheads="1"/>
            </p:cNvSpPr>
            <p:nvPr/>
          </p:nvSpPr>
          <p:spPr bwMode="auto">
            <a:xfrm>
              <a:off x="4739" y="971"/>
              <a:ext cx="9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 dirty="0">
                  <a:solidFill>
                    <a:srgbClr val="000000"/>
                  </a:solidFill>
                  <a:ea typeface="宋体" pitchFamily="2" charset="-122"/>
                </a:rPr>
                <a:t>Q</a:t>
              </a:r>
              <a:endParaRPr lang="en-US" altLang="zh-CN" sz="3200" b="0" dirty="0">
                <a:ea typeface="宋体" pitchFamily="2" charset="-122"/>
              </a:endParaRPr>
            </a:p>
          </p:txBody>
        </p:sp>
        <p:sp>
          <p:nvSpPr>
            <p:cNvPr id="20" name="Rectangle 61"/>
            <p:cNvSpPr>
              <a:spLocks noChangeArrowheads="1"/>
            </p:cNvSpPr>
            <p:nvPr/>
          </p:nvSpPr>
          <p:spPr bwMode="auto">
            <a:xfrm>
              <a:off x="4739" y="1445"/>
              <a:ext cx="9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itchFamily="2" charset="-122"/>
                </a:rPr>
                <a:t>Q</a:t>
              </a:r>
              <a:endParaRPr lang="en-US" altLang="zh-CN" sz="3200" b="0">
                <a:ea typeface="宋体" pitchFamily="2" charset="-122"/>
              </a:endParaRPr>
            </a:p>
          </p:txBody>
        </p:sp>
        <p:sp>
          <p:nvSpPr>
            <p:cNvPr id="21" name="Freeform 62"/>
            <p:cNvSpPr>
              <a:spLocks/>
            </p:cNvSpPr>
            <p:nvPr/>
          </p:nvSpPr>
          <p:spPr bwMode="auto">
            <a:xfrm>
              <a:off x="3251" y="832"/>
              <a:ext cx="616" cy="816"/>
            </a:xfrm>
            <a:custGeom>
              <a:avLst/>
              <a:gdLst>
                <a:gd name="T0" fmla="*/ 8 w 616"/>
                <a:gd name="T1" fmla="*/ 0 h 816"/>
                <a:gd name="T2" fmla="*/ 6 w 616"/>
                <a:gd name="T3" fmla="*/ 0 h 816"/>
                <a:gd name="T4" fmla="*/ 3 w 616"/>
                <a:gd name="T5" fmla="*/ 3 h 816"/>
                <a:gd name="T6" fmla="*/ 0 w 616"/>
                <a:gd name="T7" fmla="*/ 5 h 816"/>
                <a:gd name="T8" fmla="*/ 0 w 616"/>
                <a:gd name="T9" fmla="*/ 811 h 816"/>
                <a:gd name="T10" fmla="*/ 3 w 616"/>
                <a:gd name="T11" fmla="*/ 814 h 816"/>
                <a:gd name="T12" fmla="*/ 6 w 616"/>
                <a:gd name="T13" fmla="*/ 816 h 816"/>
                <a:gd name="T14" fmla="*/ 611 w 616"/>
                <a:gd name="T15" fmla="*/ 816 h 816"/>
                <a:gd name="T16" fmla="*/ 613 w 616"/>
                <a:gd name="T17" fmla="*/ 814 h 816"/>
                <a:gd name="T18" fmla="*/ 616 w 616"/>
                <a:gd name="T19" fmla="*/ 811 h 816"/>
                <a:gd name="T20" fmla="*/ 616 w 616"/>
                <a:gd name="T21" fmla="*/ 5 h 816"/>
                <a:gd name="T22" fmla="*/ 613 w 616"/>
                <a:gd name="T23" fmla="*/ 3 h 816"/>
                <a:gd name="T24" fmla="*/ 611 w 616"/>
                <a:gd name="T25" fmla="*/ 0 h 816"/>
                <a:gd name="T26" fmla="*/ 608 w 616"/>
                <a:gd name="T27" fmla="*/ 0 h 816"/>
                <a:gd name="T28" fmla="*/ 8 w 616"/>
                <a:gd name="T29" fmla="*/ 0 h 816"/>
                <a:gd name="T30" fmla="*/ 8 w 616"/>
                <a:gd name="T31" fmla="*/ 16 h 816"/>
                <a:gd name="T32" fmla="*/ 608 w 616"/>
                <a:gd name="T33" fmla="*/ 16 h 816"/>
                <a:gd name="T34" fmla="*/ 600 w 616"/>
                <a:gd name="T35" fmla="*/ 8 h 816"/>
                <a:gd name="T36" fmla="*/ 600 w 616"/>
                <a:gd name="T37" fmla="*/ 808 h 816"/>
                <a:gd name="T38" fmla="*/ 608 w 616"/>
                <a:gd name="T39" fmla="*/ 800 h 816"/>
                <a:gd name="T40" fmla="*/ 8 w 616"/>
                <a:gd name="T41" fmla="*/ 800 h 816"/>
                <a:gd name="T42" fmla="*/ 16 w 616"/>
                <a:gd name="T43" fmla="*/ 808 h 816"/>
                <a:gd name="T44" fmla="*/ 16 w 616"/>
                <a:gd name="T45" fmla="*/ 8 h 816"/>
                <a:gd name="T46" fmla="*/ 8 w 616"/>
                <a:gd name="T47" fmla="*/ 16 h 816"/>
                <a:gd name="T48" fmla="*/ 8 w 616"/>
                <a:gd name="T49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16" h="816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811"/>
                  </a:lnTo>
                  <a:lnTo>
                    <a:pt x="3" y="814"/>
                  </a:lnTo>
                  <a:lnTo>
                    <a:pt x="6" y="816"/>
                  </a:lnTo>
                  <a:lnTo>
                    <a:pt x="611" y="816"/>
                  </a:lnTo>
                  <a:lnTo>
                    <a:pt x="613" y="814"/>
                  </a:lnTo>
                  <a:lnTo>
                    <a:pt x="616" y="811"/>
                  </a:lnTo>
                  <a:lnTo>
                    <a:pt x="616" y="5"/>
                  </a:lnTo>
                  <a:lnTo>
                    <a:pt x="613" y="3"/>
                  </a:lnTo>
                  <a:lnTo>
                    <a:pt x="611" y="0"/>
                  </a:lnTo>
                  <a:lnTo>
                    <a:pt x="608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608" y="16"/>
                  </a:lnTo>
                  <a:lnTo>
                    <a:pt x="600" y="8"/>
                  </a:lnTo>
                  <a:lnTo>
                    <a:pt x="600" y="808"/>
                  </a:lnTo>
                  <a:lnTo>
                    <a:pt x="608" y="800"/>
                  </a:lnTo>
                  <a:lnTo>
                    <a:pt x="8" y="800"/>
                  </a:lnTo>
                  <a:lnTo>
                    <a:pt x="16" y="808"/>
                  </a:lnTo>
                  <a:lnTo>
                    <a:pt x="16" y="8"/>
                  </a:lnTo>
                  <a:lnTo>
                    <a:pt x="8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Rectangle 63"/>
            <p:cNvSpPr>
              <a:spLocks noChangeArrowheads="1"/>
            </p:cNvSpPr>
            <p:nvPr/>
          </p:nvSpPr>
          <p:spPr bwMode="auto">
            <a:xfrm>
              <a:off x="3303" y="1155"/>
              <a:ext cx="7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itchFamily="2" charset="-122"/>
                </a:rPr>
                <a:t>C</a:t>
              </a:r>
              <a:endParaRPr lang="en-US" altLang="zh-CN" sz="3200" b="0">
                <a:ea typeface="宋体" pitchFamily="2" charset="-122"/>
              </a:endParaRPr>
            </a:p>
          </p:txBody>
        </p:sp>
        <p:sp>
          <p:nvSpPr>
            <p:cNvPr id="23" name="Rectangle 64"/>
            <p:cNvSpPr>
              <a:spLocks noChangeArrowheads="1"/>
            </p:cNvSpPr>
            <p:nvPr/>
          </p:nvSpPr>
          <p:spPr bwMode="auto">
            <a:xfrm>
              <a:off x="3319" y="1380"/>
              <a:ext cx="7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itchFamily="2" charset="-122"/>
                </a:rPr>
                <a:t>R</a:t>
              </a:r>
              <a:endParaRPr lang="en-US" altLang="zh-CN" sz="3200" b="0">
                <a:ea typeface="宋体" pitchFamily="2" charset="-122"/>
              </a:endParaRPr>
            </a:p>
          </p:txBody>
        </p:sp>
        <p:sp>
          <p:nvSpPr>
            <p:cNvPr id="24" name="Rectangle 65"/>
            <p:cNvSpPr>
              <a:spLocks noChangeArrowheads="1"/>
            </p:cNvSpPr>
            <p:nvPr/>
          </p:nvSpPr>
          <p:spPr bwMode="auto">
            <a:xfrm>
              <a:off x="3710" y="945"/>
              <a:ext cx="9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itchFamily="2" charset="-122"/>
                </a:rPr>
                <a:t>Q</a:t>
              </a:r>
              <a:endParaRPr lang="en-US" altLang="zh-CN" sz="3200" b="0">
                <a:ea typeface="宋体" pitchFamily="2" charset="-122"/>
              </a:endParaRPr>
            </a:p>
          </p:txBody>
        </p:sp>
        <p:sp>
          <p:nvSpPr>
            <p:cNvPr id="25" name="Rectangle 66"/>
            <p:cNvSpPr>
              <a:spLocks noChangeArrowheads="1"/>
            </p:cNvSpPr>
            <p:nvPr/>
          </p:nvSpPr>
          <p:spPr bwMode="auto">
            <a:xfrm>
              <a:off x="3710" y="1420"/>
              <a:ext cx="9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itchFamily="2" charset="-122"/>
                </a:rPr>
                <a:t>Q</a:t>
              </a:r>
              <a:endParaRPr lang="en-US" altLang="zh-CN" sz="3200" b="0">
                <a:ea typeface="宋体" pitchFamily="2" charset="-122"/>
              </a:endParaRPr>
            </a:p>
          </p:txBody>
        </p:sp>
        <p:sp>
          <p:nvSpPr>
            <p:cNvPr id="26" name="Freeform 67"/>
            <p:cNvSpPr>
              <a:spLocks/>
            </p:cNvSpPr>
            <p:nvPr/>
          </p:nvSpPr>
          <p:spPr bwMode="auto">
            <a:xfrm>
              <a:off x="3123" y="1224"/>
              <a:ext cx="140" cy="16"/>
            </a:xfrm>
            <a:custGeom>
              <a:avLst/>
              <a:gdLst>
                <a:gd name="T0" fmla="*/ 8 w 140"/>
                <a:gd name="T1" fmla="*/ 0 h 16"/>
                <a:gd name="T2" fmla="*/ 6 w 140"/>
                <a:gd name="T3" fmla="*/ 0 h 16"/>
                <a:gd name="T4" fmla="*/ 3 w 140"/>
                <a:gd name="T5" fmla="*/ 3 h 16"/>
                <a:gd name="T6" fmla="*/ 0 w 140"/>
                <a:gd name="T7" fmla="*/ 5 h 16"/>
                <a:gd name="T8" fmla="*/ 0 w 140"/>
                <a:gd name="T9" fmla="*/ 11 h 16"/>
                <a:gd name="T10" fmla="*/ 3 w 140"/>
                <a:gd name="T11" fmla="*/ 13 h 16"/>
                <a:gd name="T12" fmla="*/ 6 w 140"/>
                <a:gd name="T13" fmla="*/ 16 h 16"/>
                <a:gd name="T14" fmla="*/ 135 w 140"/>
                <a:gd name="T15" fmla="*/ 16 h 16"/>
                <a:gd name="T16" fmla="*/ 138 w 140"/>
                <a:gd name="T17" fmla="*/ 13 h 16"/>
                <a:gd name="T18" fmla="*/ 140 w 140"/>
                <a:gd name="T19" fmla="*/ 11 h 16"/>
                <a:gd name="T20" fmla="*/ 140 w 140"/>
                <a:gd name="T21" fmla="*/ 5 h 16"/>
                <a:gd name="T22" fmla="*/ 138 w 140"/>
                <a:gd name="T23" fmla="*/ 3 h 16"/>
                <a:gd name="T24" fmla="*/ 135 w 140"/>
                <a:gd name="T25" fmla="*/ 0 h 16"/>
                <a:gd name="T26" fmla="*/ 132 w 140"/>
                <a:gd name="T27" fmla="*/ 0 h 16"/>
                <a:gd name="T28" fmla="*/ 8 w 140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0" h="16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6" y="16"/>
                  </a:lnTo>
                  <a:lnTo>
                    <a:pt x="135" y="16"/>
                  </a:lnTo>
                  <a:lnTo>
                    <a:pt x="138" y="13"/>
                  </a:lnTo>
                  <a:lnTo>
                    <a:pt x="140" y="11"/>
                  </a:lnTo>
                  <a:lnTo>
                    <a:pt x="140" y="5"/>
                  </a:lnTo>
                  <a:lnTo>
                    <a:pt x="138" y="3"/>
                  </a:lnTo>
                  <a:lnTo>
                    <a:pt x="135" y="0"/>
                  </a:lnTo>
                  <a:lnTo>
                    <a:pt x="13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Rectangle 68"/>
            <p:cNvSpPr>
              <a:spLocks noChangeArrowheads="1"/>
            </p:cNvSpPr>
            <p:nvPr/>
          </p:nvSpPr>
          <p:spPr bwMode="auto">
            <a:xfrm>
              <a:off x="2745" y="1139"/>
              <a:ext cx="7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 dirty="0">
                  <a:solidFill>
                    <a:srgbClr val="000000"/>
                  </a:solidFill>
                  <a:ea typeface="宋体" pitchFamily="2" charset="-122"/>
                </a:rPr>
                <a:t>C</a:t>
              </a:r>
              <a:endParaRPr lang="en-US" altLang="zh-CN" sz="3200" b="0" dirty="0">
                <a:ea typeface="宋体" pitchFamily="2" charset="-122"/>
              </a:endParaRPr>
            </a:p>
          </p:txBody>
        </p:sp>
        <p:sp>
          <p:nvSpPr>
            <p:cNvPr id="28" name="Rectangle 69"/>
            <p:cNvSpPr>
              <a:spLocks noChangeArrowheads="1"/>
            </p:cNvSpPr>
            <p:nvPr/>
          </p:nvSpPr>
          <p:spPr bwMode="auto">
            <a:xfrm>
              <a:off x="2753" y="899"/>
              <a:ext cx="6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itchFamily="2" charset="-122"/>
                </a:rPr>
                <a:t>S</a:t>
              </a:r>
              <a:endParaRPr lang="en-US" altLang="zh-CN" sz="3200" b="0">
                <a:ea typeface="宋体" pitchFamily="2" charset="-122"/>
              </a:endParaRPr>
            </a:p>
          </p:txBody>
        </p:sp>
        <p:sp>
          <p:nvSpPr>
            <p:cNvPr id="29" name="Rectangle 70"/>
            <p:cNvSpPr>
              <a:spLocks noChangeArrowheads="1"/>
            </p:cNvSpPr>
            <p:nvPr/>
          </p:nvSpPr>
          <p:spPr bwMode="auto">
            <a:xfrm>
              <a:off x="2753" y="1373"/>
              <a:ext cx="7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itchFamily="2" charset="-122"/>
                </a:rPr>
                <a:t>R</a:t>
              </a:r>
              <a:endParaRPr lang="en-US" altLang="zh-CN" sz="3200" b="0">
                <a:ea typeface="宋体" pitchFamily="2" charset="-122"/>
              </a:endParaRPr>
            </a:p>
          </p:txBody>
        </p:sp>
        <p:sp>
          <p:nvSpPr>
            <p:cNvPr id="30" name="Rectangle 71"/>
            <p:cNvSpPr>
              <a:spLocks noChangeArrowheads="1"/>
            </p:cNvSpPr>
            <p:nvPr/>
          </p:nvSpPr>
          <p:spPr bwMode="auto">
            <a:xfrm>
              <a:off x="5178" y="964"/>
              <a:ext cx="9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itchFamily="2" charset="-122"/>
                </a:rPr>
                <a:t>Q</a:t>
              </a:r>
              <a:endParaRPr lang="en-US" altLang="zh-CN" sz="3200" b="0">
                <a:ea typeface="宋体" pitchFamily="2" charset="-122"/>
              </a:endParaRPr>
            </a:p>
          </p:txBody>
        </p:sp>
        <p:sp>
          <p:nvSpPr>
            <p:cNvPr id="31" name="Rectangle 72"/>
            <p:cNvSpPr>
              <a:spLocks noChangeArrowheads="1"/>
            </p:cNvSpPr>
            <p:nvPr/>
          </p:nvSpPr>
          <p:spPr bwMode="auto">
            <a:xfrm>
              <a:off x="3305" y="923"/>
              <a:ext cx="6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itchFamily="2" charset="-122"/>
                </a:rPr>
                <a:t>S</a:t>
              </a:r>
              <a:endParaRPr lang="en-US" altLang="zh-CN" sz="3200" b="0">
                <a:ea typeface="宋体" pitchFamily="2" charset="-122"/>
              </a:endParaRPr>
            </a:p>
          </p:txBody>
        </p:sp>
        <p:sp>
          <p:nvSpPr>
            <p:cNvPr id="32" name="Line 73"/>
            <p:cNvSpPr>
              <a:spLocks noChangeShapeType="1"/>
            </p:cNvSpPr>
            <p:nvPr/>
          </p:nvSpPr>
          <p:spPr bwMode="auto">
            <a:xfrm>
              <a:off x="3936" y="1520"/>
              <a:ext cx="3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74"/>
            <p:cNvSpPr>
              <a:spLocks noChangeShapeType="1"/>
            </p:cNvSpPr>
            <p:nvPr/>
          </p:nvSpPr>
          <p:spPr bwMode="auto">
            <a:xfrm>
              <a:off x="4968" y="151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4" name="Group 75"/>
            <p:cNvGrpSpPr>
              <a:grpSpLocks/>
            </p:cNvGrpSpPr>
            <p:nvPr/>
          </p:nvGrpSpPr>
          <p:grpSpPr bwMode="auto">
            <a:xfrm>
              <a:off x="5170" y="1439"/>
              <a:ext cx="102" cy="165"/>
              <a:chOff x="5162" y="1559"/>
              <a:chExt cx="102" cy="165"/>
            </a:xfrm>
          </p:grpSpPr>
          <p:sp>
            <p:nvSpPr>
              <p:cNvPr id="41" name="Rectangle 76"/>
              <p:cNvSpPr>
                <a:spLocks noChangeArrowheads="1"/>
              </p:cNvSpPr>
              <p:nvPr/>
            </p:nvSpPr>
            <p:spPr bwMode="auto">
              <a:xfrm>
                <a:off x="5162" y="1559"/>
                <a:ext cx="93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 i="0" baseline="0">
                    <a:solidFill>
                      <a:srgbClr val="000000"/>
                    </a:solidFill>
                    <a:ea typeface="宋体" pitchFamily="2" charset="-122"/>
                  </a:rPr>
                  <a:t>Q</a:t>
                </a:r>
                <a:endParaRPr lang="en-US" altLang="zh-CN" sz="3200" b="0">
                  <a:ea typeface="宋体" pitchFamily="2" charset="-122"/>
                </a:endParaRPr>
              </a:p>
            </p:txBody>
          </p:sp>
          <p:sp>
            <p:nvSpPr>
              <p:cNvPr id="42" name="Line 77"/>
              <p:cNvSpPr>
                <a:spLocks noChangeShapeType="1"/>
              </p:cNvSpPr>
              <p:nvPr/>
            </p:nvSpPr>
            <p:spPr bwMode="auto">
              <a:xfrm>
                <a:off x="5168" y="1568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5" name="Group 78"/>
            <p:cNvGrpSpPr>
              <a:grpSpLocks noChangeAspect="1"/>
            </p:cNvGrpSpPr>
            <p:nvPr/>
          </p:nvGrpSpPr>
          <p:grpSpPr bwMode="auto">
            <a:xfrm>
              <a:off x="3603" y="1871"/>
              <a:ext cx="226" cy="201"/>
              <a:chOff x="1969" y="1598"/>
              <a:chExt cx="326" cy="289"/>
            </a:xfrm>
          </p:grpSpPr>
          <p:sp>
            <p:nvSpPr>
              <p:cNvPr id="39" name="AutoShape 79"/>
              <p:cNvSpPr>
                <a:spLocks noChangeAspect="1" noChangeArrowheads="1"/>
              </p:cNvSpPr>
              <p:nvPr/>
            </p:nvSpPr>
            <p:spPr bwMode="auto">
              <a:xfrm rot="5400000">
                <a:off x="1939" y="1628"/>
                <a:ext cx="289" cy="230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66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Oval 80"/>
              <p:cNvSpPr>
                <a:spLocks noChangeAspect="1" noChangeArrowheads="1"/>
              </p:cNvSpPr>
              <p:nvPr/>
            </p:nvSpPr>
            <p:spPr bwMode="auto">
              <a:xfrm>
                <a:off x="2199" y="1699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66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6" name="Oval 81"/>
            <p:cNvSpPr>
              <a:spLocks noChangeAspect="1" noChangeArrowheads="1"/>
            </p:cNvSpPr>
            <p:nvPr/>
          </p:nvSpPr>
          <p:spPr bwMode="auto">
            <a:xfrm>
              <a:off x="3856" y="1480"/>
              <a:ext cx="69" cy="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Oval 82"/>
            <p:cNvSpPr>
              <a:spLocks noChangeAspect="1" noChangeArrowheads="1"/>
            </p:cNvSpPr>
            <p:nvPr/>
          </p:nvSpPr>
          <p:spPr bwMode="auto">
            <a:xfrm>
              <a:off x="4896" y="1472"/>
              <a:ext cx="69" cy="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Oval 83"/>
            <p:cNvSpPr>
              <a:spLocks noChangeArrowheads="1"/>
            </p:cNvSpPr>
            <p:nvPr/>
          </p:nvSpPr>
          <p:spPr bwMode="auto">
            <a:xfrm>
              <a:off x="3104" y="1209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3" name="内容占位符 2"/>
          <p:cNvSpPr>
            <a:spLocks noGrp="1"/>
          </p:cNvSpPr>
          <p:nvPr>
            <p:ph idx="1"/>
          </p:nvPr>
        </p:nvSpPr>
        <p:spPr>
          <a:xfrm>
            <a:off x="457200" y="1307901"/>
            <a:ext cx="8229600" cy="4929411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由两个钟控</a:t>
            </a:r>
            <a:r>
              <a:rPr lang="en-US" altLang="zh-CN" sz="2800" dirty="0"/>
              <a:t>S-R</a:t>
            </a:r>
            <a:r>
              <a:rPr lang="zh-CN" altLang="en-US" sz="2800" dirty="0"/>
              <a:t>锁存器串联构成，第二个锁存器的时钟通过反相器取反</a:t>
            </a:r>
          </a:p>
          <a:p>
            <a:r>
              <a:rPr lang="zh-CN" altLang="en-US" sz="2800" dirty="0"/>
              <a:t>当</a:t>
            </a:r>
            <a:r>
              <a:rPr lang="en-US" altLang="zh-CN" sz="2800" dirty="0"/>
              <a:t>C=1</a:t>
            </a:r>
            <a:r>
              <a:rPr lang="zh-CN" altLang="en-US" sz="2800" dirty="0"/>
              <a:t>时，输入信号进入第一个锁存器（主锁存器）</a:t>
            </a:r>
            <a:endParaRPr lang="en-US" altLang="zh-CN" sz="2800" dirty="0" smtClean="0"/>
          </a:p>
          <a:p>
            <a:r>
              <a:rPr lang="zh-CN" altLang="en-US" sz="2800" dirty="0" smtClean="0"/>
              <a:t>当</a:t>
            </a:r>
            <a:r>
              <a:rPr lang="en-US" altLang="zh-CN" sz="2800" dirty="0"/>
              <a:t>C=0</a:t>
            </a:r>
            <a:r>
              <a:rPr lang="zh-CN" altLang="en-US" sz="2800" dirty="0" smtClean="0"/>
              <a:t>时，第二</a:t>
            </a:r>
            <a:r>
              <a:rPr lang="zh-CN" altLang="en-US" sz="2800" dirty="0"/>
              <a:t>个锁存器（从锁存器）改变输出</a:t>
            </a:r>
          </a:p>
          <a:p>
            <a:r>
              <a:rPr lang="zh-CN" altLang="en-US" sz="2800" dirty="0"/>
              <a:t>从输入到输出的通路被不同的时钟信号值</a:t>
            </a:r>
            <a:r>
              <a:rPr lang="en-US" altLang="zh-CN" sz="2800" dirty="0"/>
              <a:t>(C = 1 </a:t>
            </a:r>
            <a:r>
              <a:rPr lang="zh-CN" altLang="en-US" sz="2800" dirty="0"/>
              <a:t>和 </a:t>
            </a:r>
            <a:r>
              <a:rPr lang="en-US" altLang="zh-CN" sz="2800" dirty="0"/>
              <a:t>C = 0)</a:t>
            </a:r>
            <a:r>
              <a:rPr lang="zh-CN" altLang="en-US" sz="2800" dirty="0"/>
              <a:t>所断开</a:t>
            </a:r>
          </a:p>
          <a:p>
            <a:endParaRPr lang="zh-CN" altLang="en-US" sz="28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293096"/>
            <a:ext cx="1514475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267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仿真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492896"/>
            <a:ext cx="5436096" cy="2065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179512" y="1124744"/>
            <a:ext cx="4572000" cy="56938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/>
              <a:t>initial begin</a:t>
            </a:r>
          </a:p>
          <a:p>
            <a:r>
              <a:rPr lang="en-US" altLang="zh-CN" sz="2800" dirty="0"/>
              <a:t>	R=1;S=1; #50;</a:t>
            </a:r>
          </a:p>
          <a:p>
            <a:r>
              <a:rPr lang="en-US" altLang="zh-CN" sz="2800" dirty="0"/>
              <a:t>	R=1;S=0; #50;</a:t>
            </a:r>
          </a:p>
          <a:p>
            <a:r>
              <a:rPr lang="en-US" altLang="zh-CN" sz="2800" dirty="0"/>
              <a:t>	R=1;S=1; #50;</a:t>
            </a:r>
          </a:p>
          <a:p>
            <a:r>
              <a:rPr lang="en-US" altLang="zh-CN" sz="2800" dirty="0"/>
              <a:t>	R=0;S=1; #50;</a:t>
            </a:r>
          </a:p>
          <a:p>
            <a:r>
              <a:rPr lang="en-US" altLang="zh-CN" sz="2800" dirty="0"/>
              <a:t>	R=1;S=1; #50;</a:t>
            </a:r>
          </a:p>
          <a:p>
            <a:r>
              <a:rPr lang="en-US" altLang="zh-CN" sz="2800" dirty="0"/>
              <a:t>	R=0;S=0; #50;</a:t>
            </a:r>
          </a:p>
          <a:p>
            <a:r>
              <a:rPr lang="en-US" altLang="zh-CN" sz="2800" dirty="0"/>
              <a:t>	R=1;S=1; #50;	 </a:t>
            </a:r>
          </a:p>
          <a:p>
            <a:r>
              <a:rPr lang="en-US" altLang="zh-CN" sz="2800" dirty="0"/>
              <a:t>end</a:t>
            </a:r>
          </a:p>
          <a:p>
            <a:r>
              <a:rPr lang="en-US" altLang="zh-CN" sz="2800" dirty="0"/>
              <a:t>always begin</a:t>
            </a:r>
          </a:p>
          <a:p>
            <a:r>
              <a:rPr lang="en-US" altLang="zh-CN" sz="2800" dirty="0"/>
              <a:t>	C=0;#20;</a:t>
            </a:r>
          </a:p>
          <a:p>
            <a:r>
              <a:rPr lang="en-US" altLang="zh-CN" sz="2800" dirty="0"/>
              <a:t>	C=1;#20;</a:t>
            </a:r>
          </a:p>
          <a:p>
            <a:r>
              <a:rPr lang="en-US" altLang="zh-CN" sz="28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677601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正边沿维持阻塞型</a:t>
            </a:r>
            <a:r>
              <a:rPr lang="en-US" altLang="zh-CN" dirty="0"/>
              <a:t>D</a:t>
            </a:r>
            <a:r>
              <a:rPr lang="zh-CN" altLang="en-US" dirty="0"/>
              <a:t>触发器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9562736"/>
              </p:ext>
            </p:extLst>
          </p:nvPr>
        </p:nvGraphicFramePr>
        <p:xfrm>
          <a:off x="251520" y="1844824"/>
          <a:ext cx="4422087" cy="4032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6" name="Visio" r:id="rId3" imgW="1996055" imgH="1819380" progId="Visio.Drawing.11">
                  <p:embed/>
                </p:oleObj>
              </mc:Choice>
              <mc:Fallback>
                <p:oleObj name="Visio" r:id="rId3" imgW="1996055" imgH="1819380" progId="Visio.Drawing.11">
                  <p:embed/>
                  <p:pic>
                    <p:nvPicPr>
                      <p:cNvPr id="0" name="与非电路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844824"/>
                        <a:ext cx="4422087" cy="4032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1871045"/>
              </p:ext>
            </p:extLst>
          </p:nvPr>
        </p:nvGraphicFramePr>
        <p:xfrm>
          <a:off x="5868144" y="4077072"/>
          <a:ext cx="1776412" cy="225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7" name="Visio" r:id="rId5" imgW="1028034" imgH="1306094" progId="Visio.Drawing.11">
                  <p:embed/>
                </p:oleObj>
              </mc:Choice>
              <mc:Fallback>
                <p:oleObj name="Visio" r:id="rId5" imgW="1028034" imgH="1306094" progId="Visio.Drawing.11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4077072"/>
                        <a:ext cx="1776412" cy="225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26359"/>
              </p:ext>
            </p:extLst>
          </p:nvPr>
        </p:nvGraphicFramePr>
        <p:xfrm>
          <a:off x="4980304" y="1628800"/>
          <a:ext cx="3840168" cy="223838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03542"/>
                <a:gridCol w="827500"/>
                <a:gridCol w="620206"/>
                <a:gridCol w="620206"/>
                <a:gridCol w="534357"/>
                <a:gridCol w="534357"/>
              </a:tblGrid>
              <a:tr h="384186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i="0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异步控制</a:t>
                      </a:r>
                      <a:endParaRPr lang="zh-CN" altLang="en-US" i="0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上升沿触发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R</a:t>
                      </a:r>
                      <a:endParaRPr lang="zh-CN" altLang="en-US" b="1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S</a:t>
                      </a:r>
                      <a:endParaRPr lang="zh-CN" altLang="en-US" b="1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C</a:t>
                      </a:r>
                      <a:r>
                        <a:rPr lang="en-US" altLang="zh-CN" b="1" i="1" baseline="-250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P</a:t>
                      </a:r>
                      <a:endParaRPr lang="zh-CN" altLang="en-US" b="1" i="1" baseline="-250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D</a:t>
                      </a:r>
                      <a:endParaRPr lang="zh-CN" altLang="en-US" b="1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Q</a:t>
                      </a:r>
                      <a:endParaRPr lang="zh-CN" altLang="en-US" b="1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Q</a:t>
                      </a:r>
                      <a:endParaRPr lang="zh-CN" altLang="en-US" b="1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0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="1" i="0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×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×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0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="1" i="0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×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×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↑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0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="1" i="0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↑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9108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仿真</a:t>
            </a:r>
          </a:p>
        </p:txBody>
      </p:sp>
      <p:sp>
        <p:nvSpPr>
          <p:cNvPr id="4" name="矩形 3"/>
          <p:cNvSpPr/>
          <p:nvPr/>
        </p:nvSpPr>
        <p:spPr>
          <a:xfrm>
            <a:off x="179512" y="1124744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/>
              <a:t>initial begin</a:t>
            </a:r>
          </a:p>
          <a:p>
            <a:r>
              <a:rPr lang="en-US" altLang="zh-CN" sz="2800" dirty="0"/>
              <a:t>	</a:t>
            </a:r>
            <a:r>
              <a:rPr lang="en-US" altLang="zh-CN" sz="2800" dirty="0" smtClean="0"/>
              <a:t>D </a:t>
            </a:r>
            <a:r>
              <a:rPr lang="en-US" altLang="zh-CN" sz="2800" dirty="0"/>
              <a:t>= 0; </a:t>
            </a:r>
            <a:r>
              <a:rPr lang="en-US" altLang="zh-CN" sz="2800" dirty="0" smtClean="0"/>
              <a:t>#150</a:t>
            </a:r>
            <a:r>
              <a:rPr lang="en-US" altLang="zh-CN" sz="2800" dirty="0"/>
              <a:t>;</a:t>
            </a:r>
          </a:p>
          <a:p>
            <a:r>
              <a:rPr lang="en-US" altLang="zh-CN" sz="2800" dirty="0"/>
              <a:t>	</a:t>
            </a:r>
            <a:r>
              <a:rPr lang="en-US" altLang="zh-CN" sz="2800" dirty="0" smtClean="0"/>
              <a:t>D </a:t>
            </a:r>
            <a:r>
              <a:rPr lang="en-US" altLang="zh-CN" sz="2800" dirty="0"/>
              <a:t>= 1; </a:t>
            </a:r>
            <a:r>
              <a:rPr lang="en-US" altLang="zh-CN" sz="2800" dirty="0" smtClean="0"/>
              <a:t>#150</a:t>
            </a:r>
            <a:r>
              <a:rPr lang="en-US" altLang="zh-CN" sz="2800" dirty="0"/>
              <a:t>;	 </a:t>
            </a:r>
          </a:p>
          <a:p>
            <a:r>
              <a:rPr lang="en-US" altLang="zh-CN" sz="2800" dirty="0" smtClean="0"/>
              <a:t>end</a:t>
            </a:r>
          </a:p>
          <a:p>
            <a:endParaRPr lang="en-US" altLang="zh-CN" sz="2800" dirty="0"/>
          </a:p>
          <a:p>
            <a:r>
              <a:rPr lang="en-US" altLang="zh-CN" sz="2800" dirty="0"/>
              <a:t>always begin</a:t>
            </a:r>
          </a:p>
          <a:p>
            <a:r>
              <a:rPr lang="en-US" altLang="zh-CN" sz="2800" dirty="0"/>
              <a:t>	C=0</a:t>
            </a:r>
            <a:r>
              <a:rPr lang="en-US" altLang="zh-CN" sz="2800" dirty="0" smtClean="0"/>
              <a:t>; #50</a:t>
            </a:r>
            <a:r>
              <a:rPr lang="en-US" altLang="zh-CN" sz="2800" dirty="0"/>
              <a:t>;</a:t>
            </a:r>
          </a:p>
          <a:p>
            <a:r>
              <a:rPr lang="en-US" altLang="zh-CN" sz="2800" dirty="0"/>
              <a:t>	C=1</a:t>
            </a:r>
            <a:r>
              <a:rPr lang="en-US" altLang="zh-CN" sz="2800" dirty="0" smtClean="0"/>
              <a:t>; #50</a:t>
            </a:r>
            <a:r>
              <a:rPr lang="en-US" altLang="zh-CN" sz="2800" dirty="0"/>
              <a:t>;</a:t>
            </a:r>
          </a:p>
          <a:p>
            <a:r>
              <a:rPr lang="en-US" altLang="zh-CN" sz="2800" dirty="0"/>
              <a:t>end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348880"/>
            <a:ext cx="5818956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5975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  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实验目的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实验</a:t>
            </a:r>
            <a:r>
              <a:rPr lang="zh-CN" altLang="en-US" dirty="0"/>
              <a:t>设备与</a:t>
            </a:r>
            <a:r>
              <a:rPr lang="zh-CN" altLang="en-US" dirty="0" smtClean="0"/>
              <a:t>材料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实验任务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实验原理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实验内容与步骤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381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实验内容与</a:t>
            </a:r>
            <a:r>
              <a:rPr lang="zh-CN" altLang="en-US" dirty="0" smtClean="0"/>
              <a:t>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dirty="0"/>
              <a:t>实现基本</a:t>
            </a:r>
            <a:r>
              <a:rPr lang="en-US" altLang="zh-CN" sz="2800" dirty="0"/>
              <a:t>SR</a:t>
            </a:r>
            <a:r>
              <a:rPr lang="zh-CN" altLang="zh-CN" sz="2800" dirty="0"/>
              <a:t>锁存器</a:t>
            </a:r>
            <a:r>
              <a:rPr lang="zh-CN" altLang="en-US" sz="2800" dirty="0"/>
              <a:t>，验证功能和存在的时序问题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zh-CN" sz="2800" dirty="0"/>
              <a:t>实现门控</a:t>
            </a:r>
            <a:r>
              <a:rPr lang="en-US" altLang="zh-CN" sz="2800" dirty="0"/>
              <a:t>SR</a:t>
            </a:r>
            <a:r>
              <a:rPr lang="zh-CN" altLang="zh-CN" sz="2800" dirty="0"/>
              <a:t>锁存器</a:t>
            </a:r>
            <a:r>
              <a:rPr lang="zh-CN" altLang="en-US" sz="2800" dirty="0"/>
              <a:t>，并验证功能和存在的时序问题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zh-CN" sz="2800" dirty="0"/>
              <a:t>实现</a:t>
            </a:r>
            <a:r>
              <a:rPr lang="en-US" altLang="zh-CN" sz="2800" dirty="0"/>
              <a:t>D</a:t>
            </a:r>
            <a:r>
              <a:rPr lang="zh-CN" altLang="zh-CN" sz="2800" dirty="0"/>
              <a:t>锁存器</a:t>
            </a:r>
            <a:r>
              <a:rPr lang="zh-CN" altLang="en-US" sz="2800" dirty="0"/>
              <a:t>，并验证功能和存在的时序问题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zh-CN" sz="2800" dirty="0"/>
              <a:t>实现</a:t>
            </a:r>
            <a:r>
              <a:rPr lang="en-US" altLang="zh-CN" sz="2800" dirty="0"/>
              <a:t>SR</a:t>
            </a:r>
            <a:r>
              <a:rPr lang="zh-CN" altLang="zh-CN" sz="2800" dirty="0"/>
              <a:t>主从触发器</a:t>
            </a:r>
            <a:r>
              <a:rPr lang="zh-CN" altLang="en-US" sz="2800" dirty="0"/>
              <a:t>，并验证功能和存在的时序问题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zh-CN" sz="2800" dirty="0"/>
              <a:t>实现</a:t>
            </a:r>
            <a:r>
              <a:rPr lang="en-US" altLang="zh-CN" sz="2800" dirty="0"/>
              <a:t>D</a:t>
            </a:r>
            <a:r>
              <a:rPr lang="zh-CN" altLang="zh-CN" sz="2800" dirty="0"/>
              <a:t>触发器</a:t>
            </a:r>
            <a:r>
              <a:rPr lang="zh-CN" altLang="en-US" sz="2800" dirty="0"/>
              <a:t>，并验证</a:t>
            </a:r>
            <a:r>
              <a:rPr lang="zh-CN" altLang="en-US" sz="2800" dirty="0" smtClean="0"/>
              <a:t>功能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567516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基本</a:t>
            </a:r>
            <a:r>
              <a:rPr lang="en-US" altLang="zh-CN" dirty="0"/>
              <a:t>SR</a:t>
            </a:r>
            <a:r>
              <a:rPr lang="zh-CN" altLang="zh-CN" dirty="0"/>
              <a:t>锁存器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新建工程</a:t>
            </a:r>
            <a:r>
              <a:rPr lang="en-US" altLang="zh-CN" dirty="0" err="1" smtClean="0"/>
              <a:t>MyLATCHS</a:t>
            </a:r>
            <a:endParaRPr lang="en-US" altLang="zh-CN" dirty="0" smtClean="0"/>
          </a:p>
          <a:p>
            <a:r>
              <a:rPr lang="zh-CN" altLang="en-US" dirty="0" smtClean="0"/>
              <a:t>新建源文件</a:t>
            </a:r>
            <a:r>
              <a:rPr lang="en-US" altLang="zh-CN" dirty="0" err="1" smtClean="0"/>
              <a:t>SR_LATCH.sch</a:t>
            </a:r>
            <a:endParaRPr lang="en-US" altLang="zh-CN" dirty="0" smtClean="0"/>
          </a:p>
          <a:p>
            <a:r>
              <a:rPr lang="zh-CN" altLang="en-US" dirty="0" smtClean="0"/>
              <a:t>用原理图方式设计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smtClean="0"/>
              <a:t>NAND2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仿真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7789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门控</a:t>
            </a:r>
            <a:r>
              <a:rPr lang="en-US" altLang="zh-CN" dirty="0" smtClean="0"/>
              <a:t>SR</a:t>
            </a:r>
            <a:r>
              <a:rPr lang="zh-CN" altLang="zh-CN" dirty="0"/>
              <a:t>锁存器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新建源文件</a:t>
            </a:r>
            <a:r>
              <a:rPr lang="en-US" altLang="zh-CN" dirty="0" err="1" smtClean="0"/>
              <a:t>CSR_LATCH.sch</a:t>
            </a:r>
            <a:endParaRPr lang="en-US" altLang="zh-CN" dirty="0" smtClean="0"/>
          </a:p>
          <a:p>
            <a:r>
              <a:rPr lang="zh-CN" altLang="en-US" dirty="0" smtClean="0"/>
              <a:t>用原理图方式设计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smtClean="0"/>
              <a:t>NAND2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仿真</a:t>
            </a:r>
            <a:r>
              <a:rPr lang="zh-CN" altLang="en-US" dirty="0"/>
              <a:t>（包含空翻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生成自定义符号的</a:t>
            </a:r>
            <a:r>
              <a:rPr lang="en-US" altLang="zh-CN" dirty="0" err="1" smtClean="0"/>
              <a:t>CSR_LATCH.sym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60880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</a:t>
            </a:r>
            <a:r>
              <a:rPr lang="zh-CN" altLang="zh-CN" dirty="0" smtClean="0"/>
              <a:t>锁存器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新建源文件</a:t>
            </a:r>
            <a:r>
              <a:rPr lang="en-US" altLang="zh-CN" dirty="0" err="1" smtClean="0"/>
              <a:t>D_LATCH.sch</a:t>
            </a:r>
            <a:endParaRPr lang="en-US" altLang="zh-CN" dirty="0" smtClean="0"/>
          </a:p>
          <a:p>
            <a:r>
              <a:rPr lang="zh-CN" altLang="en-US" dirty="0" smtClean="0"/>
              <a:t>用原理图方式设计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smtClean="0"/>
              <a:t>NAND2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仿真（包含空翻）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3104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SR</a:t>
            </a:r>
            <a:r>
              <a:rPr lang="zh-CN" altLang="en-US" dirty="0" smtClean="0"/>
              <a:t>主从触发</a:t>
            </a:r>
            <a:r>
              <a:rPr lang="zh-CN" altLang="zh-CN" dirty="0" smtClean="0"/>
              <a:t>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新建源文件</a:t>
            </a:r>
            <a:r>
              <a:rPr lang="en-US" altLang="zh-CN" dirty="0" err="1" smtClean="0"/>
              <a:t>MS_FLIPFLOP.sch</a:t>
            </a:r>
            <a:endParaRPr lang="en-US" altLang="zh-CN" dirty="0" smtClean="0"/>
          </a:p>
          <a:p>
            <a:r>
              <a:rPr lang="zh-CN" altLang="en-US" dirty="0" smtClean="0"/>
              <a:t>用原理图方式设计</a:t>
            </a:r>
            <a:endParaRPr lang="en-US" altLang="zh-CN" dirty="0" smtClean="0"/>
          </a:p>
          <a:p>
            <a:r>
              <a:rPr lang="zh-CN" altLang="en-US" dirty="0" smtClean="0"/>
              <a:t>调用</a:t>
            </a:r>
            <a:r>
              <a:rPr lang="en-US" altLang="zh-CN" dirty="0" smtClean="0"/>
              <a:t>CSR_LATCH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仿真（包含一次性采样）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40152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</a:t>
            </a:r>
            <a:r>
              <a:rPr lang="zh-CN" altLang="en-US" dirty="0" smtClean="0"/>
              <a:t>触发</a:t>
            </a:r>
            <a:r>
              <a:rPr lang="zh-CN" altLang="zh-CN" dirty="0" smtClean="0"/>
              <a:t>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新建源文件</a:t>
            </a:r>
            <a:r>
              <a:rPr lang="en-US" altLang="zh-CN" dirty="0" err="1" smtClean="0"/>
              <a:t>D_</a:t>
            </a:r>
            <a:r>
              <a:rPr lang="en-US" altLang="zh-CN" dirty="0" err="1"/>
              <a:t>FLIPFLOP</a:t>
            </a:r>
            <a:r>
              <a:rPr lang="en-US" altLang="zh-CN" dirty="0" err="1" smtClean="0"/>
              <a:t>.sch</a:t>
            </a:r>
            <a:endParaRPr lang="en-US" altLang="zh-CN" dirty="0" smtClean="0"/>
          </a:p>
          <a:p>
            <a:r>
              <a:rPr lang="zh-CN" altLang="en-US" dirty="0" smtClean="0"/>
              <a:t>用原理图方式设计</a:t>
            </a:r>
            <a:endParaRPr lang="en-US" altLang="zh-CN" dirty="0" smtClean="0"/>
          </a:p>
          <a:p>
            <a:r>
              <a:rPr lang="zh-CN" altLang="en-US" dirty="0" smtClean="0"/>
              <a:t>调用</a:t>
            </a:r>
            <a:r>
              <a:rPr lang="en-US" altLang="zh-CN" dirty="0" smtClean="0"/>
              <a:t>NAND3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仿真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5902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WordArt 3"/>
          <p:cNvSpPr>
            <a:spLocks noChangeArrowheads="1" noChangeShapeType="1" noTextEdit="1"/>
          </p:cNvSpPr>
          <p:nvPr/>
        </p:nvSpPr>
        <p:spPr bwMode="gray">
          <a:xfrm>
            <a:off x="2051720" y="321297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dirty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8980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  <a:endParaRPr lang="zh-CN" altLang="en-US" sz="5400" b="1" kern="10" dirty="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6939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507288" cy="51845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768"/>
              </a:spcBef>
            </a:pPr>
            <a:r>
              <a:rPr lang="zh-CN" altLang="en-US" sz="2800" dirty="0"/>
              <a:t>掌握锁存器与触发器构成的条件和工作原理</a:t>
            </a:r>
          </a:p>
          <a:p>
            <a:pPr>
              <a:lnSpc>
                <a:spcPct val="150000"/>
              </a:lnSpc>
              <a:spcBef>
                <a:spcPts val="768"/>
              </a:spcBef>
            </a:pPr>
            <a:r>
              <a:rPr lang="zh-CN" altLang="en-US" sz="2800" dirty="0"/>
              <a:t>掌握锁存器与触发器的区别</a:t>
            </a:r>
          </a:p>
          <a:p>
            <a:pPr>
              <a:lnSpc>
                <a:spcPct val="150000"/>
              </a:lnSpc>
              <a:spcBef>
                <a:spcPts val="768"/>
              </a:spcBef>
            </a:pPr>
            <a:r>
              <a:rPr lang="zh-CN" altLang="en-US" sz="2800" dirty="0" smtClean="0"/>
              <a:t>掌握</a:t>
            </a:r>
            <a:r>
              <a:rPr lang="zh-CN" altLang="zh-CN" sz="2800" dirty="0" smtClean="0"/>
              <a:t>基本</a:t>
            </a:r>
            <a:r>
              <a:rPr lang="en-US" altLang="zh-CN" sz="2800" dirty="0" smtClean="0"/>
              <a:t>SR</a:t>
            </a:r>
            <a:r>
              <a:rPr lang="zh-CN" altLang="zh-CN" sz="2800" dirty="0" smtClean="0"/>
              <a:t>锁存器</a:t>
            </a:r>
            <a:r>
              <a:rPr lang="zh-CN" altLang="en-US" sz="2800" dirty="0" smtClean="0"/>
              <a:t>、门控</a:t>
            </a:r>
            <a:r>
              <a:rPr lang="en-US" altLang="zh-CN" sz="2800" dirty="0"/>
              <a:t>SR</a:t>
            </a:r>
            <a:r>
              <a:rPr lang="zh-CN" altLang="en-US" sz="2800" dirty="0" smtClean="0"/>
              <a:t>锁存器、</a:t>
            </a:r>
            <a:r>
              <a:rPr lang="en-US" altLang="zh-CN" sz="2800" dirty="0" smtClean="0"/>
              <a:t>D</a:t>
            </a:r>
            <a:r>
              <a:rPr lang="zh-CN" altLang="en-US" sz="2800" dirty="0" smtClean="0"/>
              <a:t>锁存器、</a:t>
            </a:r>
            <a:r>
              <a:rPr lang="en-US" altLang="zh-CN" sz="2800" dirty="0" smtClean="0"/>
              <a:t>SR</a:t>
            </a:r>
            <a:r>
              <a:rPr lang="zh-CN" altLang="en-US" sz="2800" dirty="0" smtClean="0"/>
              <a:t>锁存器、</a:t>
            </a:r>
            <a:r>
              <a:rPr lang="en-US" altLang="zh-CN" sz="2800" dirty="0" smtClean="0"/>
              <a:t>D</a:t>
            </a:r>
            <a:r>
              <a:rPr lang="zh-CN" altLang="en-US" sz="2800" dirty="0" smtClean="0"/>
              <a:t>触发器</a:t>
            </a:r>
            <a:r>
              <a:rPr lang="zh-CN" altLang="en-US" sz="2800" dirty="0"/>
              <a:t>的基本功</a:t>
            </a:r>
            <a:r>
              <a:rPr lang="zh-CN" altLang="en-US" sz="2800" dirty="0" smtClean="0"/>
              <a:t>能</a:t>
            </a:r>
            <a:endParaRPr lang="en-US" altLang="zh-CN" sz="2800" dirty="0" smtClean="0"/>
          </a:p>
          <a:p>
            <a:pPr>
              <a:lnSpc>
                <a:spcPct val="150000"/>
              </a:lnSpc>
              <a:spcBef>
                <a:spcPts val="768"/>
              </a:spcBef>
            </a:pPr>
            <a:r>
              <a:rPr lang="zh-CN" altLang="en-US" sz="2800" dirty="0" smtClean="0"/>
              <a:t>掌握</a:t>
            </a:r>
            <a:r>
              <a:rPr lang="zh-CN" altLang="zh-CN" sz="2800" dirty="0" smtClean="0"/>
              <a:t>基本</a:t>
            </a:r>
            <a:r>
              <a:rPr lang="en-US" altLang="zh-CN" sz="2800" dirty="0"/>
              <a:t>SR</a:t>
            </a:r>
            <a:r>
              <a:rPr lang="zh-CN" altLang="zh-CN" sz="2800" dirty="0" smtClean="0"/>
              <a:t>锁存器</a:t>
            </a:r>
            <a:r>
              <a:rPr lang="zh-CN" altLang="en-US" sz="2800" dirty="0"/>
              <a:t>、门</a:t>
            </a:r>
            <a:r>
              <a:rPr lang="zh-CN" altLang="en-US" sz="2800" dirty="0" smtClean="0"/>
              <a:t>控</a:t>
            </a:r>
            <a:r>
              <a:rPr lang="en-US" altLang="zh-CN" sz="2800" dirty="0"/>
              <a:t>SR</a:t>
            </a:r>
            <a:r>
              <a:rPr lang="zh-CN" altLang="en-US" sz="2800" dirty="0" smtClean="0"/>
              <a:t>锁存器</a:t>
            </a:r>
            <a:r>
              <a:rPr lang="zh-CN" altLang="en-US" sz="2800" dirty="0"/>
              <a:t>、</a:t>
            </a:r>
            <a:r>
              <a:rPr lang="en-US" altLang="zh-CN" sz="2800" dirty="0"/>
              <a:t>D</a:t>
            </a:r>
            <a:r>
              <a:rPr lang="zh-CN" altLang="en-US" sz="2800" dirty="0"/>
              <a:t>锁存器、</a:t>
            </a:r>
            <a:r>
              <a:rPr lang="en-US" altLang="zh-CN" sz="2800" dirty="0"/>
              <a:t>SR</a:t>
            </a:r>
            <a:r>
              <a:rPr lang="zh-CN" altLang="en-US" sz="2800" dirty="0" smtClean="0"/>
              <a:t>锁存器</a:t>
            </a:r>
            <a:r>
              <a:rPr lang="zh-CN" altLang="zh-CN" sz="2800" dirty="0" smtClean="0"/>
              <a:t>存在</a:t>
            </a:r>
            <a:r>
              <a:rPr lang="zh-CN" altLang="zh-CN" sz="2800" dirty="0"/>
              <a:t>的时序问题</a:t>
            </a:r>
            <a:endParaRPr lang="zh-CN" altLang="en-US" sz="2800" dirty="0"/>
          </a:p>
          <a:p>
            <a:pPr>
              <a:lnSpc>
                <a:spcPct val="150000"/>
              </a:lnSpc>
              <a:spcBef>
                <a:spcPts val="768"/>
              </a:spcBef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167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实验设备与材料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实验设备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装有</a:t>
            </a:r>
            <a:r>
              <a:rPr lang="en-US" altLang="zh-CN" dirty="0" smtClean="0"/>
              <a:t>Xilinx ISE 14.7</a:t>
            </a:r>
            <a:r>
              <a:rPr lang="zh-CN" altLang="en-US" dirty="0" smtClean="0"/>
              <a:t>的计算机</a:t>
            </a:r>
            <a:r>
              <a:rPr lang="en-US" altLang="zh-CN" dirty="0"/>
              <a:t>	1</a:t>
            </a:r>
            <a:r>
              <a:rPr lang="zh-CN" altLang="en-US" dirty="0"/>
              <a:t>台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SWORD</a:t>
            </a:r>
            <a:r>
              <a:rPr lang="zh-CN" altLang="en-US" dirty="0" smtClean="0"/>
              <a:t>开发板</a:t>
            </a:r>
            <a:r>
              <a:rPr lang="en-US" altLang="zh-CN" dirty="0" smtClean="0"/>
              <a:t>					1</a:t>
            </a:r>
            <a:r>
              <a:rPr lang="zh-CN" altLang="en-US" dirty="0"/>
              <a:t>套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实验</a:t>
            </a:r>
            <a:r>
              <a:rPr lang="zh-CN" altLang="en-US" dirty="0"/>
              <a:t>材料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157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dirty="0" smtClean="0"/>
              <a:t>实现基本</a:t>
            </a:r>
            <a:r>
              <a:rPr lang="en-US" altLang="zh-CN" sz="2800" dirty="0"/>
              <a:t>SR</a:t>
            </a:r>
            <a:r>
              <a:rPr lang="zh-CN" altLang="zh-CN" sz="2800" dirty="0" smtClean="0"/>
              <a:t>锁存器</a:t>
            </a:r>
            <a:r>
              <a:rPr lang="zh-CN" altLang="en-US" sz="2800" dirty="0" smtClean="0"/>
              <a:t>，验证功能和存在的时序问题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zh-CN" sz="2800" dirty="0"/>
              <a:t>实现</a:t>
            </a:r>
            <a:r>
              <a:rPr lang="zh-CN" altLang="zh-CN" sz="2800" dirty="0" smtClean="0"/>
              <a:t>门控</a:t>
            </a:r>
            <a:r>
              <a:rPr lang="en-US" altLang="zh-CN" sz="2800" dirty="0"/>
              <a:t>SR</a:t>
            </a:r>
            <a:r>
              <a:rPr lang="zh-CN" altLang="zh-CN" sz="2800" dirty="0" smtClean="0"/>
              <a:t>锁存器</a:t>
            </a:r>
            <a:r>
              <a:rPr lang="zh-CN" altLang="en-US" sz="2800" dirty="0"/>
              <a:t>，并验证</a:t>
            </a:r>
            <a:r>
              <a:rPr lang="zh-CN" altLang="en-US" sz="2800" dirty="0" smtClean="0"/>
              <a:t>功能</a:t>
            </a:r>
            <a:r>
              <a:rPr lang="zh-CN" altLang="en-US" sz="2800" dirty="0"/>
              <a:t>和存在的时序问题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zh-CN" sz="2800" dirty="0"/>
              <a:t>实现</a:t>
            </a:r>
            <a:r>
              <a:rPr lang="en-US" altLang="zh-CN" sz="2800" dirty="0" smtClean="0"/>
              <a:t>D</a:t>
            </a:r>
            <a:r>
              <a:rPr lang="zh-CN" altLang="zh-CN" sz="2800" dirty="0" smtClean="0"/>
              <a:t>锁存器</a:t>
            </a:r>
            <a:r>
              <a:rPr lang="zh-CN" altLang="en-US" sz="2800" dirty="0"/>
              <a:t>，并验证</a:t>
            </a:r>
            <a:r>
              <a:rPr lang="zh-CN" altLang="en-US" sz="2800" dirty="0" smtClean="0"/>
              <a:t>功能</a:t>
            </a:r>
            <a:r>
              <a:rPr lang="zh-CN" altLang="en-US" sz="2800" dirty="0"/>
              <a:t>和存在的时序问题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zh-CN" sz="2800" dirty="0" smtClean="0"/>
              <a:t>实现</a:t>
            </a:r>
            <a:r>
              <a:rPr lang="en-US" altLang="zh-CN" sz="2800" dirty="0"/>
              <a:t>SR</a:t>
            </a:r>
            <a:r>
              <a:rPr lang="zh-CN" altLang="zh-CN" sz="2800" dirty="0" smtClean="0"/>
              <a:t>主从触发器</a:t>
            </a:r>
            <a:r>
              <a:rPr lang="zh-CN" altLang="en-US" sz="2800" dirty="0"/>
              <a:t>，并验证</a:t>
            </a:r>
            <a:r>
              <a:rPr lang="zh-CN" altLang="en-US" sz="2800" dirty="0" smtClean="0"/>
              <a:t>功能</a:t>
            </a:r>
            <a:r>
              <a:rPr lang="zh-CN" altLang="en-US" sz="2800" dirty="0"/>
              <a:t>和存在的时序问题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zh-CN" sz="2800" dirty="0"/>
              <a:t>实现</a:t>
            </a:r>
            <a:r>
              <a:rPr lang="en-US" altLang="zh-CN" sz="2800" dirty="0" smtClean="0"/>
              <a:t>D</a:t>
            </a:r>
            <a:r>
              <a:rPr lang="zh-CN" altLang="zh-CN" sz="2800" dirty="0" smtClean="0"/>
              <a:t>触发器</a:t>
            </a:r>
            <a:r>
              <a:rPr lang="zh-CN" altLang="en-US" sz="2800" dirty="0"/>
              <a:t>，并验证功能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48872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实验原理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r>
              <a:rPr lang="zh-CN" altLang="en-US" dirty="0"/>
              <a:t>构成锁存器的充分条件</a:t>
            </a:r>
          </a:p>
          <a:p>
            <a:pPr lvl="1"/>
            <a:r>
              <a:rPr lang="zh-CN" altLang="en-US" dirty="0"/>
              <a:t>能长期保持给定的某个稳定状态</a:t>
            </a:r>
          </a:p>
          <a:p>
            <a:pPr lvl="1"/>
            <a:r>
              <a:rPr lang="zh-CN" altLang="en-US" dirty="0"/>
              <a:t>有两个稳定状态：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在一定条件下能随时改变逻辑状态，即：置</a:t>
            </a:r>
            <a:r>
              <a:rPr lang="en-US" altLang="zh-CN" dirty="0"/>
              <a:t>1</a:t>
            </a:r>
            <a:r>
              <a:rPr lang="zh-CN" altLang="en-US" dirty="0"/>
              <a:t>或置</a:t>
            </a:r>
            <a:r>
              <a:rPr lang="en-US" altLang="zh-CN" dirty="0" smtClean="0"/>
              <a:t>0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最</a:t>
            </a:r>
            <a:r>
              <a:rPr lang="zh-CN" altLang="en-US" dirty="0"/>
              <a:t>基本的锁存器有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SR</a:t>
            </a:r>
            <a:r>
              <a:rPr lang="zh-CN" altLang="en-US" dirty="0" smtClean="0"/>
              <a:t>锁存器</a:t>
            </a:r>
            <a:r>
              <a:rPr lang="zh-CN" altLang="en-US" dirty="0"/>
              <a:t>、</a:t>
            </a:r>
            <a:r>
              <a:rPr lang="en-US" altLang="zh-CN" dirty="0"/>
              <a:t>D</a:t>
            </a:r>
            <a:r>
              <a:rPr lang="zh-CN" altLang="en-US" dirty="0"/>
              <a:t>锁存器 </a:t>
            </a:r>
          </a:p>
          <a:p>
            <a:r>
              <a:rPr lang="zh-CN" altLang="en-US" dirty="0"/>
              <a:t>锁存器有两个稳定状态，又称双稳态电路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711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SR</a:t>
            </a:r>
            <a:r>
              <a:rPr lang="zh-CN" altLang="en-US" dirty="0" smtClean="0"/>
              <a:t>锁存器（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507288" cy="4525963"/>
          </a:xfrm>
        </p:spPr>
        <p:txBody>
          <a:bodyPr/>
          <a:lstStyle/>
          <a:p>
            <a:r>
              <a:rPr lang="zh-CN" altLang="en-US" dirty="0"/>
              <a:t>将两个具有</a:t>
            </a:r>
            <a:r>
              <a:rPr lang="en-US" altLang="zh-CN" dirty="0"/>
              <a:t>2</a:t>
            </a:r>
            <a:r>
              <a:rPr lang="zh-CN" altLang="en-US" dirty="0"/>
              <a:t>输入端的反向逻辑器件的输出与输入端交叉连起来，另一个输入端作为外部信息输出端，就构成最简单</a:t>
            </a:r>
            <a:r>
              <a:rPr lang="zh-CN" altLang="en-US" dirty="0" smtClean="0"/>
              <a:t>的</a:t>
            </a:r>
            <a:r>
              <a:rPr lang="en-US" altLang="zh-CN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SR</a:t>
            </a:r>
            <a:r>
              <a:rPr lang="zh-CN" altLang="en-US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锁存器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5" name="与非符号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6477608"/>
              </p:ext>
            </p:extLst>
          </p:nvPr>
        </p:nvGraphicFramePr>
        <p:xfrm>
          <a:off x="4948881" y="5085184"/>
          <a:ext cx="3583559" cy="151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9" name="Visio" r:id="rId3" imgW="1135176" imgH="479028" progId="Visio.Drawing.11">
                  <p:embed/>
                </p:oleObj>
              </mc:Choice>
              <mc:Fallback>
                <p:oleObj name="Visio" r:id="rId3" imgW="1135176" imgH="47902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8881" y="5085184"/>
                        <a:ext cx="3583559" cy="15121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8154709"/>
              </p:ext>
            </p:extLst>
          </p:nvPr>
        </p:nvGraphicFramePr>
        <p:xfrm>
          <a:off x="539553" y="3429000"/>
          <a:ext cx="3600400" cy="2345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0" name="Visio" r:id="rId5" imgW="1094439" imgH="712641" progId="Visio.Drawing.11">
                  <p:embed/>
                </p:oleObj>
              </mc:Choice>
              <mc:Fallback>
                <p:oleObj name="Visio" r:id="rId5" imgW="1094439" imgH="712641" progId="Visio.Drawing.11">
                  <p:embed/>
                  <p:pic>
                    <p:nvPicPr>
                      <p:cNvPr id="0" name="或非电路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3" y="3429000"/>
                        <a:ext cx="3600400" cy="23458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或非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736208"/>
              </p:ext>
            </p:extLst>
          </p:nvPr>
        </p:nvGraphicFramePr>
        <p:xfrm>
          <a:off x="4886251" y="3011770"/>
          <a:ext cx="3286149" cy="185739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54709"/>
                <a:gridCol w="964087"/>
                <a:gridCol w="1367353"/>
              </a:tblGrid>
              <a:tr h="371478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R S</a:t>
                      </a:r>
                      <a:endParaRPr lang="zh-CN" altLang="en-US" i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Q Q</a:t>
                      </a:r>
                      <a:endParaRPr lang="zh-CN" altLang="en-US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说明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37147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0 0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Q Q</a:t>
                      </a:r>
                      <a:endParaRPr lang="zh-CN" altLang="en-US" b="1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保持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noFill/>
                  </a:tcPr>
                </a:tc>
              </a:tr>
              <a:tr h="37147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0 1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1 0 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置</a:t>
                      </a:r>
                      <a:r>
                        <a:rPr lang="en-US" altLang="zh-CN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/>
                </a:tc>
              </a:tr>
              <a:tr h="37147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1 0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0 1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置</a:t>
                      </a:r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noFill/>
                  </a:tcPr>
                </a:tc>
              </a:tr>
              <a:tr h="37147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1 1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0 0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未定义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6104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SR</a:t>
            </a:r>
            <a:r>
              <a:rPr lang="zh-CN" altLang="en-US" dirty="0" smtClean="0"/>
              <a:t>锁存器（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5" name="与非符号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9498613"/>
              </p:ext>
            </p:extLst>
          </p:nvPr>
        </p:nvGraphicFramePr>
        <p:xfrm>
          <a:off x="4355976" y="4077072"/>
          <a:ext cx="4460007" cy="1882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7" name="Visio" r:id="rId3" imgW="1135176" imgH="479028" progId="Visio.Drawing.11">
                  <p:embed/>
                </p:oleObj>
              </mc:Choice>
              <mc:Fallback>
                <p:oleObj name="Visio" r:id="rId3" imgW="1135176" imgH="47902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4077072"/>
                        <a:ext cx="4460007" cy="18820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377857"/>
              </p:ext>
            </p:extLst>
          </p:nvPr>
        </p:nvGraphicFramePr>
        <p:xfrm>
          <a:off x="467544" y="2420888"/>
          <a:ext cx="3647033" cy="2376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8" name="Visio" r:id="rId5" imgW="1094439" imgH="712641" progId="Visio.Drawing.11">
                  <p:embed/>
                </p:oleObj>
              </mc:Choice>
              <mc:Fallback>
                <p:oleObj name="Visio" r:id="rId5" imgW="1094439" imgH="712641" progId="Visio.Drawing.11">
                  <p:embed/>
                  <p:pic>
                    <p:nvPicPr>
                      <p:cNvPr id="0" name="与非电路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420888"/>
                        <a:ext cx="3647033" cy="23762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与非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295615"/>
              </p:ext>
            </p:extLst>
          </p:nvPr>
        </p:nvGraphicFramePr>
        <p:xfrm>
          <a:off x="4788024" y="1628800"/>
          <a:ext cx="3429025" cy="1854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96218"/>
                <a:gridCol w="1006004"/>
                <a:gridCol w="142680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R S</a:t>
                      </a:r>
                      <a:endParaRPr lang="zh-CN" altLang="en-US" i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Q Q</a:t>
                      </a:r>
                      <a:endParaRPr lang="zh-CN" altLang="en-US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说明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0 0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0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1 1</a:t>
                      </a:r>
                      <a:endParaRPr lang="zh-CN" altLang="en-US" b="1" i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未定义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0 1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0 1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置</a:t>
                      </a:r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1 0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1 1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置</a:t>
                      </a:r>
                      <a:r>
                        <a:rPr lang="en-US" altLang="zh-CN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1 1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Q Q</a:t>
                      </a:r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 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保持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9577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仿真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75476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zh-CN" sz="2400" dirty="0" smtClean="0"/>
              <a:t>R=1;S=1</a:t>
            </a:r>
            <a:r>
              <a:rPr lang="pt-BR" altLang="zh-CN" sz="2400" dirty="0"/>
              <a:t>; #50;</a:t>
            </a:r>
          </a:p>
          <a:p>
            <a:pPr marL="0" indent="0">
              <a:buNone/>
            </a:pPr>
            <a:r>
              <a:rPr lang="pt-BR" altLang="zh-CN" sz="2400" dirty="0" smtClean="0"/>
              <a:t>R=1;S=0</a:t>
            </a:r>
            <a:r>
              <a:rPr lang="pt-BR" altLang="zh-CN" sz="2400" dirty="0"/>
              <a:t>; #50;</a:t>
            </a:r>
          </a:p>
          <a:p>
            <a:pPr marL="0" indent="0">
              <a:buNone/>
            </a:pPr>
            <a:r>
              <a:rPr lang="pt-BR" altLang="zh-CN" sz="2400" dirty="0" smtClean="0"/>
              <a:t>R=1;S=1</a:t>
            </a:r>
            <a:r>
              <a:rPr lang="pt-BR" altLang="zh-CN" sz="2400" dirty="0"/>
              <a:t>; #50;</a:t>
            </a:r>
          </a:p>
          <a:p>
            <a:pPr marL="0" indent="0">
              <a:buNone/>
            </a:pPr>
            <a:r>
              <a:rPr lang="pt-BR" altLang="zh-CN" sz="2400" dirty="0" smtClean="0"/>
              <a:t>R=0;S=1</a:t>
            </a:r>
            <a:r>
              <a:rPr lang="pt-BR" altLang="zh-CN" sz="2400" dirty="0"/>
              <a:t>; #50;</a:t>
            </a:r>
          </a:p>
          <a:p>
            <a:pPr marL="0" indent="0">
              <a:buNone/>
            </a:pPr>
            <a:r>
              <a:rPr lang="pt-BR" altLang="zh-CN" sz="2400" dirty="0" smtClean="0"/>
              <a:t>R=1;S=1</a:t>
            </a:r>
            <a:r>
              <a:rPr lang="pt-BR" altLang="zh-CN" sz="2400" dirty="0"/>
              <a:t>; #50;</a:t>
            </a:r>
          </a:p>
          <a:p>
            <a:pPr marL="0" indent="0">
              <a:buNone/>
            </a:pPr>
            <a:r>
              <a:rPr lang="pt-BR" altLang="zh-CN" sz="2400" dirty="0" smtClean="0"/>
              <a:t>R=0;S=0</a:t>
            </a:r>
            <a:r>
              <a:rPr lang="pt-BR" altLang="zh-CN" sz="2400" dirty="0"/>
              <a:t>; #50;</a:t>
            </a:r>
          </a:p>
          <a:p>
            <a:pPr marL="0" indent="0">
              <a:buNone/>
            </a:pPr>
            <a:r>
              <a:rPr lang="pt-BR" altLang="zh-CN" sz="2400" dirty="0" smtClean="0"/>
              <a:t>R=1;S=1</a:t>
            </a:r>
            <a:r>
              <a:rPr lang="pt-BR" altLang="zh-CN" sz="2400" dirty="0"/>
              <a:t>; #50;</a:t>
            </a:r>
            <a:endParaRPr lang="zh-CN" altLang="en-US" sz="2400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367" y="2420888"/>
            <a:ext cx="6112129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3362444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1606</TotalTime>
  <Words>973</Words>
  <Application>Microsoft Office PowerPoint</Application>
  <PresentationFormat>全屏显示(4:3)</PresentationFormat>
  <Paragraphs>271</Paragraphs>
  <Slides>26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0" baseType="lpstr">
      <vt:lpstr>自定义设计方案</vt:lpstr>
      <vt:lpstr>实验室PPT模版2013 beta1</vt:lpstr>
      <vt:lpstr>1_自定义设计方案</vt:lpstr>
      <vt:lpstr>Visio</vt:lpstr>
      <vt:lpstr>数字逻辑设计实验</vt:lpstr>
      <vt:lpstr>提  纲</vt:lpstr>
      <vt:lpstr>实验目的</vt:lpstr>
      <vt:lpstr>实验设备与材料</vt:lpstr>
      <vt:lpstr>实验任务</vt:lpstr>
      <vt:lpstr>实验原理</vt:lpstr>
      <vt:lpstr>SR锁存器（1）</vt:lpstr>
      <vt:lpstr>SR锁存器（2）</vt:lpstr>
      <vt:lpstr>仿真</vt:lpstr>
      <vt:lpstr>门控SR锁存器</vt:lpstr>
      <vt:lpstr>仿真</vt:lpstr>
      <vt:lpstr>D锁存器</vt:lpstr>
      <vt:lpstr>仿真</vt:lpstr>
      <vt:lpstr>触发器</vt:lpstr>
      <vt:lpstr>触发器</vt:lpstr>
      <vt:lpstr>SR主从触发器</vt:lpstr>
      <vt:lpstr>仿真</vt:lpstr>
      <vt:lpstr>正边沿维持阻塞型D触发器</vt:lpstr>
      <vt:lpstr>仿真</vt:lpstr>
      <vt:lpstr>实验内容与步骤</vt:lpstr>
      <vt:lpstr>基本SR锁存器</vt:lpstr>
      <vt:lpstr>门控SR锁存器</vt:lpstr>
      <vt:lpstr>D锁存器</vt:lpstr>
      <vt:lpstr>SR主从触发器</vt:lpstr>
      <vt:lpstr>D触发器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Wang Zonghui</cp:lastModifiedBy>
  <cp:revision>253</cp:revision>
  <dcterms:created xsi:type="dcterms:W3CDTF">2011-08-03T07:44:17Z</dcterms:created>
  <dcterms:modified xsi:type="dcterms:W3CDTF">2016-09-07T02:09:42Z</dcterms:modified>
</cp:coreProperties>
</file>