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0"/>
  </p:notesMasterIdLst>
  <p:sldIdLst>
    <p:sldId id="25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00" r:id="rId12"/>
    <p:sldId id="301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6" r:id="rId23"/>
    <p:sldId id="310" r:id="rId24"/>
    <p:sldId id="328" r:id="rId25"/>
    <p:sldId id="312" r:id="rId26"/>
    <p:sldId id="314" r:id="rId27"/>
    <p:sldId id="327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4" r:id="rId36"/>
    <p:sldId id="322" r:id="rId37"/>
    <p:sldId id="323" r:id="rId38"/>
    <p:sldId id="26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300"/>
            <p14:sldId id="301"/>
            <p14:sldId id="29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6"/>
            <p14:sldId id="310"/>
            <p14:sldId id="328"/>
            <p14:sldId id="312"/>
            <p14:sldId id="314"/>
            <p14:sldId id="327"/>
            <p14:sldId id="315"/>
            <p14:sldId id="316"/>
            <p14:sldId id="317"/>
            <p14:sldId id="318"/>
            <p14:sldId id="319"/>
            <p14:sldId id="320"/>
            <p14:sldId id="321"/>
            <p14:sldId id="324"/>
            <p14:sldId id="322"/>
            <p14:sldId id="323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4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EDA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实验平台与实验环境运用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4464496" cy="54006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`timescale 1ns / 1ps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LampCtrl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(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	input wire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,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input wire S1,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input wire S2,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input wire S3,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output wire F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);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parameter C_NUM = 8;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parameter C_MAX = 8'hFF;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[C_NUM-1:0] count;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wire [C_NUM-1:0]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c_next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initial begin	//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初始化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	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count = C_MAX;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44008" y="1268760"/>
            <a:ext cx="4464496" cy="54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//button pressed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assign w=S1||S2||S3; </a:t>
            </a:r>
            <a:endParaRPr lang="en-US" altLang="zh-CN" sz="18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//lamp logic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assign F = (count &lt; C_MAX) ? 1'b1 : 1'b0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//count logic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always@(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posedge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if(w == 1'b1)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	count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else if(count &lt; C_MAX)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	count =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c_next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//next logic</a:t>
            </a:r>
            <a:endParaRPr lang="en-US" altLang="zh-CN" sz="18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assign </a:t>
            </a:r>
            <a:r>
              <a:rPr lang="en-US" altLang="zh-CN" sz="18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c_next</a:t>
            </a:r>
            <a:r>
              <a:rPr lang="en-US" altLang="zh-CN" sz="18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= count + 8'b1;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 smtClean="0">
                <a:solidFill>
                  <a:srgbClr val="FF0000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实验内容与测试步骤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以图形方式输入逻辑功能描述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不考虑灯延时熄灭，采用</a:t>
            </a:r>
            <a:r>
              <a:rPr lang="zh-CN" altLang="en-US" sz="2400" dirty="0" smtClean="0"/>
              <a:t>拨动开关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Verilog</a:t>
            </a:r>
            <a:r>
              <a:rPr lang="zh-CN" altLang="en-US" sz="2400" dirty="0"/>
              <a:t>语言描述电路逻辑功能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要考虑灯延时熄灭，采用按钮开关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</a:t>
            </a:r>
            <a:r>
              <a:rPr lang="zh-CN" altLang="en-US" dirty="0" smtClean="0"/>
              <a:t>方式</a:t>
            </a:r>
            <a:r>
              <a:rPr lang="zh-CN" altLang="en-US" dirty="0"/>
              <a:t>输入逻辑功能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建立楼道控制的工程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LampCtrl_sch.ise</a:t>
            </a:r>
            <a:endParaRPr lang="en-US" altLang="zh-CN" dirty="0" smtClean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、依次</a:t>
            </a:r>
            <a:r>
              <a:rPr lang="zh-CN" altLang="en-US" sz="2400" dirty="0"/>
              <a:t>点击菜单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400" dirty="0"/>
              <a:t>→ 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Project…</a:t>
            </a: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对话框中设置：</a:t>
            </a:r>
            <a:endParaRPr lang="en-US" altLang="zh-CN" sz="2400" dirty="0"/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Project Name:		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LampCtrl_sch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Top-Level Source Type:	</a:t>
            </a:r>
            <a:r>
              <a:rPr lang="en-US" altLang="zh-CN" sz="2000" dirty="0">
                <a:solidFill>
                  <a:srgbClr val="0000FF"/>
                </a:solidFill>
              </a:rPr>
              <a:t>Schematic</a:t>
            </a: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、确认后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400" dirty="0"/>
              <a:t>到设备属性页，设置：</a:t>
            </a:r>
            <a:endParaRPr lang="en-US" altLang="zh-CN" sz="2400" dirty="0"/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Family:	</a:t>
            </a:r>
            <a:r>
              <a:rPr lang="en-US" altLang="zh-CN" sz="2000" dirty="0" smtClean="0">
                <a:solidFill>
                  <a:srgbClr val="0000FF"/>
                </a:solidFill>
              </a:rPr>
              <a:t>Kintex</a:t>
            </a:r>
            <a:r>
              <a:rPr lang="en-US" altLang="zh-CN" sz="2000" dirty="0">
                <a:solidFill>
                  <a:srgbClr val="0000FF"/>
                </a:solidFill>
              </a:rPr>
              <a:t>7</a:t>
            </a: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Device: 	</a:t>
            </a:r>
            <a:r>
              <a:rPr lang="en-US" altLang="zh-CN" sz="2000" dirty="0" smtClean="0">
                <a:solidFill>
                  <a:srgbClr val="0000FF"/>
                </a:solidFill>
              </a:rPr>
              <a:t>XC7K160T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Package: 	</a:t>
            </a:r>
            <a:r>
              <a:rPr lang="en-US" altLang="zh-CN" sz="2000" dirty="0" smtClean="0">
                <a:solidFill>
                  <a:srgbClr val="0000FF"/>
                </a:solidFill>
              </a:rPr>
              <a:t>FFG676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Speed: 	</a:t>
            </a:r>
            <a:r>
              <a:rPr lang="en-US" altLang="zh-CN" sz="2000" dirty="0" smtClean="0">
                <a:solidFill>
                  <a:srgbClr val="0000FF"/>
                </a:solidFill>
              </a:rPr>
              <a:t>-1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、确认</a:t>
            </a:r>
            <a:r>
              <a:rPr lang="zh-CN" altLang="en-US" sz="2400" dirty="0"/>
              <a:t>后，一直点击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400" dirty="0"/>
              <a:t>直到创建工程结束。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" y="1196751"/>
            <a:ext cx="651476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1"/>
            <a:ext cx="7056784" cy="550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3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/>
          <a:lstStyle/>
          <a:p>
            <a:r>
              <a:rPr lang="zh-CN" altLang="en-US" dirty="0"/>
              <a:t>图形方式输入逻辑功能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400600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创建原理图文件</a:t>
            </a:r>
            <a:r>
              <a:rPr lang="en-US" altLang="zh-CN" sz="3000" dirty="0"/>
              <a:t>: </a:t>
            </a:r>
            <a:r>
              <a:rPr lang="en-US" altLang="zh-CN" sz="3000" dirty="0" err="1" smtClean="0"/>
              <a:t>LampCtrl.sch</a:t>
            </a:r>
            <a:endParaRPr lang="en-US" altLang="zh-CN" sz="3000" dirty="0" smtClean="0"/>
          </a:p>
          <a:p>
            <a:pPr marL="365125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、在</a:t>
            </a:r>
            <a:r>
              <a:rPr lang="en-US" altLang="zh-CN" sz="2400" dirty="0" smtClean="0"/>
              <a:t>Sources</a:t>
            </a:r>
            <a:r>
              <a:rPr lang="zh-CN" altLang="en-US" sz="2400" dirty="0" smtClean="0"/>
              <a:t>窗口</a:t>
            </a:r>
            <a:r>
              <a:rPr lang="en-US" altLang="zh-CN" sz="2400" dirty="0"/>
              <a:t>Sources</a:t>
            </a:r>
            <a:r>
              <a:rPr lang="zh-CN" altLang="en-US" sz="2400" dirty="0"/>
              <a:t>选项</a:t>
            </a:r>
            <a:r>
              <a:rPr lang="zh-CN" altLang="en-US" sz="2400" dirty="0" smtClean="0"/>
              <a:t>卡</a:t>
            </a:r>
            <a:r>
              <a:rPr lang="zh-CN" altLang="en-US" sz="2400" dirty="0" smtClean="0">
                <a:solidFill>
                  <a:srgbClr val="FF0000"/>
                </a:solidFill>
              </a:rPr>
              <a:t>设备型号名</a:t>
            </a:r>
            <a:r>
              <a:rPr lang="zh-CN" altLang="en-US" sz="2400" dirty="0" smtClean="0"/>
              <a:t>处</a:t>
            </a:r>
            <a:r>
              <a:rPr lang="zh-CN" altLang="en-US" sz="2400" dirty="0"/>
              <a:t>右键菜单选择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Source</a:t>
            </a:r>
          </a:p>
          <a:p>
            <a:pPr marL="365125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、新建</a:t>
            </a:r>
            <a:r>
              <a:rPr lang="zh-CN" altLang="en-US" sz="2400" dirty="0"/>
              <a:t>源文件向导中选择源文件类型为</a:t>
            </a:r>
            <a:r>
              <a:rPr lang="en-US" altLang="zh-CN" sz="2400" dirty="0">
                <a:solidFill>
                  <a:srgbClr val="0000FF"/>
                </a:solidFill>
              </a:rPr>
              <a:t>Schematic</a:t>
            </a:r>
            <a:r>
              <a:rPr lang="zh-CN" altLang="en-US" sz="2400" dirty="0"/>
              <a:t>，输入</a:t>
            </a:r>
            <a:r>
              <a:rPr lang="zh-CN" altLang="en-US" sz="2400" dirty="0" smtClean="0"/>
              <a:t>文件名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LampCtrl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勾选</a:t>
            </a:r>
            <a:r>
              <a:rPr lang="en-US" altLang="zh-CN" sz="2400" dirty="0">
                <a:solidFill>
                  <a:srgbClr val="0000FF"/>
                </a:solidFill>
              </a:rPr>
              <a:t>Add to Project</a:t>
            </a:r>
          </a:p>
          <a:p>
            <a:pPr marL="365125" lvl="1" indent="0">
              <a:lnSpc>
                <a:spcPct val="150000"/>
              </a:lnSpc>
              <a:buClr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、连续</a:t>
            </a:r>
            <a:r>
              <a:rPr lang="zh-CN" altLang="en-US" sz="2400" dirty="0"/>
              <a:t>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400" dirty="0"/>
              <a:t>，最后点击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Finish</a:t>
            </a:r>
            <a:r>
              <a:rPr lang="zh-CN" altLang="en-US" sz="2400" dirty="0"/>
              <a:t>；在</a:t>
            </a:r>
            <a:r>
              <a:rPr lang="en-US" altLang="zh-CN" sz="2400" dirty="0"/>
              <a:t>Sources</a:t>
            </a:r>
            <a:r>
              <a:rPr lang="zh-CN" altLang="en-US" sz="2400" dirty="0"/>
              <a:t>窗口中双击刚新建的文件图标，进入电路原理图编辑窗口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8220"/>
            <a:ext cx="61817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08" y="1316495"/>
            <a:ext cx="7202364" cy="49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8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" y="1268760"/>
            <a:ext cx="898288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/>
              <a:t>输入楼道灯控</a:t>
            </a:r>
            <a:r>
              <a:rPr lang="zh-CN" altLang="en-US" dirty="0" smtClean="0"/>
              <a:t>逻辑电路</a:t>
            </a:r>
            <a:endParaRPr lang="en-US" altLang="zh-CN" dirty="0" smtClean="0"/>
          </a:p>
          <a:p>
            <a:pPr marL="357188" lvl="1" indent="7938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Souces</a:t>
            </a:r>
            <a:r>
              <a:rPr lang="zh-CN" altLang="en-US" sz="2400" dirty="0"/>
              <a:t>窗口中选择</a:t>
            </a:r>
            <a:r>
              <a:rPr lang="en-US" altLang="zh-CN" sz="2400" dirty="0">
                <a:solidFill>
                  <a:srgbClr val="0000FF"/>
                </a:solidFill>
              </a:rPr>
              <a:t>Symbols</a:t>
            </a:r>
            <a:r>
              <a:rPr lang="zh-CN" altLang="en-US" sz="2400" dirty="0"/>
              <a:t>选项卡，配合</a:t>
            </a:r>
            <a:r>
              <a:rPr lang="en-US" altLang="zh-CN" sz="2400" dirty="0"/>
              <a:t>Schematic Editor</a:t>
            </a:r>
            <a:r>
              <a:rPr lang="zh-CN" altLang="en-US" sz="2400" dirty="0"/>
              <a:t>工具条输入原理图，如图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" y="2996952"/>
            <a:ext cx="77668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2420888"/>
            <a:ext cx="28902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8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查看输入电路的硬件描述代码</a:t>
            </a:r>
            <a:endParaRPr lang="en-US" altLang="zh-CN" sz="2400" dirty="0" smtClean="0"/>
          </a:p>
          <a:p>
            <a:pPr marL="358775" lvl="1" indent="6350">
              <a:lnSpc>
                <a:spcPct val="140000"/>
              </a:lnSpc>
              <a:buClrTx/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Sources</a:t>
            </a:r>
            <a:r>
              <a:rPr lang="zh-CN" altLang="en-US" sz="2000" dirty="0"/>
              <a:t>窗口中选择</a:t>
            </a:r>
            <a:r>
              <a:rPr lang="en-US" altLang="zh-CN" sz="2000" dirty="0"/>
              <a:t>Sources for: </a:t>
            </a:r>
            <a:r>
              <a:rPr lang="en-US" altLang="zh-CN" sz="2000" dirty="0">
                <a:solidFill>
                  <a:srgbClr val="0000FF"/>
                </a:solidFill>
              </a:rPr>
              <a:t>Synthesis / Implementation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选中</a:t>
            </a:r>
            <a:r>
              <a:rPr lang="en-US" altLang="zh-CN" sz="2000" dirty="0" err="1" smtClean="0"/>
              <a:t>L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ampCtrl.sch</a:t>
            </a:r>
            <a:r>
              <a:rPr lang="zh-CN" altLang="en-US" sz="2000" dirty="0"/>
              <a:t>图标，在</a:t>
            </a:r>
            <a:r>
              <a:rPr lang="en-US" altLang="zh-CN" sz="2000" dirty="0"/>
              <a:t>Processes</a:t>
            </a:r>
            <a:r>
              <a:rPr lang="zh-CN" altLang="en-US" sz="2000" dirty="0"/>
              <a:t>窗口</a:t>
            </a:r>
            <a:r>
              <a:rPr lang="en-US" altLang="zh-CN" sz="2000" dirty="0"/>
              <a:t>Processes</a:t>
            </a:r>
            <a:r>
              <a:rPr lang="zh-CN" altLang="en-US" sz="2000" dirty="0"/>
              <a:t>选项卡中展开 </a:t>
            </a:r>
            <a:r>
              <a:rPr lang="en-US" altLang="zh-CN" sz="2000" dirty="0"/>
              <a:t>Design Utilities</a:t>
            </a:r>
            <a:r>
              <a:rPr lang="zh-CN" altLang="en-US" sz="2000" dirty="0"/>
              <a:t>并双击</a:t>
            </a:r>
            <a:r>
              <a:rPr lang="en-US" altLang="zh-CN" sz="1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View HDL Functional Model </a:t>
            </a:r>
            <a:r>
              <a:rPr lang="zh-CN" altLang="en-US" sz="2000" dirty="0"/>
              <a:t>，如图</a:t>
            </a:r>
          </a:p>
          <a:p>
            <a:endParaRPr lang="zh-CN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08371"/>
            <a:ext cx="5472608" cy="367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5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建立基准测试波形文件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LampCtrl_sim.tbw</a:t>
            </a:r>
            <a:endParaRPr lang="en-US" altLang="zh-CN" sz="3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、在</a:t>
            </a:r>
            <a:r>
              <a:rPr lang="en-US" altLang="zh-CN" sz="2000" dirty="0"/>
              <a:t>Sources </a:t>
            </a:r>
            <a:r>
              <a:rPr lang="zh-CN" altLang="en-US" sz="2000" dirty="0"/>
              <a:t>窗口空白处的右键菜单中选择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Source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zh-CN" altLang="en-US" sz="2000" dirty="0"/>
              <a:t>新建源文件向导中选择源类型为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Verilog Test 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en-US" altLang="zh-CN" sz="2000" dirty="0" smtClean="0">
                <a:solidFill>
                  <a:srgbClr val="0000FF"/>
                </a:solidFill>
              </a:rPr>
              <a:t>ixture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输入</a:t>
            </a:r>
            <a:r>
              <a:rPr lang="zh-CN" altLang="en-US" sz="2000" dirty="0" smtClean="0"/>
              <a:t>文件名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LampCtrl_sim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并勾选</a:t>
            </a:r>
            <a:r>
              <a:rPr lang="en-US" altLang="zh-CN" sz="2000" dirty="0">
                <a:solidFill>
                  <a:srgbClr val="0000FF"/>
                </a:solidFill>
              </a:rPr>
              <a:t>Add to Project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、点击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Finish</a:t>
            </a:r>
            <a:r>
              <a:rPr lang="zh-CN" altLang="en-US" sz="2000" dirty="0" smtClean="0"/>
              <a:t>进入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LampCtrl_sim.v</a:t>
            </a:r>
            <a:r>
              <a:rPr lang="zh-CN" altLang="en-US" sz="2000" dirty="0" smtClean="0"/>
              <a:t>编辑</a:t>
            </a:r>
            <a:r>
              <a:rPr lang="zh-CN" altLang="en-US" sz="2000" dirty="0"/>
              <a:t>窗口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76" y="3805620"/>
            <a:ext cx="4567064" cy="307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3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仿真</a:t>
            </a:r>
            <a:r>
              <a:rPr lang="zh-CN" altLang="en-US" sz="2800" dirty="0"/>
              <a:t>激励</a:t>
            </a:r>
            <a:r>
              <a:rPr lang="zh-CN" altLang="en-US" sz="2800" dirty="0" smtClean="0"/>
              <a:t>输入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916832"/>
            <a:ext cx="4608512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LampCtrl_LampCtrl_sch_tb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S2;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S3;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Output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wire F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Bidirs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Instantiate the UUT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lamp_ctrl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UUT (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.S1(S1),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.S2(S2),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.S3(S3),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.F(F)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);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76056" y="1628800"/>
            <a:ext cx="396044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Initialize 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  `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ifdef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auto_init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initial 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S1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S2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S3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S2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S2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S3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#50 S1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S2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#50 S1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S2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S3 = 0;</a:t>
            </a:r>
            <a:endParaRPr lang="zh-CN" altLang="en-US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 `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endif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8" y="2729973"/>
            <a:ext cx="7328988" cy="40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View</a:t>
            </a:r>
            <a:r>
              <a:rPr lang="zh-CN" altLang="en-US" sz="2800" dirty="0" smtClean="0"/>
              <a:t>选择</a:t>
            </a:r>
            <a:r>
              <a:rPr lang="en-US" altLang="zh-CN" sz="2800" dirty="0">
                <a:solidFill>
                  <a:srgbClr val="0000FF"/>
                </a:solidFill>
              </a:rPr>
              <a:t>Simulation</a:t>
            </a:r>
            <a:r>
              <a:rPr lang="zh-CN" altLang="en-US" sz="2800" dirty="0" smtClean="0"/>
              <a:t>视图，</a:t>
            </a:r>
            <a:r>
              <a:rPr lang="en-US" altLang="zh-CN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Hierarchy</a:t>
            </a:r>
            <a:r>
              <a:rPr lang="zh-CN" altLang="en-US" sz="2800" dirty="0" smtClean="0"/>
              <a:t>窗口中选择</a:t>
            </a:r>
            <a:r>
              <a:rPr lang="en-US" altLang="zh-CN" sz="2800" dirty="0" err="1">
                <a:solidFill>
                  <a:srgbClr val="0000FF"/>
                </a:solidFill>
              </a:rPr>
              <a:t>LampCtrl_LampCtrl_sch_tb</a:t>
            </a:r>
            <a:r>
              <a:rPr lang="zh-CN" altLang="en-US" sz="2800" dirty="0" smtClean="0"/>
              <a:t>，</a:t>
            </a:r>
            <a:r>
              <a:rPr lang="en-US" altLang="zh-CN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Process</a:t>
            </a:r>
            <a:r>
              <a:rPr lang="zh-CN" altLang="en-US" sz="2800" dirty="0" smtClean="0"/>
              <a:t>窗口中选择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 </a:t>
            </a:r>
            <a:r>
              <a:rPr lang="en-US" altLang="zh-CN" sz="2800" dirty="0">
                <a:solidFill>
                  <a:srgbClr val="0000FF"/>
                </a:solidFill>
              </a:rPr>
              <a:t>Behavioral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Model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8" y="3573016"/>
            <a:ext cx="7328988" cy="147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3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另一种仿真</a:t>
            </a:r>
            <a:r>
              <a:rPr lang="zh-CN" altLang="en-US" sz="2800" dirty="0"/>
              <a:t>激励</a:t>
            </a:r>
            <a:r>
              <a:rPr lang="zh-CN" altLang="en-US" sz="2800" dirty="0" smtClean="0"/>
              <a:t>输入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916832"/>
            <a:ext cx="4608512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LampCtrl_LampCtrl_sch_tb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S2;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S3;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Output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wire F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Bidirs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Instantiate the UUT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lamp_ctrl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UUT (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.S1(S1),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.S2(S2),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.S3(S3),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.F(F)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);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04048" y="1916832"/>
            <a:ext cx="403244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Initialize 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  `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ifdef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auto_init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integer i;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initial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for(i=0;i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&lt;=8;i=i+1)begin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{S3,S2,S1} </a:t>
            </a: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&lt;= i;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	#50;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end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</a:t>
            </a: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//  `</a:t>
            </a:r>
            <a:r>
              <a:rPr lang="en-US" altLang="zh-CN" sz="16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endif</a:t>
            </a:r>
            <a:endParaRPr lang="en-US" altLang="zh-CN" sz="16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6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0408"/>
            <a:ext cx="8589501" cy="22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2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建立用户时序约束并为模块的端口指定引脚分配</a:t>
            </a:r>
            <a:endParaRPr lang="en-US" altLang="zh-CN" sz="28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、在</a:t>
            </a:r>
            <a:r>
              <a:rPr lang="en-US" altLang="zh-CN" sz="2000" dirty="0"/>
              <a:t>Sources </a:t>
            </a:r>
            <a:r>
              <a:rPr lang="zh-CN" altLang="en-US" sz="2000" dirty="0"/>
              <a:t>窗口空白处的右键菜单中选择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Source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、在新建源文件向导中选择源类型为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Implementation Constraints File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输入</a:t>
            </a:r>
            <a:r>
              <a:rPr lang="zh-CN" altLang="en-US" sz="2000" dirty="0" smtClean="0"/>
              <a:t>文件名</a:t>
            </a:r>
            <a:r>
              <a:rPr lang="en-US" altLang="zh-CN" sz="2000" dirty="0">
                <a:solidFill>
                  <a:srgbClr val="0000FF"/>
                </a:solidFill>
              </a:rPr>
              <a:t>K7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zh-CN" altLang="en-US" sz="2000" dirty="0"/>
              <a:t>并勾选</a:t>
            </a:r>
            <a:r>
              <a:rPr lang="en-US" altLang="zh-CN" sz="2000" dirty="0">
                <a:solidFill>
                  <a:srgbClr val="0000FF"/>
                </a:solidFill>
              </a:rPr>
              <a:t>Add to Project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、点击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Finish</a:t>
            </a:r>
            <a:r>
              <a:rPr lang="zh-CN" altLang="en-US" sz="2000" dirty="0" smtClean="0"/>
              <a:t>进入</a:t>
            </a:r>
            <a:r>
              <a:rPr lang="en-US" altLang="zh-CN" sz="2000" dirty="0">
                <a:solidFill>
                  <a:srgbClr val="0000FF"/>
                </a:solidFill>
              </a:rPr>
              <a:t>K7.ucf</a:t>
            </a:r>
            <a:r>
              <a:rPr lang="zh-CN" altLang="en-US" sz="2000" dirty="0" smtClean="0"/>
              <a:t>编辑</a:t>
            </a:r>
            <a:r>
              <a:rPr lang="zh-CN" altLang="en-US" sz="2000" dirty="0"/>
              <a:t>窗口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619672" y="3789040"/>
            <a:ext cx="64807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"S1" LOC = AA10   	| IOSTANDARD = LVCMOS15;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"S2" LOC = AB10   	| IOSTANDARD = LVCMOS15;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"S3" LOC = AA13   	| IOSTANDARD = LVCMOS15;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"F"  LOC = W26    </a:t>
            </a:r>
            <a:r>
              <a:rPr lang="en-US" altLang="zh-CN" sz="1600" dirty="0" smtClean="0">
                <a:solidFill>
                  <a:schemeClr val="tx1"/>
                </a:solidFill>
              </a:rPr>
              <a:t>	| </a:t>
            </a:r>
            <a:r>
              <a:rPr lang="en-US" altLang="zh-CN" sz="1600" dirty="0">
                <a:solidFill>
                  <a:schemeClr val="tx1"/>
                </a:solidFill>
              </a:rPr>
              <a:t>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NET </a:t>
            </a:r>
            <a:r>
              <a:rPr lang="en-US" altLang="zh-CN" sz="1600" dirty="0">
                <a:solidFill>
                  <a:schemeClr val="tx1"/>
                </a:solidFill>
              </a:rPr>
              <a:t>"Buzzer" LOC = AF24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"LED[0]"  LOC = AB26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"LED[1]"  LOC = W24 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"LED[2]"  LOC = W23 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"LED[3]"  LOC = AB25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"LED[4]"  LOC = AA25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"LED[5]"  LOC = W21       | IOSTANDARD = LVCMOS33 ;</a:t>
            </a:r>
          </a:p>
          <a:p>
            <a:pPr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NET "LED[6]"  LOC = V21       | IOSTANDARD = LVCMOS33 ;</a:t>
            </a:r>
          </a:p>
        </p:txBody>
      </p:sp>
    </p:spTree>
    <p:extLst>
      <p:ext uri="{BB962C8B-B14F-4D97-AF65-F5344CB8AC3E}">
        <p14:creationId xmlns:p14="http://schemas.microsoft.com/office/powerpoint/2010/main" val="2045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07669"/>
            <a:ext cx="6840537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设计实现并检查约束结果</a:t>
            </a:r>
            <a:endParaRPr lang="en-US" altLang="zh-CN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窗口中选择 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Synthesis /  Implementation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，选中</a:t>
            </a:r>
            <a:r>
              <a:rPr lang="en-US" altLang="zh-CN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lamp_ctrl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；在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窗口下选择</a:t>
            </a:r>
            <a:r>
              <a:rPr lang="en-US" altLang="zh-CN" sz="1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Design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，进行物理转换、平面布图、映射、物理布线等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目标格式实现文件生成。最后在设计摘要文档中有如下结果：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69" y="2996952"/>
            <a:ext cx="6759915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1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 fontScale="92500" lnSpcReduction="20000"/>
          </a:bodyPr>
          <a:lstStyle/>
          <a:p>
            <a:pPr marL="0" lvl="2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、在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的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View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中选择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2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、在</a:t>
            </a:r>
            <a:r>
              <a:rPr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Sources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窗口中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选择</a:t>
            </a:r>
            <a:r>
              <a:rPr lang="en-US" altLang="zh-CN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LampCtrl.sch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；在</a:t>
            </a:r>
            <a:r>
              <a:rPr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Processes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窗口中，用鼠标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点开</a:t>
            </a:r>
            <a:r>
              <a:rPr lang="en-US" altLang="zh-CN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Config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Target Device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双击</a:t>
            </a:r>
            <a:r>
              <a:rPr lang="zh-CN" alt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 Configuration Project(</a:t>
            </a:r>
            <a:r>
              <a:rPr lang="en-US" altLang="zh-CN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</a:t>
            </a:r>
            <a:r>
              <a:rPr lang="en-US" altLang="zh-CN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选项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，出现如下</a:t>
            </a:r>
            <a:r>
              <a:rPr lang="en-US" altLang="zh-CN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窗口</a:t>
            </a:r>
            <a:endParaRPr lang="en-US" altLang="zh-C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1" y="3665930"/>
            <a:ext cx="5256741" cy="1356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77898"/>
            <a:ext cx="6429782" cy="31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>
                <a:solidFill>
                  <a:srgbClr val="000000"/>
                </a:solidFill>
                <a:ea typeface="Helvetica-Bold"/>
                <a:cs typeface="Helvetica-Bold"/>
              </a:rPr>
              <a:t>双击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Boundary Scan </a:t>
            </a:r>
            <a:r>
              <a:rPr lang="zh-CN" altLang="en-US" sz="2400" dirty="0">
                <a:solidFill>
                  <a:srgbClr val="000000"/>
                </a:solidFill>
                <a:latin typeface="Helvetica-Bold"/>
                <a:cs typeface="Times New Roman" panose="02020603050405020304" pitchFamily="18" charset="0"/>
              </a:rPr>
              <a:t>弹出下载编辑</a:t>
            </a:r>
            <a:r>
              <a:rPr lang="zh-CN" altLang="en-US" sz="2400" dirty="0" smtClean="0">
                <a:solidFill>
                  <a:srgbClr val="000000"/>
                </a:solidFill>
                <a:latin typeface="Helvetica-Bold"/>
                <a:cs typeface="Times New Roman" panose="02020603050405020304" pitchFamily="18" charset="0"/>
              </a:rPr>
              <a:t>窗口</a:t>
            </a:r>
            <a:endParaRPr lang="en-US" altLang="zh-CN" sz="2400" dirty="0" smtClean="0">
              <a:solidFill>
                <a:srgbClr val="000000"/>
              </a:solidFill>
              <a:latin typeface="Helvetica-Bold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Helvetica-Bold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Helvetica-Bold"/>
                <a:cs typeface="Times New Roman" panose="02020603050405020304" pitchFamily="18" charset="0"/>
              </a:rPr>
              <a:t>、</a:t>
            </a:r>
            <a:r>
              <a:rPr lang="zh-CN" altLang="en-US" sz="2400" dirty="0"/>
              <a:t>鼠标右键选择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Initialize Chain</a:t>
            </a:r>
            <a:r>
              <a:rPr lang="zh-CN" altLang="en-US" sz="2400" dirty="0"/>
              <a:t>，系统自动查找已连接在电脑上的开发平台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JTAG</a:t>
            </a:r>
            <a:r>
              <a:rPr lang="zh-CN" altLang="en-US" sz="2400" dirty="0"/>
              <a:t>下载链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0" y="3312056"/>
            <a:ext cx="665562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12056"/>
            <a:ext cx="3886468" cy="30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图形方式输入逻辑功能描述（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、接下来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出现</a:t>
            </a:r>
            <a:r>
              <a:rPr lang="en-US" altLang="zh-CN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Configuration Files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对话框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。这时从文件列表中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选择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LampCtrl.bit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文件，将会为</a:t>
            </a:r>
            <a:r>
              <a:rPr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JTAG chain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上的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xc7k160t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设备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指定配置文件 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；在弹出的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Attach SPI or PRI PROM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对话框弹出，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点击 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 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按钮；在弹出的“</a:t>
            </a: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Device Programming Property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对话框，选择 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OK 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按钮即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可。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2" indent="0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、右键点击 </a:t>
            </a:r>
            <a:r>
              <a:rPr lang="en-US" altLang="zh-CN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xc7k160t 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设备图标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，选择菜单项</a:t>
            </a:r>
            <a:r>
              <a:rPr lang="en-US" altLang="zh-CN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后即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可对硬件设备进行下载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编程</a:t>
            </a:r>
            <a:endParaRPr lang="en-US" altLang="zh-CN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2" indent="0"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、下载后，验证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是否满足设计</a:t>
            </a:r>
            <a:r>
              <a:rPr lang="zh-CN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要求</a:t>
            </a:r>
          </a:p>
          <a:p>
            <a:pPr marL="0" indent="0">
              <a:spcBef>
                <a:spcPts val="9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8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5400600"/>
          </a:xfrm>
        </p:spPr>
        <p:txBody>
          <a:bodyPr>
            <a:normAutofit lnSpcReduction="10000"/>
          </a:bodyPr>
          <a:lstStyle/>
          <a:p>
            <a:r>
              <a:rPr lang="zh-CN" altLang="en-US" sz="3000" dirty="0"/>
              <a:t>建立楼道控制的工程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LampCtrl_HDL.ise</a:t>
            </a:r>
            <a:endParaRPr lang="en-US" altLang="zh-CN" sz="3000" dirty="0"/>
          </a:p>
          <a:p>
            <a:pPr marL="365760" lvl="1" indent="0">
              <a:lnSpc>
                <a:spcPct val="130000"/>
              </a:lnSpc>
              <a:buClr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、依次</a:t>
            </a:r>
            <a:r>
              <a:rPr lang="zh-CN" altLang="en-US" sz="2400" dirty="0"/>
              <a:t>点击菜单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2400" dirty="0"/>
              <a:t>→ 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Project…</a:t>
            </a:r>
          </a:p>
          <a:p>
            <a:pPr marL="365760" lvl="1" indent="0">
              <a:lnSpc>
                <a:spcPct val="130000"/>
              </a:lnSpc>
              <a:buClr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对话框中设置如下：</a:t>
            </a:r>
            <a:endParaRPr lang="en-US" altLang="zh-CN" sz="2400" dirty="0"/>
          </a:p>
          <a:p>
            <a:pPr marL="640080" lvl="2" indent="0">
              <a:lnSpc>
                <a:spcPct val="130000"/>
              </a:lnSpc>
              <a:buClrTx/>
              <a:buNone/>
            </a:pPr>
            <a:r>
              <a:rPr lang="en-US" altLang="zh-CN" sz="2000" dirty="0"/>
              <a:t>Project Name: 		</a:t>
            </a:r>
            <a:r>
              <a:rPr lang="en-US" altLang="zh-CN" sz="2000" dirty="0" err="1">
                <a:solidFill>
                  <a:srgbClr val="0000FF"/>
                </a:solidFill>
              </a:rPr>
              <a:t>LampCtrl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_HDL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640080" lvl="2" indent="0">
              <a:lnSpc>
                <a:spcPct val="130000"/>
              </a:lnSpc>
              <a:buClrTx/>
              <a:buNone/>
            </a:pPr>
            <a:r>
              <a:rPr lang="en-US" altLang="zh-CN" sz="2000" dirty="0"/>
              <a:t>Top-Level Source Type: 	</a:t>
            </a:r>
            <a:r>
              <a:rPr lang="en-US" altLang="zh-CN" sz="2000" dirty="0">
                <a:solidFill>
                  <a:srgbClr val="0000FF"/>
                </a:solidFill>
              </a:rPr>
              <a:t>HDL</a:t>
            </a:r>
          </a:p>
          <a:p>
            <a:pPr marL="365760" lvl="1" indent="0">
              <a:lnSpc>
                <a:spcPct val="130000"/>
              </a:lnSpc>
              <a:buClr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、确认后，点击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400" dirty="0"/>
              <a:t>到设备属性页，设置：</a:t>
            </a:r>
            <a:endParaRPr lang="en-US" altLang="zh-CN" sz="2400" dirty="0"/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Family:	</a:t>
            </a:r>
            <a:r>
              <a:rPr lang="en-US" altLang="zh-CN" sz="2000" dirty="0">
                <a:solidFill>
                  <a:srgbClr val="0000FF"/>
                </a:solidFill>
              </a:rPr>
              <a:t>Kintex7</a:t>
            </a: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Device: 	</a:t>
            </a:r>
            <a:r>
              <a:rPr lang="en-US" altLang="zh-CN" sz="2000" dirty="0">
                <a:solidFill>
                  <a:srgbClr val="0000FF"/>
                </a:solidFill>
              </a:rPr>
              <a:t>XC7K160T</a:t>
            </a: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Package: 	</a:t>
            </a:r>
            <a:r>
              <a:rPr lang="en-US" altLang="zh-CN" sz="2000" dirty="0">
                <a:solidFill>
                  <a:srgbClr val="0000FF"/>
                </a:solidFill>
              </a:rPr>
              <a:t>FFG676</a:t>
            </a:r>
          </a:p>
          <a:p>
            <a:pPr marL="640080" lvl="2" indent="0">
              <a:lnSpc>
                <a:spcPct val="150000"/>
              </a:lnSpc>
              <a:buClrTx/>
              <a:buNone/>
            </a:pPr>
            <a:r>
              <a:rPr lang="en-US" altLang="zh-CN" sz="2000" dirty="0"/>
              <a:t>Speed: 	</a:t>
            </a:r>
            <a:r>
              <a:rPr lang="en-US" altLang="zh-CN" sz="2000" dirty="0">
                <a:solidFill>
                  <a:srgbClr val="0000FF"/>
                </a:solidFill>
              </a:rPr>
              <a:t>-1</a:t>
            </a:r>
          </a:p>
          <a:p>
            <a:pPr marL="365760" lvl="1" indent="0">
              <a:lnSpc>
                <a:spcPct val="130000"/>
              </a:lnSpc>
              <a:buClr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、确认</a:t>
            </a:r>
            <a:r>
              <a:rPr lang="zh-CN" altLang="en-US" sz="2400" dirty="0"/>
              <a:t>后，一直点击</a:t>
            </a:r>
            <a:r>
              <a:rPr lang="en-US" altLang="zh-CN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400" dirty="0"/>
              <a:t>直到创建工程</a:t>
            </a:r>
            <a:r>
              <a:rPr lang="zh-CN" altLang="en-US" sz="2400" dirty="0" smtClean="0"/>
              <a:t>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55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Verilog </a:t>
            </a:r>
            <a:r>
              <a:rPr lang="zh-CN" altLang="en-US" sz="2800" dirty="0"/>
              <a:t>输入源文件 </a:t>
            </a:r>
            <a:r>
              <a:rPr lang="en-US" altLang="zh-CN" sz="2800" dirty="0" err="1" smtClean="0"/>
              <a:t>LampCtrl.v</a:t>
            </a:r>
            <a:endParaRPr lang="en-US" altLang="zh-CN" sz="2800" dirty="0" smtClean="0"/>
          </a:p>
          <a:p>
            <a:pPr marL="365760" lvl="1" indent="0">
              <a:lnSpc>
                <a:spcPct val="120000"/>
              </a:lnSpc>
              <a:buClrTx/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、在</a:t>
            </a:r>
            <a:r>
              <a:rPr lang="en-US" altLang="zh-CN" sz="2200" dirty="0"/>
              <a:t>Sources </a:t>
            </a:r>
            <a:r>
              <a:rPr lang="zh-CN" altLang="en-US" sz="2200" dirty="0"/>
              <a:t>窗口空白处的右键菜单中选择</a:t>
            </a:r>
            <a:r>
              <a:rPr lang="en-US" altLang="zh-CN" sz="2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Source</a:t>
            </a:r>
          </a:p>
          <a:p>
            <a:pPr marL="365760" lvl="1" indent="0">
              <a:lnSpc>
                <a:spcPct val="120000"/>
              </a:lnSpc>
              <a:buClrTx/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、在</a:t>
            </a:r>
            <a:r>
              <a:rPr lang="zh-CN" altLang="en-US" sz="2200" dirty="0"/>
              <a:t>新建源文件向导中选择源类型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V</a:t>
            </a:r>
            <a:r>
              <a:rPr lang="en-US" altLang="zh-CN" sz="2200" dirty="0" smtClean="0">
                <a:solidFill>
                  <a:srgbClr val="0000FF"/>
                </a:solidFill>
              </a:rPr>
              <a:t>erilog </a:t>
            </a:r>
            <a:r>
              <a:rPr lang="en-US" altLang="zh-CN" sz="2200" dirty="0">
                <a:solidFill>
                  <a:srgbClr val="0000FF"/>
                </a:solidFill>
              </a:rPr>
              <a:t>Module</a:t>
            </a:r>
            <a:r>
              <a:rPr lang="zh-CN" altLang="en-US" sz="2200" dirty="0"/>
              <a:t>，输入</a:t>
            </a:r>
            <a:r>
              <a:rPr lang="zh-CN" altLang="en-US" sz="2200" dirty="0" smtClean="0"/>
              <a:t>文件名</a:t>
            </a:r>
            <a:r>
              <a:rPr lang="en-US" altLang="zh-CN" sz="2200" dirty="0" err="1" smtClean="0"/>
              <a:t>L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ampCtrl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勾选</a:t>
            </a:r>
            <a:r>
              <a:rPr lang="en-US" altLang="zh-CN" sz="2200" dirty="0">
                <a:solidFill>
                  <a:srgbClr val="0000FF"/>
                </a:solidFill>
              </a:rPr>
              <a:t>Add to Project</a:t>
            </a:r>
          </a:p>
          <a:p>
            <a:pPr marL="365760" lvl="1" indent="0">
              <a:lnSpc>
                <a:spcPct val="120000"/>
              </a:lnSpc>
              <a:buClrTx/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、连续</a:t>
            </a:r>
            <a:r>
              <a:rPr lang="zh-CN" altLang="en-US" sz="2200" dirty="0"/>
              <a:t>点击</a:t>
            </a:r>
            <a:r>
              <a:rPr lang="en-US" altLang="zh-CN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Next</a:t>
            </a:r>
            <a:r>
              <a:rPr lang="zh-CN" alt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，</a:t>
            </a:r>
            <a:r>
              <a:rPr lang="zh-CN" altLang="en-US" sz="2200" dirty="0" smtClean="0"/>
              <a:t>直到</a:t>
            </a:r>
            <a:r>
              <a:rPr lang="en-US" altLang="zh-CN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Finish</a:t>
            </a:r>
            <a:r>
              <a:rPr lang="zh-CN" altLang="en-US" sz="2200" dirty="0" smtClean="0"/>
              <a:t>。</a:t>
            </a:r>
            <a:endParaRPr lang="en-US" altLang="zh-CN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65" y="3645024"/>
            <a:ext cx="4623991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输入</a:t>
            </a:r>
            <a:r>
              <a:rPr lang="zh-CN" altLang="en-US" sz="2800" dirty="0"/>
              <a:t>楼道灯控</a:t>
            </a:r>
            <a:r>
              <a:rPr lang="zh-CN" altLang="en-US" sz="2800" dirty="0" smtClean="0"/>
              <a:t>逻辑电路</a:t>
            </a:r>
            <a:r>
              <a:rPr lang="en-US" altLang="zh-CN" sz="2800" dirty="0" smtClean="0"/>
              <a:t>Verilog HDL</a:t>
            </a:r>
            <a:r>
              <a:rPr lang="zh-CN" altLang="en-US" sz="2800" dirty="0" smtClean="0"/>
              <a:t>代码</a:t>
            </a:r>
            <a:endParaRPr lang="en-US" altLang="zh-CN" sz="2800" dirty="0" smtClean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、在源代码编辑器，输入代码</a:t>
            </a:r>
            <a:endParaRPr lang="en-US" altLang="zh-CN" sz="2400" dirty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、检查</a:t>
            </a:r>
            <a:r>
              <a:rPr lang="zh-CN" altLang="en-US" sz="2400" dirty="0"/>
              <a:t>输入代码的语法规则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并</a:t>
            </a:r>
            <a:r>
              <a:rPr lang="zh-CN" altLang="en-US" sz="2400" dirty="0"/>
              <a:t>排除输入错误</a:t>
            </a:r>
            <a:endParaRPr lang="en-US" altLang="zh-CN" sz="2400" dirty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、延时时间</a:t>
            </a:r>
            <a:endParaRPr lang="en-US" altLang="zh-CN" sz="2400" dirty="0" smtClean="0"/>
          </a:p>
          <a:p>
            <a:pPr marL="365760" lvl="1" indent="0">
              <a:lnSpc>
                <a:spcPct val="110000"/>
              </a:lnSpc>
              <a:buClrTx/>
              <a:buNone/>
            </a:pPr>
            <a:endParaRPr lang="en-US" altLang="zh-CN" sz="2400" dirty="0"/>
          </a:p>
          <a:p>
            <a:pPr marL="365760" lvl="1" indent="0">
              <a:lnSpc>
                <a:spcPct val="110000"/>
              </a:lnSpc>
              <a:buClrTx/>
              <a:buNone/>
            </a:pPr>
            <a:endParaRPr lang="en-US" altLang="zh-CN" sz="2400" dirty="0" smtClean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、仿真延时时间</a:t>
            </a:r>
            <a:endParaRPr lang="en-US" altLang="zh-CN" sz="2400" dirty="0" smtClean="0"/>
          </a:p>
          <a:p>
            <a:pPr marL="365760" lvl="1" indent="0">
              <a:lnSpc>
                <a:spcPct val="110000"/>
              </a:lnSpc>
              <a:buClrTx/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78" y="1916832"/>
            <a:ext cx="2958991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0978"/>
              </p:ext>
            </p:extLst>
          </p:nvPr>
        </p:nvGraphicFramePr>
        <p:xfrm>
          <a:off x="1115616" y="3864924"/>
          <a:ext cx="4279598" cy="90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公式" r:id="rId4" imgW="1930320" imgH="406080" progId="Equation.3">
                  <p:embed/>
                </p:oleObj>
              </mc:Choice>
              <mc:Fallback>
                <p:oleObj name="公式" r:id="rId4" imgW="19303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3864924"/>
                        <a:ext cx="4279598" cy="90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40058"/>
              </p:ext>
            </p:extLst>
          </p:nvPr>
        </p:nvGraphicFramePr>
        <p:xfrm>
          <a:off x="827584" y="5370860"/>
          <a:ext cx="47863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公式" r:id="rId6" imgW="2158920" imgH="228600" progId="Equation.3">
                  <p:embed/>
                </p:oleObj>
              </mc:Choice>
              <mc:Fallback>
                <p:oleObj name="公式" r:id="rId6" imgW="215892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70860"/>
                        <a:ext cx="47863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熟悉</a:t>
            </a:r>
            <a:r>
              <a:rPr lang="en-US" altLang="zh-CN" sz="2800" dirty="0"/>
              <a:t>Verilog HDL</a:t>
            </a:r>
            <a:r>
              <a:rPr lang="zh-CN" altLang="en-US" sz="2800" dirty="0"/>
              <a:t>语言并能用其建立基本的逻辑部件，在</a:t>
            </a:r>
            <a:r>
              <a:rPr lang="en-US" altLang="zh-CN" sz="2800" dirty="0"/>
              <a:t>Xilinx ISE</a:t>
            </a:r>
            <a:r>
              <a:rPr lang="zh-CN" altLang="en-US" sz="2800" dirty="0"/>
              <a:t>平台进行输入、编辑、调试、行为与仿真与综合后功能仿真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熟悉</a:t>
            </a:r>
            <a:r>
              <a:rPr lang="zh-CN" altLang="en-US" sz="2800" dirty="0" smtClean="0"/>
              <a:t>掌握</a:t>
            </a:r>
            <a:r>
              <a:rPr lang="en-US" altLang="zh-CN" sz="2800" dirty="0" smtClean="0"/>
              <a:t>SWORD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开发</a:t>
            </a:r>
            <a:r>
              <a:rPr lang="zh-CN" altLang="en-US" sz="2800" dirty="0"/>
              <a:t>平台，同时在</a:t>
            </a:r>
            <a:r>
              <a:rPr lang="en-US" altLang="zh-CN" sz="2800" dirty="0"/>
              <a:t>ISE</a:t>
            </a:r>
            <a:r>
              <a:rPr lang="zh-CN" altLang="en-US" sz="2800" dirty="0"/>
              <a:t>平台上进行时序约束、引脚约束及映射布线后时序仿真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运用</a:t>
            </a:r>
            <a:r>
              <a:rPr lang="en-US" altLang="zh-CN" sz="2800" dirty="0"/>
              <a:t>Xilinx ISE</a:t>
            </a:r>
            <a:r>
              <a:rPr lang="zh-CN" altLang="en-US" sz="2800" dirty="0"/>
              <a:t>具将设计验证后的代码下载到实验板上，并在实验板上验证</a:t>
            </a:r>
          </a:p>
        </p:txBody>
      </p:sp>
    </p:spTree>
    <p:extLst>
      <p:ext uri="{BB962C8B-B14F-4D97-AF65-F5344CB8AC3E}">
        <p14:creationId xmlns:p14="http://schemas.microsoft.com/office/powerpoint/2010/main" val="9116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楼道控制电路代码的</a:t>
            </a:r>
            <a:r>
              <a:rPr lang="zh-CN" altLang="en-US" sz="2800" dirty="0" smtClean="0"/>
              <a:t>综合</a:t>
            </a:r>
            <a:endParaRPr lang="en-US" altLang="zh-CN" sz="2800" dirty="0" smtClean="0"/>
          </a:p>
          <a:p>
            <a:pPr marL="365760" lvl="1" indent="0">
              <a:lnSpc>
                <a:spcPct val="110000"/>
              </a:lnSpc>
              <a:spcBef>
                <a:spcPts val="1200"/>
              </a:spcBef>
              <a:buClr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Sources</a:t>
            </a:r>
            <a:r>
              <a:rPr lang="zh-CN" altLang="en-US" sz="2000" dirty="0"/>
              <a:t>窗口选中</a:t>
            </a:r>
            <a:r>
              <a:rPr lang="zh-CN" altLang="en-US" sz="2000" dirty="0" smtClean="0"/>
              <a:t>文件</a:t>
            </a:r>
            <a:r>
              <a:rPr lang="en-US" altLang="zh-CN" sz="2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LampCtrl.v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65760" lvl="1" indent="0">
              <a:lnSpc>
                <a:spcPct val="110000"/>
              </a:lnSpc>
              <a:spcBef>
                <a:spcPts val="1200"/>
              </a:spcBef>
              <a:buClrTx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en-US" altLang="zh-CN" sz="2000" dirty="0"/>
              <a:t>Processes</a:t>
            </a:r>
            <a:r>
              <a:rPr lang="zh-CN" altLang="en-US" sz="2000" dirty="0"/>
              <a:t>窗口运行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Synthesis XST</a:t>
            </a:r>
            <a:r>
              <a:rPr lang="en-US" altLang="zh-CN" sz="2000" dirty="0"/>
              <a:t> → 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View RTL Schematic</a:t>
            </a:r>
            <a:endParaRPr lang="en-US" altLang="zh-CN" sz="2000" dirty="0"/>
          </a:p>
          <a:p>
            <a:pPr marL="365760" lvl="1" indent="0">
              <a:lnSpc>
                <a:spcPct val="110000"/>
              </a:lnSpc>
              <a:spcBef>
                <a:spcPts val="1200"/>
              </a:spcBef>
              <a:buClrTx/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、检查</a:t>
            </a:r>
            <a:r>
              <a:rPr lang="zh-CN" altLang="en-US" sz="2000" dirty="0"/>
              <a:t>综合的电路结构是否与设计目标一致</a:t>
            </a:r>
          </a:p>
          <a:p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08" y="3300576"/>
            <a:ext cx="6480720" cy="350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建立基准测试波形文件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LampCtrl_sim.tbw</a:t>
            </a:r>
            <a:endParaRPr lang="en-US" altLang="zh-CN" sz="3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、在</a:t>
            </a:r>
            <a:r>
              <a:rPr lang="en-US" altLang="zh-CN" sz="2000" dirty="0"/>
              <a:t>Sources </a:t>
            </a:r>
            <a:r>
              <a:rPr lang="zh-CN" altLang="en-US" sz="2000" dirty="0"/>
              <a:t>窗口空白处的右键菜单中选择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New Source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</a:t>
            </a:r>
            <a:r>
              <a:rPr lang="zh-CN" altLang="en-US" sz="2000" dirty="0"/>
              <a:t>新建源文件向导中选择源类型为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Verilog Test Fixture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输入</a:t>
            </a:r>
            <a:r>
              <a:rPr lang="zh-CN" altLang="en-US" sz="2000" dirty="0" smtClean="0"/>
              <a:t>文件名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LampCtrl_sim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并勾选</a:t>
            </a:r>
            <a:r>
              <a:rPr lang="en-US" altLang="zh-CN" sz="2000" dirty="0">
                <a:solidFill>
                  <a:srgbClr val="0000FF"/>
                </a:solidFill>
              </a:rPr>
              <a:t>Add to Project</a:t>
            </a:r>
            <a:endParaRPr lang="en-US" altLang="zh-CN" sz="2000" dirty="0"/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、点击</a:t>
            </a:r>
            <a:r>
              <a:rPr lang="en-US" altLang="zh-CN" sz="2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Fill>
                  <a:solidFill>
                    <a:srgbClr val="FF0000"/>
                  </a:solidFill>
                </a:uFill>
              </a:rPr>
              <a:t>Finish</a:t>
            </a:r>
            <a:r>
              <a:rPr lang="zh-CN" altLang="en-US" sz="2000" dirty="0" smtClean="0"/>
              <a:t>进入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LampCtrl_sim.v</a:t>
            </a:r>
            <a:r>
              <a:rPr lang="zh-CN" altLang="en-US" sz="2000" dirty="0" smtClean="0"/>
              <a:t>编辑</a:t>
            </a:r>
            <a:r>
              <a:rPr lang="zh-CN" altLang="en-US" sz="2000" dirty="0"/>
              <a:t>窗口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434161" cy="299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仿真</a:t>
            </a:r>
            <a:r>
              <a:rPr lang="zh-CN" altLang="en-US" sz="2800" dirty="0"/>
              <a:t>激励输入</a:t>
            </a:r>
            <a:r>
              <a:rPr lang="zh-CN" altLang="en-US" sz="2800" dirty="0" smtClean="0"/>
              <a:t>波形</a:t>
            </a:r>
            <a:endParaRPr lang="en-US" altLang="zh-CN" sz="2800" dirty="0" smtClean="0"/>
          </a:p>
          <a:p>
            <a:pPr marL="365760" lvl="1" indent="0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zh-CN" altLang="en-US" sz="2000" dirty="0" smtClean="0"/>
              <a:t>为</a:t>
            </a:r>
            <a:r>
              <a:rPr lang="zh-CN" altLang="en-US" sz="2000" dirty="0"/>
              <a:t>便于仿真，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LampCtrl.v</a:t>
            </a:r>
            <a:r>
              <a:rPr lang="zh-CN" altLang="en-US" sz="2000" dirty="0" smtClean="0"/>
              <a:t>代码</a:t>
            </a:r>
            <a:r>
              <a:rPr lang="zh-CN" altLang="en-US" sz="2000" dirty="0"/>
              <a:t>中计数器位数改成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2420888"/>
            <a:ext cx="4608512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lamp_ctrl_sim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// 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S2;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S3;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// Outputs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wire F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4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// Instantiate the Unit Under Test (UUT)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lamp_ctrl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uut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.S1(S1),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.S2(S2),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.S3(S3), 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.F(F)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76056" y="2420888"/>
            <a:ext cx="3960440" cy="44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initial 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// Initialize Inputs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S1 =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0;S2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0;S3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400" dirty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#600 S1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1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;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#20 S1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6000 S2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20 S2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6000 S3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20 S3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always begin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10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	#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10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clk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= 1;</a:t>
            </a: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	end	</a:t>
            </a:r>
            <a:endParaRPr lang="en-US" altLang="zh-CN" sz="1400" dirty="0" smtClean="0">
              <a:solidFill>
                <a:schemeClr val="tx1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68952" cy="151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1" y="3140968"/>
            <a:ext cx="8048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6"/>
            <a:ext cx="78009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建立用户时序约束并为模块的端口指定</a:t>
            </a:r>
            <a:r>
              <a:rPr lang="zh-CN" altLang="en-US" sz="2400" dirty="0" smtClean="0"/>
              <a:t>引脚分配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365760" lvl="1" indent="0">
              <a:lnSpc>
                <a:spcPct val="150000"/>
              </a:lnSpc>
              <a:buClrTx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、建立引脚约束文件</a:t>
            </a:r>
            <a:r>
              <a:rPr lang="en-US" altLang="zh-CN" sz="2000" dirty="0" smtClean="0"/>
              <a:t>k7.ucf</a:t>
            </a:r>
            <a:r>
              <a:rPr lang="zh-CN" altLang="en-US" sz="2000" dirty="0" smtClean="0"/>
              <a:t>，输入代码</a:t>
            </a:r>
            <a:r>
              <a:rPr lang="zh-CN" altLang="en-US" sz="2000" dirty="0"/>
              <a:t>如下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2348880"/>
            <a:ext cx="79026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b="1" dirty="0">
                <a:latin typeface="黑体" pitchFamily="49" charset="-122"/>
                <a:ea typeface="黑体" pitchFamily="49" charset="-122"/>
              </a:rPr>
              <a:t>NET </a:t>
            </a:r>
            <a:r>
              <a:rPr lang="fr-FR" altLang="zh-CN" sz="2000" b="1" dirty="0" smtClean="0">
                <a:latin typeface="黑体" pitchFamily="49" charset="-122"/>
                <a:ea typeface="黑体" pitchFamily="49" charset="-122"/>
              </a:rPr>
              <a:t>"clk" LOC </a:t>
            </a:r>
            <a:r>
              <a:rPr lang="fr-FR" altLang="zh-CN" sz="2000" b="1" dirty="0">
                <a:latin typeface="黑体" pitchFamily="49" charset="-122"/>
                <a:ea typeface="黑体" pitchFamily="49" charset="-122"/>
              </a:rPr>
              <a:t>= AC18     </a:t>
            </a:r>
            <a:r>
              <a:rPr lang="fr-FR" altLang="zh-CN" sz="2000" b="1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fr-FR" altLang="zh-CN" sz="2000" b="1" dirty="0">
                <a:latin typeface="黑体" pitchFamily="49" charset="-122"/>
                <a:ea typeface="黑体" pitchFamily="49" charset="-122"/>
              </a:rPr>
              <a:t>| IOSTANDARD = LVCMOS18 ; </a:t>
            </a:r>
            <a:endParaRPr lang="fr-FR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NET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"S1" LOC = AA10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	| IOSTANDARD = LVCMOS15;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"S2" LOC = AB10   	| IOSTANDARD = LVCMOS15;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"S3" LOC = AA13   	| IOSTANDARD = LVCMOS15;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"F"  LOC = W26 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	|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IOSTANDARD = LVCMOS33 ;</a:t>
            </a:r>
          </a:p>
          <a:p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"Buzzer" LOC = AF24      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"LED[0]"  LOC = AB26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"LED[1]"  LOC = W24 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"LED[2]"  LOC = W23 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"LED[3]"  LOC = AB25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"LED[4]"  LOC = AA25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"LED[5]"  LOC = W21 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</a:p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NET "LED[6]"  LOC = V21    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| IOSTANDARD = LVCMOS33 ;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代码输入</a:t>
            </a:r>
            <a:r>
              <a:rPr lang="zh-CN" altLang="en-US" dirty="0"/>
              <a:t>逻辑功能</a:t>
            </a:r>
            <a:r>
              <a:rPr lang="zh-CN" altLang="en-US" dirty="0" smtClean="0"/>
              <a:t>描述（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30000"/>
              </a:lnSpc>
              <a:buSzPct val="95000"/>
              <a:defRPr/>
            </a:pPr>
            <a:r>
              <a:rPr lang="zh-CN" altLang="en-US" dirty="0"/>
              <a:t>将</a:t>
            </a:r>
            <a:r>
              <a:rPr lang="en-US" altLang="zh-CN" dirty="0" err="1"/>
              <a:t>LampCtrl.v</a:t>
            </a:r>
            <a:r>
              <a:rPr lang="zh-CN" altLang="en-US" dirty="0"/>
              <a:t>代码中计数器位数改</a:t>
            </a:r>
            <a:r>
              <a:rPr lang="zh-CN" altLang="en-US" dirty="0" smtClean="0"/>
              <a:t>成</a:t>
            </a:r>
            <a:r>
              <a:rPr lang="en-US" altLang="zh-CN" dirty="0" smtClean="0"/>
              <a:t>28</a:t>
            </a:r>
            <a:r>
              <a:rPr lang="zh-CN" altLang="en-US" dirty="0" smtClean="0"/>
              <a:t>位，增加代码</a:t>
            </a:r>
            <a:endParaRPr lang="en-US" altLang="zh-CN" dirty="0" smtClean="0"/>
          </a:p>
          <a:p>
            <a:pPr lvl="0">
              <a:lnSpc>
                <a:spcPct val="130000"/>
              </a:lnSpc>
              <a:buSzPct val="95000"/>
              <a:defRPr/>
            </a:pPr>
            <a:endParaRPr lang="en-US" altLang="zh-CN" dirty="0" smtClean="0"/>
          </a:p>
          <a:p>
            <a:pPr lvl="0">
              <a:lnSpc>
                <a:spcPct val="130000"/>
              </a:lnSpc>
              <a:buSzPct val="95000"/>
              <a:defRPr/>
            </a:pPr>
            <a:endParaRPr lang="en-US" altLang="zh-CN" dirty="0" smtClean="0"/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en-US" altLang="zh-CN" dirty="0" smtClean="0"/>
              <a:t>-&gt; Synthesize - XST</a:t>
            </a:r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en-US" altLang="zh-CN" dirty="0" smtClean="0"/>
              <a:t>-&gt; Implement design</a:t>
            </a:r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en-US" altLang="zh-CN" dirty="0" smtClean="0"/>
              <a:t>-&gt; Generate Programming File</a:t>
            </a:r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zh-CN" altLang="en-US" dirty="0"/>
              <a:t>将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文件下载到</a:t>
            </a:r>
            <a:r>
              <a:rPr lang="en-US" altLang="zh-CN" dirty="0" smtClean="0"/>
              <a:t>SWORD</a:t>
            </a:r>
            <a:r>
              <a:rPr lang="zh-CN" altLang="en-US" dirty="0" smtClean="0"/>
              <a:t>实验</a:t>
            </a:r>
            <a:r>
              <a:rPr lang="zh-CN" altLang="en-US" dirty="0"/>
              <a:t>板</a:t>
            </a:r>
            <a:endParaRPr lang="en-US" altLang="zh-CN" dirty="0"/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zh-CN" altLang="en-US" dirty="0"/>
              <a:t>在</a:t>
            </a:r>
            <a:r>
              <a:rPr lang="en-US" altLang="zh-CN" dirty="0" smtClean="0"/>
              <a:t>SWORD</a:t>
            </a:r>
            <a:r>
              <a:rPr lang="zh-CN" altLang="en-US" dirty="0" smtClean="0"/>
              <a:t>板</a:t>
            </a:r>
            <a:r>
              <a:rPr lang="zh-CN" altLang="en-US" dirty="0"/>
              <a:t>上物理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0">
              <a:lnSpc>
                <a:spcPct val="130000"/>
              </a:lnSpc>
              <a:buSzPct val="95000"/>
              <a:defRPr/>
            </a:pPr>
            <a:r>
              <a:rPr lang="zh-CN" altLang="en-US" dirty="0" smtClean="0"/>
              <a:t>根据</a:t>
            </a:r>
            <a:r>
              <a:rPr lang="en-US" altLang="zh-CN" dirty="0"/>
              <a:t>I/O</a:t>
            </a:r>
            <a:r>
              <a:rPr lang="zh-CN" altLang="en-US" dirty="0"/>
              <a:t>约束定义和交互按钮操作和显示</a:t>
            </a:r>
            <a:r>
              <a:rPr lang="zh-CN" altLang="en-US" dirty="0" smtClean="0"/>
              <a:t>，板</a:t>
            </a:r>
            <a:r>
              <a:rPr lang="zh-CN" altLang="en-US" dirty="0"/>
              <a:t>上通过按键开关，查看灯的变化是否正确，验证设计是否成功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98878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	assign Buzzer = </a:t>
            </a:r>
            <a:r>
              <a:rPr lang="en-US" altLang="zh-CN" sz="2400" b="1" dirty="0" smtClean="0"/>
              <a:t>1‘b1;	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//</a:t>
            </a:r>
            <a:r>
              <a:rPr lang="zh-CN" altLang="en-US" sz="2400" b="1" dirty="0"/>
              <a:t>需</a:t>
            </a:r>
            <a:r>
              <a:rPr lang="zh-CN" altLang="en-US" sz="2400" b="1" dirty="0" smtClean="0"/>
              <a:t>增加对应</a:t>
            </a:r>
            <a:r>
              <a:rPr lang="en-US" altLang="zh-CN" sz="2400" b="1" dirty="0" smtClean="0"/>
              <a:t>output </a:t>
            </a:r>
            <a:r>
              <a:rPr lang="zh-CN" altLang="en-US" sz="2400" b="1" dirty="0" smtClean="0"/>
              <a:t>端口</a:t>
            </a:r>
            <a:endParaRPr lang="en-US" altLang="zh-CN" sz="2400" b="1" dirty="0"/>
          </a:p>
          <a:p>
            <a:r>
              <a:rPr lang="en-US" altLang="zh-CN" sz="2400" b="1" dirty="0"/>
              <a:t>	assign LED = 7'b1111111</a:t>
            </a:r>
            <a:r>
              <a:rPr lang="en-US" altLang="zh-CN" sz="2400" b="1" dirty="0" smtClean="0"/>
              <a:t>;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需增加对应</a:t>
            </a:r>
            <a:r>
              <a:rPr lang="en-US" altLang="zh-CN" sz="2400" b="1" dirty="0"/>
              <a:t>output </a:t>
            </a:r>
            <a:r>
              <a:rPr lang="zh-CN" altLang="en-US" sz="2400" b="1" dirty="0" smtClean="0"/>
              <a:t>端口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8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</a:t>
            </a:r>
            <a:r>
              <a:rPr lang="zh-CN" altLang="en-US" dirty="0"/>
              <a:t>板</a:t>
            </a: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/>
              <a:t>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工具软件的运行环境与安装过程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设计简单</a:t>
            </a:r>
            <a:r>
              <a:rPr lang="zh-CN" altLang="en-US" sz="2800" dirty="0">
                <a:solidFill>
                  <a:srgbClr val="FF0000"/>
                </a:solidFill>
              </a:rPr>
              <a:t>组合逻辑电路</a:t>
            </a:r>
            <a:r>
              <a:rPr lang="zh-CN" altLang="en-US" sz="2800" dirty="0"/>
              <a:t>，采用</a:t>
            </a:r>
            <a:r>
              <a:rPr lang="zh-CN" altLang="en-US" sz="2800" dirty="0">
                <a:solidFill>
                  <a:srgbClr val="FF0000"/>
                </a:solidFill>
              </a:rPr>
              <a:t>图形输入</a:t>
            </a:r>
            <a:r>
              <a:rPr lang="zh-CN" altLang="en-US" sz="2800" dirty="0"/>
              <a:t>逻辑功能描述，建立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实现数字系统的</a:t>
            </a:r>
            <a:r>
              <a:rPr lang="en-US" altLang="zh-CN" sz="2800" dirty="0"/>
              <a:t>Xilinx ISE</a:t>
            </a:r>
            <a:r>
              <a:rPr lang="zh-CN" altLang="en-US" sz="2800" dirty="0"/>
              <a:t>设计管理工程，并进行编辑、调试、编译、行为仿真，时序约束、引脚指定（约束）、映射布线后时序仿真及</a:t>
            </a:r>
            <a:r>
              <a:rPr lang="en-US" altLang="zh-CN" sz="2800" dirty="0"/>
              <a:t>FPGA</a:t>
            </a:r>
            <a:r>
              <a:rPr lang="zh-CN" altLang="en-US" sz="2800" dirty="0"/>
              <a:t>编程代码下载与运行验证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设计简单</a:t>
            </a:r>
            <a:r>
              <a:rPr lang="zh-CN" altLang="en-US" sz="2800" dirty="0">
                <a:solidFill>
                  <a:srgbClr val="FF0000"/>
                </a:solidFill>
              </a:rPr>
              <a:t>时序逻辑电路</a:t>
            </a:r>
            <a:r>
              <a:rPr lang="zh-CN" altLang="en-US" sz="2800" dirty="0"/>
              <a:t>，采用</a:t>
            </a:r>
            <a:r>
              <a:rPr lang="en-US" altLang="zh-CN" sz="2800" dirty="0">
                <a:solidFill>
                  <a:srgbClr val="FF0000"/>
                </a:solidFill>
              </a:rPr>
              <a:t>Verilog</a:t>
            </a:r>
            <a:r>
              <a:rPr lang="zh-CN" altLang="en-US" sz="2800" dirty="0">
                <a:solidFill>
                  <a:srgbClr val="FF0000"/>
                </a:solidFill>
              </a:rPr>
              <a:t>代码输入</a:t>
            </a:r>
            <a:r>
              <a:rPr lang="zh-CN" altLang="en-US" sz="2800" dirty="0"/>
              <a:t>逻辑功能描述，建立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实现数字系统的</a:t>
            </a:r>
            <a:r>
              <a:rPr lang="en-US" altLang="zh-CN" sz="2800" dirty="0"/>
              <a:t>ISE</a:t>
            </a:r>
            <a:r>
              <a:rPr lang="zh-CN" altLang="en-US" sz="2800" dirty="0"/>
              <a:t>设计管理工程，并进行编辑、调试、编译、行为仿真，时序约束、引脚约束、映射布线后时序仿真及</a:t>
            </a:r>
            <a:r>
              <a:rPr lang="en-US" altLang="zh-CN" sz="2800" dirty="0"/>
              <a:t>FPGA</a:t>
            </a:r>
            <a:r>
              <a:rPr lang="zh-CN" altLang="en-US" sz="2800" dirty="0"/>
              <a:t>编程代码下载与运行验证</a:t>
            </a:r>
          </a:p>
        </p:txBody>
      </p:sp>
    </p:spTree>
    <p:extLst>
      <p:ext uri="{BB962C8B-B14F-4D97-AF65-F5344CB8AC3E}">
        <p14:creationId xmlns:p14="http://schemas.microsoft.com/office/powerpoint/2010/main" val="28611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：某三层楼房的楼梯通道共用一盏灯，每层楼都安装了一只开关并能独立控制该灯，请设计楼道灯的控制电路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：增加控制要求，灯打开后，延时若干秒自动关闭，请重新设计楼道灯的控制电路。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0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：解决</a:t>
            </a:r>
            <a:r>
              <a:rPr lang="zh-CN" altLang="en-US" dirty="0"/>
              <a:t>方法</a:t>
            </a: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457200" y="1313220"/>
            <a:ext cx="4686304" cy="5212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分析楼道灯的事件行为，用组合电路实现，用拨动开关作为电路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3 </a:t>
            </a:r>
            <a:r>
              <a:rPr lang="zh-CN" altLang="en-US" sz="2400" dirty="0" smtClean="0"/>
              <a:t>，电路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400" dirty="0" smtClean="0"/>
              <a:t>为 </a:t>
            </a:r>
            <a:r>
              <a:rPr lang="en-US" altLang="zh-CN" sz="2400" i="1" dirty="0" smtClean="0"/>
              <a:t>F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变量赋值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开关往下为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，往上为</a:t>
            </a:r>
            <a:r>
              <a:rPr lang="en-US" altLang="zh-CN" sz="2400" dirty="0" smtClean="0"/>
              <a:t>0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输出灯亮为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，灯暗为</a:t>
            </a:r>
            <a:r>
              <a:rPr lang="en-US" altLang="zh-CN" sz="2400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编写真值表，如右表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5618"/>
              </p:ext>
            </p:extLst>
          </p:nvPr>
        </p:nvGraphicFramePr>
        <p:xfrm>
          <a:off x="5675489" y="1916832"/>
          <a:ext cx="2928959" cy="37147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3033"/>
                <a:gridCol w="773033"/>
                <a:gridCol w="773033"/>
                <a:gridCol w="609860"/>
              </a:tblGrid>
              <a:tr h="454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baseline="-25000" dirty="0" smtClean="0"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baseline="-25000" smtClean="0"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baseline="-2500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40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1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得到</a:t>
            </a:r>
            <a:r>
              <a:rPr lang="zh-CN" altLang="en-US" dirty="0" smtClean="0"/>
              <a:t>逻辑表达式和电路图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/>
              <a:t>根据真值表分析输入输出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F=S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267744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27784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31840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55976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16016" y="2017440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80928"/>
            <a:ext cx="5562457" cy="359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73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：解决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分析楼道灯的事件行为，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时序</a:t>
            </a:r>
            <a:r>
              <a:rPr lang="zh-CN" altLang="en-US" sz="2400" dirty="0" smtClean="0"/>
              <a:t>电路</a:t>
            </a:r>
            <a:r>
              <a:rPr lang="zh-CN" altLang="en-US" sz="2400" dirty="0"/>
              <a:t>实现，</a:t>
            </a:r>
            <a:r>
              <a:rPr lang="zh-CN" altLang="en-US" sz="2400" dirty="0" smtClean="0"/>
              <a:t>用按钮开关作为</a:t>
            </a:r>
            <a:r>
              <a:rPr lang="zh-CN" altLang="en-US" sz="2400" dirty="0"/>
              <a:t>电路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3 </a:t>
            </a:r>
            <a:r>
              <a:rPr lang="zh-CN" altLang="en-US" sz="2400" dirty="0"/>
              <a:t>，电路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400" dirty="0"/>
              <a:t>为 </a:t>
            </a:r>
            <a:r>
              <a:rPr lang="en-US" altLang="zh-CN" sz="2400" i="1" dirty="0"/>
              <a:t>F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变量赋值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开关按下为</a:t>
            </a:r>
            <a:r>
              <a:rPr lang="en-US" altLang="zh-CN" sz="2400" dirty="0"/>
              <a:t>1</a:t>
            </a:r>
            <a:r>
              <a:rPr lang="zh-CN" altLang="en-US" sz="2400" dirty="0"/>
              <a:t>，弹起为</a:t>
            </a:r>
            <a:r>
              <a:rPr lang="en-US" altLang="zh-CN" sz="2400" dirty="0"/>
              <a:t>0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输出灯亮为</a:t>
            </a:r>
            <a:r>
              <a:rPr lang="en-US" altLang="zh-CN" sz="2400" dirty="0"/>
              <a:t>1</a:t>
            </a:r>
            <a:r>
              <a:rPr lang="zh-CN" altLang="en-US" sz="2400" dirty="0"/>
              <a:t>，灯暗为</a:t>
            </a:r>
            <a:r>
              <a:rPr lang="en-US" altLang="zh-CN" sz="2400" dirty="0" smtClean="0"/>
              <a:t>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1676</Words>
  <Application>Microsoft Office PowerPoint</Application>
  <PresentationFormat>全屏显示(4:3)</PresentationFormat>
  <Paragraphs>369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自定义设计方案</vt:lpstr>
      <vt:lpstr>实验室PPT模版2013 beta1</vt:lpstr>
      <vt:lpstr>1_自定义设计方案</vt:lpstr>
      <vt:lpstr>公式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问题1：解决方法</vt:lpstr>
      <vt:lpstr>得到逻辑表达式和电路图</vt:lpstr>
      <vt:lpstr>问题2：解决方法</vt:lpstr>
      <vt:lpstr>编写Verilog代码</vt:lpstr>
      <vt:lpstr>实验内容与测试步骤</vt:lpstr>
      <vt:lpstr>图形方式输入逻辑功能描述（1）</vt:lpstr>
      <vt:lpstr>图形方式输入逻辑功能描述（2）</vt:lpstr>
      <vt:lpstr>图形方式输入逻辑功能描述（3）</vt:lpstr>
      <vt:lpstr>图形方式输入逻辑功能描述（4）</vt:lpstr>
      <vt:lpstr>图形方式输入逻辑功能描述（5）</vt:lpstr>
      <vt:lpstr>图形方式输入逻辑功能描述（6）</vt:lpstr>
      <vt:lpstr>图形方式输入逻辑功能描述（7）</vt:lpstr>
      <vt:lpstr>图形方式输入逻辑功能描述（8）</vt:lpstr>
      <vt:lpstr>图形方式输入逻辑功能描述（9）</vt:lpstr>
      <vt:lpstr>图形方式输入逻辑功能描述（10）</vt:lpstr>
      <vt:lpstr>图形方式输入逻辑功能描述（11）</vt:lpstr>
      <vt:lpstr>图形方式输入逻辑功能描述（12）</vt:lpstr>
      <vt:lpstr>图形方式输入逻辑功能描述（13）</vt:lpstr>
      <vt:lpstr>图形方式输入逻辑功能描述（14）</vt:lpstr>
      <vt:lpstr>图形方式输入逻辑功能描述（15）</vt:lpstr>
      <vt:lpstr>Verilog代码输入逻辑功能描述（1）</vt:lpstr>
      <vt:lpstr>Verilog代码输入逻辑功能描述（2）</vt:lpstr>
      <vt:lpstr>Verilog代码输入逻辑功能描述（3）</vt:lpstr>
      <vt:lpstr>Verilog代码输入逻辑功能描述（4）</vt:lpstr>
      <vt:lpstr>Verilog代码输入逻辑功能描述（5）</vt:lpstr>
      <vt:lpstr>Verilog代码输入逻辑功能描述（6）</vt:lpstr>
      <vt:lpstr>Verilog代码输入逻辑功能描述（7）</vt:lpstr>
      <vt:lpstr>Verilog代码输入逻辑功能描述（7）</vt:lpstr>
      <vt:lpstr>Verilog代码输入逻辑功能描述（8）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354</cp:revision>
  <dcterms:created xsi:type="dcterms:W3CDTF">2011-08-03T07:44:17Z</dcterms:created>
  <dcterms:modified xsi:type="dcterms:W3CDTF">2016-09-07T02:11:25Z</dcterms:modified>
</cp:coreProperties>
</file>