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6"/>
  </p:notesMasterIdLst>
  <p:sldIdLst>
    <p:sldId id="25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96" r:id="rId21"/>
    <p:sldId id="286" r:id="rId22"/>
    <p:sldId id="289" r:id="rId23"/>
    <p:sldId id="290" r:id="rId24"/>
    <p:sldId id="287" r:id="rId25"/>
    <p:sldId id="297" r:id="rId26"/>
    <p:sldId id="291" r:id="rId27"/>
    <p:sldId id="292" r:id="rId28"/>
    <p:sldId id="293" r:id="rId29"/>
    <p:sldId id="288" r:id="rId30"/>
    <p:sldId id="298" r:id="rId31"/>
    <p:sldId id="294" r:id="rId32"/>
    <p:sldId id="299" r:id="rId33"/>
    <p:sldId id="295" r:id="rId34"/>
    <p:sldId id="26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  <p14:sldId id="282"/>
            <p14:sldId id="283"/>
            <p14:sldId id="284"/>
            <p14:sldId id="285"/>
            <p14:sldId id="296"/>
            <p14:sldId id="286"/>
            <p14:sldId id="289"/>
            <p14:sldId id="290"/>
            <p14:sldId id="287"/>
            <p14:sldId id="297"/>
            <p14:sldId id="291"/>
            <p14:sldId id="292"/>
            <p14:sldId id="293"/>
            <p14:sldId id="288"/>
            <p14:sldId id="298"/>
            <p14:sldId id="294"/>
            <p14:sldId id="299"/>
            <p14:sldId id="295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5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变量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译码器设计与应用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5" name="3-8译码器Verilog代码 10"/>
          <p:cNvSpPr/>
          <p:nvPr/>
        </p:nvSpPr>
        <p:spPr>
          <a:xfrm>
            <a:off x="457200" y="1282690"/>
            <a:ext cx="800100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module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decoder_3_8(C, B, A, G, G2A,G2B, Y);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input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wire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A, B, C, G, G2A, G2B;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output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wire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[7:0] Y;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not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	node_0_0(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A),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node_0_1(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B),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node_0_2(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C),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node_0_3(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G_n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G);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node_1_0(D0,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node_1_1(D1,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A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node_1_2(D2, B,  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node_1_3(D3, B,   A  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node_1_4(EN,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G_n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G2A, G2B);</a:t>
            </a:r>
          </a:p>
          <a:p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node_2_0(Y[0], EN, D0,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node_2_1(Y[1], EN, D1,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node_2_2(Y[2], EN, D2,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node_2_3(Y[3], EN, D3,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node_2_4(Y[4], EN, D0, C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node_2_5(Y[5], EN, D1, C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node_2_6(Y[6], EN, D2, C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node_2_7(Y[7], EN, D3, C  );</a:t>
            </a:r>
          </a:p>
          <a:p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endmodule</a:t>
            </a:r>
            <a:endParaRPr lang="zh-CN" altLang="en-US" sz="1600" b="1" dirty="0">
              <a:solidFill>
                <a:srgbClr val="0000FF"/>
              </a:solidFill>
              <a:latin typeface="Courier New" pitchFamily="49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6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</a:t>
            </a:r>
            <a:r>
              <a:rPr lang="en-US" altLang="zh-CN" dirty="0" smtClean="0"/>
              <a:t>74LS139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3970784" cy="4525963"/>
          </a:xfrm>
        </p:spPr>
        <p:txBody>
          <a:bodyPr/>
          <a:lstStyle/>
          <a:p>
            <a:r>
              <a:rPr lang="en-US" altLang="zh-CN" dirty="0"/>
              <a:t>74LS139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9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6803"/>
              </p:ext>
            </p:extLst>
          </p:nvPr>
        </p:nvGraphicFramePr>
        <p:xfrm>
          <a:off x="5076056" y="1412776"/>
          <a:ext cx="3886202" cy="248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650"/>
                <a:gridCol w="889000"/>
                <a:gridCol w="560388"/>
                <a:gridCol w="560388"/>
                <a:gridCol w="560388"/>
                <a:gridCol w="56038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74LS139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3243"/>
              </p:ext>
            </p:extLst>
          </p:nvPr>
        </p:nvGraphicFramePr>
        <p:xfrm>
          <a:off x="270892" y="2708920"/>
          <a:ext cx="42291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3" imgW="3043949" imgH="2498967" progId="Visio.Drawing.11">
                  <p:embed/>
                </p:oleObj>
              </mc:Choice>
              <mc:Fallback>
                <p:oleObj name="Visio" r:id="rId3" imgW="3043949" imgH="24989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2" y="2708920"/>
                        <a:ext cx="4229100" cy="324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0" y="4077072"/>
            <a:ext cx="4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decoder_2_4(B, A, G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Y,);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case({B,A})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2’b00:Y=4’b0001;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2’b01:Y=4’b0010;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2’b10:Y=4’b0100;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2’b11:Y=4’b0001;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变量译码器的输出对应所有输入变量的最小项组合，如果将函数转换成最小项和的形式，则可以用变量译码器实现函数的组合电路</a:t>
            </a:r>
            <a:r>
              <a:rPr lang="en-US" altLang="zh-CN" sz="2800" dirty="0"/>
              <a:t>: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F </a:t>
            </a:r>
            <a:r>
              <a:rPr lang="en-US" altLang="zh-CN" sz="2800" dirty="0"/>
              <a:t>= S3S2S1+S3S2S1+S3S2S1+S3S2S1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9495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023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585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9593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8632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6160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71211"/>
              </p:ext>
            </p:extLst>
          </p:nvPr>
        </p:nvGraphicFramePr>
        <p:xfrm>
          <a:off x="1889149" y="3501008"/>
          <a:ext cx="54911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3" imgW="4336209" imgH="2626732" progId="Visio.Drawing.11">
                  <p:embed/>
                </p:oleObj>
              </mc:Choice>
              <mc:Fallback>
                <p:oleObj name="Visio" r:id="rId3" imgW="4336209" imgH="2626732" progId="Visio.Drawing.11">
                  <p:embed/>
                  <p:pic>
                    <p:nvPicPr>
                      <p:cNvPr id="0" name="74LS138引脚图片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49" y="3501008"/>
                        <a:ext cx="54911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12402" y="2060848"/>
            <a:ext cx="79200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module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lampCtr1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(s1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s2, s3, F);</a:t>
            </a: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decoder_3_8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Decoder3_8(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C, B, A, G, G2A,G2B, Y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nand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node(F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Y[1], Y[2], Y[4] , Y[7]);</a:t>
            </a:r>
          </a:p>
          <a:p>
            <a:pPr marL="533400" indent="-533400" algn="just" eaLnBrk="1" hangingPunct="1">
              <a:defRPr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变量译码器实现存储器地址译码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存储器电路中地址译码的意义：</a:t>
            </a:r>
            <a:endParaRPr lang="en-US" altLang="zh-CN" dirty="0"/>
          </a:p>
          <a:p>
            <a:pPr lvl="1"/>
            <a:r>
              <a:rPr lang="zh-CN" altLang="en-US" dirty="0"/>
              <a:t>在容量扩展时，将不同的芯片分配到不同地址段，来达到更大的存储容量（寻址范围）</a:t>
            </a:r>
            <a:endParaRPr lang="en-US" altLang="zh-CN" dirty="0"/>
          </a:p>
          <a:p>
            <a:pPr lvl="1"/>
            <a:r>
              <a:rPr lang="zh-CN" altLang="en-US" dirty="0"/>
              <a:t>在容量扩展时，将不同的芯片分配在同一地址段，来达到更大的存储单元（存储字）</a:t>
            </a:r>
            <a:endParaRPr lang="en-US" altLang="zh-CN" dirty="0"/>
          </a:p>
          <a:p>
            <a:r>
              <a:rPr lang="zh-CN" altLang="en-US" dirty="0"/>
              <a:t>地址译码原理：将访问存储器的地址线高位作为译码器的输入，译码器的输出控制各存储器的片选信号。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字扩展</a:t>
            </a:r>
            <a:r>
              <a:rPr lang="zh-CN" altLang="en-US" dirty="0"/>
              <a:t>：译码器的不同输出连接到不同存储芯片的片选端。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位扩展</a:t>
            </a:r>
            <a:r>
              <a:rPr lang="zh-CN" altLang="en-US" dirty="0"/>
              <a:t>：译码器的同一输出连接到不同存储芯片的片选端。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3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变量译码器实现存储器地址译码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2170584" cy="4525963"/>
          </a:xfrm>
        </p:spPr>
        <p:txBody>
          <a:bodyPr/>
          <a:lstStyle/>
          <a:p>
            <a:r>
              <a:rPr lang="zh-CN" altLang="en-US" dirty="0"/>
              <a:t>同时进行字扩展和位扩展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73690"/>
              </p:ext>
            </p:extLst>
          </p:nvPr>
        </p:nvGraphicFramePr>
        <p:xfrm>
          <a:off x="2388046" y="1268760"/>
          <a:ext cx="664845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3" imgW="3995662" imgH="3273040" progId="Visio.Drawing.11">
                  <p:embed/>
                </p:oleObj>
              </mc:Choice>
              <mc:Fallback>
                <p:oleObj name="Visio" r:id="rId3" imgW="3995662" imgH="3273040" progId="Visio.Drawing.11">
                  <p:embed/>
                  <p:pic>
                    <p:nvPicPr>
                      <p:cNvPr id="0" name="同时进行字扩展和位扩展 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046" y="1268760"/>
                        <a:ext cx="6648450" cy="544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0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原理图设计实现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：用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译码器实现楼道灯控制器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新建工程，工程名称用</a:t>
            </a:r>
            <a:r>
              <a:rPr lang="en-US" altLang="zh-CN" dirty="0" smtClean="0"/>
              <a:t>D_74LS138_SCH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源文件，文件名称用</a:t>
            </a:r>
            <a:r>
              <a:rPr lang="en-US" altLang="zh-CN" dirty="0" smtClean="0"/>
              <a:t>D_74LS138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1221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D_74LS138</a:t>
            </a:r>
            <a:r>
              <a:rPr lang="zh-CN" altLang="en-US" sz="2400" dirty="0" smtClean="0"/>
              <a:t>模块进行仿真，激励代码如下：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916832"/>
            <a:ext cx="4680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integer i;</a:t>
            </a:r>
          </a:p>
          <a:p>
            <a:r>
              <a:rPr lang="en-US" altLang="zh-CN" sz="2000" dirty="0"/>
              <a:t>	initial begin</a:t>
            </a:r>
          </a:p>
          <a:p>
            <a:r>
              <a:rPr lang="en-US" altLang="zh-CN" sz="2000" dirty="0"/>
              <a:t>		C = 0;</a:t>
            </a:r>
          </a:p>
          <a:p>
            <a:r>
              <a:rPr lang="en-US" altLang="zh-CN" sz="2000" dirty="0"/>
              <a:t>		B = 0;</a:t>
            </a:r>
          </a:p>
          <a:p>
            <a:r>
              <a:rPr lang="en-US" altLang="zh-CN" sz="2000" dirty="0"/>
              <a:t>		A = 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G = 1;</a:t>
            </a:r>
          </a:p>
          <a:p>
            <a:r>
              <a:rPr lang="en-US" altLang="zh-CN" sz="2000" dirty="0"/>
              <a:t>		G2A = 0;</a:t>
            </a:r>
          </a:p>
          <a:p>
            <a:r>
              <a:rPr lang="en-US" altLang="zh-CN" sz="2000" dirty="0"/>
              <a:t>		G2B = 0;</a:t>
            </a:r>
          </a:p>
          <a:p>
            <a:r>
              <a:rPr lang="en-US" altLang="zh-CN" sz="2000" dirty="0"/>
              <a:t>		#50;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for (i=0; i&lt;=7;i=i+1) begin</a:t>
            </a:r>
          </a:p>
          <a:p>
            <a:r>
              <a:rPr lang="en-US" altLang="zh-CN" sz="2000" dirty="0"/>
              <a:t>			{C,B,A} = i;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end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8779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		assign G = 0;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1;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1;</a:t>
            </a:r>
          </a:p>
          <a:p>
            <a:r>
              <a:rPr lang="en-US" altLang="zh-CN" sz="2000" dirty="0"/>
              <a:t>		#50;		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</a:t>
            </a:r>
            <a:r>
              <a:rPr lang="zh-CN" altLang="en-US" dirty="0" smtClean="0"/>
              <a:t>图示例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9404"/>
            <a:ext cx="8856984" cy="41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D_74LS138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Tools</a:t>
            </a:r>
            <a:r>
              <a:rPr lang="zh-CN" altLang="en-US" sz="2000" dirty="0" smtClean="0"/>
              <a:t>菜单的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/>
              <a:t>使用时，把</a:t>
            </a:r>
            <a:r>
              <a:rPr lang="en-US" altLang="zh-CN" sz="2000" dirty="0" smtClean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vf</a:t>
            </a:r>
            <a:r>
              <a:rPr lang="zh-CN" altLang="en-US" sz="2000" dirty="0"/>
              <a:t>（或</a:t>
            </a:r>
            <a:r>
              <a:rPr lang="en-US" altLang="zh-CN" sz="2000" dirty="0"/>
              <a:t>.v</a:t>
            </a:r>
            <a:r>
              <a:rPr lang="zh-CN" altLang="en-US" sz="2000" dirty="0" smtClean="0"/>
              <a:t>）复制到</a:t>
            </a:r>
            <a:r>
              <a:rPr lang="zh-CN" altLang="en-US" sz="2000" dirty="0"/>
              <a:t>对应</a:t>
            </a:r>
            <a:r>
              <a:rPr lang="zh-CN" altLang="en-US" sz="2000" dirty="0" smtClean="0"/>
              <a:t>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新建工程“</a:t>
            </a:r>
            <a:r>
              <a:rPr lang="en-US" altLang="zh-CN" dirty="0" smtClean="0"/>
              <a:t>D_74LS138_Test</a:t>
            </a:r>
            <a:r>
              <a:rPr lang="zh-CN" altLang="en-US" dirty="0" smtClean="0"/>
              <a:t>”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文件“</a:t>
            </a:r>
            <a:r>
              <a:rPr lang="en-US" altLang="zh-CN" dirty="0" smtClean="0"/>
              <a:t>D_74LS138_Test”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 smtClean="0"/>
              <a:t>D_74LS138.sym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vf</a:t>
            </a:r>
            <a:r>
              <a:rPr lang="zh-CN" altLang="en-US" dirty="0" smtClean="0"/>
              <a:t>到工程目录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5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引脚定义</a:t>
            </a:r>
          </a:p>
          <a:p>
            <a:pPr marL="1257300" lvl="2" indent="-45720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个开关</a:t>
            </a:r>
          </a:p>
          <a:p>
            <a:pPr marL="1714500" lvl="3" indent="-4572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个译码输入：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SW[2:0]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个使能控制：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SW[5:3]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2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Pinouts Report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08546" cy="497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根据真值表验证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根据真值表，操作实验板，验证功能。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2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：实现</a:t>
            </a:r>
            <a:r>
              <a:rPr lang="zh-CN" altLang="en-US" dirty="0"/>
              <a:t>楼道灯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新建工程</a:t>
            </a:r>
            <a:r>
              <a:rPr lang="en-US" altLang="zh-CN" dirty="0" smtClean="0"/>
              <a:t>LampCtrl138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</a:t>
            </a:r>
            <a:r>
              <a:rPr lang="en-US" altLang="zh-CN" dirty="0" smtClean="0"/>
              <a:t>D_74LS138.sym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vf</a:t>
            </a:r>
            <a:r>
              <a:rPr lang="zh-CN" altLang="en-US" dirty="0" smtClean="0"/>
              <a:t>文件到工程目录。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框里的第一个元件，就是</a:t>
            </a:r>
            <a:r>
              <a:rPr lang="en-US" altLang="zh-CN" dirty="0" smtClean="0"/>
              <a:t>D_74LS138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根据前面原理，用原理图方式输入。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VCC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GND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4040"/>
            <a:ext cx="78672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变量译码器的的逻辑构成和逻辑功能。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用</a:t>
            </a:r>
            <a:r>
              <a:rPr lang="zh-CN" altLang="en-US" sz="2800" dirty="0"/>
              <a:t>变量译码器实现组合函数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变量译码器的典型应用（地址译码的具体方法）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了解</a:t>
            </a:r>
            <a:r>
              <a:rPr lang="zh-CN" altLang="en-US" sz="2800" dirty="0"/>
              <a:t>存储器编址的概念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采用原理图设计</a:t>
            </a:r>
            <a:r>
              <a:rPr lang="zh-CN" altLang="en-US" sz="2800" dirty="0"/>
              <a:t>电路模块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进一步</a:t>
            </a:r>
            <a:r>
              <a:rPr lang="zh-CN" altLang="en-US" sz="2800" dirty="0"/>
              <a:t>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平台及下载实验平台物理验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24297" cy="521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4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</a:t>
            </a:r>
            <a:r>
              <a:rPr lang="en-US" altLang="zh-CN" dirty="0" smtClean="0"/>
              <a:t>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原理图</a:t>
            </a:r>
            <a:r>
              <a:rPr lang="zh-CN" altLang="en-US" sz="2800" dirty="0"/>
              <a:t>设计实现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译码器实现楼道灯</a:t>
            </a:r>
            <a:r>
              <a:rPr lang="zh-CN" altLang="en-US" sz="2800" dirty="0" smtClean="0"/>
              <a:t>控制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译码器是将一种输入编码转换成另一种编码的电路，即将给定的代码进行“翻译”并转换成指定的状态或输出信号（脉冲或电平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译码可分为：变量译码、显示译码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变量译码</a:t>
            </a:r>
            <a:r>
              <a:rPr lang="zh-CN" altLang="en-US" sz="2400" dirty="0"/>
              <a:t>一般是将一种较少位输入变为较多位输出的器件，如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译码和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显示译码</a:t>
            </a:r>
            <a:r>
              <a:rPr lang="zh-CN" altLang="en-US" sz="2400" dirty="0"/>
              <a:t>主要进行</a:t>
            </a:r>
            <a:r>
              <a:rPr lang="en-US" altLang="zh-CN" sz="2400" dirty="0"/>
              <a:t>2</a:t>
            </a:r>
            <a:r>
              <a:rPr lang="zh-CN" altLang="en-US" sz="2400" dirty="0"/>
              <a:t>进制数显示成</a:t>
            </a:r>
            <a:r>
              <a:rPr lang="en-US" altLang="zh-CN" sz="2400" dirty="0"/>
              <a:t>10</a:t>
            </a:r>
            <a:r>
              <a:rPr lang="zh-CN" altLang="en-US" sz="2400" dirty="0"/>
              <a:t>进制或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进制数的转换，可分为驱动</a:t>
            </a:r>
            <a:r>
              <a:rPr lang="en-US" altLang="zh-CN" sz="2400" dirty="0"/>
              <a:t>LED</a:t>
            </a:r>
            <a:r>
              <a:rPr lang="zh-CN" altLang="en-US" sz="2400" dirty="0"/>
              <a:t>和</a:t>
            </a:r>
            <a:r>
              <a:rPr lang="en-US" altLang="zh-CN" sz="2400" dirty="0"/>
              <a:t>LCD</a:t>
            </a:r>
            <a:r>
              <a:rPr lang="zh-CN" altLang="en-US" sz="2400" dirty="0"/>
              <a:t>两类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变量译码器是一个将</a:t>
            </a:r>
            <a:r>
              <a:rPr lang="en-US" altLang="zh-CN" i="1" dirty="0"/>
              <a:t>n</a:t>
            </a:r>
            <a:r>
              <a:rPr lang="zh-CN" altLang="en-US" dirty="0"/>
              <a:t>个输入变为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个最小项输出的多输出端的组合逻辑电路。</a:t>
            </a:r>
            <a:r>
              <a:rPr lang="en-US" altLang="zh-CN" i="1" dirty="0"/>
              <a:t>n</a:t>
            </a:r>
            <a:r>
              <a:rPr lang="zh-CN" altLang="en-US" dirty="0"/>
              <a:t>通常在</a:t>
            </a:r>
            <a:r>
              <a:rPr lang="en-US" altLang="zh-CN" dirty="0"/>
              <a:t>2~64</a:t>
            </a:r>
            <a:r>
              <a:rPr lang="zh-CN" altLang="en-US" dirty="0"/>
              <a:t>之间。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57795"/>
              </p:ext>
            </p:extLst>
          </p:nvPr>
        </p:nvGraphicFramePr>
        <p:xfrm>
          <a:off x="285750" y="3429000"/>
          <a:ext cx="85725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4652810" imgH="1115454" progId="Visio.Drawing.11">
                  <p:embed/>
                </p:oleObj>
              </mc:Choice>
              <mc:Fallback>
                <p:oleObj name="Visio" r:id="rId3" imgW="4652810" imgH="1115454" progId="Visio.Drawing.11">
                  <p:embed/>
                  <p:pic>
                    <p:nvPicPr>
                      <p:cNvPr id="0" name="变量译码器示意图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29000"/>
                        <a:ext cx="85725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0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译码器</a:t>
            </a:r>
            <a:r>
              <a:rPr lang="en-US" altLang="zh-CN" dirty="0" smtClean="0"/>
              <a:t>—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8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1874"/>
              </p:ext>
            </p:extLst>
          </p:nvPr>
        </p:nvGraphicFramePr>
        <p:xfrm>
          <a:off x="346968" y="2348880"/>
          <a:ext cx="3937000" cy="3855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037"/>
                <a:gridCol w="742950"/>
                <a:gridCol w="279400"/>
                <a:gridCol w="279400"/>
                <a:gridCol w="279400"/>
                <a:gridCol w="279400"/>
                <a:gridCol w="279400"/>
                <a:gridCol w="279400"/>
                <a:gridCol w="303213"/>
                <a:gridCol w="279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GG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2A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2B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4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5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6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7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000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02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dirty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dirty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74LS138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83157"/>
              </p:ext>
            </p:extLst>
          </p:nvPr>
        </p:nvGraphicFramePr>
        <p:xfrm>
          <a:off x="4663380" y="2600358"/>
          <a:ext cx="4229100" cy="32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3043620" imgH="2499032" progId="Visio.Drawing.11">
                  <p:embed/>
                </p:oleObj>
              </mc:Choice>
              <mc:Fallback>
                <p:oleObj name="Visio" r:id="rId3" imgW="3043620" imgH="2499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80" y="2600358"/>
                        <a:ext cx="4229100" cy="324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3034680" cy="4525963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3</a:t>
            </a:r>
            <a:r>
              <a:rPr lang="zh-CN" altLang="en-US" dirty="0"/>
              <a:t>个使能端的</a:t>
            </a:r>
            <a:r>
              <a:rPr lang="en-US" altLang="zh-CN" dirty="0"/>
              <a:t>3-8</a:t>
            </a:r>
            <a:r>
              <a:rPr lang="zh-CN" altLang="en-US" dirty="0"/>
              <a:t>译码器的逻辑结构由三级门电路构成，输出低电平有效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9844"/>
              </p:ext>
            </p:extLst>
          </p:nvPr>
        </p:nvGraphicFramePr>
        <p:xfrm>
          <a:off x="3281808" y="1124744"/>
          <a:ext cx="57546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2966562" imgH="2883907" progId="Visio.Drawing.11">
                  <p:embed/>
                </p:oleObj>
              </mc:Choice>
              <mc:Fallback>
                <p:oleObj name="Visio" r:id="rId3" imgW="2966562" imgH="2883907" progId="Visio.Drawing.11">
                  <p:embed/>
                  <p:pic>
                    <p:nvPicPr>
                      <p:cNvPr id="0" name="3-8译码器逻辑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08" y="1124744"/>
                        <a:ext cx="5754688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1021</Words>
  <Application>Microsoft Office PowerPoint</Application>
  <PresentationFormat>全屏显示(4:3)</PresentationFormat>
  <Paragraphs>340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变量译码器</vt:lpstr>
      <vt:lpstr>变量译码器—74LS138</vt:lpstr>
      <vt:lpstr>变量译码器—74LS138</vt:lpstr>
      <vt:lpstr>变量译码器—74LS138</vt:lpstr>
      <vt:lpstr>变量译码器—74LS139</vt:lpstr>
      <vt:lpstr>用变量译码器实现组合函数</vt:lpstr>
      <vt:lpstr>用变量译码器实现组合函数</vt:lpstr>
      <vt:lpstr>变量译码器实现存储器地址译码</vt:lpstr>
      <vt:lpstr>变量译码器实现存储器地址译码</vt:lpstr>
      <vt:lpstr>实验内容与步骤</vt:lpstr>
      <vt:lpstr>设计实现74LS138</vt:lpstr>
      <vt:lpstr>原理图</vt:lpstr>
      <vt:lpstr>设计实现74LS138</vt:lpstr>
      <vt:lpstr>仿真</vt:lpstr>
      <vt:lpstr>波形图示例</vt:lpstr>
      <vt:lpstr>生成逻辑符号图</vt:lpstr>
      <vt:lpstr>验证D_74LS138</vt:lpstr>
      <vt:lpstr>下载验证</vt:lpstr>
      <vt:lpstr>Pinouts Report</vt:lpstr>
      <vt:lpstr>根据真值表验证</vt:lpstr>
      <vt:lpstr>任务2：实现楼道灯控制</vt:lpstr>
      <vt:lpstr>原理图</vt:lpstr>
      <vt:lpstr>仿真</vt:lpstr>
      <vt:lpstr>下载验证—原理图</vt:lpstr>
      <vt:lpstr>下载验证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227</cp:revision>
  <dcterms:created xsi:type="dcterms:W3CDTF">2011-08-03T07:44:17Z</dcterms:created>
  <dcterms:modified xsi:type="dcterms:W3CDTF">2016-09-07T02:11:07Z</dcterms:modified>
</cp:coreProperties>
</file>