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2" r:id="rId7"/>
    <p:sldId id="261" r:id="rId8"/>
    <p:sldId id="260" r:id="rId9"/>
    <p:sldId id="268" r:id="rId10"/>
    <p:sldId id="259" r:id="rId11"/>
    <p:sldId id="271" r:id="rId12"/>
    <p:sldId id="269" r:id="rId13"/>
    <p:sldId id="265" r:id="rId14"/>
    <p:sldId id="264" r:id="rId15"/>
    <p:sldId id="263" r:id="rId16"/>
    <p:sldId id="27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p:scale>
          <a:sx n="66" d="100"/>
          <a:sy n="66" d="100"/>
        </p:scale>
        <p:origin x="668"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Port of Galveston</c:v>
                </c:pt>
                <c:pt idx="1">
                  <c:v>City Gymnasium</c:v>
                </c:pt>
                <c:pt idx="2">
                  <c:v>Harriet Forten Purvis</c:v>
                </c:pt>
                <c:pt idx="3">
                  <c:v>Ad Melkert</c:v>
                </c:pt>
                <c:pt idx="4">
                  <c:v>Todd Haley</c:v>
                </c:pt>
              </c:strCache>
            </c:strRef>
          </c:cat>
          <c:val>
            <c:numRef>
              <c:f>Sheet1!$B$2:$B$6</c:f>
              <c:numCache>
                <c:formatCode>General</c:formatCode>
                <c:ptCount val="5"/>
                <c:pt idx="0">
                  <c:v>0.78</c:v>
                </c:pt>
                <c:pt idx="1">
                  <c:v>0.79</c:v>
                </c:pt>
                <c:pt idx="2">
                  <c:v>0.73</c:v>
                </c:pt>
                <c:pt idx="3">
                  <c:v>0.78</c:v>
                </c:pt>
                <c:pt idx="4">
                  <c:v>0.75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Sheet1!$A$2:$A$6</c:f>
              <c:strCache>
                <c:ptCount val="5"/>
                <c:pt idx="0">
                  <c:v>Port of Galveston</c:v>
                </c:pt>
                <c:pt idx="1">
                  <c:v>City Gymnasium</c:v>
                </c:pt>
                <c:pt idx="2">
                  <c:v>Harriet Forten Purvis</c:v>
                </c:pt>
                <c:pt idx="3">
                  <c:v>Ad Melkert</c:v>
                </c:pt>
                <c:pt idx="4">
                  <c:v>Todd Haley</c:v>
                </c:pt>
              </c:strCache>
            </c:strRef>
          </c:cat>
          <c:val>
            <c:numRef>
              <c:f>Sheet1!$C$2:$C$6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1-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29001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12/4/2021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9.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 Id="rId9" Type="http://schemas.openxmlformats.org/officeDocument/2006/relationships/image" Target="../media/image34.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chrome://extensions/" TargetMode="External"/><Relationship Id="rId2" Type="http://schemas.openxmlformats.org/officeDocument/2006/relationships/hyperlink" Target="https://github.com/devinsburke/CourseProject"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p:txBody>
          <a:bodyPr/>
          <a:lstStyle/>
          <a:p>
            <a:r>
              <a:rPr lang="en-US" dirty="0"/>
              <a:t>Terse browser extension</a:t>
            </a:r>
          </a:p>
        </p:txBody>
      </p:sp>
      <p:sp>
        <p:nvSpPr>
          <p:cNvPr id="3" name="Subtitle 2">
            <a:extLst>
              <a:ext uri="{FF2B5EF4-FFF2-40B4-BE49-F238E27FC236}">
                <a16:creationId xmlns:a16="http://schemas.microsoft.com/office/drawing/2014/main" id="{0236A1B4-B8D1-4A72-8E20-0703F54BF1FE}"/>
              </a:ext>
            </a:extLst>
          </p:cNvPr>
          <p:cNvSpPr>
            <a:spLocks noGrp="1"/>
          </p:cNvSpPr>
          <p:nvPr>
            <p:ph idx="1"/>
          </p:nvPr>
        </p:nvSpPr>
        <p:spPr>
          <a:xfrm>
            <a:off x="1333500" y="2924175"/>
            <a:ext cx="3886200" cy="2519363"/>
          </a:xfrm>
        </p:spPr>
        <p:txBody>
          <a:bodyPr>
            <a:normAutofit/>
          </a:bodyPr>
          <a:lstStyle/>
          <a:p>
            <a:pPr>
              <a:lnSpc>
                <a:spcPct val="100000"/>
              </a:lnSpc>
              <a:spcBef>
                <a:spcPts val="0"/>
              </a:spcBef>
            </a:pPr>
            <a:r>
              <a:rPr lang="en-US" dirty="0"/>
              <a:t>Devin Burke</a:t>
            </a:r>
            <a:r>
              <a:rPr lang="en-US" dirty="0">
                <a:solidFill>
                  <a:schemeClr val="bg1">
                    <a:lumMod val="50000"/>
                  </a:schemeClr>
                </a:solidFill>
              </a:rPr>
              <a:t> | devinb3@illinois.edu</a:t>
            </a:r>
          </a:p>
          <a:p>
            <a:pPr>
              <a:lnSpc>
                <a:spcPct val="100000"/>
              </a:lnSpc>
              <a:spcBef>
                <a:spcPts val="0"/>
              </a:spcBef>
            </a:pPr>
            <a:r>
              <a:rPr lang="en-US" dirty="0"/>
              <a:t>Joshua Ray </a:t>
            </a:r>
            <a:r>
              <a:rPr lang="en-US" dirty="0">
                <a:solidFill>
                  <a:schemeClr val="bg1">
                    <a:lumMod val="50000"/>
                  </a:schemeClr>
                </a:solidFill>
              </a:rPr>
              <a:t>| ray18@illinois.edu</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ctrTitle"/>
          </p:nvPr>
        </p:nvSpPr>
        <p:spPr>
          <a:xfrm>
            <a:off x="8358939" y="2411573"/>
            <a:ext cx="4941771" cy="1122202"/>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type="subTitle" idx="1"/>
          </p:nvPr>
        </p:nvSpPr>
        <p:spPr>
          <a:xfrm>
            <a:off x="8358939" y="3963725"/>
            <a:ext cx="3861636" cy="2392625"/>
          </a:xfrm>
        </p:spPr>
        <p:txBody>
          <a:bodyPr>
            <a:normAutofit/>
          </a:bodyPr>
          <a:lstStyle/>
          <a:p>
            <a:r>
              <a:rPr lang="en-US" dirty="0"/>
              <a:t>Introduction &amp; Goals</a:t>
            </a:r>
          </a:p>
          <a:p>
            <a:r>
              <a:rPr lang="en-US" dirty="0"/>
              <a:t>Algorithms &amp; Techniques</a:t>
            </a:r>
          </a:p>
          <a:p>
            <a:r>
              <a:rPr lang="en-US" dirty="0"/>
              <a:t>Performance</a:t>
            </a:r>
          </a:p>
          <a:p>
            <a:r>
              <a:rPr lang="en-US" dirty="0"/>
              <a:t>Demo</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4294967295"/>
          </p:nvPr>
        </p:nvSpPr>
        <p:spPr>
          <a:xfrm>
            <a:off x="0" y="6356350"/>
            <a:ext cx="989013"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1"/>
            <a:ext cx="4179570" cy="1080264"/>
          </a:xfrm>
        </p:spPr>
        <p:txBody>
          <a:bodyPr/>
          <a:lstStyle/>
          <a:p>
            <a:r>
              <a:rPr lang="en-US" sz="2400" dirty="0"/>
              <a:t>INTRODUCTION &amp; GOALS</a:t>
            </a:r>
          </a:p>
        </p:txBody>
      </p:sp>
      <p:grpSp>
        <p:nvGrpSpPr>
          <p:cNvPr id="13" name="Group 12">
            <a:extLst>
              <a:ext uri="{FF2B5EF4-FFF2-40B4-BE49-F238E27FC236}">
                <a16:creationId xmlns:a16="http://schemas.microsoft.com/office/drawing/2014/main" id="{EB7F108D-30F1-4525-86FC-C29C5686E10B}"/>
              </a:ext>
            </a:extLst>
          </p:cNvPr>
          <p:cNvGrpSpPr/>
          <p:nvPr/>
        </p:nvGrpSpPr>
        <p:grpSpPr>
          <a:xfrm>
            <a:off x="9334693" y="1344499"/>
            <a:ext cx="1663951" cy="755970"/>
            <a:chOff x="9280534" y="1330769"/>
            <a:chExt cx="1663951" cy="755970"/>
          </a:xfrm>
        </p:grpSpPr>
        <p:pic>
          <p:nvPicPr>
            <p:cNvPr id="8" name="Picture 7">
              <a:extLst>
                <a:ext uri="{FF2B5EF4-FFF2-40B4-BE49-F238E27FC236}">
                  <a16:creationId xmlns:a16="http://schemas.microsoft.com/office/drawing/2014/main" id="{8A2B3AEC-E3E3-4AF8-8A54-255F32EF0F36}"/>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1" name="Picture 10">
              <a:extLst>
                <a:ext uri="{FF2B5EF4-FFF2-40B4-BE49-F238E27FC236}">
                  <a16:creationId xmlns:a16="http://schemas.microsoft.com/office/drawing/2014/main" id="{F2BFD8EA-F926-4DA0-8205-FA8DD964E78A}"/>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12" name="Picture 11">
              <a:extLst>
                <a:ext uri="{FF2B5EF4-FFF2-40B4-BE49-F238E27FC236}">
                  <a16:creationId xmlns:a16="http://schemas.microsoft.com/office/drawing/2014/main" id="{9EBAA394-7B77-45D6-A56D-04FC1F150849}"/>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14" name="Arrow: Right 13">
            <a:extLst>
              <a:ext uri="{FF2B5EF4-FFF2-40B4-BE49-F238E27FC236}">
                <a16:creationId xmlns:a16="http://schemas.microsoft.com/office/drawing/2014/main" id="{CED6BD87-E45B-4D1D-9355-893477F6BE88}"/>
              </a:ext>
            </a:extLst>
          </p:cNvPr>
          <p:cNvSpPr/>
          <p:nvPr/>
        </p:nvSpPr>
        <p:spPr>
          <a:xfrm>
            <a:off x="8830972" y="1565512"/>
            <a:ext cx="423266" cy="3127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E6D473D-CD78-4391-AD5E-0909D2509581}"/>
              </a:ext>
            </a:extLst>
          </p:cNvPr>
          <p:cNvGrpSpPr/>
          <p:nvPr/>
        </p:nvGrpSpPr>
        <p:grpSpPr>
          <a:xfrm>
            <a:off x="6730929" y="1034547"/>
            <a:ext cx="2311676" cy="1554864"/>
            <a:chOff x="6703199" y="1013789"/>
            <a:chExt cx="2311676" cy="1554864"/>
          </a:xfrm>
        </p:grpSpPr>
        <p:pic>
          <p:nvPicPr>
            <p:cNvPr id="5" name="Picture 4" descr="Icon&#10;&#10;Description automatically generated">
              <a:extLst>
                <a:ext uri="{FF2B5EF4-FFF2-40B4-BE49-F238E27FC236}">
                  <a16:creationId xmlns:a16="http://schemas.microsoft.com/office/drawing/2014/main" id="{826ACD4A-1E59-4BAF-9473-FBC06E6DB30E}"/>
                </a:ext>
              </a:extLst>
            </p:cNvPr>
            <p:cNvPicPr>
              <a:picLocks noChangeAspect="1"/>
            </p:cNvPicPr>
            <p:nvPr/>
          </p:nvPicPr>
          <p:blipFill>
            <a:blip r:embed="rId5"/>
            <a:stretch>
              <a:fillRect/>
            </a:stretch>
          </p:blipFill>
          <p:spPr>
            <a:xfrm>
              <a:off x="6703199" y="1013789"/>
              <a:ext cx="2311676" cy="914400"/>
            </a:xfrm>
            <a:prstGeom prst="rect">
              <a:avLst/>
            </a:prstGeom>
          </p:spPr>
        </p:pic>
        <p:pic>
          <p:nvPicPr>
            <p:cNvPr id="16" name="Picture 15" descr="Icon&#10;&#10;Description automatically generated">
              <a:extLst>
                <a:ext uri="{FF2B5EF4-FFF2-40B4-BE49-F238E27FC236}">
                  <a16:creationId xmlns:a16="http://schemas.microsoft.com/office/drawing/2014/main" id="{CA69F71C-1C6F-419D-AE00-6FA5603D9678}"/>
                </a:ext>
              </a:extLst>
            </p:cNvPr>
            <p:cNvPicPr>
              <a:picLocks noChangeAspect="1"/>
            </p:cNvPicPr>
            <p:nvPr/>
          </p:nvPicPr>
          <p:blipFill>
            <a:blip r:embed="rId5"/>
            <a:stretch>
              <a:fillRect/>
            </a:stretch>
          </p:blipFill>
          <p:spPr>
            <a:xfrm>
              <a:off x="6703199" y="1654253"/>
              <a:ext cx="2311676" cy="914400"/>
            </a:xfrm>
            <a:prstGeom prst="rect">
              <a:avLst/>
            </a:prstGeom>
          </p:spPr>
        </p:pic>
      </p:grpSp>
      <p:grpSp>
        <p:nvGrpSpPr>
          <p:cNvPr id="17" name="Group 16">
            <a:extLst>
              <a:ext uri="{FF2B5EF4-FFF2-40B4-BE49-F238E27FC236}">
                <a16:creationId xmlns:a16="http://schemas.microsoft.com/office/drawing/2014/main" id="{8466A12A-415A-4C77-8557-EFCCE53FF97E}"/>
              </a:ext>
            </a:extLst>
          </p:cNvPr>
          <p:cNvGrpSpPr/>
          <p:nvPr/>
        </p:nvGrpSpPr>
        <p:grpSpPr>
          <a:xfrm>
            <a:off x="9328065" y="1355483"/>
            <a:ext cx="1663951" cy="755970"/>
            <a:chOff x="9280534" y="1330769"/>
            <a:chExt cx="1663951" cy="755970"/>
          </a:xfrm>
        </p:grpSpPr>
        <p:pic>
          <p:nvPicPr>
            <p:cNvPr id="18" name="Picture 17">
              <a:extLst>
                <a:ext uri="{FF2B5EF4-FFF2-40B4-BE49-F238E27FC236}">
                  <a16:creationId xmlns:a16="http://schemas.microsoft.com/office/drawing/2014/main" id="{C2271A98-5317-4A82-AA78-15E6399A7BBD}"/>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9" name="Picture 18">
              <a:extLst>
                <a:ext uri="{FF2B5EF4-FFF2-40B4-BE49-F238E27FC236}">
                  <a16:creationId xmlns:a16="http://schemas.microsoft.com/office/drawing/2014/main" id="{32E07E54-B166-4A26-AFE0-698EAADC0E3E}"/>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20" name="Picture 19">
              <a:extLst>
                <a:ext uri="{FF2B5EF4-FFF2-40B4-BE49-F238E27FC236}">
                  <a16:creationId xmlns:a16="http://schemas.microsoft.com/office/drawing/2014/main" id="{E5EB439D-E25F-4303-82F5-0547D45FA428}"/>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22" name="Slide Number Placeholder 5">
            <a:extLst>
              <a:ext uri="{FF2B5EF4-FFF2-40B4-BE49-F238E27FC236}">
                <a16:creationId xmlns:a16="http://schemas.microsoft.com/office/drawing/2014/main" id="{343F3ADC-A63F-44E0-BAE0-B9770B3670C0}"/>
              </a:ext>
            </a:extLst>
          </p:cNvPr>
          <p:cNvSpPr txBox="1">
            <a:spLocks/>
          </p:cNvSpPr>
          <p:nvPr/>
        </p:nvSpPr>
        <p:spPr>
          <a:xfrm>
            <a:off x="8610600" y="6440555"/>
            <a:ext cx="2743200" cy="3604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tint val="75000"/>
                  </a:schemeClr>
                </a:solidFill>
              </a:rPr>
              <a:t>4</a:t>
            </a:r>
          </a:p>
        </p:txBody>
      </p:sp>
      <p:sp>
        <p:nvSpPr>
          <p:cNvPr id="23" name="Text Placeholder 2">
            <a:extLst>
              <a:ext uri="{FF2B5EF4-FFF2-40B4-BE49-F238E27FC236}">
                <a16:creationId xmlns:a16="http://schemas.microsoft.com/office/drawing/2014/main" id="{D83420A7-2E88-4649-841B-92925BA002C7}"/>
              </a:ext>
            </a:extLst>
          </p:cNvPr>
          <p:cNvSpPr txBox="1">
            <a:spLocks/>
          </p:cNvSpPr>
          <p:nvPr/>
        </p:nvSpPr>
        <p:spPr>
          <a:xfrm>
            <a:off x="6991351" y="3428999"/>
            <a:ext cx="4362450" cy="40512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Terse is an intelligent browsing extension for Google Chrome. It uses text retrieval and mining algorithms to minimize time spent reading web articles by summarizing its content.</a:t>
            </a:r>
          </a:p>
          <a:p>
            <a:endParaRPr lang="en-US" sz="100" dirty="0"/>
          </a:p>
          <a:p>
            <a:r>
              <a:rPr lang="en-US" dirty="0"/>
              <a:t>Specifically, the extension extracts topics and sentences judged to be most relevant to the overall document.</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136525"/>
            <a:ext cx="8421688" cy="981007"/>
          </a:xfrm>
        </p:spPr>
        <p:txBody>
          <a:bodyPr/>
          <a:lstStyle/>
          <a:p>
            <a:r>
              <a:rPr lang="en-US" dirty="0"/>
              <a:t>Browser extension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937577" y="1153511"/>
            <a:ext cx="5072272" cy="1048337"/>
          </a:xfrm>
        </p:spPr>
        <p:txBody>
          <a:bodyPr>
            <a:normAutofit/>
          </a:bodyPr>
          <a:lstStyle/>
          <a:p>
            <a:r>
              <a:rPr lang="en-US" dirty="0"/>
              <a:t>Written entirely in JavaScript with no external libraries, the extension is very fast due to being 100% client-side. Irrelevant text such as navigation, ads, comments, captions, etc. are ignored.</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23" name="Picture 22">
            <a:extLst>
              <a:ext uri="{FF2B5EF4-FFF2-40B4-BE49-F238E27FC236}">
                <a16:creationId xmlns:a16="http://schemas.microsoft.com/office/drawing/2014/main" id="{1E694067-961D-4A4C-9B26-271BC0F440FC}"/>
              </a:ext>
            </a:extLst>
          </p:cNvPr>
          <p:cNvPicPr>
            <a:picLocks noChangeAspect="1"/>
          </p:cNvPicPr>
          <p:nvPr/>
        </p:nvPicPr>
        <p:blipFill>
          <a:blip r:embed="rId2"/>
          <a:srcRect/>
          <a:stretch/>
        </p:blipFill>
        <p:spPr>
          <a:xfrm>
            <a:off x="954511" y="2464445"/>
            <a:ext cx="7941838" cy="3779650"/>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9EF5BD84-8E8F-4E58-A3AC-D4FF46E26689}"/>
              </a:ext>
            </a:extLst>
          </p:cNvPr>
          <p:cNvPicPr>
            <a:picLocks noChangeAspect="1"/>
          </p:cNvPicPr>
          <p:nvPr/>
        </p:nvPicPr>
        <p:blipFill rotWithShape="1">
          <a:blip r:embed="rId3"/>
          <a:srcRect l="2072" r="2072"/>
          <a:stretch/>
        </p:blipFill>
        <p:spPr>
          <a:xfrm>
            <a:off x="5966776" y="1051443"/>
            <a:ext cx="5287647" cy="3901729"/>
          </a:xfrm>
          <a:prstGeom prst="rect">
            <a:avLst/>
          </a:prstGeom>
          <a:ln>
            <a:noFill/>
          </a:ln>
          <a:effectLst>
            <a:outerShdw blurRad="292100" dist="139700" dir="2700000" algn="tl" rotWithShape="0">
              <a:srgbClr val="333333">
                <a:alpha val="65000"/>
              </a:srgbClr>
            </a:outerShdw>
          </a:effectLst>
        </p:spPr>
      </p:pic>
      <p:sp>
        <p:nvSpPr>
          <p:cNvPr id="26" name="Arrow: Bent-Up 25">
            <a:extLst>
              <a:ext uri="{FF2B5EF4-FFF2-40B4-BE49-F238E27FC236}">
                <a16:creationId xmlns:a16="http://schemas.microsoft.com/office/drawing/2014/main" id="{96573BCC-3C3C-4FEB-B71C-56F8B816EB79}"/>
              </a:ext>
            </a:extLst>
          </p:cNvPr>
          <p:cNvSpPr/>
          <p:nvPr/>
        </p:nvSpPr>
        <p:spPr>
          <a:xfrm rot="10800000" flipH="1" flipV="1">
            <a:off x="8717489" y="5102504"/>
            <a:ext cx="1010711" cy="954157"/>
          </a:xfrm>
          <a:prstGeom prst="bentUpArrow">
            <a:avLst>
              <a:gd name="adj1" fmla="val 16348"/>
              <a:gd name="adj2" fmla="val 25000"/>
              <a:gd name="adj3" fmla="val 25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4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615648" y="1325742"/>
            <a:ext cx="8726488" cy="1325563"/>
          </a:xfrm>
        </p:spPr>
        <p:txBody>
          <a:bodyPr/>
          <a:lstStyle/>
          <a:p>
            <a:r>
              <a:rPr lang="en-US" dirty="0"/>
              <a:t>Algorithms &amp; techniques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15648" y="2800350"/>
            <a:ext cx="3924300" cy="3032123"/>
          </a:xfrm>
        </p:spPr>
        <p:txBody>
          <a:bodyPr>
            <a:normAutofit/>
          </a:bodyPr>
          <a:lstStyle/>
          <a:p>
            <a:r>
              <a:rPr lang="en-US" dirty="0"/>
              <a:t>Document / content filtering</a:t>
            </a:r>
          </a:p>
          <a:p>
            <a:r>
              <a:rPr lang="en-US" dirty="0"/>
              <a:t>Bag-of-words representation</a:t>
            </a:r>
          </a:p>
          <a:p>
            <a:r>
              <a:rPr lang="en-US" dirty="0"/>
              <a:t>Inverse document frequency (Stop words)​</a:t>
            </a:r>
          </a:p>
          <a:p>
            <a:r>
              <a:rPr lang="en-US" dirty="0"/>
              <a:t>Dot-matrix</a:t>
            </a:r>
          </a:p>
          <a:p>
            <a:r>
              <a:rPr lang="en-US" dirty="0"/>
              <a:t>Cosine similarity</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60974" y="2800351"/>
            <a:ext cx="3535020" cy="3336996"/>
          </a:xfrm>
        </p:spPr>
        <p:txBody>
          <a:bodyPr>
            <a:normAutofit/>
          </a:bodyPr>
          <a:lstStyle/>
          <a:p>
            <a:r>
              <a:rPr lang="en-US" dirty="0"/>
              <a:t>Sentence length normalization</a:t>
            </a:r>
          </a:p>
          <a:p>
            <a:r>
              <a:rPr lang="en-US" dirty="0"/>
              <a:t>Sentence ranking / scoring </a:t>
            </a:r>
          </a:p>
          <a:p>
            <a:r>
              <a:rPr lang="en-US" dirty="0"/>
              <a:t>Topic extraction</a:t>
            </a:r>
          </a:p>
          <a:p>
            <a:r>
              <a:rPr lang="en-US" dirty="0"/>
              <a:t>Calculation of reading time savings</a:t>
            </a:r>
          </a:p>
          <a:p>
            <a:r>
              <a:rPr lang="en-US" dirty="0"/>
              <a:t>Precision at K to measure success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51873"/>
            <a:ext cx="10515600" cy="1325563"/>
          </a:xfrm>
        </p:spPr>
        <p:txBody>
          <a:bodyPr/>
          <a:lstStyle/>
          <a:p>
            <a:r>
              <a:rPr lang="en-US" dirty="0"/>
              <a:t>Summarization PERFORMANCE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3434872335"/>
              </p:ext>
            </p:extLst>
          </p:nvPr>
        </p:nvGraphicFramePr>
        <p:xfrm>
          <a:off x="838200" y="2425147"/>
          <a:ext cx="10515600" cy="357691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2">
            <a:extLst>
              <a:ext uri="{FF2B5EF4-FFF2-40B4-BE49-F238E27FC236}">
                <a16:creationId xmlns:a16="http://schemas.microsoft.com/office/drawing/2014/main" id="{4AD0576C-D1AA-48E2-913B-4113FCEC52E5}"/>
              </a:ext>
            </a:extLst>
          </p:cNvPr>
          <p:cNvSpPr txBox="1">
            <a:spLocks/>
          </p:cNvSpPr>
          <p:nvPr/>
        </p:nvSpPr>
        <p:spPr>
          <a:xfrm>
            <a:off x="838200" y="1484244"/>
            <a:ext cx="10306878" cy="10336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0" dirty="0"/>
              <a:t>We used a Cranfield-like pre-defined list of documents with known relevance judgements to test system accuracy. Below are the </a:t>
            </a:r>
            <a:r>
              <a:rPr lang="en-US" sz="1400" spc="50" dirty="0" err="1"/>
              <a:t>precision@K</a:t>
            </a:r>
            <a:r>
              <a:rPr lang="en-US" sz="1400" spc="50" dirty="0"/>
              <a:t> results of five random Wikipedia articles.</a:t>
            </a:r>
          </a:p>
        </p:txBody>
      </p:sp>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7184878" y="729834"/>
            <a:ext cx="4638675" cy="585788"/>
          </a:xfrm>
        </p:spPr>
        <p:txBody>
          <a:bodyPr>
            <a:normAutofit/>
          </a:bodyPr>
          <a:lstStyle/>
          <a:p>
            <a:r>
              <a:rPr lang="en-US" dirty="0"/>
              <a:t>Installation process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Download </a:t>
            </a:r>
            <a:r>
              <a:rPr lang="en-US" dirty="0" err="1"/>
              <a:t>Github</a:t>
            </a:r>
            <a:r>
              <a:rPr lang="en-US" dirty="0"/>
              <a:t> repository</a:t>
            </a:r>
          </a:p>
          <a:p>
            <a:r>
              <a:rPr lang="en-US" dirty="0">
                <a:hlinkClick r:id="rId2"/>
              </a:rPr>
              <a:t>https://github.com/devinsburke/CourseProject</a:t>
            </a:r>
            <a:r>
              <a:rPr lang="en-US" dirty="0"/>
              <a:t> </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Enable Chrome developer mode</a:t>
            </a:r>
          </a:p>
          <a:p>
            <a:r>
              <a:rPr lang="en-US" dirty="0">
                <a:hlinkClick r:id="rId3"/>
              </a:rPr>
              <a:t>chrome://extensions </a:t>
            </a:r>
            <a:endParaRPr lang="en-US"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Load unpacked extension and choose the ‘Chrome’ folder from the downloaded repository</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
        <p:nvSpPr>
          <p:cNvPr id="8" name="Text Placeholder 7">
            <a:extLst>
              <a:ext uri="{FF2B5EF4-FFF2-40B4-BE49-F238E27FC236}">
                <a16:creationId xmlns:a16="http://schemas.microsoft.com/office/drawing/2014/main" id="{DB1B2A9D-0BCF-4264-A65D-A11BE71DBCAD}"/>
              </a:ext>
            </a:extLst>
          </p:cNvPr>
          <p:cNvSpPr>
            <a:spLocks noGrp="1"/>
          </p:cNvSpPr>
          <p:nvPr>
            <p:ph type="body" sz="quarter" idx="20"/>
          </p:nvPr>
        </p:nvSpPr>
        <p:spPr/>
        <p:txBody>
          <a:bodyPr/>
          <a:lstStyle/>
          <a:p>
            <a:r>
              <a:rPr lang="en-US" dirty="0"/>
              <a:t>Browse web articles using the Terse icon for summarization</a:t>
            </a:r>
          </a:p>
        </p:txBody>
      </p:sp>
      <p:sp>
        <p:nvSpPr>
          <p:cNvPr id="19" name="Text Placeholder 2">
            <a:extLst>
              <a:ext uri="{FF2B5EF4-FFF2-40B4-BE49-F238E27FC236}">
                <a16:creationId xmlns:a16="http://schemas.microsoft.com/office/drawing/2014/main" id="{C6707DCE-BD52-4BC1-A2C7-045BA03F0C05}"/>
              </a:ext>
            </a:extLst>
          </p:cNvPr>
          <p:cNvSpPr txBox="1">
            <a:spLocks/>
          </p:cNvSpPr>
          <p:nvPr/>
        </p:nvSpPr>
        <p:spPr>
          <a:xfrm>
            <a:off x="5895244" y="5715984"/>
            <a:ext cx="6125305" cy="12807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spc="50" dirty="0"/>
              <a:t>View instructions video for demo of installation and usage process.</a:t>
            </a:r>
          </a:p>
        </p:txBody>
      </p:sp>
    </p:spTree>
    <p:extLst>
      <p:ext uri="{BB962C8B-B14F-4D97-AF65-F5344CB8AC3E}">
        <p14:creationId xmlns:p14="http://schemas.microsoft.com/office/powerpoint/2010/main" val="3321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2172328"/>
            <a:ext cx="4179570" cy="1524735"/>
          </a:xfrm>
        </p:spPr>
        <p:txBody>
          <a:bodyPr/>
          <a:lstStyle/>
          <a:p>
            <a:r>
              <a:rPr lang="en-US" dirty="0"/>
              <a:t>demo</a:t>
            </a:r>
          </a:p>
        </p:txBody>
      </p:sp>
    </p:spTree>
    <p:extLst>
      <p:ext uri="{BB962C8B-B14F-4D97-AF65-F5344CB8AC3E}">
        <p14:creationId xmlns:p14="http://schemas.microsoft.com/office/powerpoint/2010/main" val="196978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296</TotalTime>
  <Words>490</Words>
  <Application>Microsoft Office PowerPoint</Application>
  <PresentationFormat>Widescreen</PresentationFormat>
  <Paragraphs>131</Paragraphs>
  <Slides>14</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Terse browser extension</vt:lpstr>
      <vt:lpstr>AGENDA</vt:lpstr>
      <vt:lpstr>INTRODUCTION &amp; GOALS</vt:lpstr>
      <vt:lpstr>Browser extension</vt:lpstr>
      <vt:lpstr>Algorithms &amp; techniques</vt:lpstr>
      <vt:lpstr>Summarization PERFORMANCE</vt:lpstr>
      <vt:lpstr>Installation process</vt:lpstr>
      <vt:lpstr>demo</vt:lpstr>
      <vt:lpstr>AREAS OF GROWTH</vt:lpstr>
      <vt:lpstr>BUSINESS OPPORTUNITIES ARE LIKE BUSES. THERE'S ALWAYS ANOTHER ONE COMING.​</vt:lpstr>
      <vt:lpstr>MEET OUR TEAM</vt:lpstr>
      <vt:lpstr>MEET OUR TEAM  </vt:lpstr>
      <vt:lpstr>PLAN FOR PRODUCT LAUNCH</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Ray, Joshua</dc:creator>
  <cp:lastModifiedBy>Ray, Joshua</cp:lastModifiedBy>
  <cp:revision>12</cp:revision>
  <dcterms:created xsi:type="dcterms:W3CDTF">2021-12-04T17:32:37Z</dcterms:created>
  <dcterms:modified xsi:type="dcterms:W3CDTF">2021-12-04T22:28:48Z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