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58" r:id="rId7"/>
    <p:sldId id="262" r:id="rId8"/>
    <p:sldId id="260" r:id="rId9"/>
    <p:sldId id="261" r:id="rId10"/>
    <p:sldId id="268" r:id="rId11"/>
    <p:sldId id="271" r:id="rId12"/>
    <p:sldId id="269" r:id="rId13"/>
    <p:sldId id="265" r:id="rId14"/>
    <p:sldId id="264" r:id="rId15"/>
    <p:sldId id="263" r:id="rId16"/>
    <p:sldId id="270" r:id="rId17"/>
    <p:sldId id="259"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0704"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Document 1</c:v>
                </c:pt>
                <c:pt idx="1">
                  <c:v>Document 2</c:v>
                </c:pt>
                <c:pt idx="2">
                  <c:v>Document 3</c:v>
                </c:pt>
                <c:pt idx="3">
                  <c:v>Document 4</c:v>
                </c:pt>
                <c:pt idx="4">
                  <c:v>Document 5</c:v>
                </c:pt>
              </c:strCache>
            </c:strRef>
          </c:cat>
          <c:val>
            <c:numRef>
              <c:f>Sheet1!$B$2:$B$6</c:f>
              <c:numCache>
                <c:formatCode>General</c:formatCode>
                <c:ptCount val="5"/>
                <c:pt idx="0">
                  <c:v>0.78</c:v>
                </c:pt>
                <c:pt idx="1">
                  <c:v>0.79</c:v>
                </c:pt>
                <c:pt idx="2">
                  <c:v>0.73</c:v>
                </c:pt>
                <c:pt idx="3">
                  <c:v>0.78</c:v>
                </c:pt>
                <c:pt idx="4">
                  <c:v>0.75</c:v>
                </c:pt>
              </c:numCache>
            </c:numRef>
          </c:val>
          <c:extLst>
            <c:ext xmlns:c16="http://schemas.microsoft.com/office/drawing/2014/chart" uri="{C3380CC4-5D6E-409C-BE32-E72D297353CC}">
              <c16:uniqueId val="{00000000-2161-4FC4-B3E4-D37A5AEE23BB}"/>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Sheet1!$A$2:$A$6</c:f>
              <c:strCache>
                <c:ptCount val="5"/>
                <c:pt idx="0">
                  <c:v>Document 1</c:v>
                </c:pt>
                <c:pt idx="1">
                  <c:v>Document 2</c:v>
                </c:pt>
                <c:pt idx="2">
                  <c:v>Document 3</c:v>
                </c:pt>
                <c:pt idx="3">
                  <c:v>Document 4</c:v>
                </c:pt>
                <c:pt idx="4">
                  <c:v>Document 5</c:v>
                </c:pt>
              </c:strCache>
            </c:strRef>
          </c:cat>
          <c:val>
            <c:numRef>
              <c:f>Sheet1!$C$2:$C$6</c:f>
              <c:numCache>
                <c:formatCode>General</c:formatCode>
                <c:ptCount val="5"/>
                <c:pt idx="0">
                  <c:v>1</c:v>
                </c:pt>
                <c:pt idx="1">
                  <c:v>1</c:v>
                </c:pt>
                <c:pt idx="2">
                  <c:v>1</c:v>
                </c:pt>
                <c:pt idx="3">
                  <c:v>1</c:v>
                </c:pt>
                <c:pt idx="4">
                  <c:v>1</c:v>
                </c:pt>
              </c:numCache>
            </c:numRef>
          </c:val>
          <c:extLst>
            <c:ext xmlns:c16="http://schemas.microsoft.com/office/drawing/2014/chart" uri="{C3380CC4-5D6E-409C-BE32-E72D297353CC}">
              <c16:uniqueId val="{00000001-2161-4FC4-B3E4-D37A5AEE23BB}"/>
            </c:ext>
          </c:extLst>
        </c:ser>
        <c:dLbls>
          <c:showLegendKey val="0"/>
          <c:showVal val="0"/>
          <c:showCatName val="0"/>
          <c:showSerName val="0"/>
          <c:showPercent val="0"/>
          <c:showBubbleSize val="0"/>
        </c:dLbls>
        <c:gapWidth val="219"/>
        <c:overlap val="-27"/>
        <c:axId val="229001183"/>
        <c:axId val="228998687"/>
      </c:barChart>
      <c:catAx>
        <c:axId val="229001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8998687"/>
        <c:crosses val="autoZero"/>
        <c:auto val="1"/>
        <c:lblAlgn val="ctr"/>
        <c:lblOffset val="100"/>
        <c:noMultiLvlLbl val="0"/>
      </c:catAx>
      <c:valAx>
        <c:axId val="2289986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90011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Synergize scalable e-commerce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MARKETING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Disseminate standardized metrics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PLANNING</a:t>
          </a:r>
        </a:p>
      </dsp:txBody>
      <dsp:txXfrm>
        <a:off x="8634" y="748982"/>
        <a:ext cx="2013350" cy="604005"/>
      </dsp:txXfrm>
    </dsp:sp>
    <dsp:sp modelId="{22359DD7-1BFB-4900-BAE6-6084F2F57988}">
      <dsp:nvSpPr>
        <dsp:cNvPr id="0" name=""/>
        <dsp:cNvSpPr/>
      </dsp:nvSpPr>
      <dsp:spPr>
        <a:xfrm>
          <a:off x="863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Synergize scalable e-commerce</a:t>
          </a:r>
        </a:p>
      </dsp:txBody>
      <dsp:txXfrm>
        <a:off x="8634" y="1352987"/>
        <a:ext cx="2013350" cy="1642942"/>
      </dsp:txXfrm>
    </dsp:sp>
    <dsp:sp modelId="{C4F84DEA-2002-4D32-8E80-70EEE05E345A}">
      <dsp:nvSpPr>
        <dsp:cNvPr id="0" name=""/>
        <dsp:cNvSpPr/>
      </dsp:nvSpPr>
      <dsp:spPr>
        <a:xfrm>
          <a:off x="212987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MARKETING</a:t>
          </a:r>
        </a:p>
      </dsp:txBody>
      <dsp:txXfrm>
        <a:off x="2129879" y="748982"/>
        <a:ext cx="2013350" cy="604005"/>
      </dsp:txXfrm>
    </dsp:sp>
    <dsp:sp modelId="{4FEB85EB-D046-4CDB-8A62-BBCE260C4490}">
      <dsp:nvSpPr>
        <dsp:cNvPr id="0" name=""/>
        <dsp:cNvSpPr/>
      </dsp:nvSpPr>
      <dsp:spPr>
        <a:xfrm>
          <a:off x="212987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Disseminate standardized metrics</a:t>
          </a:r>
        </a:p>
      </dsp:txBody>
      <dsp:txXfrm>
        <a:off x="2129879" y="1352987"/>
        <a:ext cx="2013350" cy="1642942"/>
      </dsp:txXfrm>
    </dsp:sp>
    <dsp:sp modelId="{49B7F8FA-D256-41EF-9327-52A3551D9A60}">
      <dsp:nvSpPr>
        <dsp:cNvPr id="0" name=""/>
        <dsp:cNvSpPr/>
      </dsp:nvSpPr>
      <dsp:spPr>
        <a:xfrm>
          <a:off x="425112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sp:txBody>
      <dsp:txXfrm>
        <a:off x="4251124" y="748982"/>
        <a:ext cx="2013350" cy="604005"/>
      </dsp:txXfrm>
    </dsp:sp>
    <dsp:sp modelId="{6B5FE59C-B471-448A-AA7A-B526DCC4D4CA}">
      <dsp:nvSpPr>
        <dsp:cNvPr id="0" name=""/>
        <dsp:cNvSpPr/>
      </dsp:nvSpPr>
      <dsp:spPr>
        <a:xfrm>
          <a:off x="425112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sp:txBody>
      <dsp:txXfrm>
        <a:off x="4251124" y="1352987"/>
        <a:ext cx="2013350" cy="1642942"/>
      </dsp:txXfrm>
    </dsp:sp>
    <dsp:sp modelId="{4132ECB1-6BEF-4935-AFA3-B2EAA48FDE7E}">
      <dsp:nvSpPr>
        <dsp:cNvPr id="0" name=""/>
        <dsp:cNvSpPr/>
      </dsp:nvSpPr>
      <dsp:spPr>
        <a:xfrm>
          <a:off x="637236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STRATEGY</a:t>
          </a:r>
        </a:p>
      </dsp:txBody>
      <dsp:txXfrm>
        <a:off x="6372369" y="748982"/>
        <a:ext cx="2013350" cy="604005"/>
      </dsp:txXfrm>
    </dsp:sp>
    <dsp:sp modelId="{C42A8BDE-B838-475D-AFDE-17B60D744AB6}">
      <dsp:nvSpPr>
        <dsp:cNvPr id="0" name=""/>
        <dsp:cNvSpPr/>
      </dsp:nvSpPr>
      <dsp:spPr>
        <a:xfrm>
          <a:off x="637236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sp:txBody>
      <dsp:txXfrm>
        <a:off x="6372369" y="1352987"/>
        <a:ext cx="2013350" cy="1642942"/>
      </dsp:txXfrm>
    </dsp:sp>
    <dsp:sp modelId="{59606EB9-9F10-4D12-A33F-A242FDCC0D0F}">
      <dsp:nvSpPr>
        <dsp:cNvPr id="0" name=""/>
        <dsp:cNvSpPr/>
      </dsp:nvSpPr>
      <dsp:spPr>
        <a:xfrm>
          <a:off x="8493615"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sp:txBody>
      <dsp:txXfrm>
        <a:off x="8493615" y="748982"/>
        <a:ext cx="2013350" cy="604005"/>
      </dsp:txXfrm>
    </dsp:sp>
    <dsp:sp modelId="{C8429E68-36DD-4F6A-A2F4-7CCDADCEFAD1}">
      <dsp:nvSpPr>
        <dsp:cNvPr id="0" name=""/>
        <dsp:cNvSpPr/>
      </dsp:nvSpPr>
      <dsp:spPr>
        <a:xfrm>
          <a:off x="8493615"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sp:txBody>
      <dsp:txXfrm>
        <a:off x="8493615" y="1352987"/>
        <a:ext cx="2013350" cy="164294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12/4/2021</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8.xml"/><Relationship Id="rId5" Type="http://schemas.openxmlformats.org/officeDocument/2006/relationships/image" Target="../media/image26.jpeg"/><Relationship Id="rId4" Type="http://schemas.openxmlformats.org/officeDocument/2006/relationships/image" Target="../media/image25.jpeg"/></Relationships>
</file>

<file path=ppt/slides/_rels/slide12.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28.jpg"/><Relationship Id="rId7" Type="http://schemas.openxmlformats.org/officeDocument/2006/relationships/image" Target="../media/image32.jpg"/><Relationship Id="rId2" Type="http://schemas.openxmlformats.org/officeDocument/2006/relationships/image" Target="../media/image27.jpg"/><Relationship Id="rId1" Type="http://schemas.openxmlformats.org/officeDocument/2006/relationships/slideLayout" Target="../slideLayouts/slideLayout9.xml"/><Relationship Id="rId6" Type="http://schemas.openxmlformats.org/officeDocument/2006/relationships/image" Target="../media/image31.jpg"/><Relationship Id="rId5" Type="http://schemas.openxmlformats.org/officeDocument/2006/relationships/image" Target="../media/image30.jpg"/><Relationship Id="rId4" Type="http://schemas.openxmlformats.org/officeDocument/2006/relationships/image" Target="../media/image29.jpg"/><Relationship Id="rId9" Type="http://schemas.openxmlformats.org/officeDocument/2006/relationships/image" Target="../media/image34.jp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5287618" y="4342074"/>
            <a:ext cx="6428002" cy="1122202"/>
          </a:xfrm>
        </p:spPr>
        <p:txBody>
          <a:bodyPr/>
          <a:lstStyle/>
          <a:p>
            <a:r>
              <a:rPr lang="en-US" dirty="0"/>
              <a:t>Terse browser extension</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5287618" y="5586890"/>
            <a:ext cx="6070193" cy="840414"/>
          </a:xfrm>
        </p:spPr>
        <p:txBody>
          <a:bodyPr>
            <a:normAutofit/>
          </a:bodyPr>
          <a:lstStyle/>
          <a:p>
            <a:pPr>
              <a:lnSpc>
                <a:spcPct val="100000"/>
              </a:lnSpc>
              <a:spcBef>
                <a:spcPts val="0"/>
              </a:spcBef>
            </a:pPr>
            <a:r>
              <a:rPr lang="en-US" dirty="0"/>
              <a:t>Devin Burke</a:t>
            </a:r>
          </a:p>
          <a:p>
            <a:pPr>
              <a:lnSpc>
                <a:spcPct val="100000"/>
              </a:lnSpc>
              <a:spcBef>
                <a:spcPts val="0"/>
              </a:spcBef>
            </a:pPr>
            <a:r>
              <a:rPr lang="en-US" dirty="0"/>
              <a:t>Joshua Ray</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BUSINESS OPPORTUNITIES ARE LIKE BUSES. THERE'S ALWAYS ANOTHER ONE COMING.​</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Richard Branson</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pic>
        <p:nvPicPr>
          <p:cNvPr id="16" name="Picture Placeholder 15" descr="Headshot for team slides ">
            <a:extLst>
              <a:ext uri="{FF2B5EF4-FFF2-40B4-BE49-F238E27FC236}">
                <a16:creationId xmlns:a16="http://schemas.microsoft.com/office/drawing/2014/main" id="{788ADF35-7762-4E85-BE67-27FDB5522B9D}"/>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487181" y="2886074"/>
            <a:ext cx="1845511" cy="1845511"/>
          </a:xfrm>
        </p:spPr>
      </p:pic>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dirty="0"/>
              <a:t>TAKUMA HAYASHI</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87181" y="5464114"/>
            <a:ext cx="1845511" cy="343061"/>
          </a:xfrm>
        </p:spPr>
        <p:txBody>
          <a:bodyPr/>
          <a:lstStyle/>
          <a:p>
            <a:r>
              <a:rPr lang="en-US" dirty="0"/>
              <a:t>President</a:t>
            </a:r>
          </a:p>
        </p:txBody>
      </p:sp>
      <p:pic>
        <p:nvPicPr>
          <p:cNvPr id="18" name="Picture Placeholder 17" descr="Headshot for team slides ">
            <a:extLst>
              <a:ext uri="{FF2B5EF4-FFF2-40B4-BE49-F238E27FC236}">
                <a16:creationId xmlns:a16="http://schemas.microsoft.com/office/drawing/2014/main" id="{F2557ABA-5037-481D-8C54-94B63E80E2EC}"/>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3836914" y="2886074"/>
            <a:ext cx="1845511" cy="1845511"/>
          </a:xfrm>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a:t>MIRJAM NILSSON</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343061"/>
          </a:xfrm>
        </p:spPr>
        <p:txBody>
          <a:bodyPr/>
          <a:lstStyle/>
          <a:p>
            <a:r>
              <a:rPr lang="en-US" dirty="0"/>
              <a:t>Chief Executive Officer</a:t>
            </a:r>
          </a:p>
        </p:txBody>
      </p:sp>
      <p:pic>
        <p:nvPicPr>
          <p:cNvPr id="20" name="Picture Placeholder 19" descr="Headshot for team slides ">
            <a:extLst>
              <a:ext uri="{FF2B5EF4-FFF2-40B4-BE49-F238E27FC236}">
                <a16:creationId xmlns:a16="http://schemas.microsoft.com/office/drawing/2014/main" id="{618E88B2-D607-4D3C-9519-A591A729DCC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327578" y="2886074"/>
            <a:ext cx="1845511" cy="1845511"/>
          </a:xfrm>
        </p:spPr>
      </p:pic>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FLORA BERGGREN</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343061"/>
          </a:xfrm>
        </p:spPr>
        <p:txBody>
          <a:bodyPr/>
          <a:lstStyle/>
          <a:p>
            <a:r>
              <a:rPr lang="en-US" dirty="0"/>
              <a:t>Chief Operations Officer</a:t>
            </a:r>
          </a:p>
        </p:txBody>
      </p:sp>
      <p:pic>
        <p:nvPicPr>
          <p:cNvPr id="22" name="Picture Placeholder 21" descr="Headshot for team slides ">
            <a:extLst>
              <a:ext uri="{FF2B5EF4-FFF2-40B4-BE49-F238E27FC236}">
                <a16:creationId xmlns:a16="http://schemas.microsoft.com/office/drawing/2014/main" id="{82AF3253-9767-4EC7-B0DB-3A850BEFB035}"/>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val="0"/>
              </a:ext>
            </a:extLst>
          </a:blip>
          <a:srcRect/>
          <a:stretch/>
        </p:blipFill>
        <p:spPr>
          <a:xfrm>
            <a:off x="8747458" y="2886074"/>
            <a:ext cx="1845511" cy="1845511"/>
          </a:xfrm>
        </p:spPr>
      </p:pic>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dirty="0"/>
              <a:t>RAJESH SANTOSHI</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5464114"/>
            <a:ext cx="1845510" cy="343061"/>
          </a:xfrm>
        </p:spPr>
        <p:txBody>
          <a:bodyPr/>
          <a:lstStyle/>
          <a:p>
            <a:r>
              <a:rPr lang="en-US" dirty="0"/>
              <a:t>VP Marketing</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20XX</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892177"/>
            <a:ext cx="8421688" cy="1325563"/>
          </a:xfrm>
        </p:spPr>
        <p:txBody>
          <a:bodyPr/>
          <a:lstStyle/>
          <a:p>
            <a:r>
              <a:rPr lang="en-US" dirty="0"/>
              <a:t>MEET OUR TEAM  </a:t>
            </a:r>
          </a:p>
        </p:txBody>
      </p:sp>
      <p:pic>
        <p:nvPicPr>
          <p:cNvPr id="357" name="Picture Placeholder 356" descr="Headshot for team slides ">
            <a:extLst>
              <a:ext uri="{FF2B5EF4-FFF2-40B4-BE49-F238E27FC236}">
                <a16:creationId xmlns:a16="http://schemas.microsoft.com/office/drawing/2014/main" id="{1AA9DB68-9DD0-4157-9F94-F215A6B134C1}"/>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sp>
        <p:nvSpPr>
          <p:cNvPr id="3" name="Text Placeholder 2">
            <a:extLst>
              <a:ext uri="{FF2B5EF4-FFF2-40B4-BE49-F238E27FC236}">
                <a16:creationId xmlns:a16="http://schemas.microsoft.com/office/drawing/2014/main" id="{25A49E2A-E51F-4DB7-B643-0BACFA4CDF33}"/>
              </a:ext>
            </a:extLst>
          </p:cNvPr>
          <p:cNvSpPr>
            <a:spLocks noGrp="1"/>
          </p:cNvSpPr>
          <p:nvPr>
            <p:ph type="body" idx="1"/>
          </p:nvPr>
        </p:nvSpPr>
        <p:spPr>
          <a:xfrm>
            <a:off x="1500168" y="3654378"/>
            <a:ext cx="1828800" cy="343061"/>
          </a:xfrm>
        </p:spPr>
        <p:txBody>
          <a:bodyPr/>
          <a:lstStyle/>
          <a:p>
            <a:r>
              <a:rPr lang="en-US" dirty="0"/>
              <a:t>TAKUMA HAYASHI</a:t>
            </a:r>
          </a:p>
        </p:txBody>
      </p:sp>
      <p:sp>
        <p:nvSpPr>
          <p:cNvPr id="11" name="Text Placeholder 10">
            <a:extLst>
              <a:ext uri="{FF2B5EF4-FFF2-40B4-BE49-F238E27FC236}">
                <a16:creationId xmlns:a16="http://schemas.microsoft.com/office/drawing/2014/main" id="{AA8375DF-11E9-44DF-BAA3-EACBE17AF4A7}"/>
              </a:ext>
            </a:extLst>
          </p:cNvPr>
          <p:cNvSpPr>
            <a:spLocks noGrp="1"/>
          </p:cNvSpPr>
          <p:nvPr>
            <p:ph type="body" idx="21"/>
          </p:nvPr>
        </p:nvSpPr>
        <p:spPr>
          <a:xfrm>
            <a:off x="1500168" y="3809747"/>
            <a:ext cx="1828800" cy="343061"/>
          </a:xfrm>
        </p:spPr>
        <p:txBody>
          <a:bodyPr/>
          <a:lstStyle/>
          <a:p>
            <a:r>
              <a:rPr lang="en-US" dirty="0"/>
              <a:t>President</a:t>
            </a:r>
          </a:p>
        </p:txBody>
      </p:sp>
      <p:pic>
        <p:nvPicPr>
          <p:cNvPr id="359" name="Picture Placeholder 358" descr="Headshot for team slides ">
            <a:extLst>
              <a:ext uri="{FF2B5EF4-FFF2-40B4-BE49-F238E27FC236}">
                <a16:creationId xmlns:a16="http://schemas.microsoft.com/office/drawing/2014/main" id="{32C08192-2F27-4ED3-9CEE-4C37C7DFE674}"/>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8" name="Text Placeholder 7">
            <a:extLst>
              <a:ext uri="{FF2B5EF4-FFF2-40B4-BE49-F238E27FC236}">
                <a16:creationId xmlns:a16="http://schemas.microsoft.com/office/drawing/2014/main" id="{9584E2DE-7061-44CB-A94B-5555484F9744}"/>
              </a:ext>
            </a:extLst>
          </p:cNvPr>
          <p:cNvSpPr>
            <a:spLocks noGrp="1"/>
          </p:cNvSpPr>
          <p:nvPr>
            <p:ph type="body" idx="18"/>
          </p:nvPr>
        </p:nvSpPr>
        <p:spPr>
          <a:xfrm>
            <a:off x="3849262" y="3654378"/>
            <a:ext cx="1828800" cy="343061"/>
          </a:xfrm>
        </p:spPr>
        <p:txBody>
          <a:bodyPr/>
          <a:lstStyle/>
          <a:p>
            <a:r>
              <a:rPr lang="en-US" dirty="0"/>
              <a:t>MIRJAM NILSSON</a:t>
            </a:r>
          </a:p>
        </p:txBody>
      </p:sp>
      <p:sp>
        <p:nvSpPr>
          <p:cNvPr id="12" name="Text Placeholder 11">
            <a:extLst>
              <a:ext uri="{FF2B5EF4-FFF2-40B4-BE49-F238E27FC236}">
                <a16:creationId xmlns:a16="http://schemas.microsoft.com/office/drawing/2014/main" id="{57F11552-18E0-4565-AE6F-DE5290DF1269}"/>
              </a:ext>
            </a:extLst>
          </p:cNvPr>
          <p:cNvSpPr>
            <a:spLocks noGrp="1"/>
          </p:cNvSpPr>
          <p:nvPr>
            <p:ph type="body" idx="22"/>
          </p:nvPr>
        </p:nvSpPr>
        <p:spPr>
          <a:xfrm>
            <a:off x="3849262" y="3809747"/>
            <a:ext cx="1828800" cy="343061"/>
          </a:xfrm>
        </p:spPr>
        <p:txBody>
          <a:bodyPr/>
          <a:lstStyle/>
          <a:p>
            <a:r>
              <a:rPr lang="en-US" dirty="0"/>
              <a:t>Chief Executive Officer</a:t>
            </a:r>
          </a:p>
        </p:txBody>
      </p:sp>
      <p:pic>
        <p:nvPicPr>
          <p:cNvPr id="361" name="Picture Placeholder 360" descr="Headshot for team slides ">
            <a:extLst>
              <a:ext uri="{FF2B5EF4-FFF2-40B4-BE49-F238E27FC236}">
                <a16:creationId xmlns:a16="http://schemas.microsoft.com/office/drawing/2014/main" id="{CA581025-9A6A-4294-8F86-E611BCEFAB15}"/>
              </a:ext>
            </a:extLst>
          </p:cNvPr>
          <p:cNvPicPr>
            <a:picLocks noGrp="1" noChangeAspect="1"/>
          </p:cNvPicPr>
          <p:nvPr>
            <p:ph type="pic" sz="quarter" idx="37"/>
          </p:nvPr>
        </p:nvPicPr>
        <p:blipFill rotWithShape="1">
          <a:blip r:embed="rId4">
            <a:extLst>
              <a:ext uri="{28A0092B-C50C-407E-A947-70E740481C1C}">
                <a14:useLocalDpi xmlns:a14="http://schemas.microsoft.com/office/drawing/2010/main" val="0"/>
              </a:ext>
            </a:extLst>
          </a:blip>
          <a:srcRect/>
          <a:stretch/>
        </p:blipFill>
        <p:spPr>
          <a:xfrm>
            <a:off x="6655584" y="2428875"/>
            <a:ext cx="1066800" cy="1066800"/>
          </a:xfrm>
        </p:spPr>
      </p:pic>
      <p:sp>
        <p:nvSpPr>
          <p:cNvPr id="9" name="Text Placeholder 8">
            <a:extLst>
              <a:ext uri="{FF2B5EF4-FFF2-40B4-BE49-F238E27FC236}">
                <a16:creationId xmlns:a16="http://schemas.microsoft.com/office/drawing/2014/main" id="{87AF403D-91FB-404C-9346-862EFEC3564F}"/>
              </a:ext>
            </a:extLst>
          </p:cNvPr>
          <p:cNvSpPr>
            <a:spLocks noGrp="1"/>
          </p:cNvSpPr>
          <p:nvPr>
            <p:ph type="body" idx="19"/>
          </p:nvPr>
        </p:nvSpPr>
        <p:spPr>
          <a:xfrm>
            <a:off x="6198355" y="3654378"/>
            <a:ext cx="2105135" cy="343061"/>
          </a:xfrm>
        </p:spPr>
        <p:txBody>
          <a:bodyPr/>
          <a:lstStyle/>
          <a:p>
            <a:r>
              <a:rPr lang="en-US" dirty="0"/>
              <a:t>RAJESH SANTOSHI</a:t>
            </a:r>
          </a:p>
        </p:txBody>
      </p:sp>
      <p:sp>
        <p:nvSpPr>
          <p:cNvPr id="13" name="Text Placeholder 12">
            <a:extLst>
              <a:ext uri="{FF2B5EF4-FFF2-40B4-BE49-F238E27FC236}">
                <a16:creationId xmlns:a16="http://schemas.microsoft.com/office/drawing/2014/main" id="{92682AD9-94FA-4E64-864B-DC8F7A320D5C}"/>
              </a:ext>
            </a:extLst>
          </p:cNvPr>
          <p:cNvSpPr>
            <a:spLocks noGrp="1"/>
          </p:cNvSpPr>
          <p:nvPr>
            <p:ph type="body" idx="23"/>
          </p:nvPr>
        </p:nvSpPr>
        <p:spPr>
          <a:xfrm>
            <a:off x="6095999" y="3809747"/>
            <a:ext cx="2299855" cy="343061"/>
          </a:xfrm>
        </p:spPr>
        <p:txBody>
          <a:bodyPr/>
          <a:lstStyle/>
          <a:p>
            <a:r>
              <a:rPr lang="en-US" dirty="0"/>
              <a:t>Chief Operations Officer</a:t>
            </a:r>
          </a:p>
        </p:txBody>
      </p:sp>
      <p:pic>
        <p:nvPicPr>
          <p:cNvPr id="363" name="Picture Placeholder 362" descr="Headshot for team slides ">
            <a:extLst>
              <a:ext uri="{FF2B5EF4-FFF2-40B4-BE49-F238E27FC236}">
                <a16:creationId xmlns:a16="http://schemas.microsoft.com/office/drawing/2014/main" id="{0AB7C4F4-0E33-47EC-A40D-D03ECD81A39B}"/>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10" name="Text Placeholder 9">
            <a:extLst>
              <a:ext uri="{FF2B5EF4-FFF2-40B4-BE49-F238E27FC236}">
                <a16:creationId xmlns:a16="http://schemas.microsoft.com/office/drawing/2014/main" id="{0EE34DCC-0789-4B21-A328-FF554B1B07BE}"/>
              </a:ext>
            </a:extLst>
          </p:cNvPr>
          <p:cNvSpPr>
            <a:spLocks noGrp="1"/>
          </p:cNvSpPr>
          <p:nvPr>
            <p:ph type="body" idx="20"/>
          </p:nvPr>
        </p:nvSpPr>
        <p:spPr>
          <a:xfrm>
            <a:off x="8759806" y="3654378"/>
            <a:ext cx="1828800" cy="343061"/>
          </a:xfrm>
        </p:spPr>
        <p:txBody>
          <a:bodyPr/>
          <a:lstStyle/>
          <a:p>
            <a:r>
              <a:rPr lang="en-US" dirty="0"/>
              <a:t>RAJESH SANTOSHI</a:t>
            </a:r>
          </a:p>
        </p:txBody>
      </p:sp>
      <p:sp>
        <p:nvSpPr>
          <p:cNvPr id="14" name="Text Placeholder 13">
            <a:extLst>
              <a:ext uri="{FF2B5EF4-FFF2-40B4-BE49-F238E27FC236}">
                <a16:creationId xmlns:a16="http://schemas.microsoft.com/office/drawing/2014/main" id="{AE93F4CF-DD26-41DA-BA4C-2DCAC0B2F5EB}"/>
              </a:ext>
            </a:extLst>
          </p:cNvPr>
          <p:cNvSpPr>
            <a:spLocks noGrp="1"/>
          </p:cNvSpPr>
          <p:nvPr>
            <p:ph type="body" idx="24"/>
          </p:nvPr>
        </p:nvSpPr>
        <p:spPr>
          <a:xfrm>
            <a:off x="8744480" y="3809747"/>
            <a:ext cx="1844126" cy="343061"/>
          </a:xfrm>
        </p:spPr>
        <p:txBody>
          <a:bodyPr/>
          <a:lstStyle/>
          <a:p>
            <a:r>
              <a:rPr lang="en-US" dirty="0"/>
              <a:t>VP Marketing</a:t>
            </a:r>
          </a:p>
        </p:txBody>
      </p:sp>
      <p:pic>
        <p:nvPicPr>
          <p:cNvPr id="365" name="Picture Placeholder 364" descr="Headshot for team slides ">
            <a:extLst>
              <a:ext uri="{FF2B5EF4-FFF2-40B4-BE49-F238E27FC236}">
                <a16:creationId xmlns:a16="http://schemas.microsoft.com/office/drawing/2014/main" id="{13CD5AED-E130-432E-8952-7CB3F68F3312}"/>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sp>
        <p:nvSpPr>
          <p:cNvPr id="36" name="Text Placeholder 35">
            <a:extLst>
              <a:ext uri="{FF2B5EF4-FFF2-40B4-BE49-F238E27FC236}">
                <a16:creationId xmlns:a16="http://schemas.microsoft.com/office/drawing/2014/main" id="{9935192B-6592-4598-9D51-CFDF6F0A854F}"/>
              </a:ext>
            </a:extLst>
          </p:cNvPr>
          <p:cNvSpPr>
            <a:spLocks noGrp="1"/>
          </p:cNvSpPr>
          <p:nvPr>
            <p:ph type="body" idx="25"/>
          </p:nvPr>
        </p:nvSpPr>
        <p:spPr>
          <a:xfrm>
            <a:off x="1500168" y="5513214"/>
            <a:ext cx="1828800" cy="343061"/>
          </a:xfrm>
        </p:spPr>
        <p:txBody>
          <a:bodyPr/>
          <a:lstStyle/>
          <a:p>
            <a:r>
              <a:rPr lang="en-US" dirty="0"/>
              <a:t>GRAHAM BARNES</a:t>
            </a:r>
          </a:p>
        </p:txBody>
      </p:sp>
      <p:sp>
        <p:nvSpPr>
          <p:cNvPr id="44" name="Text Placeholder 43">
            <a:extLst>
              <a:ext uri="{FF2B5EF4-FFF2-40B4-BE49-F238E27FC236}">
                <a16:creationId xmlns:a16="http://schemas.microsoft.com/office/drawing/2014/main" id="{F759A1DD-45A5-4764-8966-C107C4C4832C}"/>
              </a:ext>
            </a:extLst>
          </p:cNvPr>
          <p:cNvSpPr>
            <a:spLocks noGrp="1"/>
          </p:cNvSpPr>
          <p:nvPr>
            <p:ph type="body" idx="33"/>
          </p:nvPr>
        </p:nvSpPr>
        <p:spPr>
          <a:xfrm>
            <a:off x="1500168" y="5668583"/>
            <a:ext cx="1828800" cy="343061"/>
          </a:xfrm>
        </p:spPr>
        <p:txBody>
          <a:bodyPr/>
          <a:lstStyle/>
          <a:p>
            <a:r>
              <a:rPr lang="en-US" dirty="0"/>
              <a:t>VP Product</a:t>
            </a:r>
          </a:p>
        </p:txBody>
      </p:sp>
      <p:pic>
        <p:nvPicPr>
          <p:cNvPr id="367" name="Picture Placeholder 366" descr="Headshot for team slides ">
            <a:extLst>
              <a:ext uri="{FF2B5EF4-FFF2-40B4-BE49-F238E27FC236}">
                <a16:creationId xmlns:a16="http://schemas.microsoft.com/office/drawing/2014/main" id="{73D462EE-3D1E-4964-B729-2B963BD87288}"/>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sp>
        <p:nvSpPr>
          <p:cNvPr id="41" name="Text Placeholder 40">
            <a:extLst>
              <a:ext uri="{FF2B5EF4-FFF2-40B4-BE49-F238E27FC236}">
                <a16:creationId xmlns:a16="http://schemas.microsoft.com/office/drawing/2014/main" id="{6B09ED3A-8EC7-42CA-B68B-1377E5460E75}"/>
              </a:ext>
            </a:extLst>
          </p:cNvPr>
          <p:cNvSpPr>
            <a:spLocks noGrp="1"/>
          </p:cNvSpPr>
          <p:nvPr>
            <p:ph type="body" idx="30"/>
          </p:nvPr>
        </p:nvSpPr>
        <p:spPr>
          <a:xfrm>
            <a:off x="3849262" y="5513214"/>
            <a:ext cx="1828800" cy="343061"/>
          </a:xfrm>
        </p:spPr>
        <p:txBody>
          <a:bodyPr/>
          <a:lstStyle/>
          <a:p>
            <a:r>
              <a:rPr lang="en-US" dirty="0"/>
              <a:t>ROWAN MURPHY</a:t>
            </a:r>
          </a:p>
        </p:txBody>
      </p:sp>
      <p:sp>
        <p:nvSpPr>
          <p:cNvPr id="45" name="Text Placeholder 44">
            <a:extLst>
              <a:ext uri="{FF2B5EF4-FFF2-40B4-BE49-F238E27FC236}">
                <a16:creationId xmlns:a16="http://schemas.microsoft.com/office/drawing/2014/main" id="{021B5FEC-BECF-4604-A9AB-1C9E810794F6}"/>
              </a:ext>
            </a:extLst>
          </p:cNvPr>
          <p:cNvSpPr>
            <a:spLocks noGrp="1"/>
          </p:cNvSpPr>
          <p:nvPr>
            <p:ph type="body" idx="34"/>
          </p:nvPr>
        </p:nvSpPr>
        <p:spPr>
          <a:xfrm>
            <a:off x="3849262" y="5668583"/>
            <a:ext cx="1828800" cy="343061"/>
          </a:xfrm>
        </p:spPr>
        <p:txBody>
          <a:bodyPr/>
          <a:lstStyle/>
          <a:p>
            <a:r>
              <a:rPr lang="en-US" dirty="0"/>
              <a:t>SEO Strategist</a:t>
            </a:r>
          </a:p>
        </p:txBody>
      </p:sp>
      <p:pic>
        <p:nvPicPr>
          <p:cNvPr id="369" name="Picture Placeholder 368" descr="Headshot for team slides ">
            <a:extLst>
              <a:ext uri="{FF2B5EF4-FFF2-40B4-BE49-F238E27FC236}">
                <a16:creationId xmlns:a16="http://schemas.microsoft.com/office/drawing/2014/main" id="{3DD82FDB-1001-45E1-AA54-7904FCC108DE}"/>
              </a:ext>
            </a:extLst>
          </p:cNvPr>
          <p:cNvPicPr>
            <a:picLocks noGrp="1" noChangeAspect="1"/>
          </p:cNvPicPr>
          <p:nvPr>
            <p:ph type="pic" sz="quarter" idx="38"/>
          </p:nvPr>
        </p:nvPicPr>
        <p:blipFill rotWithShape="1">
          <a:blip r:embed="rId8">
            <a:extLst>
              <a:ext uri="{28A0092B-C50C-407E-A947-70E740481C1C}">
                <a14:useLocalDpi xmlns:a14="http://schemas.microsoft.com/office/drawing/2010/main" val="0"/>
              </a:ext>
            </a:extLst>
          </a:blip>
          <a:srcRect/>
          <a:stretch/>
        </p:blipFill>
        <p:spPr>
          <a:xfrm>
            <a:off x="6655584" y="4287711"/>
            <a:ext cx="1066800" cy="1066800"/>
          </a:xfrm>
        </p:spPr>
      </p:pic>
      <p:sp>
        <p:nvSpPr>
          <p:cNvPr id="42" name="Text Placeholder 41">
            <a:extLst>
              <a:ext uri="{FF2B5EF4-FFF2-40B4-BE49-F238E27FC236}">
                <a16:creationId xmlns:a16="http://schemas.microsoft.com/office/drawing/2014/main" id="{3E07A9F3-763B-41EA-AC65-8EDB2CA31B8A}"/>
              </a:ext>
            </a:extLst>
          </p:cNvPr>
          <p:cNvSpPr>
            <a:spLocks noGrp="1"/>
          </p:cNvSpPr>
          <p:nvPr>
            <p:ph type="body" idx="31"/>
          </p:nvPr>
        </p:nvSpPr>
        <p:spPr>
          <a:xfrm>
            <a:off x="6339926" y="5513214"/>
            <a:ext cx="1828800" cy="343061"/>
          </a:xfrm>
        </p:spPr>
        <p:txBody>
          <a:bodyPr/>
          <a:lstStyle/>
          <a:p>
            <a:r>
              <a:rPr lang="en-US" dirty="0"/>
              <a:t>ELIZABETH MOORE</a:t>
            </a:r>
          </a:p>
        </p:txBody>
      </p:sp>
      <p:sp>
        <p:nvSpPr>
          <p:cNvPr id="46" name="Text Placeholder 45">
            <a:extLst>
              <a:ext uri="{FF2B5EF4-FFF2-40B4-BE49-F238E27FC236}">
                <a16:creationId xmlns:a16="http://schemas.microsoft.com/office/drawing/2014/main" id="{53A42804-1F4C-424E-9CB4-D1CD97B11CDE}"/>
              </a:ext>
            </a:extLst>
          </p:cNvPr>
          <p:cNvSpPr>
            <a:spLocks noGrp="1"/>
          </p:cNvSpPr>
          <p:nvPr>
            <p:ph type="body" idx="35"/>
          </p:nvPr>
        </p:nvSpPr>
        <p:spPr>
          <a:xfrm>
            <a:off x="6339926" y="5668583"/>
            <a:ext cx="1813474" cy="343061"/>
          </a:xfrm>
        </p:spPr>
        <p:txBody>
          <a:bodyPr/>
          <a:lstStyle/>
          <a:p>
            <a:r>
              <a:rPr lang="en-US" dirty="0"/>
              <a:t>Product Designer</a:t>
            </a:r>
          </a:p>
        </p:txBody>
      </p:sp>
      <p:pic>
        <p:nvPicPr>
          <p:cNvPr id="371" name="Picture Placeholder 370" descr="Headshot for team slides ">
            <a:extLst>
              <a:ext uri="{FF2B5EF4-FFF2-40B4-BE49-F238E27FC236}">
                <a16:creationId xmlns:a16="http://schemas.microsoft.com/office/drawing/2014/main" id="{5DC64598-F871-46A7-9338-8EB7BF26BEB6}"/>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43" name="Text Placeholder 42">
            <a:extLst>
              <a:ext uri="{FF2B5EF4-FFF2-40B4-BE49-F238E27FC236}">
                <a16:creationId xmlns:a16="http://schemas.microsoft.com/office/drawing/2014/main" id="{7E484450-BE48-4C65-AEE1-5650AAC06067}"/>
              </a:ext>
            </a:extLst>
          </p:cNvPr>
          <p:cNvSpPr>
            <a:spLocks noGrp="1"/>
          </p:cNvSpPr>
          <p:nvPr>
            <p:ph type="body" idx="32"/>
          </p:nvPr>
        </p:nvSpPr>
        <p:spPr>
          <a:xfrm>
            <a:off x="8759806" y="5513214"/>
            <a:ext cx="1828800" cy="343061"/>
          </a:xfrm>
        </p:spPr>
        <p:txBody>
          <a:bodyPr/>
          <a:lstStyle/>
          <a:p>
            <a:r>
              <a:rPr lang="en-US" dirty="0"/>
              <a:t>ROBIN KLINE</a:t>
            </a:r>
          </a:p>
        </p:txBody>
      </p:sp>
      <p:sp>
        <p:nvSpPr>
          <p:cNvPr id="47" name="Text Placeholder 46">
            <a:extLst>
              <a:ext uri="{FF2B5EF4-FFF2-40B4-BE49-F238E27FC236}">
                <a16:creationId xmlns:a16="http://schemas.microsoft.com/office/drawing/2014/main" id="{8D8B5AD3-AE51-4D7A-AE7B-E9C350D0879B}"/>
              </a:ext>
            </a:extLst>
          </p:cNvPr>
          <p:cNvSpPr>
            <a:spLocks noGrp="1"/>
          </p:cNvSpPr>
          <p:nvPr>
            <p:ph type="body" idx="36"/>
          </p:nvPr>
        </p:nvSpPr>
        <p:spPr>
          <a:xfrm>
            <a:off x="8744480" y="5668583"/>
            <a:ext cx="1844126" cy="343061"/>
          </a:xfrm>
        </p:spPr>
        <p:txBody>
          <a:bodyPr/>
          <a:lstStyle/>
          <a:p>
            <a:r>
              <a:rPr lang="en-US" dirty="0"/>
              <a:t>Content Developer</a:t>
            </a:r>
          </a:p>
        </p:txBody>
      </p:sp>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a:xfrm>
            <a:off x="838200" y="6356350"/>
            <a:ext cx="2743200" cy="365125"/>
          </a:xfrm>
        </p:spPr>
        <p:txBody>
          <a:bodyPr/>
          <a:lstStyle/>
          <a:p>
            <a:r>
              <a:rPr lang="en-US" dirty="0"/>
              <a:t>20XX</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4055079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PLAN FOR PRODUCT LAUNCH</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1178117526"/>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lstStyle/>
          <a:p>
            <a:r>
              <a:rPr lang="en-US" dirty="0"/>
              <a:t>TIMELINE</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Q1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Q2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Q3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Q4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Synergize scalable e-commerce</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Coordinate e-business applications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Deploy strategic networks with compelling e-business needs</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Disseminate standardized metrics</a:t>
            </a:r>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a:xfrm>
            <a:off x="838200" y="6356350"/>
            <a:ext cx="2743200" cy="365125"/>
          </a:xfrm>
        </p:spPr>
        <p:txBody>
          <a:bodyPr/>
          <a:lstStyle/>
          <a:p>
            <a:r>
              <a:rPr lang="en-US" dirty="0"/>
              <a:t>20XX</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normAutofit lnSpcReduction="10000"/>
          </a:bodyPr>
          <a:lstStyle/>
          <a:p>
            <a:r>
              <a:rPr lang="en-US" dirty="0"/>
              <a:t>Topic Introduction</a:t>
            </a:r>
          </a:p>
          <a:p>
            <a:r>
              <a:rPr lang="en-US" dirty="0"/>
              <a:t>Primary goals</a:t>
            </a:r>
          </a:p>
          <a:p>
            <a:r>
              <a:rPr lang="en-US" dirty="0"/>
              <a:t>Algorithms &amp; Techniques</a:t>
            </a:r>
          </a:p>
          <a:p>
            <a:r>
              <a:rPr lang="en-US" dirty="0"/>
              <a:t>Implementation</a:t>
            </a:r>
          </a:p>
          <a:p>
            <a:r>
              <a:rPr lang="en-US" dirty="0"/>
              <a:t>Performance</a:t>
            </a:r>
          </a:p>
          <a:p>
            <a:r>
              <a:rPr lang="en-US" dirty="0"/>
              <a:t>Demo</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Topic 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4" y="3180522"/>
            <a:ext cx="5608569" cy="2743200"/>
          </a:xfrm>
        </p:spPr>
        <p:txBody>
          <a:bodyPr>
            <a:normAutofit/>
          </a:bodyPr>
          <a:lstStyle/>
          <a:p>
            <a:r>
              <a:rPr lang="en-US" dirty="0"/>
              <a:t>The topic our project will cover is intelligent browsing. Specifically, we will create a Google Chrome browser extension that summarizes the webpage the user is currently on. It will pull the most relevant/descriptive sentences from the page and display those as a bulleted summary to the user. The number of sentences shown will vary depending on the length of the document. </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1"/>
            <a:ext cx="4179570" cy="1280160"/>
          </a:xfrm>
        </p:spPr>
        <p:txBody>
          <a:bodyPr/>
          <a:lstStyle/>
          <a:p>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551583"/>
            <a:ext cx="4179570" cy="2451652"/>
          </a:xfrm>
        </p:spPr>
        <p:txBody>
          <a:bodyPr>
            <a:normAutofit/>
          </a:bodyPr>
          <a:lstStyle/>
          <a:p>
            <a:r>
              <a:rPr lang="en-US" dirty="0"/>
              <a:t>The problem we will attempt to solve is efficient comprehension of the web pages with minimal time investment. Our solution will perform text retrieval using algorithms and techniques learned in the course to augment a user’s experience and make browsing more intelligent. </a:t>
            </a:r>
          </a:p>
        </p:txBody>
      </p:sp>
      <p:grpSp>
        <p:nvGrpSpPr>
          <p:cNvPr id="13" name="Group 12">
            <a:extLst>
              <a:ext uri="{FF2B5EF4-FFF2-40B4-BE49-F238E27FC236}">
                <a16:creationId xmlns:a16="http://schemas.microsoft.com/office/drawing/2014/main" id="{EB7F108D-30F1-4525-86FC-C29C5686E10B}"/>
              </a:ext>
            </a:extLst>
          </p:cNvPr>
          <p:cNvGrpSpPr/>
          <p:nvPr/>
        </p:nvGrpSpPr>
        <p:grpSpPr>
          <a:xfrm>
            <a:off x="9334693" y="1344499"/>
            <a:ext cx="1663951" cy="755970"/>
            <a:chOff x="9280534" y="1330769"/>
            <a:chExt cx="1663951" cy="755970"/>
          </a:xfrm>
        </p:grpSpPr>
        <p:pic>
          <p:nvPicPr>
            <p:cNvPr id="8" name="Picture 7">
              <a:extLst>
                <a:ext uri="{FF2B5EF4-FFF2-40B4-BE49-F238E27FC236}">
                  <a16:creationId xmlns:a16="http://schemas.microsoft.com/office/drawing/2014/main" id="{8A2B3AEC-E3E3-4AF8-8A54-255F32EF0F36}"/>
                </a:ext>
              </a:extLst>
            </p:cNvPr>
            <p:cNvPicPr>
              <a:picLocks noChangeAspect="1"/>
            </p:cNvPicPr>
            <p:nvPr/>
          </p:nvPicPr>
          <p:blipFill rotWithShape="1">
            <a:blip r:embed="rId2"/>
            <a:srcRect l="76490"/>
            <a:stretch/>
          </p:blipFill>
          <p:spPr>
            <a:xfrm flipH="1">
              <a:off x="9280534" y="1330769"/>
              <a:ext cx="172959" cy="751245"/>
            </a:xfrm>
            <a:prstGeom prst="rect">
              <a:avLst/>
            </a:prstGeom>
          </p:spPr>
        </p:pic>
        <p:pic>
          <p:nvPicPr>
            <p:cNvPr id="11" name="Picture 10">
              <a:extLst>
                <a:ext uri="{FF2B5EF4-FFF2-40B4-BE49-F238E27FC236}">
                  <a16:creationId xmlns:a16="http://schemas.microsoft.com/office/drawing/2014/main" id="{F2BFD8EA-F926-4DA0-8205-FA8DD964E78A}"/>
                </a:ext>
              </a:extLst>
            </p:cNvPr>
            <p:cNvPicPr>
              <a:picLocks noChangeAspect="1"/>
            </p:cNvPicPr>
            <p:nvPr/>
          </p:nvPicPr>
          <p:blipFill rotWithShape="1">
            <a:blip r:embed="rId3"/>
            <a:srcRect l="24573"/>
            <a:stretch/>
          </p:blipFill>
          <p:spPr>
            <a:xfrm>
              <a:off x="9411298" y="1330769"/>
              <a:ext cx="872197" cy="755970"/>
            </a:xfrm>
            <a:prstGeom prst="rect">
              <a:avLst/>
            </a:prstGeom>
          </p:spPr>
        </p:pic>
        <p:pic>
          <p:nvPicPr>
            <p:cNvPr id="12" name="Picture 11">
              <a:extLst>
                <a:ext uri="{FF2B5EF4-FFF2-40B4-BE49-F238E27FC236}">
                  <a16:creationId xmlns:a16="http://schemas.microsoft.com/office/drawing/2014/main" id="{9EBAA394-7B77-45D6-A56D-04FC1F150849}"/>
                </a:ext>
              </a:extLst>
            </p:cNvPr>
            <p:cNvPicPr>
              <a:picLocks noChangeAspect="1"/>
            </p:cNvPicPr>
            <p:nvPr/>
          </p:nvPicPr>
          <p:blipFill>
            <a:blip r:embed="rId4"/>
            <a:stretch>
              <a:fillRect/>
            </a:stretch>
          </p:blipFill>
          <p:spPr>
            <a:xfrm>
              <a:off x="10072681" y="1330769"/>
              <a:ext cx="871804" cy="755970"/>
            </a:xfrm>
            <a:prstGeom prst="rect">
              <a:avLst/>
            </a:prstGeom>
          </p:spPr>
        </p:pic>
      </p:grpSp>
      <p:sp>
        <p:nvSpPr>
          <p:cNvPr id="14" name="Arrow: Right 13">
            <a:extLst>
              <a:ext uri="{FF2B5EF4-FFF2-40B4-BE49-F238E27FC236}">
                <a16:creationId xmlns:a16="http://schemas.microsoft.com/office/drawing/2014/main" id="{CED6BD87-E45B-4D1D-9355-893477F6BE88}"/>
              </a:ext>
            </a:extLst>
          </p:cNvPr>
          <p:cNvSpPr/>
          <p:nvPr/>
        </p:nvSpPr>
        <p:spPr>
          <a:xfrm>
            <a:off x="8830972" y="1565512"/>
            <a:ext cx="423266" cy="312727"/>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4E6D473D-CD78-4391-AD5E-0909D2509581}"/>
              </a:ext>
            </a:extLst>
          </p:cNvPr>
          <p:cNvGrpSpPr/>
          <p:nvPr/>
        </p:nvGrpSpPr>
        <p:grpSpPr>
          <a:xfrm>
            <a:off x="6730929" y="1034547"/>
            <a:ext cx="2311676" cy="1554864"/>
            <a:chOff x="6703199" y="1013789"/>
            <a:chExt cx="2311676" cy="1554864"/>
          </a:xfrm>
        </p:grpSpPr>
        <p:pic>
          <p:nvPicPr>
            <p:cNvPr id="5" name="Picture 4" descr="Icon&#10;&#10;Description automatically generated">
              <a:extLst>
                <a:ext uri="{FF2B5EF4-FFF2-40B4-BE49-F238E27FC236}">
                  <a16:creationId xmlns:a16="http://schemas.microsoft.com/office/drawing/2014/main" id="{826ACD4A-1E59-4BAF-9473-FBC06E6DB30E}"/>
                </a:ext>
              </a:extLst>
            </p:cNvPr>
            <p:cNvPicPr>
              <a:picLocks noChangeAspect="1"/>
            </p:cNvPicPr>
            <p:nvPr/>
          </p:nvPicPr>
          <p:blipFill>
            <a:blip r:embed="rId5"/>
            <a:stretch>
              <a:fillRect/>
            </a:stretch>
          </p:blipFill>
          <p:spPr>
            <a:xfrm>
              <a:off x="6703199" y="1013789"/>
              <a:ext cx="2311676" cy="914400"/>
            </a:xfrm>
            <a:prstGeom prst="rect">
              <a:avLst/>
            </a:prstGeom>
          </p:spPr>
        </p:pic>
        <p:pic>
          <p:nvPicPr>
            <p:cNvPr id="16" name="Picture 15" descr="Icon&#10;&#10;Description automatically generated">
              <a:extLst>
                <a:ext uri="{FF2B5EF4-FFF2-40B4-BE49-F238E27FC236}">
                  <a16:creationId xmlns:a16="http://schemas.microsoft.com/office/drawing/2014/main" id="{CA69F71C-1C6F-419D-AE00-6FA5603D9678}"/>
                </a:ext>
              </a:extLst>
            </p:cNvPr>
            <p:cNvPicPr>
              <a:picLocks noChangeAspect="1"/>
            </p:cNvPicPr>
            <p:nvPr/>
          </p:nvPicPr>
          <p:blipFill>
            <a:blip r:embed="rId5"/>
            <a:stretch>
              <a:fillRect/>
            </a:stretch>
          </p:blipFill>
          <p:spPr>
            <a:xfrm>
              <a:off x="6703199" y="1654253"/>
              <a:ext cx="2311676" cy="914400"/>
            </a:xfrm>
            <a:prstGeom prst="rect">
              <a:avLst/>
            </a:prstGeom>
          </p:spPr>
        </p:pic>
      </p:grpSp>
      <p:grpSp>
        <p:nvGrpSpPr>
          <p:cNvPr id="17" name="Group 16">
            <a:extLst>
              <a:ext uri="{FF2B5EF4-FFF2-40B4-BE49-F238E27FC236}">
                <a16:creationId xmlns:a16="http://schemas.microsoft.com/office/drawing/2014/main" id="{8466A12A-415A-4C77-8557-EFCCE53FF97E}"/>
              </a:ext>
            </a:extLst>
          </p:cNvPr>
          <p:cNvGrpSpPr/>
          <p:nvPr/>
        </p:nvGrpSpPr>
        <p:grpSpPr>
          <a:xfrm>
            <a:off x="9328065" y="1355483"/>
            <a:ext cx="1663951" cy="755970"/>
            <a:chOff x="9280534" y="1330769"/>
            <a:chExt cx="1663951" cy="755970"/>
          </a:xfrm>
        </p:grpSpPr>
        <p:pic>
          <p:nvPicPr>
            <p:cNvPr id="18" name="Picture 17">
              <a:extLst>
                <a:ext uri="{FF2B5EF4-FFF2-40B4-BE49-F238E27FC236}">
                  <a16:creationId xmlns:a16="http://schemas.microsoft.com/office/drawing/2014/main" id="{C2271A98-5317-4A82-AA78-15E6399A7BBD}"/>
                </a:ext>
              </a:extLst>
            </p:cNvPr>
            <p:cNvPicPr>
              <a:picLocks noChangeAspect="1"/>
            </p:cNvPicPr>
            <p:nvPr/>
          </p:nvPicPr>
          <p:blipFill rotWithShape="1">
            <a:blip r:embed="rId2"/>
            <a:srcRect l="76490"/>
            <a:stretch/>
          </p:blipFill>
          <p:spPr>
            <a:xfrm flipH="1">
              <a:off x="9280534" y="1330769"/>
              <a:ext cx="172959" cy="751245"/>
            </a:xfrm>
            <a:prstGeom prst="rect">
              <a:avLst/>
            </a:prstGeom>
          </p:spPr>
        </p:pic>
        <p:pic>
          <p:nvPicPr>
            <p:cNvPr id="19" name="Picture 18">
              <a:extLst>
                <a:ext uri="{FF2B5EF4-FFF2-40B4-BE49-F238E27FC236}">
                  <a16:creationId xmlns:a16="http://schemas.microsoft.com/office/drawing/2014/main" id="{32E07E54-B166-4A26-AFE0-698EAADC0E3E}"/>
                </a:ext>
              </a:extLst>
            </p:cNvPr>
            <p:cNvPicPr>
              <a:picLocks noChangeAspect="1"/>
            </p:cNvPicPr>
            <p:nvPr/>
          </p:nvPicPr>
          <p:blipFill rotWithShape="1">
            <a:blip r:embed="rId3"/>
            <a:srcRect l="24573"/>
            <a:stretch/>
          </p:blipFill>
          <p:spPr>
            <a:xfrm>
              <a:off x="9411298" y="1330769"/>
              <a:ext cx="872197" cy="755970"/>
            </a:xfrm>
            <a:prstGeom prst="rect">
              <a:avLst/>
            </a:prstGeom>
          </p:spPr>
        </p:pic>
        <p:pic>
          <p:nvPicPr>
            <p:cNvPr id="20" name="Picture 19">
              <a:extLst>
                <a:ext uri="{FF2B5EF4-FFF2-40B4-BE49-F238E27FC236}">
                  <a16:creationId xmlns:a16="http://schemas.microsoft.com/office/drawing/2014/main" id="{E5EB439D-E25F-4303-82F5-0547D45FA428}"/>
                </a:ext>
              </a:extLst>
            </p:cNvPr>
            <p:cNvPicPr>
              <a:picLocks noChangeAspect="1"/>
            </p:cNvPicPr>
            <p:nvPr/>
          </p:nvPicPr>
          <p:blipFill>
            <a:blip r:embed="rId4"/>
            <a:stretch>
              <a:fillRect/>
            </a:stretch>
          </p:blipFill>
          <p:spPr>
            <a:xfrm>
              <a:off x="10072681" y="1330769"/>
              <a:ext cx="871804" cy="755970"/>
            </a:xfrm>
            <a:prstGeom prst="rect">
              <a:avLst/>
            </a:prstGeom>
          </p:spPr>
        </p:pic>
      </p:grpSp>
      <p:sp>
        <p:nvSpPr>
          <p:cNvPr id="22" name="Slide Number Placeholder 5">
            <a:extLst>
              <a:ext uri="{FF2B5EF4-FFF2-40B4-BE49-F238E27FC236}">
                <a16:creationId xmlns:a16="http://schemas.microsoft.com/office/drawing/2014/main" id="{343F3ADC-A63F-44E0-BAE0-B9770B3670C0}"/>
              </a:ext>
            </a:extLst>
          </p:cNvPr>
          <p:cNvSpPr txBox="1">
            <a:spLocks/>
          </p:cNvSpPr>
          <p:nvPr/>
        </p:nvSpPr>
        <p:spPr>
          <a:xfrm>
            <a:off x="8610600" y="6440555"/>
            <a:ext cx="2743200" cy="36043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tint val="75000"/>
                  </a:schemeClr>
                </a:solidFill>
              </a:rPr>
              <a:t>4</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615648" y="1325742"/>
            <a:ext cx="8726488" cy="1325563"/>
          </a:xfrm>
        </p:spPr>
        <p:txBody>
          <a:bodyPr/>
          <a:lstStyle/>
          <a:p>
            <a:r>
              <a:rPr lang="en-US" dirty="0"/>
              <a:t>Algorithms &amp; techniques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615648" y="2383187"/>
            <a:ext cx="4620039" cy="823912"/>
          </a:xfrm>
        </p:spPr>
        <p:txBody>
          <a:bodyPr/>
          <a:lstStyle/>
          <a:p>
            <a:r>
              <a:rPr lang="en-US" dirty="0"/>
              <a:t>TEXT RETRIEVAL &amp; PROCESSING</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615648" y="3429000"/>
            <a:ext cx="3924300" cy="2403473"/>
          </a:xfrm>
        </p:spPr>
        <p:txBody>
          <a:bodyPr>
            <a:normAutofit/>
          </a:bodyPr>
          <a:lstStyle/>
          <a:p>
            <a:r>
              <a:rPr lang="en-US" dirty="0"/>
              <a:t>Dot-matrix</a:t>
            </a:r>
          </a:p>
          <a:p>
            <a:r>
              <a:rPr lang="en-US" dirty="0"/>
              <a:t>Cosine similarity</a:t>
            </a:r>
          </a:p>
          <a:p>
            <a:r>
              <a:rPr lang="en-US" dirty="0"/>
              <a:t>Bag-of-words representation</a:t>
            </a:r>
          </a:p>
          <a:p>
            <a:r>
              <a:rPr lang="en-US" dirty="0"/>
              <a:t>Stop-word filtering​</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60974" y="2383187"/>
            <a:ext cx="4288701" cy="823912"/>
          </a:xfrm>
        </p:spPr>
        <p:txBody>
          <a:bodyPr/>
          <a:lstStyle/>
          <a:p>
            <a:r>
              <a:rPr lang="en-US" dirty="0"/>
              <a:t>METHODS &amp; ALGORITHMS</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60974" y="3425037"/>
            <a:ext cx="3535020" cy="2930247"/>
          </a:xfrm>
        </p:spPr>
        <p:txBody>
          <a:bodyPr>
            <a:normAutofit/>
          </a:bodyPr>
          <a:lstStyle/>
          <a:p>
            <a:r>
              <a:rPr lang="en-US" dirty="0"/>
              <a:t>Sentence ranking / scoring </a:t>
            </a:r>
          </a:p>
          <a:p>
            <a:r>
              <a:rPr lang="en-US" dirty="0"/>
              <a:t>Document / content filtering</a:t>
            </a:r>
          </a:p>
          <a:p>
            <a:r>
              <a:rPr lang="en-US" dirty="0"/>
              <a:t>Calculation of reading time savings</a:t>
            </a:r>
          </a:p>
          <a:p>
            <a:r>
              <a:rPr lang="en-US" dirty="0"/>
              <a:t>Mean average precision to measure success</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136525"/>
            <a:ext cx="8421688" cy="981007"/>
          </a:xfrm>
        </p:spPr>
        <p:txBody>
          <a:bodyPr/>
          <a:lstStyle/>
          <a:p>
            <a:r>
              <a:rPr lang="en-US" dirty="0"/>
              <a:t>implementation</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6281528" y="1312963"/>
            <a:ext cx="5072272" cy="1048337"/>
          </a:xfrm>
        </p:spPr>
        <p:txBody>
          <a:bodyPr>
            <a:normAutofit/>
          </a:bodyPr>
          <a:lstStyle/>
          <a:p>
            <a:r>
              <a:rPr lang="en-US" dirty="0"/>
              <a:t>Our solution involved development of a Google Chrome extension using JavaScript and auxiliary web languages/technologies such as CSS3 and HTML5.</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pic>
        <p:nvPicPr>
          <p:cNvPr id="23" name="Picture 22">
            <a:extLst>
              <a:ext uri="{FF2B5EF4-FFF2-40B4-BE49-F238E27FC236}">
                <a16:creationId xmlns:a16="http://schemas.microsoft.com/office/drawing/2014/main" id="{1E694067-961D-4A4C-9B26-271BC0F440FC}"/>
              </a:ext>
            </a:extLst>
          </p:cNvPr>
          <p:cNvPicPr>
            <a:picLocks noChangeAspect="1"/>
          </p:cNvPicPr>
          <p:nvPr/>
        </p:nvPicPr>
        <p:blipFill>
          <a:blip r:embed="rId2"/>
          <a:stretch>
            <a:fillRect/>
          </a:stretch>
        </p:blipFill>
        <p:spPr>
          <a:xfrm>
            <a:off x="2382904" y="2556732"/>
            <a:ext cx="8970896" cy="3779650"/>
          </a:xfrm>
          <a:prstGeom prst="rect">
            <a:avLst/>
          </a:prstGeom>
          <a:ln>
            <a:noFill/>
          </a:ln>
          <a:effectLst>
            <a:outerShdw blurRad="292100" dist="139700" dir="2700000" algn="tl" rotWithShape="0">
              <a:srgbClr val="333333">
                <a:alpha val="65000"/>
              </a:srgbClr>
            </a:outerShdw>
          </a:effectLst>
        </p:spPr>
      </p:pic>
      <p:pic>
        <p:nvPicPr>
          <p:cNvPr id="25" name="Picture 24">
            <a:extLst>
              <a:ext uri="{FF2B5EF4-FFF2-40B4-BE49-F238E27FC236}">
                <a16:creationId xmlns:a16="http://schemas.microsoft.com/office/drawing/2014/main" id="{9EF5BD84-8E8F-4E58-A3AC-D4FF46E26689}"/>
              </a:ext>
            </a:extLst>
          </p:cNvPr>
          <p:cNvPicPr>
            <a:picLocks noChangeAspect="1"/>
          </p:cNvPicPr>
          <p:nvPr/>
        </p:nvPicPr>
        <p:blipFill rotWithShape="1">
          <a:blip r:embed="rId3"/>
          <a:srcRect l="375"/>
          <a:stretch/>
        </p:blipFill>
        <p:spPr>
          <a:xfrm>
            <a:off x="556591" y="1072452"/>
            <a:ext cx="5287647" cy="3901729"/>
          </a:xfrm>
          <a:prstGeom prst="rect">
            <a:avLst/>
          </a:prstGeom>
          <a:ln>
            <a:noFill/>
          </a:ln>
          <a:effectLst>
            <a:outerShdw blurRad="292100" dist="139700" dir="2700000" algn="tl" rotWithShape="0">
              <a:srgbClr val="333333">
                <a:alpha val="65000"/>
              </a:srgbClr>
            </a:outerShdw>
          </a:effectLst>
        </p:spPr>
      </p:pic>
      <p:sp>
        <p:nvSpPr>
          <p:cNvPr id="26" name="Arrow: Bent-Up 25">
            <a:extLst>
              <a:ext uri="{FF2B5EF4-FFF2-40B4-BE49-F238E27FC236}">
                <a16:creationId xmlns:a16="http://schemas.microsoft.com/office/drawing/2014/main" id="{96573BCC-3C3C-4FEB-B71C-56F8B816EB79}"/>
              </a:ext>
            </a:extLst>
          </p:cNvPr>
          <p:cNvSpPr/>
          <p:nvPr/>
        </p:nvSpPr>
        <p:spPr>
          <a:xfrm rot="10800000" flipV="1">
            <a:off x="1039050" y="5178203"/>
            <a:ext cx="1073427" cy="954157"/>
          </a:xfrm>
          <a:prstGeom prst="bentUp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9429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51873"/>
            <a:ext cx="10515600" cy="1325563"/>
          </a:xfrm>
        </p:spPr>
        <p:txBody>
          <a:bodyPr/>
          <a:lstStyle/>
          <a:p>
            <a:r>
              <a:rPr lang="en-US" dirty="0"/>
              <a:t>Summarization PERFORMANCE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graphicFrame>
        <p:nvGraphicFramePr>
          <p:cNvPr id="6" name="Chart Placeholder 5" descr="Chart Placeholder">
            <a:extLst>
              <a:ext uri="{FF2B5EF4-FFF2-40B4-BE49-F238E27FC236}">
                <a16:creationId xmlns:a16="http://schemas.microsoft.com/office/drawing/2014/main" id="{6F154ED7-FC5F-4626-9DAE-6254091B6B49}"/>
              </a:ext>
            </a:extLst>
          </p:cNvPr>
          <p:cNvGraphicFramePr>
            <a:graphicFrameLocks noGrp="1"/>
          </p:cNvGraphicFramePr>
          <p:nvPr>
            <p:ph type="chart" sz="quarter" idx="13"/>
            <p:extLst>
              <p:ext uri="{D42A27DB-BD31-4B8C-83A1-F6EECF244321}">
                <p14:modId xmlns:p14="http://schemas.microsoft.com/office/powerpoint/2010/main" val="2712952101"/>
              </p:ext>
            </p:extLst>
          </p:nvPr>
        </p:nvGraphicFramePr>
        <p:xfrm>
          <a:off x="838200" y="2425147"/>
          <a:ext cx="10515600" cy="3576914"/>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 Placeholder 2">
            <a:extLst>
              <a:ext uri="{FF2B5EF4-FFF2-40B4-BE49-F238E27FC236}">
                <a16:creationId xmlns:a16="http://schemas.microsoft.com/office/drawing/2014/main" id="{4AD0576C-D1AA-48E2-913B-4113FCEC52E5}"/>
              </a:ext>
            </a:extLst>
          </p:cNvPr>
          <p:cNvSpPr txBox="1">
            <a:spLocks/>
          </p:cNvSpPr>
          <p:nvPr/>
        </p:nvSpPr>
        <p:spPr>
          <a:xfrm>
            <a:off x="838200" y="1484244"/>
            <a:ext cx="10306878" cy="103366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spc="50" dirty="0"/>
              <a:t>A testing methodology was utilized which tested a pre-defined list of documents with known relevance-judgements. Like a Cranfield implementation, the tests measured system determined summarization sentences against existing relevance judgements to determine success thresholds. Precision at K of these results is also calculated, as shown below.</a:t>
            </a:r>
          </a:p>
        </p:txBody>
      </p:sp>
    </p:spTree>
    <p:extLst>
      <p:ext uri="{BB962C8B-B14F-4D97-AF65-F5344CB8AC3E}">
        <p14:creationId xmlns:p14="http://schemas.microsoft.com/office/powerpoint/2010/main" val="2303579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2172328"/>
            <a:ext cx="4179570" cy="1524735"/>
          </a:xfrm>
        </p:spPr>
        <p:txBody>
          <a:bodyPr/>
          <a:lstStyle/>
          <a:p>
            <a:r>
              <a:rPr lang="en-US" dirty="0"/>
              <a:t>demo</a:t>
            </a:r>
          </a:p>
        </p:txBody>
      </p:sp>
    </p:spTree>
    <p:extLst>
      <p:ext uri="{BB962C8B-B14F-4D97-AF65-F5344CB8AC3E}">
        <p14:creationId xmlns:p14="http://schemas.microsoft.com/office/powerpoint/2010/main" val="1969787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AREAS OF GROWTH</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855681044"/>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249968261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108</TotalTime>
  <Words>514</Words>
  <Application>Microsoft Office PowerPoint</Application>
  <PresentationFormat>Widescreen</PresentationFormat>
  <Paragraphs>133</Paragraphs>
  <Slides>15</Slides>
  <Notes>0</Notes>
  <HiddenSlides>7</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Tenorite</vt:lpstr>
      <vt:lpstr>Office Theme</vt:lpstr>
      <vt:lpstr>Terse browser extension</vt:lpstr>
      <vt:lpstr>AGENDA</vt:lpstr>
      <vt:lpstr>Topic INTRODUCTION</vt:lpstr>
      <vt:lpstr>PRIMARY GOALS</vt:lpstr>
      <vt:lpstr>Algorithms &amp; techniques</vt:lpstr>
      <vt:lpstr>implementation</vt:lpstr>
      <vt:lpstr>Summarization PERFORMANCE</vt:lpstr>
      <vt:lpstr>demo</vt:lpstr>
      <vt:lpstr>AREAS OF GROWTH</vt:lpstr>
      <vt:lpstr>BUSINESS OPPORTUNITIES ARE LIKE BUSES. THERE'S ALWAYS ANOTHER ONE COMING.​</vt:lpstr>
      <vt:lpstr>MEET OUR TEAM</vt:lpstr>
      <vt:lpstr>MEET OUR TEAM  </vt:lpstr>
      <vt:lpstr>PLAN FOR PRODUCT LAUNCH</vt:lpstr>
      <vt:lpstr>TIMELINE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Ray, Joshua</dc:creator>
  <cp:lastModifiedBy>Ray, Joshua</cp:lastModifiedBy>
  <cp:revision>5</cp:revision>
  <dcterms:created xsi:type="dcterms:W3CDTF">2021-12-04T17:32:37Z</dcterms:created>
  <dcterms:modified xsi:type="dcterms:W3CDTF">2021-12-04T19:20:42Z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