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51206400" cy="28575000"/>
  <p:notesSz cx="9144000" cy="6858000"/>
  <p:defaultTextStyle>
    <a:defPPr>
      <a:defRPr lang="en-US"/>
    </a:defPPr>
    <a:lvl1pPr algn="l" defTabSz="4387850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2193925" indent="-1736725" algn="l" defTabSz="4387850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4387850" indent="-3473450" algn="l" defTabSz="4387850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6583363" indent="-5211763" algn="l" defTabSz="4387850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8777288" indent="-6948488" algn="l" defTabSz="4387850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00"/>
    <a:srgbClr val="FF33CC"/>
    <a:srgbClr val="663300"/>
    <a:srgbClr val="C96009"/>
    <a:srgbClr val="568424"/>
    <a:srgbClr val="0033CC"/>
    <a:srgbClr val="00CC00"/>
    <a:srgbClr val="BF504D"/>
    <a:srgbClr val="785D99"/>
    <a:srgbClr val="FF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3765" autoAdjust="0"/>
  </p:normalViewPr>
  <p:slideViewPr>
    <p:cSldViewPr>
      <p:cViewPr varScale="1">
        <p:scale>
          <a:sx n="27" d="100"/>
          <a:sy n="27" d="100"/>
        </p:scale>
        <p:origin x="-642" y="-114"/>
      </p:cViewPr>
      <p:guideLst>
        <p:guide orient="horz" pos="9000"/>
        <p:guide pos="161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P^n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H S, H SS</c:v>
                </c:pt>
                <c:pt idx="1">
                  <c:v>M S, M SS</c:v>
                </c:pt>
                <c:pt idx="2">
                  <c:v>H S, M SS</c:v>
                </c:pt>
                <c:pt idx="3">
                  <c:v>M S, H SS</c:v>
                </c:pt>
                <c:pt idx="4">
                  <c:v>M S + H S, M SS</c:v>
                </c:pt>
                <c:pt idx="5">
                  <c:v>M S + H S, H SS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78.900000000000006</c:v>
                </c:pt>
                <c:pt idx="1">
                  <c:v>77.2</c:v>
                </c:pt>
                <c:pt idx="2">
                  <c:v>82.3</c:v>
                </c:pt>
                <c:pt idx="3">
                  <c:v>81.2</c:v>
                </c:pt>
                <c:pt idx="4">
                  <c:v>80.900000000000006</c:v>
                </c:pt>
                <c:pt idx="5">
                  <c:v>82.3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without P^n</c:v>
                </c:pt>
              </c:strCache>
            </c:strRef>
          </c:tx>
          <c:spPr>
            <a:solidFill>
              <a:srgbClr val="FFD85D"/>
            </a:solidFill>
          </c:spPr>
          <c:cat>
            <c:strRef>
              <c:f>Sheet1!$A$2:$A$7</c:f>
              <c:strCache>
                <c:ptCount val="6"/>
                <c:pt idx="0">
                  <c:v>H S, H SS</c:v>
                </c:pt>
                <c:pt idx="1">
                  <c:v>M S, M SS</c:v>
                </c:pt>
                <c:pt idx="2">
                  <c:v>H S, M SS</c:v>
                </c:pt>
                <c:pt idx="3">
                  <c:v>M S, H SS</c:v>
                </c:pt>
                <c:pt idx="4">
                  <c:v>M S + H S, M SS</c:v>
                </c:pt>
                <c:pt idx="5">
                  <c:v>M S + H S, H SS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77.2</c:v>
                </c:pt>
                <c:pt idx="1">
                  <c:v>77</c:v>
                </c:pt>
                <c:pt idx="2">
                  <c:v>75.3</c:v>
                </c:pt>
                <c:pt idx="3">
                  <c:v>78.2</c:v>
                </c:pt>
                <c:pt idx="4">
                  <c:v>81.3</c:v>
                </c:pt>
                <c:pt idx="5">
                  <c:v>82.8</c:v>
                </c:pt>
              </c:numCache>
            </c:numRef>
          </c:val>
        </c:ser>
        <c:shape val="box"/>
        <c:axId val="75817344"/>
        <c:axId val="75818880"/>
        <c:axId val="0"/>
      </c:bar3DChart>
      <c:catAx>
        <c:axId val="75817344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75818880"/>
        <c:crosses val="autoZero"/>
        <c:auto val="1"/>
        <c:lblAlgn val="ctr"/>
        <c:lblOffset val="100"/>
      </c:catAx>
      <c:valAx>
        <c:axId val="7581888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800" dirty="0"/>
                  <a:t>average per class recall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75817344"/>
        <c:crosses val="autoZero"/>
        <c:crossBetween val="between"/>
      </c:valAx>
    </c:plotArea>
    <c:plotVisOnly val="1"/>
  </c:chart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clustered"/>
        <c:ser>
          <c:idx val="0"/>
          <c:order val="0"/>
          <c:dPt>
            <c:idx val="0"/>
            <c:spPr>
              <a:solidFill>
                <a:srgbClr val="C00000"/>
              </a:solidFill>
            </c:spPr>
          </c:dPt>
          <c:cat>
            <c:strRef>
              <c:f>Sheet1!$A$2:$A$6</c:f>
              <c:strCache>
                <c:ptCount val="5"/>
                <c:pt idx="0">
                  <c:v>200x200</c:v>
                </c:pt>
                <c:pt idx="1">
                  <c:v>10x10</c:v>
                </c:pt>
                <c:pt idx="2">
                  <c:v>20x20</c:v>
                </c:pt>
                <c:pt idx="3">
                  <c:v>30x30</c:v>
                </c:pt>
                <c:pt idx="4">
                  <c:v>40x40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77.2</c:v>
                </c:pt>
                <c:pt idx="1">
                  <c:v>77.900000000000006</c:v>
                </c:pt>
                <c:pt idx="2">
                  <c:v>78.5</c:v>
                </c:pt>
                <c:pt idx="3">
                  <c:v>79.599999999999994</c:v>
                </c:pt>
                <c:pt idx="4">
                  <c:v>79.599999999999994</c:v>
                </c:pt>
              </c:numCache>
            </c:numRef>
          </c:val>
        </c:ser>
        <c:axId val="76985856"/>
        <c:axId val="76987776"/>
      </c:barChart>
      <c:catAx>
        <c:axId val="7698585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2000" dirty="0"/>
                  <a:t>Window size</a:t>
                </a:r>
              </a:p>
            </c:rich>
          </c:tx>
          <c:layout/>
        </c:title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76987776"/>
        <c:crosses val="autoZero"/>
        <c:auto val="1"/>
        <c:lblAlgn val="ctr"/>
        <c:lblOffset val="100"/>
      </c:catAx>
      <c:valAx>
        <c:axId val="7698777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2000" dirty="0"/>
                  <a:t>Average </a:t>
                </a:r>
                <a:r>
                  <a:rPr lang="en-US" sz="2000" dirty="0" smtClean="0"/>
                  <a:t>per-class</a:t>
                </a:r>
              </a:p>
              <a:p>
                <a:pPr>
                  <a:defRPr/>
                </a:pPr>
                <a:r>
                  <a:rPr lang="en-US" sz="2000" dirty="0" smtClean="0"/>
                  <a:t> </a:t>
                </a:r>
                <a:r>
                  <a:rPr lang="en-US" sz="2000" dirty="0"/>
                  <a:t>recall</a:t>
                </a:r>
              </a:p>
            </c:rich>
          </c:tx>
          <c:layout>
            <c:manualLayout>
              <c:xMode val="edge"/>
              <c:yMode val="edge"/>
              <c:x val="1.7676767676767707E-2"/>
              <c:y val="3.0031167979002682E-2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sz="2000" baseline="0"/>
            </a:pPr>
            <a:endParaRPr lang="en-US"/>
          </a:p>
        </c:txPr>
        <c:crossAx val="76985856"/>
        <c:crosses val="autoZero"/>
        <c:crossBetween val="between"/>
      </c:valAx>
    </c:plotArea>
    <c:plotVisOnly val="1"/>
  </c:chart>
  <c:externalData r:id="rId1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0.19231</cdr:x>
      <cdr:y>0.82222</cdr:y>
    </cdr:from>
    <cdr:to>
      <cdr:x>0.91747</cdr:x>
      <cdr:y>0.95638</cdr:y>
    </cdr:to>
    <cdr:sp macro="" textlink="">
      <cdr:nvSpPr>
        <cdr:cNvPr id="3" name="Rectangle 2"/>
        <cdr:cNvSpPr/>
      </cdr:nvSpPr>
      <cdr:spPr>
        <a:xfrm xmlns:a="http://schemas.openxmlformats.org/drawingml/2006/main">
          <a:off x="1143000" y="2819400"/>
          <a:ext cx="4310061" cy="460035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0.20994</cdr:x>
      <cdr:y>0.79596</cdr:y>
    </cdr:from>
    <cdr:to>
      <cdr:x>0.32051</cdr:x>
      <cdr:y>1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1247775" y="2729361"/>
          <a:ext cx="657225" cy="69963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dirty="0" smtClean="0"/>
            <a:t>H S H SS</a:t>
          </a:r>
          <a:endParaRPr lang="en-US" sz="1800" dirty="0"/>
        </a:p>
      </cdr:txBody>
    </cdr:sp>
  </cdr:relSizeAnchor>
  <cdr:relSizeAnchor xmlns:cdr="http://schemas.openxmlformats.org/drawingml/2006/chartDrawing">
    <cdr:from>
      <cdr:x>0.33173</cdr:x>
      <cdr:y>0.79596</cdr:y>
    </cdr:from>
    <cdr:to>
      <cdr:x>0.44231</cdr:x>
      <cdr:y>1</cdr:y>
    </cdr:to>
    <cdr:sp macro="" textlink="">
      <cdr:nvSpPr>
        <cdr:cNvPr id="7" name="TextBox 1"/>
        <cdr:cNvSpPr txBox="1"/>
      </cdr:nvSpPr>
      <cdr:spPr>
        <a:xfrm xmlns:a="http://schemas.openxmlformats.org/drawingml/2006/main">
          <a:off x="1971675" y="2729361"/>
          <a:ext cx="657225" cy="69963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r>
            <a:rPr lang="en-US" sz="1800" dirty="0" smtClean="0"/>
            <a:t>M S M SS</a:t>
          </a:r>
          <a:endParaRPr lang="en-US" sz="1800" dirty="0"/>
        </a:p>
      </cdr:txBody>
    </cdr:sp>
  </cdr:relSizeAnchor>
  <cdr:relSizeAnchor xmlns:cdr="http://schemas.openxmlformats.org/drawingml/2006/chartDrawing">
    <cdr:from>
      <cdr:x>0.45833</cdr:x>
      <cdr:y>0.79798</cdr:y>
    </cdr:from>
    <cdr:to>
      <cdr:x>0.57372</cdr:x>
      <cdr:y>0.99798</cdr:y>
    </cdr:to>
    <cdr:sp macro="" textlink="">
      <cdr:nvSpPr>
        <cdr:cNvPr id="8" name="TextBox 7"/>
        <cdr:cNvSpPr txBox="1"/>
      </cdr:nvSpPr>
      <cdr:spPr>
        <a:xfrm xmlns:a="http://schemas.openxmlformats.org/drawingml/2006/main">
          <a:off x="2724150" y="2736280"/>
          <a:ext cx="685800" cy="685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dirty="0" smtClean="0"/>
            <a:t>H S</a:t>
          </a:r>
        </a:p>
        <a:p xmlns:a="http://schemas.openxmlformats.org/drawingml/2006/main">
          <a:r>
            <a:rPr lang="en-US" sz="1800" dirty="0" smtClean="0"/>
            <a:t>M SS</a:t>
          </a:r>
          <a:endParaRPr lang="en-US" sz="1800" dirty="0"/>
        </a:p>
      </cdr:txBody>
    </cdr:sp>
  </cdr:relSizeAnchor>
  <cdr:relSizeAnchor xmlns:cdr="http://schemas.openxmlformats.org/drawingml/2006/chartDrawing">
    <cdr:from>
      <cdr:x>0.60256</cdr:x>
      <cdr:y>0.8</cdr:y>
    </cdr:from>
    <cdr:to>
      <cdr:x>0.67949</cdr:x>
      <cdr:y>1</cdr:y>
    </cdr:to>
    <cdr:sp macro="" textlink="">
      <cdr:nvSpPr>
        <cdr:cNvPr id="9" name="TextBox 8"/>
        <cdr:cNvSpPr txBox="1"/>
      </cdr:nvSpPr>
      <cdr:spPr>
        <a:xfrm xmlns:a="http://schemas.openxmlformats.org/drawingml/2006/main">
          <a:off x="3581400" y="2743200"/>
          <a:ext cx="457200" cy="685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0.58173</cdr:x>
      <cdr:y>0.79798</cdr:y>
    </cdr:from>
    <cdr:to>
      <cdr:x>0.69712</cdr:x>
      <cdr:y>0.99798</cdr:y>
    </cdr:to>
    <cdr:sp macro="" textlink="">
      <cdr:nvSpPr>
        <cdr:cNvPr id="10" name="TextBox 9"/>
        <cdr:cNvSpPr txBox="1"/>
      </cdr:nvSpPr>
      <cdr:spPr>
        <a:xfrm xmlns:a="http://schemas.openxmlformats.org/drawingml/2006/main">
          <a:off x="3457575" y="2736280"/>
          <a:ext cx="685800" cy="685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dirty="0" smtClean="0"/>
            <a:t>M S</a:t>
          </a:r>
        </a:p>
        <a:p xmlns:a="http://schemas.openxmlformats.org/drawingml/2006/main">
          <a:r>
            <a:rPr lang="en-US" sz="1800" dirty="0" smtClean="0"/>
            <a:t>H SS</a:t>
          </a:r>
          <a:endParaRPr lang="en-US" sz="1800" dirty="0"/>
        </a:p>
      </cdr:txBody>
    </cdr:sp>
  </cdr:relSizeAnchor>
  <cdr:relSizeAnchor xmlns:cdr="http://schemas.openxmlformats.org/drawingml/2006/chartDrawing">
    <cdr:from>
      <cdr:x>0.64908</cdr:x>
      <cdr:y>0.8</cdr:y>
    </cdr:from>
    <cdr:to>
      <cdr:x>0.84139</cdr:x>
      <cdr:y>1</cdr:y>
    </cdr:to>
    <cdr:sp macro="" textlink="">
      <cdr:nvSpPr>
        <cdr:cNvPr id="11" name="TextBox 10"/>
        <cdr:cNvSpPr txBox="1"/>
      </cdr:nvSpPr>
      <cdr:spPr>
        <a:xfrm xmlns:a="http://schemas.openxmlformats.org/drawingml/2006/main">
          <a:off x="3857846" y="2756491"/>
          <a:ext cx="1143014" cy="685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US" sz="1800" dirty="0" smtClean="0"/>
            <a:t>(M+H) S</a:t>
          </a:r>
        </a:p>
        <a:p xmlns:a="http://schemas.openxmlformats.org/drawingml/2006/main">
          <a:pPr algn="ctr"/>
          <a:r>
            <a:rPr lang="en-US" sz="1800" dirty="0" smtClean="0"/>
            <a:t>M SS</a:t>
          </a:r>
          <a:endParaRPr lang="en-US" sz="1800" dirty="0"/>
        </a:p>
      </cdr:txBody>
    </cdr:sp>
  </cdr:relSizeAnchor>
  <cdr:relSizeAnchor xmlns:cdr="http://schemas.openxmlformats.org/drawingml/2006/chartDrawing">
    <cdr:from>
      <cdr:x>0.78921</cdr:x>
      <cdr:y>0.8</cdr:y>
    </cdr:from>
    <cdr:to>
      <cdr:x>0.9687</cdr:x>
      <cdr:y>1</cdr:y>
    </cdr:to>
    <cdr:sp macro="" textlink="">
      <cdr:nvSpPr>
        <cdr:cNvPr id="12" name="TextBox 11"/>
        <cdr:cNvSpPr txBox="1"/>
      </cdr:nvSpPr>
      <cdr:spPr>
        <a:xfrm xmlns:a="http://schemas.openxmlformats.org/drawingml/2006/main">
          <a:off x="4690731" y="2750288"/>
          <a:ext cx="1066817" cy="685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US" sz="1800" dirty="0" smtClean="0"/>
            <a:t>(M+H) S</a:t>
          </a:r>
        </a:p>
        <a:p xmlns:a="http://schemas.openxmlformats.org/drawingml/2006/main">
          <a:pPr algn="ctr"/>
          <a:r>
            <a:rPr lang="en-US" sz="1800" dirty="0" smtClean="0"/>
            <a:t>H SS</a:t>
          </a:r>
          <a:endParaRPr lang="en-US" sz="18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8876774"/>
            <a:ext cx="43525440" cy="61251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960" y="16192500"/>
            <a:ext cx="35844480" cy="7302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37D35-E677-46D0-ACD7-1DF9C9B83BAC}" type="datetimeFigureOut">
              <a:rPr lang="en-US"/>
              <a:pPr>
                <a:defRPr/>
              </a:pPr>
              <a:t>6/20/2013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96F47F-EF0C-4AD0-9D19-FC08A9C09C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FC3C83-1071-4D61-97BD-91EDF07FBA50}" type="datetimeFigureOut">
              <a:rPr lang="en-US"/>
              <a:pPr>
                <a:defRPr/>
              </a:pPr>
              <a:t>6/20/2013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8D7E1A-0003-42EE-A473-9E741E3104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124640" y="1144327"/>
            <a:ext cx="11521440" cy="243813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0320" y="1144327"/>
            <a:ext cx="33710880" cy="243813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A9BA1-1A0F-4A02-BB85-4176A4B95850}" type="datetimeFigureOut">
              <a:rPr lang="en-US"/>
              <a:pPr>
                <a:defRPr/>
              </a:pPr>
              <a:t>6/20/2013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8C9AB4-C277-44C2-B17C-4AD43104ED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07E25E-E290-4ED9-8D77-344C108D787B}" type="datetimeFigureOut">
              <a:rPr lang="en-US"/>
              <a:pPr>
                <a:defRPr/>
              </a:pPr>
              <a:t>6/20/2013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F0560-A6D9-48A1-A4EB-400213C5B6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953" y="18362086"/>
            <a:ext cx="43525440" cy="5675313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53" y="12111306"/>
            <a:ext cx="43525440" cy="6250779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A4599-0CBF-4353-B11F-FF5FBFE9B5FE}" type="datetimeFigureOut">
              <a:rPr lang="en-US"/>
              <a:pPr>
                <a:defRPr/>
              </a:pPr>
              <a:t>6/20/2013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4F14C6-EE9D-4A22-ABB5-AFFF35E4A8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0320" y="6667503"/>
            <a:ext cx="22616160" cy="18858180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29920" y="6667503"/>
            <a:ext cx="22616160" cy="18858180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05F58-ABED-496A-89C3-EC898835F63D}" type="datetimeFigureOut">
              <a:rPr lang="en-US"/>
              <a:pPr>
                <a:defRPr/>
              </a:pPr>
              <a:t>6/20/2013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04545-AF54-4034-87E5-CB93A56C49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1" y="6396304"/>
            <a:ext cx="22625053" cy="2665675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321" y="9061979"/>
            <a:ext cx="22625053" cy="16463700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12143" y="6396304"/>
            <a:ext cx="22633940" cy="2665675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143" y="9061979"/>
            <a:ext cx="22633940" cy="16463700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96506D-C105-4C4F-A16F-FFD40940254B}" type="datetimeFigureOut">
              <a:rPr lang="en-US"/>
              <a:pPr>
                <a:defRPr/>
              </a:pPr>
              <a:t>6/20/2013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4EB188-1A50-492E-B46F-DE9D57DA2B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CB101D-1B43-4651-87C3-171288003DA6}" type="datetimeFigureOut">
              <a:rPr lang="en-US"/>
              <a:pPr>
                <a:defRPr/>
              </a:pPr>
              <a:t>6/20/2013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902A0-45FA-4902-BAE5-D479546446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1A94B4-3D2D-41C4-9431-AB8F6C48E498}" type="datetimeFigureOut">
              <a:rPr lang="en-US"/>
              <a:pPr>
                <a:defRPr/>
              </a:pPr>
              <a:t>6/20/2013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35DABF-917D-4DFE-9142-550428C7EE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4" y="1137709"/>
            <a:ext cx="16846553" cy="4841875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0280" y="1137710"/>
            <a:ext cx="28625800" cy="24387971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4" y="5979585"/>
            <a:ext cx="16846553" cy="19546096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29B3A9-72ED-4D4B-87E1-3784F702B846}" type="datetimeFigureOut">
              <a:rPr lang="en-US"/>
              <a:pPr>
                <a:defRPr/>
              </a:pPr>
              <a:t>6/20/2013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7D94E8-ACC6-408D-9F77-A6CE601772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813" y="20002500"/>
            <a:ext cx="30723840" cy="2361408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36813" y="2553229"/>
            <a:ext cx="30723840" cy="17145000"/>
          </a:xfrm>
        </p:spPr>
        <p:txBody>
          <a:bodyPr rtlCol="0">
            <a:normAutofit/>
          </a:bodyPr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6813" y="22363908"/>
            <a:ext cx="30723840" cy="335359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C0E97B-16BC-42DE-B907-00254705BEA9}" type="datetimeFigureOut">
              <a:rPr lang="en-US"/>
              <a:pPr>
                <a:defRPr/>
              </a:pPr>
              <a:t>6/20/2013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3341BE-0F48-4B10-9943-C499165B34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560638" y="1144588"/>
            <a:ext cx="46085125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60638" y="6667500"/>
            <a:ext cx="46085125" cy="1885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60638" y="26484263"/>
            <a:ext cx="11947525" cy="1522412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 defTabSz="4389120" fontAlgn="auto">
              <a:spcBef>
                <a:spcPts val="0"/>
              </a:spcBef>
              <a:spcAft>
                <a:spcPts val="0"/>
              </a:spcAft>
              <a:defRPr sz="58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74B907E-699D-41DA-AEB3-729C365CE4A9}" type="datetimeFigureOut">
              <a:rPr lang="en-US"/>
              <a:pPr>
                <a:defRPr/>
              </a:pPr>
              <a:t>6/20/2013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95838" y="26484263"/>
            <a:ext cx="16214725" cy="1522412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 defTabSz="4389120" fontAlgn="auto">
              <a:spcBef>
                <a:spcPts val="0"/>
              </a:spcBef>
              <a:spcAft>
                <a:spcPts val="0"/>
              </a:spcAft>
              <a:defRPr sz="58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698238" y="26484263"/>
            <a:ext cx="11947525" cy="1522412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 defTabSz="4389120" fontAlgn="auto">
              <a:spcBef>
                <a:spcPts val="0"/>
              </a:spcBef>
              <a:spcAft>
                <a:spcPts val="0"/>
              </a:spcAft>
              <a:defRPr sz="58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66F18E2-A54B-4411-9199-96FEE366A5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7850" rtl="0" eaLnBrk="0" fontAlgn="base" hangingPunct="0">
        <a:spcBef>
          <a:spcPct val="0"/>
        </a:spcBef>
        <a:spcAft>
          <a:spcPct val="0"/>
        </a:spcAft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387850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</a:defRPr>
      </a:lvl2pPr>
      <a:lvl3pPr algn="ctr" defTabSz="4387850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</a:defRPr>
      </a:lvl3pPr>
      <a:lvl4pPr algn="ctr" defTabSz="4387850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</a:defRPr>
      </a:lvl4pPr>
      <a:lvl5pPr algn="ctr" defTabSz="4387850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</a:defRPr>
      </a:lvl5pPr>
      <a:lvl6pPr marL="457200" algn="ctr" defTabSz="4387850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</a:defRPr>
      </a:lvl6pPr>
      <a:lvl7pPr marL="914400" algn="ctr" defTabSz="4387850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</a:defRPr>
      </a:lvl7pPr>
      <a:lvl8pPr marL="1371600" algn="ctr" defTabSz="4387850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</a:defRPr>
      </a:lvl8pPr>
      <a:lvl9pPr marL="1828800" algn="ctr" defTabSz="4387850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</a:defRPr>
      </a:lvl9pPr>
    </p:titleStyle>
    <p:bodyStyle>
      <a:lvl1pPr marL="1644650" indent="-1644650" algn="l" defTabSz="438785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525" indent="-1371600" algn="l" defTabSz="438785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6963" algn="l" defTabSz="438785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325" indent="-1096963" algn="l" defTabSz="438785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4250" indent="-1096963" algn="l" defTabSz="438785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26" Type="http://schemas.openxmlformats.org/officeDocument/2006/relationships/image" Target="../media/image21.png"/><Relationship Id="rId3" Type="http://schemas.openxmlformats.org/officeDocument/2006/relationships/slideLayout" Target="../slideLayouts/slideLayout2.xml"/><Relationship Id="rId21" Type="http://schemas.openxmlformats.org/officeDocument/2006/relationships/chart" Target="../charts/chart1.xml"/><Relationship Id="rId7" Type="http://schemas.openxmlformats.org/officeDocument/2006/relationships/image" Target="../media/image4.png"/><Relationship Id="rId12" Type="http://schemas.openxmlformats.org/officeDocument/2006/relationships/image" Target="../media/image9.jpeg"/><Relationship Id="rId17" Type="http://schemas.openxmlformats.org/officeDocument/2006/relationships/image" Target="../media/image14.png"/><Relationship Id="rId25" Type="http://schemas.openxmlformats.org/officeDocument/2006/relationships/image" Target="../media/image20.png"/><Relationship Id="rId2" Type="http://schemas.openxmlformats.org/officeDocument/2006/relationships/tags" Target="../tags/tag2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tags" Target="../tags/tag1.xml"/><Relationship Id="rId6" Type="http://schemas.openxmlformats.org/officeDocument/2006/relationships/image" Target="../media/image3.jpeg"/><Relationship Id="rId11" Type="http://schemas.openxmlformats.org/officeDocument/2006/relationships/image" Target="../media/image8.jpeg"/><Relationship Id="rId24" Type="http://schemas.openxmlformats.org/officeDocument/2006/relationships/image" Target="../media/image19.png"/><Relationship Id="rId5" Type="http://schemas.openxmlformats.org/officeDocument/2006/relationships/image" Target="../media/image2.jpeg"/><Relationship Id="rId15" Type="http://schemas.openxmlformats.org/officeDocument/2006/relationships/image" Target="../media/image12.png"/><Relationship Id="rId23" Type="http://schemas.openxmlformats.org/officeDocument/2006/relationships/chart" Target="../charts/chart2.xml"/><Relationship Id="rId10" Type="http://schemas.openxmlformats.org/officeDocument/2006/relationships/image" Target="../media/image7.jpeg"/><Relationship Id="rId19" Type="http://schemas.openxmlformats.org/officeDocument/2006/relationships/image" Target="../media/image16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gif"/><Relationship Id="rId2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Rounded Rectangle 282"/>
          <p:cNvSpPr/>
          <p:nvPr/>
        </p:nvSpPr>
        <p:spPr>
          <a:xfrm>
            <a:off x="34137600" y="3467100"/>
            <a:ext cx="16078200" cy="5029200"/>
          </a:xfrm>
          <a:prstGeom prst="roundRect">
            <a:avLst>
              <a:gd name="adj" fmla="val 81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ounded Rectangle 281"/>
          <p:cNvSpPr/>
          <p:nvPr/>
        </p:nvSpPr>
        <p:spPr>
          <a:xfrm>
            <a:off x="762000" y="22021800"/>
            <a:ext cx="16078200" cy="6286500"/>
          </a:xfrm>
          <a:prstGeom prst="roundRect">
            <a:avLst>
              <a:gd name="adj" fmla="val 95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ounded Rectangle 280"/>
          <p:cNvSpPr/>
          <p:nvPr/>
        </p:nvSpPr>
        <p:spPr>
          <a:xfrm>
            <a:off x="762000" y="13182599"/>
            <a:ext cx="16078200" cy="8165124"/>
          </a:xfrm>
          <a:prstGeom prst="roundRect">
            <a:avLst>
              <a:gd name="adj" fmla="val 95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ounded Rectangle 276"/>
          <p:cNvSpPr/>
          <p:nvPr/>
        </p:nvSpPr>
        <p:spPr>
          <a:xfrm>
            <a:off x="34213800" y="9067799"/>
            <a:ext cx="16078200" cy="19250026"/>
          </a:xfrm>
          <a:prstGeom prst="roundRect">
            <a:avLst>
              <a:gd name="adj" fmla="val 81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ounded Rectangle 235"/>
          <p:cNvSpPr>
            <a:spLocks noChangeAspect="1"/>
          </p:cNvSpPr>
          <p:nvPr/>
        </p:nvSpPr>
        <p:spPr>
          <a:xfrm>
            <a:off x="17830800" y="3543300"/>
            <a:ext cx="15316200" cy="24765000"/>
          </a:xfrm>
          <a:prstGeom prst="roundRect">
            <a:avLst>
              <a:gd name="adj" fmla="val 595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ounded Rectangle 170"/>
          <p:cNvSpPr/>
          <p:nvPr/>
        </p:nvSpPr>
        <p:spPr>
          <a:xfrm>
            <a:off x="762000" y="4076700"/>
            <a:ext cx="16078200" cy="8408377"/>
          </a:xfrm>
          <a:prstGeom prst="roundRect">
            <a:avLst>
              <a:gd name="adj" fmla="val 95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10800" y="419100"/>
            <a:ext cx="3086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7200" dirty="0" smtClean="0">
                <a:solidFill>
                  <a:srgbClr val="FFFFFF"/>
                </a:solidFill>
              </a:rPr>
              <a:t>Analyzing Semantic Segmentation </a:t>
            </a:r>
            <a:r>
              <a:rPr lang="en-US" sz="7200" dirty="0" smtClean="0">
                <a:solidFill>
                  <a:schemeClr val="bg1"/>
                </a:solidFill>
              </a:rPr>
              <a:t>Using Hybrid Human-Machine CRFs</a:t>
            </a:r>
            <a:endParaRPr lang="en-US" sz="7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944600" y="1562100"/>
            <a:ext cx="24982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chemeClr val="bg1"/>
                </a:solidFill>
              </a:rPr>
              <a:t>Roozbeh</a:t>
            </a:r>
            <a:r>
              <a:rPr lang="en-US" sz="4800" dirty="0" smtClean="0">
                <a:solidFill>
                  <a:schemeClr val="bg1"/>
                </a:solidFill>
              </a:rPr>
              <a:t> Mottaghi</a:t>
            </a:r>
            <a:r>
              <a:rPr lang="en-US" sz="4800" baseline="30000" dirty="0" smtClean="0">
                <a:solidFill>
                  <a:schemeClr val="bg1"/>
                </a:solidFill>
              </a:rPr>
              <a:t>1</a:t>
            </a:r>
            <a:r>
              <a:rPr lang="en-US" sz="4800" dirty="0" smtClean="0">
                <a:solidFill>
                  <a:schemeClr val="bg1"/>
                </a:solidFill>
              </a:rPr>
              <a:t>, </a:t>
            </a:r>
            <a:r>
              <a:rPr lang="en-US" sz="4800" dirty="0" err="1" smtClean="0">
                <a:solidFill>
                  <a:schemeClr val="bg1"/>
                </a:solidFill>
              </a:rPr>
              <a:t>Sanja</a:t>
            </a:r>
            <a:r>
              <a:rPr lang="en-US" sz="4800" dirty="0" smtClean="0">
                <a:solidFill>
                  <a:schemeClr val="bg1"/>
                </a:solidFill>
              </a:rPr>
              <a:t> Fidler</a:t>
            </a:r>
            <a:r>
              <a:rPr lang="en-US" sz="4800" baseline="30000" dirty="0" smtClean="0">
                <a:solidFill>
                  <a:schemeClr val="bg1"/>
                </a:solidFill>
              </a:rPr>
              <a:t>2</a:t>
            </a:r>
            <a:r>
              <a:rPr lang="en-US" sz="4800" dirty="0" smtClean="0">
                <a:solidFill>
                  <a:schemeClr val="bg1"/>
                </a:solidFill>
              </a:rPr>
              <a:t>, </a:t>
            </a:r>
            <a:r>
              <a:rPr lang="en-US" sz="4800" dirty="0" err="1" smtClean="0">
                <a:solidFill>
                  <a:schemeClr val="bg1"/>
                </a:solidFill>
              </a:rPr>
              <a:t>Jian</a:t>
            </a:r>
            <a:r>
              <a:rPr lang="en-US" sz="4800" dirty="0" smtClean="0">
                <a:solidFill>
                  <a:schemeClr val="bg1"/>
                </a:solidFill>
              </a:rPr>
              <a:t> Yao</a:t>
            </a:r>
            <a:r>
              <a:rPr lang="en-US" sz="4800" baseline="30000" dirty="0" smtClean="0">
                <a:solidFill>
                  <a:schemeClr val="bg1"/>
                </a:solidFill>
              </a:rPr>
              <a:t>2</a:t>
            </a:r>
            <a:r>
              <a:rPr lang="en-US" sz="4800" dirty="0" smtClean="0">
                <a:solidFill>
                  <a:schemeClr val="bg1"/>
                </a:solidFill>
              </a:rPr>
              <a:t>, Raquel Urtasun</a:t>
            </a:r>
            <a:r>
              <a:rPr lang="en-US" sz="4800" baseline="30000" dirty="0" smtClean="0">
                <a:solidFill>
                  <a:schemeClr val="bg1"/>
                </a:solidFill>
              </a:rPr>
              <a:t>2</a:t>
            </a:r>
            <a:r>
              <a:rPr lang="en-US" sz="4800" dirty="0" smtClean="0">
                <a:solidFill>
                  <a:schemeClr val="bg1"/>
                </a:solidFill>
              </a:rPr>
              <a:t>, Devi Parikh</a:t>
            </a:r>
            <a:r>
              <a:rPr lang="en-US" sz="4800" baseline="30000" dirty="0" smtClean="0">
                <a:solidFill>
                  <a:schemeClr val="bg1"/>
                </a:solidFill>
              </a:rPr>
              <a:t>3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64000" y="2400300"/>
            <a:ext cx="14935200" cy="83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aseline="30000" dirty="0" smtClean="0">
                <a:solidFill>
                  <a:schemeClr val="bg1"/>
                </a:solidFill>
              </a:rPr>
              <a:t>1</a:t>
            </a:r>
            <a:r>
              <a:rPr lang="en-US" sz="4800" dirty="0" smtClean="0">
                <a:solidFill>
                  <a:schemeClr val="bg1"/>
                </a:solidFill>
              </a:rPr>
              <a:t> UCLA             </a:t>
            </a:r>
            <a:r>
              <a:rPr lang="en-US" sz="4800" baseline="30000" dirty="0" smtClean="0">
                <a:solidFill>
                  <a:schemeClr val="bg1"/>
                </a:solidFill>
              </a:rPr>
              <a:t>2</a:t>
            </a:r>
            <a:r>
              <a:rPr lang="en-US" sz="4800" dirty="0" smtClean="0">
                <a:solidFill>
                  <a:schemeClr val="bg1"/>
                </a:solidFill>
              </a:rPr>
              <a:t> TTI Chicago            </a:t>
            </a:r>
            <a:r>
              <a:rPr lang="en-US" sz="4800" baseline="30000" dirty="0" smtClean="0">
                <a:solidFill>
                  <a:schemeClr val="bg1"/>
                </a:solidFill>
              </a:rPr>
              <a:t>3</a:t>
            </a:r>
            <a:r>
              <a:rPr lang="en-US" sz="4800" dirty="0" smtClean="0">
                <a:solidFill>
                  <a:schemeClr val="bg1"/>
                </a:solidFill>
              </a:rPr>
              <a:t> Virginia Tech</a:t>
            </a:r>
            <a:endParaRPr lang="en-US" sz="4800" baseline="30000" dirty="0" smtClean="0">
              <a:solidFill>
                <a:schemeClr val="bg1"/>
              </a:solidFill>
            </a:endParaRPr>
          </a:p>
        </p:txBody>
      </p:sp>
      <p:pic>
        <p:nvPicPr>
          <p:cNvPr id="8" name="Picture 7" descr="Ucla_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2000" y="495300"/>
            <a:ext cx="2852928" cy="2852928"/>
          </a:xfrm>
          <a:prstGeom prst="rect">
            <a:avLst/>
          </a:prstGeom>
        </p:spPr>
      </p:pic>
      <p:pic>
        <p:nvPicPr>
          <p:cNvPr id="9" name="Picture 8" descr="tti_log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43400" y="495300"/>
            <a:ext cx="2852928" cy="285292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19200" y="4838700"/>
            <a:ext cx="8763000" cy="735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4000" dirty="0"/>
              <a:t> </a:t>
            </a:r>
            <a:r>
              <a:rPr lang="en-US" sz="3600" dirty="0" smtClean="0"/>
              <a:t>Our goal is to identify bottlenecks in holistic scene understanding models for semantic segmentation.</a:t>
            </a:r>
          </a:p>
          <a:p>
            <a:pPr>
              <a:buFont typeface="Arial" pitchFamily="34" charset="0"/>
              <a:buChar char="•"/>
            </a:pPr>
            <a:endParaRPr lang="en-US" sz="3600" dirty="0" smtClean="0"/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 We compute CRF potentials based on: </a:t>
            </a:r>
          </a:p>
          <a:p>
            <a:pPr lvl="1"/>
            <a:r>
              <a:rPr lang="en-US" sz="3600" dirty="0" smtClean="0"/>
              <a:t>- Responses of human subjects</a:t>
            </a:r>
          </a:p>
          <a:p>
            <a:pPr lvl="1"/>
            <a:r>
              <a:rPr lang="en-US" sz="3600" dirty="0" smtClean="0"/>
              <a:t>- Ground Truth</a:t>
            </a:r>
          </a:p>
          <a:p>
            <a:pPr lvl="1"/>
            <a:r>
              <a:rPr lang="en-US" sz="3600" dirty="0" smtClean="0"/>
              <a:t>- Machine</a:t>
            </a:r>
          </a:p>
          <a:p>
            <a:pPr lvl="1"/>
            <a:r>
              <a:rPr lang="en-US" sz="3600" dirty="0" smtClean="0"/>
              <a:t>- </a:t>
            </a:r>
            <a:r>
              <a:rPr lang="en-US" sz="3600" smtClean="0"/>
              <a:t>Removing </a:t>
            </a:r>
            <a:r>
              <a:rPr lang="en-US" sz="3600" smtClean="0"/>
              <a:t>components</a:t>
            </a:r>
            <a:endParaRPr lang="en-US" sz="3600" dirty="0" smtClean="0"/>
          </a:p>
          <a:p>
            <a:pPr lvl="1">
              <a:buFont typeface="Arial" pitchFamily="34" charset="0"/>
              <a:buChar char="•"/>
            </a:pPr>
            <a:endParaRPr lang="en-US" sz="36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600" dirty="0" smtClean="0"/>
              <a:t>Findings from our human studies inspire an approach that results in state-of-the-art accuracy on MSRC.</a:t>
            </a:r>
            <a:endParaRPr lang="en-US" sz="36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762001" y="3582988"/>
            <a:ext cx="16078200" cy="957261"/>
            <a:chOff x="15392401" y="5783263"/>
            <a:chExt cx="16078200" cy="957261"/>
          </a:xfrm>
        </p:grpSpPr>
        <p:sp>
          <p:nvSpPr>
            <p:cNvPr id="13" name="Rounded Rectangle 12"/>
            <p:cNvSpPr/>
            <p:nvPr/>
          </p:nvSpPr>
          <p:spPr>
            <a:xfrm>
              <a:off x="18592800" y="5826124"/>
              <a:ext cx="9753600" cy="914400"/>
            </a:xfrm>
            <a:prstGeom prst="roundRect">
              <a:avLst/>
            </a:prstGeom>
            <a:solidFill>
              <a:srgbClr val="785D99"/>
            </a:solidFill>
            <a:ln>
              <a:solidFill>
                <a:schemeClr val="tx1"/>
              </a:solidFill>
            </a:ln>
            <a:effectLst>
              <a:outerShdw blurRad="50800" dist="114300" dir="294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15392401" y="5783263"/>
              <a:ext cx="160782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438912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54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Summary</a:t>
              </a:r>
              <a:endParaRPr lang="en-US" sz="5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5" name="Parallelogram 14"/>
          <p:cNvSpPr/>
          <p:nvPr/>
        </p:nvSpPr>
        <p:spPr>
          <a:xfrm>
            <a:off x="9377540" y="9053162"/>
            <a:ext cx="1766276" cy="739441"/>
          </a:xfrm>
          <a:prstGeom prst="parallelogram">
            <a:avLst>
              <a:gd name="adj" fmla="val 31067"/>
            </a:avLst>
          </a:prstGeom>
          <a:blipFill>
            <a:blip r:embed="rId6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13088790" y="10409205"/>
            <a:ext cx="1772781" cy="786759"/>
          </a:xfrm>
          <a:prstGeom prst="parallelogram">
            <a:avLst/>
          </a:prstGeom>
          <a:blipFill rotWithShape="1">
            <a:blip r:embed="rId7" cstate="print"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0576202" y="10383330"/>
            <a:ext cx="1971682" cy="884102"/>
            <a:chOff x="5201382" y="4053525"/>
            <a:chExt cx="1995880" cy="914400"/>
          </a:xfrm>
        </p:grpSpPr>
        <p:sp>
          <p:nvSpPr>
            <p:cNvPr id="18" name="Parallelogram 17"/>
            <p:cNvSpPr/>
            <p:nvPr/>
          </p:nvSpPr>
          <p:spPr>
            <a:xfrm>
              <a:off x="5201382" y="4053525"/>
              <a:ext cx="1995880" cy="914400"/>
            </a:xfrm>
            <a:prstGeom prst="parallelogram">
              <a:avLst>
                <a:gd name="adj" fmla="val 29961"/>
              </a:avLst>
            </a:prstGeom>
            <a:blipFill rotWithShape="1">
              <a:blip r:embed="rId8" cstate="print"/>
              <a:stretch>
                <a:fillRect/>
              </a:stretch>
            </a:blip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571192" y="4351318"/>
              <a:ext cx="982008" cy="470050"/>
            </a:xfrm>
            <a:prstGeom prst="rect">
              <a:avLst/>
            </a:prstGeom>
            <a:noFill/>
            <a:ln w="25400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921697" y="4549072"/>
              <a:ext cx="616383" cy="317650"/>
            </a:xfrm>
            <a:prstGeom prst="rect">
              <a:avLst/>
            </a:prstGeom>
            <a:noFill/>
            <a:ln w="25400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Parallelogram 20"/>
          <p:cNvSpPr/>
          <p:nvPr/>
        </p:nvSpPr>
        <p:spPr>
          <a:xfrm>
            <a:off x="14592621" y="9013231"/>
            <a:ext cx="1765442" cy="809079"/>
          </a:xfrm>
          <a:prstGeom prst="parallelogram">
            <a:avLst/>
          </a:prstGeom>
          <a:blipFill rotWithShape="1">
            <a:blip r:embed="rId9" cstate="print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1747761" y="8502356"/>
            <a:ext cx="2461021" cy="1867146"/>
          </a:xfrm>
          <a:prstGeom prst="ellipse">
            <a:avLst/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chemeClr val="accent1">
                <a:shade val="95000"/>
                <a:satMod val="105000"/>
                <a:alpha val="70000"/>
              </a:schemeClr>
            </a:solidFill>
          </a:ln>
          <a:scene3d>
            <a:camera prst="orthographicFront">
              <a:rot lat="2400000" lon="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2709089" y="8812617"/>
            <a:ext cx="985206" cy="1162573"/>
            <a:chOff x="3380615" y="1499078"/>
            <a:chExt cx="2317293" cy="3391942"/>
          </a:xfrm>
        </p:grpSpPr>
        <p:grpSp>
          <p:nvGrpSpPr>
            <p:cNvPr id="24" name="Group 550"/>
            <p:cNvGrpSpPr/>
            <p:nvPr/>
          </p:nvGrpSpPr>
          <p:grpSpPr>
            <a:xfrm>
              <a:off x="4317380" y="1499078"/>
              <a:ext cx="288633" cy="288013"/>
              <a:chOff x="4317380" y="1499078"/>
              <a:chExt cx="288633" cy="288013"/>
            </a:xfrm>
          </p:grpSpPr>
          <p:sp>
            <p:nvSpPr>
              <p:cNvPr id="125" name="Pie 124"/>
              <p:cNvSpPr/>
              <p:nvPr/>
            </p:nvSpPr>
            <p:spPr>
              <a:xfrm>
                <a:off x="4317670" y="1499078"/>
                <a:ext cx="269003" cy="268345"/>
              </a:xfrm>
              <a:prstGeom prst="pie">
                <a:avLst>
                  <a:gd name="adj1" fmla="val 10800000"/>
                  <a:gd name="adj2" fmla="val 16200000"/>
                </a:avLst>
              </a:prstGeom>
              <a:solidFill>
                <a:srgbClr val="00B050"/>
              </a:solidFill>
              <a:ln>
                <a:solidFill>
                  <a:srgbClr val="008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Pie 125"/>
              <p:cNvSpPr/>
              <p:nvPr/>
            </p:nvSpPr>
            <p:spPr>
              <a:xfrm rot="10800000">
                <a:off x="4337010" y="1518416"/>
                <a:ext cx="269003" cy="268345"/>
              </a:xfrm>
              <a:prstGeom prst="pie">
                <a:avLst>
                  <a:gd name="adj1" fmla="val 10800000"/>
                  <a:gd name="adj2" fmla="val 16200000"/>
                </a:avLst>
              </a:prstGeom>
              <a:solidFill>
                <a:srgbClr val="F68D36"/>
              </a:solidFill>
              <a:ln>
                <a:solidFill>
                  <a:srgbClr val="C35D0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Pie 126"/>
              <p:cNvSpPr/>
              <p:nvPr/>
            </p:nvSpPr>
            <p:spPr>
              <a:xfrm rot="5400000">
                <a:off x="4335933" y="1499695"/>
                <a:ext cx="269002" cy="268347"/>
              </a:xfrm>
              <a:prstGeom prst="pie">
                <a:avLst>
                  <a:gd name="adj1" fmla="val 10800000"/>
                  <a:gd name="adj2" fmla="val 16200000"/>
                </a:avLst>
              </a:prstGeom>
              <a:solidFill>
                <a:srgbClr val="6DBCD1"/>
              </a:solidFill>
              <a:ln>
                <a:solidFill>
                  <a:srgbClr val="2A728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Pie 127"/>
              <p:cNvSpPr/>
              <p:nvPr/>
            </p:nvSpPr>
            <p:spPr>
              <a:xfrm rot="16200000">
                <a:off x="4317053" y="1518416"/>
                <a:ext cx="269002" cy="268347"/>
              </a:xfrm>
              <a:prstGeom prst="pie">
                <a:avLst>
                  <a:gd name="adj1" fmla="val 10800000"/>
                  <a:gd name="adj2" fmla="val 16200000"/>
                </a:avLst>
              </a:prstGeom>
              <a:solidFill>
                <a:srgbClr val="FF4F4F"/>
              </a:solidFill>
              <a:ln>
                <a:solidFill>
                  <a:srgbClr val="E6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5" name="Straight Connector 24"/>
            <p:cNvCxnSpPr>
              <a:endCxn id="109" idx="2"/>
            </p:cNvCxnSpPr>
            <p:nvPr/>
          </p:nvCxnSpPr>
          <p:spPr>
            <a:xfrm flipH="1">
              <a:off x="3527891" y="3863070"/>
              <a:ext cx="333925" cy="7513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endCxn id="103" idx="3"/>
            </p:cNvCxnSpPr>
            <p:nvPr/>
          </p:nvCxnSpPr>
          <p:spPr>
            <a:xfrm flipH="1">
              <a:off x="3845746" y="3863070"/>
              <a:ext cx="16070" cy="7509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endCxn id="101" idx="2"/>
            </p:cNvCxnSpPr>
            <p:nvPr/>
          </p:nvCxnSpPr>
          <p:spPr>
            <a:xfrm>
              <a:off x="3861816" y="3863070"/>
              <a:ext cx="340438" cy="7519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endCxn id="97" idx="2"/>
            </p:cNvCxnSpPr>
            <p:nvPr/>
          </p:nvCxnSpPr>
          <p:spPr>
            <a:xfrm>
              <a:off x="4198292" y="3863070"/>
              <a:ext cx="345800" cy="7512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endCxn id="91" idx="3"/>
            </p:cNvCxnSpPr>
            <p:nvPr/>
          </p:nvCxnSpPr>
          <p:spPr>
            <a:xfrm>
              <a:off x="4198292" y="3863070"/>
              <a:ext cx="665783" cy="7516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endCxn id="89" idx="2"/>
            </p:cNvCxnSpPr>
            <p:nvPr/>
          </p:nvCxnSpPr>
          <p:spPr>
            <a:xfrm>
              <a:off x="4198292" y="3863070"/>
              <a:ext cx="1028206" cy="7408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23" idx="1"/>
            </p:cNvCxnSpPr>
            <p:nvPr/>
          </p:nvCxnSpPr>
          <p:spPr>
            <a:xfrm>
              <a:off x="3607578" y="2885996"/>
              <a:ext cx="254238" cy="721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21" idx="1"/>
            </p:cNvCxnSpPr>
            <p:nvPr/>
          </p:nvCxnSpPr>
          <p:spPr>
            <a:xfrm flipH="1">
              <a:off x="3861816" y="2887790"/>
              <a:ext cx="204531" cy="7192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19" idx="1"/>
            </p:cNvCxnSpPr>
            <p:nvPr/>
          </p:nvCxnSpPr>
          <p:spPr>
            <a:xfrm flipH="1">
              <a:off x="3861816" y="2884202"/>
              <a:ext cx="659355" cy="7228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17" idx="1"/>
            </p:cNvCxnSpPr>
            <p:nvPr/>
          </p:nvCxnSpPr>
          <p:spPr>
            <a:xfrm flipH="1">
              <a:off x="3861816" y="2882409"/>
              <a:ext cx="1105501" cy="7246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17" idx="1"/>
            </p:cNvCxnSpPr>
            <p:nvPr/>
          </p:nvCxnSpPr>
          <p:spPr>
            <a:xfrm flipH="1">
              <a:off x="4198292" y="2882409"/>
              <a:ext cx="769025" cy="7246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119" idx="1"/>
            </p:cNvCxnSpPr>
            <p:nvPr/>
          </p:nvCxnSpPr>
          <p:spPr>
            <a:xfrm flipH="1">
              <a:off x="4198292" y="2884202"/>
              <a:ext cx="322879" cy="7228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121" idx="1"/>
            </p:cNvCxnSpPr>
            <p:nvPr/>
          </p:nvCxnSpPr>
          <p:spPr>
            <a:xfrm>
              <a:off x="4066347" y="2887790"/>
              <a:ext cx="131945" cy="7192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123" idx="1"/>
            </p:cNvCxnSpPr>
            <p:nvPr/>
          </p:nvCxnSpPr>
          <p:spPr>
            <a:xfrm>
              <a:off x="3607578" y="2885996"/>
              <a:ext cx="590714" cy="721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115" idx="1"/>
              <a:endCxn id="113" idx="3"/>
            </p:cNvCxnSpPr>
            <p:nvPr/>
          </p:nvCxnSpPr>
          <p:spPr>
            <a:xfrm flipH="1">
              <a:off x="5232876" y="2884202"/>
              <a:ext cx="180147" cy="7177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20" idx="3"/>
              <a:endCxn id="111" idx="3"/>
            </p:cNvCxnSpPr>
            <p:nvPr/>
          </p:nvCxnSpPr>
          <p:spPr>
            <a:xfrm>
              <a:off x="4542732" y="2882408"/>
              <a:ext cx="334608" cy="7286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13" idx="1"/>
              <a:endCxn id="89" idx="2"/>
            </p:cNvCxnSpPr>
            <p:nvPr/>
          </p:nvCxnSpPr>
          <p:spPr>
            <a:xfrm flipH="1">
              <a:off x="5226498" y="3857989"/>
              <a:ext cx="6378" cy="7459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113" idx="1"/>
              <a:endCxn id="93" idx="2"/>
            </p:cNvCxnSpPr>
            <p:nvPr/>
          </p:nvCxnSpPr>
          <p:spPr>
            <a:xfrm flipH="1">
              <a:off x="4881648" y="3857989"/>
              <a:ext cx="351228" cy="7570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11" idx="1"/>
              <a:endCxn id="91" idx="3"/>
            </p:cNvCxnSpPr>
            <p:nvPr/>
          </p:nvCxnSpPr>
          <p:spPr>
            <a:xfrm flipH="1">
              <a:off x="4864075" y="3867133"/>
              <a:ext cx="13265" cy="7475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111" idx="1"/>
              <a:endCxn id="97" idx="2"/>
            </p:cNvCxnSpPr>
            <p:nvPr/>
          </p:nvCxnSpPr>
          <p:spPr>
            <a:xfrm flipH="1">
              <a:off x="4544092" y="3867133"/>
              <a:ext cx="333248" cy="7471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113" idx="1"/>
              <a:endCxn id="83" idx="3"/>
            </p:cNvCxnSpPr>
            <p:nvPr/>
          </p:nvCxnSpPr>
          <p:spPr>
            <a:xfrm>
              <a:off x="5232876" y="3857989"/>
              <a:ext cx="316999" cy="7481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endCxn id="124" idx="1"/>
            </p:cNvCxnSpPr>
            <p:nvPr/>
          </p:nvCxnSpPr>
          <p:spPr>
            <a:xfrm flipH="1">
              <a:off x="3629139" y="1718389"/>
              <a:ext cx="758330" cy="909781"/>
            </a:xfrm>
            <a:prstGeom prst="line">
              <a:avLst/>
            </a:prstGeom>
            <a:ln w="15875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endCxn id="121" idx="3"/>
            </p:cNvCxnSpPr>
            <p:nvPr/>
          </p:nvCxnSpPr>
          <p:spPr>
            <a:xfrm flipH="1">
              <a:off x="4066347" y="1718389"/>
              <a:ext cx="321122" cy="913369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endCxn id="117" idx="3"/>
            </p:cNvCxnSpPr>
            <p:nvPr/>
          </p:nvCxnSpPr>
          <p:spPr>
            <a:xfrm>
              <a:off x="4395274" y="1715156"/>
              <a:ext cx="572043" cy="911221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endCxn id="118" idx="1"/>
            </p:cNvCxnSpPr>
            <p:nvPr/>
          </p:nvCxnSpPr>
          <p:spPr>
            <a:xfrm>
              <a:off x="4545621" y="1717791"/>
              <a:ext cx="443257" cy="906792"/>
            </a:xfrm>
            <a:prstGeom prst="line">
              <a:avLst/>
            </a:prstGeom>
            <a:ln w="15875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endCxn id="119" idx="3"/>
            </p:cNvCxnSpPr>
            <p:nvPr/>
          </p:nvCxnSpPr>
          <p:spPr>
            <a:xfrm flipH="1">
              <a:off x="4521171" y="1717791"/>
              <a:ext cx="24450" cy="910379"/>
            </a:xfrm>
            <a:prstGeom prst="line">
              <a:avLst/>
            </a:prstGeom>
            <a:ln w="15875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endCxn id="121" idx="3"/>
            </p:cNvCxnSpPr>
            <p:nvPr/>
          </p:nvCxnSpPr>
          <p:spPr>
            <a:xfrm flipH="1">
              <a:off x="4066347" y="1717791"/>
              <a:ext cx="479274" cy="913967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82"/>
            <p:cNvGrpSpPr/>
            <p:nvPr/>
          </p:nvGrpSpPr>
          <p:grpSpPr>
            <a:xfrm>
              <a:off x="3479562" y="2628170"/>
              <a:ext cx="277593" cy="257826"/>
              <a:chOff x="4219287" y="2715768"/>
              <a:chExt cx="277593" cy="257826"/>
            </a:xfrm>
          </p:grpSpPr>
          <p:sp>
            <p:nvSpPr>
              <p:cNvPr id="123" name="Pie 122"/>
              <p:cNvSpPr/>
              <p:nvPr/>
            </p:nvSpPr>
            <p:spPr>
              <a:xfrm>
                <a:off x="4219287" y="2717562"/>
                <a:ext cx="256032" cy="256032"/>
              </a:xfrm>
              <a:prstGeom prst="pie">
                <a:avLst>
                  <a:gd name="adj1" fmla="val 5522722"/>
                  <a:gd name="adj2" fmla="val 1620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Pie 123"/>
              <p:cNvSpPr/>
              <p:nvPr/>
            </p:nvSpPr>
            <p:spPr>
              <a:xfrm rot="10800000">
                <a:off x="4240848" y="2715768"/>
                <a:ext cx="256032" cy="256032"/>
              </a:xfrm>
              <a:prstGeom prst="pie">
                <a:avLst>
                  <a:gd name="adj1" fmla="val 5522722"/>
                  <a:gd name="adj2" fmla="val 16200000"/>
                </a:avLst>
              </a:prstGeom>
              <a:solidFill>
                <a:srgbClr val="FAE87A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Group 585"/>
            <p:cNvGrpSpPr/>
            <p:nvPr/>
          </p:nvGrpSpPr>
          <p:grpSpPr>
            <a:xfrm>
              <a:off x="3938331" y="2629964"/>
              <a:ext cx="277593" cy="257826"/>
              <a:chOff x="4219287" y="2715768"/>
              <a:chExt cx="277593" cy="257826"/>
            </a:xfrm>
          </p:grpSpPr>
          <p:sp>
            <p:nvSpPr>
              <p:cNvPr id="121" name="Pie 120"/>
              <p:cNvSpPr/>
              <p:nvPr/>
            </p:nvSpPr>
            <p:spPr>
              <a:xfrm>
                <a:off x="4219287" y="2717562"/>
                <a:ext cx="256032" cy="256032"/>
              </a:xfrm>
              <a:prstGeom prst="pie">
                <a:avLst>
                  <a:gd name="adj1" fmla="val 5522722"/>
                  <a:gd name="adj2" fmla="val 1620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Pie 121"/>
              <p:cNvSpPr/>
              <p:nvPr/>
            </p:nvSpPr>
            <p:spPr>
              <a:xfrm rot="10800000">
                <a:off x="4240848" y="2715768"/>
                <a:ext cx="256032" cy="256032"/>
              </a:xfrm>
              <a:prstGeom prst="pie">
                <a:avLst>
                  <a:gd name="adj1" fmla="val 5522722"/>
                  <a:gd name="adj2" fmla="val 16200000"/>
                </a:avLst>
              </a:prstGeom>
              <a:solidFill>
                <a:srgbClr val="FAE87A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4" name="Group 588"/>
            <p:cNvGrpSpPr/>
            <p:nvPr/>
          </p:nvGrpSpPr>
          <p:grpSpPr>
            <a:xfrm>
              <a:off x="4393155" y="2626376"/>
              <a:ext cx="277593" cy="257826"/>
              <a:chOff x="4219287" y="2715768"/>
              <a:chExt cx="277593" cy="257826"/>
            </a:xfrm>
          </p:grpSpPr>
          <p:sp>
            <p:nvSpPr>
              <p:cNvPr id="119" name="Pie 118"/>
              <p:cNvSpPr/>
              <p:nvPr/>
            </p:nvSpPr>
            <p:spPr>
              <a:xfrm>
                <a:off x="4219287" y="2717562"/>
                <a:ext cx="256032" cy="256032"/>
              </a:xfrm>
              <a:prstGeom prst="pie">
                <a:avLst>
                  <a:gd name="adj1" fmla="val 5522722"/>
                  <a:gd name="adj2" fmla="val 1620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Pie 119"/>
              <p:cNvSpPr/>
              <p:nvPr/>
            </p:nvSpPr>
            <p:spPr>
              <a:xfrm rot="10800000">
                <a:off x="4240848" y="2715768"/>
                <a:ext cx="256032" cy="256032"/>
              </a:xfrm>
              <a:prstGeom prst="pie">
                <a:avLst>
                  <a:gd name="adj1" fmla="val 5522722"/>
                  <a:gd name="adj2" fmla="val 16200000"/>
                </a:avLst>
              </a:prstGeom>
              <a:solidFill>
                <a:srgbClr val="FAE87A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5" name="Group 591"/>
            <p:cNvGrpSpPr/>
            <p:nvPr/>
          </p:nvGrpSpPr>
          <p:grpSpPr>
            <a:xfrm>
              <a:off x="4839301" y="2624583"/>
              <a:ext cx="277593" cy="257826"/>
              <a:chOff x="4219287" y="2715768"/>
              <a:chExt cx="277593" cy="257826"/>
            </a:xfrm>
          </p:grpSpPr>
          <p:sp>
            <p:nvSpPr>
              <p:cNvPr id="117" name="Pie 116"/>
              <p:cNvSpPr/>
              <p:nvPr/>
            </p:nvSpPr>
            <p:spPr>
              <a:xfrm>
                <a:off x="4219287" y="2717562"/>
                <a:ext cx="256032" cy="256032"/>
              </a:xfrm>
              <a:prstGeom prst="pie">
                <a:avLst>
                  <a:gd name="adj1" fmla="val 5522722"/>
                  <a:gd name="adj2" fmla="val 1620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Pie 117"/>
              <p:cNvSpPr/>
              <p:nvPr/>
            </p:nvSpPr>
            <p:spPr>
              <a:xfrm rot="10800000">
                <a:off x="4240848" y="2715768"/>
                <a:ext cx="256032" cy="256032"/>
              </a:xfrm>
              <a:prstGeom prst="pie">
                <a:avLst>
                  <a:gd name="adj1" fmla="val 5522722"/>
                  <a:gd name="adj2" fmla="val 16200000"/>
                </a:avLst>
              </a:prstGeom>
              <a:solidFill>
                <a:srgbClr val="FAE87A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6" name="Group 594"/>
            <p:cNvGrpSpPr/>
            <p:nvPr/>
          </p:nvGrpSpPr>
          <p:grpSpPr>
            <a:xfrm>
              <a:off x="5285007" y="2626376"/>
              <a:ext cx="277593" cy="257826"/>
              <a:chOff x="4219287" y="2715768"/>
              <a:chExt cx="277593" cy="257826"/>
            </a:xfrm>
          </p:grpSpPr>
          <p:sp>
            <p:nvSpPr>
              <p:cNvPr id="115" name="Pie 114"/>
              <p:cNvSpPr/>
              <p:nvPr/>
            </p:nvSpPr>
            <p:spPr>
              <a:xfrm>
                <a:off x="4219287" y="2717562"/>
                <a:ext cx="256032" cy="256032"/>
              </a:xfrm>
              <a:prstGeom prst="pie">
                <a:avLst>
                  <a:gd name="adj1" fmla="val 5522722"/>
                  <a:gd name="adj2" fmla="val 1620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Pie 115"/>
              <p:cNvSpPr/>
              <p:nvPr/>
            </p:nvSpPr>
            <p:spPr>
              <a:xfrm rot="10800000">
                <a:off x="4240848" y="2715768"/>
                <a:ext cx="256032" cy="256032"/>
              </a:xfrm>
              <a:prstGeom prst="pie">
                <a:avLst>
                  <a:gd name="adj1" fmla="val 5522722"/>
                  <a:gd name="adj2" fmla="val 16200000"/>
                </a:avLst>
              </a:prstGeom>
              <a:solidFill>
                <a:srgbClr val="FAE87A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7" name="Straight Connector 56"/>
            <p:cNvCxnSpPr>
              <a:stCxn id="115" idx="1"/>
            </p:cNvCxnSpPr>
            <p:nvPr/>
          </p:nvCxnSpPr>
          <p:spPr>
            <a:xfrm flipH="1">
              <a:off x="4198292" y="2884202"/>
              <a:ext cx="1214731" cy="7228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115" idx="1"/>
            </p:cNvCxnSpPr>
            <p:nvPr/>
          </p:nvCxnSpPr>
          <p:spPr>
            <a:xfrm flipH="1">
              <a:off x="3861816" y="2884202"/>
              <a:ext cx="1551207" cy="7228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endCxn id="115" idx="3"/>
            </p:cNvCxnSpPr>
            <p:nvPr/>
          </p:nvCxnSpPr>
          <p:spPr>
            <a:xfrm>
              <a:off x="4546960" y="1714558"/>
              <a:ext cx="866063" cy="913612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628824" y="2756186"/>
              <a:ext cx="441452" cy="3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993132" y="2749011"/>
              <a:ext cx="441452" cy="3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02"/>
            <p:cNvGrpSpPr/>
            <p:nvPr/>
          </p:nvGrpSpPr>
          <p:grpSpPr>
            <a:xfrm>
              <a:off x="5104860" y="3597894"/>
              <a:ext cx="277593" cy="260095"/>
              <a:chOff x="5714460" y="3419856"/>
              <a:chExt cx="277593" cy="260095"/>
            </a:xfrm>
          </p:grpSpPr>
          <p:sp>
            <p:nvSpPr>
              <p:cNvPr id="113" name="Pie 112"/>
              <p:cNvSpPr/>
              <p:nvPr/>
            </p:nvSpPr>
            <p:spPr>
              <a:xfrm>
                <a:off x="5714460" y="3423919"/>
                <a:ext cx="256032" cy="256032"/>
              </a:xfrm>
              <a:prstGeom prst="pie">
                <a:avLst>
                  <a:gd name="adj1" fmla="val 5522722"/>
                  <a:gd name="adj2" fmla="val 16200000"/>
                </a:avLst>
              </a:prstGeom>
              <a:solidFill>
                <a:srgbClr val="00AAE6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Pie 113"/>
              <p:cNvSpPr/>
              <p:nvPr/>
            </p:nvSpPr>
            <p:spPr>
              <a:xfrm rot="10800000">
                <a:off x="5736021" y="3419856"/>
                <a:ext cx="256032" cy="256032"/>
              </a:xfrm>
              <a:prstGeom prst="pie">
                <a:avLst>
                  <a:gd name="adj1" fmla="val 5522722"/>
                  <a:gd name="adj2" fmla="val 16200000"/>
                </a:avLst>
              </a:prstGeom>
              <a:solidFill>
                <a:srgbClr val="FB9879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Group 605"/>
            <p:cNvGrpSpPr/>
            <p:nvPr/>
          </p:nvGrpSpPr>
          <p:grpSpPr>
            <a:xfrm>
              <a:off x="4749324" y="3607038"/>
              <a:ext cx="277593" cy="260095"/>
              <a:chOff x="5714460" y="3419856"/>
              <a:chExt cx="277593" cy="260095"/>
            </a:xfrm>
          </p:grpSpPr>
          <p:sp>
            <p:nvSpPr>
              <p:cNvPr id="111" name="Pie 110"/>
              <p:cNvSpPr/>
              <p:nvPr/>
            </p:nvSpPr>
            <p:spPr>
              <a:xfrm>
                <a:off x="5714460" y="3423919"/>
                <a:ext cx="256032" cy="256032"/>
              </a:xfrm>
              <a:prstGeom prst="pie">
                <a:avLst>
                  <a:gd name="adj1" fmla="val 5522722"/>
                  <a:gd name="adj2" fmla="val 16200000"/>
                </a:avLst>
              </a:prstGeom>
              <a:solidFill>
                <a:srgbClr val="00AAE6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Pie 111"/>
              <p:cNvSpPr/>
              <p:nvPr/>
            </p:nvSpPr>
            <p:spPr>
              <a:xfrm rot="10800000">
                <a:off x="5736021" y="3419856"/>
                <a:ext cx="256032" cy="256032"/>
              </a:xfrm>
              <a:prstGeom prst="pie">
                <a:avLst>
                  <a:gd name="adj1" fmla="val 5522722"/>
                  <a:gd name="adj2" fmla="val 16200000"/>
                </a:avLst>
              </a:prstGeom>
              <a:solidFill>
                <a:srgbClr val="FB9879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4" name="Curved Connector 63"/>
            <p:cNvCxnSpPr>
              <a:stCxn id="123" idx="3"/>
              <a:endCxn id="119" idx="3"/>
            </p:cNvCxnSpPr>
            <p:nvPr/>
          </p:nvCxnSpPr>
          <p:spPr>
            <a:xfrm rot="5400000" flipH="1" flipV="1">
              <a:off x="4063477" y="2172271"/>
              <a:ext cx="1794" cy="913593"/>
            </a:xfrm>
            <a:prstGeom prst="curvedConnector3">
              <a:avLst>
                <a:gd name="adj1" fmla="val 1284247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urved Connector 64"/>
            <p:cNvCxnSpPr>
              <a:stCxn id="121" idx="3"/>
              <a:endCxn id="115" idx="3"/>
            </p:cNvCxnSpPr>
            <p:nvPr/>
          </p:nvCxnSpPr>
          <p:spPr>
            <a:xfrm rot="5400000" flipH="1" flipV="1">
              <a:off x="4737891" y="1956626"/>
              <a:ext cx="3588" cy="1346676"/>
            </a:xfrm>
            <a:prstGeom prst="curvedConnector3">
              <a:avLst>
                <a:gd name="adj1" fmla="val 647123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10"/>
            <p:cNvGrpSpPr>
              <a:grpSpLocks noChangeAspect="1"/>
            </p:cNvGrpSpPr>
            <p:nvPr/>
          </p:nvGrpSpPr>
          <p:grpSpPr>
            <a:xfrm>
              <a:off x="3380615" y="4614159"/>
              <a:ext cx="277736" cy="276290"/>
              <a:chOff x="1828800" y="1651478"/>
              <a:chExt cx="288633" cy="288013"/>
            </a:xfrm>
          </p:grpSpPr>
          <p:sp>
            <p:nvSpPr>
              <p:cNvPr id="107" name="Pie 106"/>
              <p:cNvSpPr/>
              <p:nvPr/>
            </p:nvSpPr>
            <p:spPr>
              <a:xfrm>
                <a:off x="1829090" y="1651478"/>
                <a:ext cx="269003" cy="268345"/>
              </a:xfrm>
              <a:prstGeom prst="pie">
                <a:avLst>
                  <a:gd name="adj1" fmla="val 10800000"/>
                  <a:gd name="adj2" fmla="val 162000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Pie 107"/>
              <p:cNvSpPr/>
              <p:nvPr/>
            </p:nvSpPr>
            <p:spPr>
              <a:xfrm rot="10800000">
                <a:off x="1848430" y="1670816"/>
                <a:ext cx="269003" cy="268345"/>
              </a:xfrm>
              <a:prstGeom prst="pie">
                <a:avLst>
                  <a:gd name="adj1" fmla="val 10800000"/>
                  <a:gd name="adj2" fmla="val 16200000"/>
                </a:avLst>
              </a:prstGeom>
              <a:solidFill>
                <a:srgbClr val="90C5E0"/>
              </a:solidFill>
              <a:ln>
                <a:solidFill>
                  <a:srgbClr val="3082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Pie 108"/>
              <p:cNvSpPr/>
              <p:nvPr/>
            </p:nvSpPr>
            <p:spPr>
              <a:xfrm rot="5400000">
                <a:off x="1847353" y="1652095"/>
                <a:ext cx="269002" cy="268347"/>
              </a:xfrm>
              <a:prstGeom prst="pie">
                <a:avLst>
                  <a:gd name="adj1" fmla="val 10800000"/>
                  <a:gd name="adj2" fmla="val 16200000"/>
                </a:avLst>
              </a:prstGeom>
              <a:solidFill>
                <a:srgbClr val="E094D5"/>
              </a:solidFill>
              <a:ln>
                <a:solidFill>
                  <a:srgbClr val="B944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Pie 109"/>
              <p:cNvSpPr/>
              <p:nvPr/>
            </p:nvSpPr>
            <p:spPr>
              <a:xfrm rot="16200000">
                <a:off x="1828473" y="1670816"/>
                <a:ext cx="269002" cy="268347"/>
              </a:xfrm>
              <a:prstGeom prst="pie">
                <a:avLst>
                  <a:gd name="adj1" fmla="val 10800000"/>
                  <a:gd name="adj2" fmla="val 1620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7057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7" name="Group 615"/>
            <p:cNvGrpSpPr>
              <a:grpSpLocks noChangeAspect="1"/>
            </p:cNvGrpSpPr>
            <p:nvPr/>
          </p:nvGrpSpPr>
          <p:grpSpPr>
            <a:xfrm>
              <a:off x="3716043" y="4614016"/>
              <a:ext cx="277736" cy="276290"/>
              <a:chOff x="1828800" y="1651478"/>
              <a:chExt cx="288633" cy="288013"/>
            </a:xfrm>
          </p:grpSpPr>
          <p:sp>
            <p:nvSpPr>
              <p:cNvPr id="103" name="Pie 102"/>
              <p:cNvSpPr/>
              <p:nvPr/>
            </p:nvSpPr>
            <p:spPr>
              <a:xfrm>
                <a:off x="1829090" y="1651478"/>
                <a:ext cx="269003" cy="268345"/>
              </a:xfrm>
              <a:prstGeom prst="pie">
                <a:avLst>
                  <a:gd name="adj1" fmla="val 10800000"/>
                  <a:gd name="adj2" fmla="val 162000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Pie 103"/>
              <p:cNvSpPr/>
              <p:nvPr/>
            </p:nvSpPr>
            <p:spPr>
              <a:xfrm rot="10800000">
                <a:off x="1848430" y="1670816"/>
                <a:ext cx="269003" cy="268345"/>
              </a:xfrm>
              <a:prstGeom prst="pie">
                <a:avLst>
                  <a:gd name="adj1" fmla="val 10800000"/>
                  <a:gd name="adj2" fmla="val 16200000"/>
                </a:avLst>
              </a:prstGeom>
              <a:solidFill>
                <a:srgbClr val="90C5E0"/>
              </a:solidFill>
              <a:ln>
                <a:solidFill>
                  <a:srgbClr val="3082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Pie 104"/>
              <p:cNvSpPr/>
              <p:nvPr/>
            </p:nvSpPr>
            <p:spPr>
              <a:xfrm rot="5400000">
                <a:off x="1847353" y="1652095"/>
                <a:ext cx="269002" cy="268347"/>
              </a:xfrm>
              <a:prstGeom prst="pie">
                <a:avLst>
                  <a:gd name="adj1" fmla="val 10800000"/>
                  <a:gd name="adj2" fmla="val 16200000"/>
                </a:avLst>
              </a:prstGeom>
              <a:solidFill>
                <a:srgbClr val="E094D5"/>
              </a:solidFill>
              <a:ln>
                <a:solidFill>
                  <a:srgbClr val="B944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Pie 105"/>
              <p:cNvSpPr/>
              <p:nvPr/>
            </p:nvSpPr>
            <p:spPr>
              <a:xfrm rot="16200000">
                <a:off x="1828473" y="1670816"/>
                <a:ext cx="269002" cy="268347"/>
              </a:xfrm>
              <a:prstGeom prst="pie">
                <a:avLst>
                  <a:gd name="adj1" fmla="val 10800000"/>
                  <a:gd name="adj2" fmla="val 1620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7057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8" name="Group 620"/>
            <p:cNvGrpSpPr>
              <a:grpSpLocks noChangeAspect="1"/>
            </p:cNvGrpSpPr>
            <p:nvPr/>
          </p:nvGrpSpPr>
          <p:grpSpPr>
            <a:xfrm>
              <a:off x="4054978" y="4614730"/>
              <a:ext cx="277736" cy="276290"/>
              <a:chOff x="1828800" y="1651478"/>
              <a:chExt cx="288633" cy="288013"/>
            </a:xfrm>
          </p:grpSpPr>
          <p:sp>
            <p:nvSpPr>
              <p:cNvPr id="99" name="Pie 98"/>
              <p:cNvSpPr/>
              <p:nvPr/>
            </p:nvSpPr>
            <p:spPr>
              <a:xfrm>
                <a:off x="1829090" y="1651478"/>
                <a:ext cx="269003" cy="268345"/>
              </a:xfrm>
              <a:prstGeom prst="pie">
                <a:avLst>
                  <a:gd name="adj1" fmla="val 10800000"/>
                  <a:gd name="adj2" fmla="val 162000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Pie 99"/>
              <p:cNvSpPr/>
              <p:nvPr/>
            </p:nvSpPr>
            <p:spPr>
              <a:xfrm rot="10800000">
                <a:off x="1848430" y="1670816"/>
                <a:ext cx="269003" cy="268345"/>
              </a:xfrm>
              <a:prstGeom prst="pie">
                <a:avLst>
                  <a:gd name="adj1" fmla="val 10800000"/>
                  <a:gd name="adj2" fmla="val 16200000"/>
                </a:avLst>
              </a:prstGeom>
              <a:solidFill>
                <a:srgbClr val="90C5E0"/>
              </a:solidFill>
              <a:ln>
                <a:solidFill>
                  <a:srgbClr val="3082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Pie 100"/>
              <p:cNvSpPr/>
              <p:nvPr/>
            </p:nvSpPr>
            <p:spPr>
              <a:xfrm rot="5400000">
                <a:off x="1847353" y="1652095"/>
                <a:ext cx="269002" cy="268347"/>
              </a:xfrm>
              <a:prstGeom prst="pie">
                <a:avLst>
                  <a:gd name="adj1" fmla="val 10800000"/>
                  <a:gd name="adj2" fmla="val 16200000"/>
                </a:avLst>
              </a:prstGeom>
              <a:solidFill>
                <a:srgbClr val="E094D5"/>
              </a:solidFill>
              <a:ln>
                <a:solidFill>
                  <a:srgbClr val="B944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Pie 101"/>
              <p:cNvSpPr/>
              <p:nvPr/>
            </p:nvSpPr>
            <p:spPr>
              <a:xfrm rot="16200000">
                <a:off x="1828473" y="1670816"/>
                <a:ext cx="269002" cy="268347"/>
              </a:xfrm>
              <a:prstGeom prst="pie">
                <a:avLst>
                  <a:gd name="adj1" fmla="val 10800000"/>
                  <a:gd name="adj2" fmla="val 1620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7057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9" name="Group 625"/>
            <p:cNvGrpSpPr>
              <a:grpSpLocks noChangeAspect="1"/>
            </p:cNvGrpSpPr>
            <p:nvPr/>
          </p:nvGrpSpPr>
          <p:grpSpPr>
            <a:xfrm>
              <a:off x="4396816" y="4614016"/>
              <a:ext cx="277736" cy="276290"/>
              <a:chOff x="1828800" y="1651478"/>
              <a:chExt cx="288633" cy="288013"/>
            </a:xfrm>
          </p:grpSpPr>
          <p:sp>
            <p:nvSpPr>
              <p:cNvPr id="95" name="Pie 94"/>
              <p:cNvSpPr/>
              <p:nvPr/>
            </p:nvSpPr>
            <p:spPr>
              <a:xfrm>
                <a:off x="1829090" y="1651478"/>
                <a:ext cx="269003" cy="268345"/>
              </a:xfrm>
              <a:prstGeom prst="pie">
                <a:avLst>
                  <a:gd name="adj1" fmla="val 10800000"/>
                  <a:gd name="adj2" fmla="val 162000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Pie 95"/>
              <p:cNvSpPr/>
              <p:nvPr/>
            </p:nvSpPr>
            <p:spPr>
              <a:xfrm rot="10800000">
                <a:off x="1848430" y="1670816"/>
                <a:ext cx="269003" cy="268345"/>
              </a:xfrm>
              <a:prstGeom prst="pie">
                <a:avLst>
                  <a:gd name="adj1" fmla="val 10800000"/>
                  <a:gd name="adj2" fmla="val 16200000"/>
                </a:avLst>
              </a:prstGeom>
              <a:solidFill>
                <a:srgbClr val="90C5E0"/>
              </a:solidFill>
              <a:ln>
                <a:solidFill>
                  <a:srgbClr val="3082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Pie 96"/>
              <p:cNvSpPr/>
              <p:nvPr/>
            </p:nvSpPr>
            <p:spPr>
              <a:xfrm rot="5400000">
                <a:off x="1847353" y="1652095"/>
                <a:ext cx="269002" cy="268347"/>
              </a:xfrm>
              <a:prstGeom prst="pie">
                <a:avLst>
                  <a:gd name="adj1" fmla="val 10800000"/>
                  <a:gd name="adj2" fmla="val 16200000"/>
                </a:avLst>
              </a:prstGeom>
              <a:solidFill>
                <a:srgbClr val="E094D5"/>
              </a:solidFill>
              <a:ln>
                <a:solidFill>
                  <a:srgbClr val="B944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Pie 97"/>
              <p:cNvSpPr/>
              <p:nvPr/>
            </p:nvSpPr>
            <p:spPr>
              <a:xfrm rot="16200000">
                <a:off x="1828473" y="1670816"/>
                <a:ext cx="269002" cy="268347"/>
              </a:xfrm>
              <a:prstGeom prst="pie">
                <a:avLst>
                  <a:gd name="adj1" fmla="val 10800000"/>
                  <a:gd name="adj2" fmla="val 1620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7057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0" name="Group 630"/>
            <p:cNvGrpSpPr>
              <a:grpSpLocks noChangeAspect="1"/>
            </p:cNvGrpSpPr>
            <p:nvPr/>
          </p:nvGrpSpPr>
          <p:grpSpPr>
            <a:xfrm>
              <a:off x="4734372" y="4614730"/>
              <a:ext cx="277736" cy="276290"/>
              <a:chOff x="1828800" y="1651478"/>
              <a:chExt cx="288633" cy="288013"/>
            </a:xfrm>
          </p:grpSpPr>
          <p:sp>
            <p:nvSpPr>
              <p:cNvPr id="91" name="Pie 90"/>
              <p:cNvSpPr/>
              <p:nvPr/>
            </p:nvSpPr>
            <p:spPr>
              <a:xfrm>
                <a:off x="1829090" y="1651478"/>
                <a:ext cx="269003" cy="268345"/>
              </a:xfrm>
              <a:prstGeom prst="pie">
                <a:avLst>
                  <a:gd name="adj1" fmla="val 10800000"/>
                  <a:gd name="adj2" fmla="val 162000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Pie 91"/>
              <p:cNvSpPr/>
              <p:nvPr/>
            </p:nvSpPr>
            <p:spPr>
              <a:xfrm rot="10800000">
                <a:off x="1848430" y="1670816"/>
                <a:ext cx="269003" cy="268345"/>
              </a:xfrm>
              <a:prstGeom prst="pie">
                <a:avLst>
                  <a:gd name="adj1" fmla="val 10800000"/>
                  <a:gd name="adj2" fmla="val 16200000"/>
                </a:avLst>
              </a:prstGeom>
              <a:solidFill>
                <a:srgbClr val="90C5E0"/>
              </a:solidFill>
              <a:ln>
                <a:solidFill>
                  <a:srgbClr val="3082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Pie 92"/>
              <p:cNvSpPr/>
              <p:nvPr/>
            </p:nvSpPr>
            <p:spPr>
              <a:xfrm rot="5400000">
                <a:off x="1847353" y="1652095"/>
                <a:ext cx="269002" cy="268347"/>
              </a:xfrm>
              <a:prstGeom prst="pie">
                <a:avLst>
                  <a:gd name="adj1" fmla="val 10800000"/>
                  <a:gd name="adj2" fmla="val 16200000"/>
                </a:avLst>
              </a:prstGeom>
              <a:solidFill>
                <a:srgbClr val="E094D5"/>
              </a:solidFill>
              <a:ln>
                <a:solidFill>
                  <a:srgbClr val="B944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Pie 93"/>
              <p:cNvSpPr/>
              <p:nvPr/>
            </p:nvSpPr>
            <p:spPr>
              <a:xfrm rot="16200000">
                <a:off x="1828473" y="1670816"/>
                <a:ext cx="269002" cy="268347"/>
              </a:xfrm>
              <a:prstGeom prst="pie">
                <a:avLst>
                  <a:gd name="adj1" fmla="val 10800000"/>
                  <a:gd name="adj2" fmla="val 1620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7057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1" name="Group 635"/>
            <p:cNvGrpSpPr>
              <a:grpSpLocks noChangeAspect="1"/>
            </p:cNvGrpSpPr>
            <p:nvPr/>
          </p:nvGrpSpPr>
          <p:grpSpPr>
            <a:xfrm>
              <a:off x="5079222" y="4603624"/>
              <a:ext cx="277736" cy="276290"/>
              <a:chOff x="1828800" y="1651478"/>
              <a:chExt cx="288633" cy="288013"/>
            </a:xfrm>
          </p:grpSpPr>
          <p:sp>
            <p:nvSpPr>
              <p:cNvPr id="87" name="Pie 86"/>
              <p:cNvSpPr/>
              <p:nvPr/>
            </p:nvSpPr>
            <p:spPr>
              <a:xfrm>
                <a:off x="1829090" y="1651478"/>
                <a:ext cx="269003" cy="268345"/>
              </a:xfrm>
              <a:prstGeom prst="pie">
                <a:avLst>
                  <a:gd name="adj1" fmla="val 10800000"/>
                  <a:gd name="adj2" fmla="val 162000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Pie 87"/>
              <p:cNvSpPr/>
              <p:nvPr/>
            </p:nvSpPr>
            <p:spPr>
              <a:xfrm rot="10800000">
                <a:off x="1848430" y="1670816"/>
                <a:ext cx="269003" cy="268345"/>
              </a:xfrm>
              <a:prstGeom prst="pie">
                <a:avLst>
                  <a:gd name="adj1" fmla="val 10800000"/>
                  <a:gd name="adj2" fmla="val 16200000"/>
                </a:avLst>
              </a:prstGeom>
              <a:solidFill>
                <a:srgbClr val="90C5E0"/>
              </a:solidFill>
              <a:ln>
                <a:solidFill>
                  <a:srgbClr val="3082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Pie 88"/>
              <p:cNvSpPr/>
              <p:nvPr/>
            </p:nvSpPr>
            <p:spPr>
              <a:xfrm rot="5400000">
                <a:off x="1847353" y="1652095"/>
                <a:ext cx="269002" cy="268347"/>
              </a:xfrm>
              <a:prstGeom prst="pie">
                <a:avLst>
                  <a:gd name="adj1" fmla="val 10800000"/>
                  <a:gd name="adj2" fmla="val 16200000"/>
                </a:avLst>
              </a:prstGeom>
              <a:solidFill>
                <a:srgbClr val="E094D5"/>
              </a:solidFill>
              <a:ln>
                <a:solidFill>
                  <a:srgbClr val="B944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Pie 89"/>
              <p:cNvSpPr/>
              <p:nvPr/>
            </p:nvSpPr>
            <p:spPr>
              <a:xfrm rot="16200000">
                <a:off x="1828473" y="1670816"/>
                <a:ext cx="269002" cy="268347"/>
              </a:xfrm>
              <a:prstGeom prst="pie">
                <a:avLst>
                  <a:gd name="adj1" fmla="val 10800000"/>
                  <a:gd name="adj2" fmla="val 1620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7057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2" name="Group 640"/>
            <p:cNvGrpSpPr>
              <a:grpSpLocks noChangeAspect="1"/>
            </p:cNvGrpSpPr>
            <p:nvPr/>
          </p:nvGrpSpPr>
          <p:grpSpPr>
            <a:xfrm>
              <a:off x="5420172" y="4606184"/>
              <a:ext cx="277736" cy="276290"/>
              <a:chOff x="1828800" y="1651478"/>
              <a:chExt cx="288633" cy="288013"/>
            </a:xfrm>
          </p:grpSpPr>
          <p:sp>
            <p:nvSpPr>
              <p:cNvPr id="83" name="Pie 82"/>
              <p:cNvSpPr/>
              <p:nvPr/>
            </p:nvSpPr>
            <p:spPr>
              <a:xfrm>
                <a:off x="1829090" y="1651478"/>
                <a:ext cx="269003" cy="268345"/>
              </a:xfrm>
              <a:prstGeom prst="pie">
                <a:avLst>
                  <a:gd name="adj1" fmla="val 10800000"/>
                  <a:gd name="adj2" fmla="val 162000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Pie 83"/>
              <p:cNvSpPr/>
              <p:nvPr/>
            </p:nvSpPr>
            <p:spPr>
              <a:xfrm rot="10800000">
                <a:off x="1848430" y="1670816"/>
                <a:ext cx="269003" cy="268345"/>
              </a:xfrm>
              <a:prstGeom prst="pie">
                <a:avLst>
                  <a:gd name="adj1" fmla="val 10800000"/>
                  <a:gd name="adj2" fmla="val 16200000"/>
                </a:avLst>
              </a:prstGeom>
              <a:solidFill>
                <a:srgbClr val="90C5E0"/>
              </a:solidFill>
              <a:ln>
                <a:solidFill>
                  <a:srgbClr val="3082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Pie 84"/>
              <p:cNvSpPr/>
              <p:nvPr/>
            </p:nvSpPr>
            <p:spPr>
              <a:xfrm rot="5400000">
                <a:off x="1847353" y="1652095"/>
                <a:ext cx="269002" cy="268347"/>
              </a:xfrm>
              <a:prstGeom prst="pie">
                <a:avLst>
                  <a:gd name="adj1" fmla="val 10800000"/>
                  <a:gd name="adj2" fmla="val 16200000"/>
                </a:avLst>
              </a:prstGeom>
              <a:solidFill>
                <a:srgbClr val="E094D5"/>
              </a:solidFill>
              <a:ln>
                <a:solidFill>
                  <a:srgbClr val="B944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Pie 85"/>
              <p:cNvSpPr/>
              <p:nvPr/>
            </p:nvSpPr>
            <p:spPr>
              <a:xfrm rot="16200000">
                <a:off x="1828473" y="1670816"/>
                <a:ext cx="269002" cy="268347"/>
              </a:xfrm>
              <a:prstGeom prst="pie">
                <a:avLst>
                  <a:gd name="adj1" fmla="val 10800000"/>
                  <a:gd name="adj2" fmla="val 1620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7057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3" name="Group 645"/>
            <p:cNvGrpSpPr>
              <a:grpSpLocks noChangeAspect="1"/>
            </p:cNvGrpSpPr>
            <p:nvPr/>
          </p:nvGrpSpPr>
          <p:grpSpPr>
            <a:xfrm>
              <a:off x="3720409" y="3611369"/>
              <a:ext cx="277736" cy="276290"/>
              <a:chOff x="1828800" y="1651478"/>
              <a:chExt cx="288633" cy="288013"/>
            </a:xfrm>
          </p:grpSpPr>
          <p:sp>
            <p:nvSpPr>
              <p:cNvPr id="79" name="Pie 78"/>
              <p:cNvSpPr/>
              <p:nvPr/>
            </p:nvSpPr>
            <p:spPr>
              <a:xfrm>
                <a:off x="1829090" y="1651478"/>
                <a:ext cx="269003" cy="268345"/>
              </a:xfrm>
              <a:prstGeom prst="pie">
                <a:avLst>
                  <a:gd name="adj1" fmla="val 10800000"/>
                  <a:gd name="adj2" fmla="val 162000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Pie 79"/>
              <p:cNvSpPr/>
              <p:nvPr/>
            </p:nvSpPr>
            <p:spPr>
              <a:xfrm rot="10800000">
                <a:off x="1848430" y="1670816"/>
                <a:ext cx="269003" cy="268345"/>
              </a:xfrm>
              <a:prstGeom prst="pie">
                <a:avLst>
                  <a:gd name="adj1" fmla="val 10800000"/>
                  <a:gd name="adj2" fmla="val 16200000"/>
                </a:avLst>
              </a:prstGeom>
              <a:solidFill>
                <a:srgbClr val="90C5E0"/>
              </a:solidFill>
              <a:ln>
                <a:solidFill>
                  <a:srgbClr val="3082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Pie 80"/>
              <p:cNvSpPr/>
              <p:nvPr/>
            </p:nvSpPr>
            <p:spPr>
              <a:xfrm rot="5400000">
                <a:off x="1847353" y="1652095"/>
                <a:ext cx="269002" cy="268347"/>
              </a:xfrm>
              <a:prstGeom prst="pie">
                <a:avLst>
                  <a:gd name="adj1" fmla="val 10800000"/>
                  <a:gd name="adj2" fmla="val 16200000"/>
                </a:avLst>
              </a:prstGeom>
              <a:solidFill>
                <a:srgbClr val="E094D5"/>
              </a:solidFill>
              <a:ln>
                <a:solidFill>
                  <a:srgbClr val="B944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Pie 81"/>
              <p:cNvSpPr/>
              <p:nvPr/>
            </p:nvSpPr>
            <p:spPr>
              <a:xfrm rot="16200000">
                <a:off x="1828473" y="1670816"/>
                <a:ext cx="269002" cy="268347"/>
              </a:xfrm>
              <a:prstGeom prst="pie">
                <a:avLst>
                  <a:gd name="adj1" fmla="val 10800000"/>
                  <a:gd name="adj2" fmla="val 1620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7057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4" name="Group 650"/>
            <p:cNvGrpSpPr>
              <a:grpSpLocks noChangeAspect="1"/>
            </p:cNvGrpSpPr>
            <p:nvPr/>
          </p:nvGrpSpPr>
          <p:grpSpPr>
            <a:xfrm>
              <a:off x="4055837" y="3611226"/>
              <a:ext cx="277736" cy="276290"/>
              <a:chOff x="1828800" y="1651478"/>
              <a:chExt cx="288633" cy="288013"/>
            </a:xfrm>
          </p:grpSpPr>
          <p:sp>
            <p:nvSpPr>
              <p:cNvPr id="75" name="Pie 74"/>
              <p:cNvSpPr/>
              <p:nvPr/>
            </p:nvSpPr>
            <p:spPr>
              <a:xfrm>
                <a:off x="1829090" y="1651478"/>
                <a:ext cx="269003" cy="268345"/>
              </a:xfrm>
              <a:prstGeom prst="pie">
                <a:avLst>
                  <a:gd name="adj1" fmla="val 10800000"/>
                  <a:gd name="adj2" fmla="val 162000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Pie 75"/>
              <p:cNvSpPr/>
              <p:nvPr/>
            </p:nvSpPr>
            <p:spPr>
              <a:xfrm rot="10800000">
                <a:off x="1848430" y="1670816"/>
                <a:ext cx="269003" cy="268345"/>
              </a:xfrm>
              <a:prstGeom prst="pie">
                <a:avLst>
                  <a:gd name="adj1" fmla="val 10800000"/>
                  <a:gd name="adj2" fmla="val 16200000"/>
                </a:avLst>
              </a:prstGeom>
              <a:solidFill>
                <a:srgbClr val="90C5E0"/>
              </a:solidFill>
              <a:ln>
                <a:solidFill>
                  <a:srgbClr val="3082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Pie 76"/>
              <p:cNvSpPr/>
              <p:nvPr/>
            </p:nvSpPr>
            <p:spPr>
              <a:xfrm rot="5400000">
                <a:off x="1847353" y="1652095"/>
                <a:ext cx="269002" cy="268347"/>
              </a:xfrm>
              <a:prstGeom prst="pie">
                <a:avLst>
                  <a:gd name="adj1" fmla="val 10800000"/>
                  <a:gd name="adj2" fmla="val 16200000"/>
                </a:avLst>
              </a:prstGeom>
              <a:solidFill>
                <a:srgbClr val="E094D5"/>
              </a:solidFill>
              <a:ln>
                <a:solidFill>
                  <a:srgbClr val="B944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Pie 77"/>
              <p:cNvSpPr/>
              <p:nvPr/>
            </p:nvSpPr>
            <p:spPr>
              <a:xfrm rot="16200000">
                <a:off x="1828473" y="1670816"/>
                <a:ext cx="269002" cy="268347"/>
              </a:xfrm>
              <a:prstGeom prst="pie">
                <a:avLst>
                  <a:gd name="adj1" fmla="val 10800000"/>
                  <a:gd name="adj2" fmla="val 1620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7057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129" name="Picture 128" descr="computer-clip.jp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1542820" y="5229507"/>
            <a:ext cx="1573724" cy="1540254"/>
          </a:xfrm>
          <a:prstGeom prst="rect">
            <a:avLst/>
          </a:prstGeom>
        </p:spPr>
      </p:pic>
      <p:pic>
        <p:nvPicPr>
          <p:cNvPr id="130" name="Picture 129" descr="images.jp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9910761" y="5439295"/>
            <a:ext cx="1382070" cy="1352676"/>
          </a:xfrm>
          <a:prstGeom prst="rect">
            <a:avLst/>
          </a:prstGeom>
        </p:spPr>
      </p:pic>
      <p:pic>
        <p:nvPicPr>
          <p:cNvPr id="131" name="Picture 130" descr="blue-recycle-bin-icon.jp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3411924" y="5448763"/>
            <a:ext cx="1016228" cy="1189117"/>
          </a:xfrm>
          <a:prstGeom prst="rect">
            <a:avLst/>
          </a:prstGeom>
        </p:spPr>
      </p:pic>
      <p:cxnSp>
        <p:nvCxnSpPr>
          <p:cNvPr id="132" name="Straight Arrow Connector 131"/>
          <p:cNvCxnSpPr/>
          <p:nvPr/>
        </p:nvCxnSpPr>
        <p:spPr>
          <a:xfrm flipH="1">
            <a:off x="10403508" y="6945096"/>
            <a:ext cx="1516758" cy="1592595"/>
          </a:xfrm>
          <a:prstGeom prst="straightConnector1">
            <a:avLst/>
          </a:prstGeom>
          <a:ln w="19050">
            <a:solidFill>
              <a:srgbClr val="4895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rot="5400000">
            <a:off x="12742631" y="7116869"/>
            <a:ext cx="392135" cy="50050"/>
          </a:xfrm>
          <a:prstGeom prst="straightConnector1">
            <a:avLst/>
          </a:prstGeom>
          <a:ln w="19050">
            <a:solidFill>
              <a:srgbClr val="4895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H="1">
            <a:off x="11556222" y="6959023"/>
            <a:ext cx="626456" cy="3288890"/>
          </a:xfrm>
          <a:prstGeom prst="straightConnector1">
            <a:avLst/>
          </a:prstGeom>
          <a:ln w="19050">
            <a:solidFill>
              <a:srgbClr val="4895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14022053" y="6945096"/>
            <a:ext cx="787832" cy="1579399"/>
          </a:xfrm>
          <a:prstGeom prst="straightConnector1">
            <a:avLst/>
          </a:prstGeom>
          <a:ln w="19050">
            <a:solidFill>
              <a:srgbClr val="4895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5" idx="2"/>
          </p:cNvCxnSpPr>
          <p:nvPr/>
        </p:nvCxnSpPr>
        <p:spPr>
          <a:xfrm flipV="1">
            <a:off x="11026459" y="9389573"/>
            <a:ext cx="667979" cy="3330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8" idx="0"/>
          </p:cNvCxnSpPr>
          <p:nvPr/>
        </p:nvCxnSpPr>
        <p:spPr>
          <a:xfrm flipV="1">
            <a:off x="11562043" y="9881059"/>
            <a:ext cx="452887" cy="50227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6" idx="1"/>
          </p:cNvCxnSpPr>
          <p:nvPr/>
        </p:nvCxnSpPr>
        <p:spPr>
          <a:xfrm flipH="1" flipV="1">
            <a:off x="13793357" y="9975190"/>
            <a:ext cx="282305" cy="43401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21" idx="5"/>
          </p:cNvCxnSpPr>
          <p:nvPr/>
        </p:nvCxnSpPr>
        <p:spPr>
          <a:xfrm flipH="1">
            <a:off x="14193846" y="9417771"/>
            <a:ext cx="5021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H="1">
            <a:off x="12974132" y="8358120"/>
            <a:ext cx="2" cy="36837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9296400" y="6416762"/>
            <a:ext cx="182427" cy="357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2" name="Rounded Rectangle 141"/>
          <p:cNvSpPr/>
          <p:nvPr/>
        </p:nvSpPr>
        <p:spPr>
          <a:xfrm>
            <a:off x="9688931" y="5076825"/>
            <a:ext cx="6808556" cy="1822527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13694295" y="6945096"/>
            <a:ext cx="785360" cy="3228512"/>
          </a:xfrm>
          <a:prstGeom prst="straightConnector1">
            <a:avLst/>
          </a:prstGeom>
          <a:ln w="19050">
            <a:solidFill>
              <a:srgbClr val="4895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/>
          <p:cNvGrpSpPr/>
          <p:nvPr/>
        </p:nvGrpSpPr>
        <p:grpSpPr>
          <a:xfrm>
            <a:off x="12068176" y="7616432"/>
            <a:ext cx="2009774" cy="749437"/>
            <a:chOff x="1430184" y="627352"/>
            <a:chExt cx="2034439" cy="775122"/>
          </a:xfrm>
        </p:grpSpPr>
        <p:grpSp>
          <p:nvGrpSpPr>
            <p:cNvPr id="145" name="Group 43"/>
            <p:cNvGrpSpPr/>
            <p:nvPr/>
          </p:nvGrpSpPr>
          <p:grpSpPr>
            <a:xfrm>
              <a:off x="2400943" y="627352"/>
              <a:ext cx="639437" cy="350157"/>
              <a:chOff x="659767" y="855893"/>
              <a:chExt cx="639437" cy="350157"/>
            </a:xfrm>
          </p:grpSpPr>
          <p:sp>
            <p:nvSpPr>
              <p:cNvPr id="158" name="TextBox 157"/>
              <p:cNvSpPr txBox="1"/>
              <p:nvPr/>
            </p:nvSpPr>
            <p:spPr>
              <a:xfrm>
                <a:off x="721590" y="855893"/>
                <a:ext cx="577614" cy="350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sky</a:t>
                </a:r>
                <a:endParaRPr lang="en-US" sz="1600" dirty="0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659767" y="921794"/>
                <a:ext cx="600869" cy="28258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6" name="Group 46"/>
            <p:cNvGrpSpPr/>
            <p:nvPr/>
          </p:nvGrpSpPr>
          <p:grpSpPr>
            <a:xfrm>
              <a:off x="2062786" y="1044067"/>
              <a:ext cx="861891" cy="350157"/>
              <a:chOff x="871401" y="473409"/>
              <a:chExt cx="861891" cy="350157"/>
            </a:xfrm>
          </p:grpSpPr>
          <p:sp>
            <p:nvSpPr>
              <p:cNvPr id="156" name="TextBox 155"/>
              <p:cNvSpPr txBox="1"/>
              <p:nvPr/>
            </p:nvSpPr>
            <p:spPr>
              <a:xfrm>
                <a:off x="871401" y="473409"/>
                <a:ext cx="861891" cy="350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water</a:t>
                </a:r>
                <a:endParaRPr lang="en-US" sz="1600" dirty="0"/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874188" y="519530"/>
                <a:ext cx="646981" cy="29941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7" name="Straight Connector 146"/>
            <p:cNvCxnSpPr>
              <a:stCxn id="159" idx="4"/>
              <a:endCxn id="157" idx="0"/>
            </p:cNvCxnSpPr>
            <p:nvPr/>
          </p:nvCxnSpPr>
          <p:spPr>
            <a:xfrm flipH="1">
              <a:off x="2389064" y="975842"/>
              <a:ext cx="312313" cy="11434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stCxn id="157" idx="2"/>
              <a:endCxn id="153" idx="4"/>
            </p:cNvCxnSpPr>
            <p:nvPr/>
          </p:nvCxnSpPr>
          <p:spPr>
            <a:xfrm flipH="1" flipV="1">
              <a:off x="1777291" y="1064505"/>
              <a:ext cx="288282" cy="175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Group 62"/>
            <p:cNvGrpSpPr/>
            <p:nvPr/>
          </p:nvGrpSpPr>
          <p:grpSpPr>
            <a:xfrm>
              <a:off x="2766745" y="1052317"/>
              <a:ext cx="697878" cy="350157"/>
              <a:chOff x="580210" y="496393"/>
              <a:chExt cx="697878" cy="350157"/>
            </a:xfrm>
          </p:grpSpPr>
          <p:sp>
            <p:nvSpPr>
              <p:cNvPr id="154" name="TextBox 153"/>
              <p:cNvSpPr txBox="1"/>
              <p:nvPr/>
            </p:nvSpPr>
            <p:spPr>
              <a:xfrm>
                <a:off x="618657" y="496393"/>
                <a:ext cx="659431" cy="350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bird</a:t>
                </a:r>
                <a:endParaRPr lang="en-US" sz="1600" dirty="0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580210" y="539233"/>
                <a:ext cx="582175" cy="29444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0" name="Straight Connector 149"/>
            <p:cNvCxnSpPr>
              <a:stCxn id="159" idx="4"/>
              <a:endCxn id="155" idx="0"/>
            </p:cNvCxnSpPr>
            <p:nvPr/>
          </p:nvCxnSpPr>
          <p:spPr>
            <a:xfrm>
              <a:off x="2701379" y="975843"/>
              <a:ext cx="356455" cy="11931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1" name="Group 97"/>
            <p:cNvGrpSpPr/>
            <p:nvPr/>
          </p:nvGrpSpPr>
          <p:grpSpPr>
            <a:xfrm>
              <a:off x="1430184" y="751758"/>
              <a:ext cx="913835" cy="350157"/>
              <a:chOff x="1430184" y="776499"/>
              <a:chExt cx="913835" cy="350157"/>
            </a:xfrm>
          </p:grpSpPr>
          <p:sp>
            <p:nvSpPr>
              <p:cNvPr id="152" name="TextBox 151"/>
              <p:cNvSpPr txBox="1"/>
              <p:nvPr/>
            </p:nvSpPr>
            <p:spPr>
              <a:xfrm>
                <a:off x="1486319" y="776499"/>
                <a:ext cx="857700" cy="350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boat</a:t>
                </a:r>
                <a:endParaRPr lang="en-US" sz="1600" dirty="0"/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1430184" y="842960"/>
                <a:ext cx="694217" cy="24628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0" name="TextBox 159"/>
          <p:cNvSpPr txBox="1"/>
          <p:nvPr/>
        </p:nvSpPr>
        <p:spPr>
          <a:xfrm>
            <a:off x="14213581" y="8582025"/>
            <a:ext cx="2626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Scene recognition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3030200" y="112395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Object shape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10363200" y="112395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Object detection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11772561" y="9130725"/>
            <a:ext cx="1029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CRF</a:t>
            </a:r>
            <a:endParaRPr lang="en-US" sz="3200" dirty="0"/>
          </a:p>
        </p:txBody>
      </p:sp>
      <p:sp>
        <p:nvSpPr>
          <p:cNvPr id="164" name="TextBox 163"/>
          <p:cNvSpPr txBox="1"/>
          <p:nvPr/>
        </p:nvSpPr>
        <p:spPr>
          <a:xfrm>
            <a:off x="9467850" y="85725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Segmentation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10115329" y="5010150"/>
            <a:ext cx="1086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Human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1734800" y="501015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Machine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13335000" y="5010150"/>
            <a:ext cx="1351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Remove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1963400" y="7200900"/>
            <a:ext cx="1811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Context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14785238" y="5404161"/>
            <a:ext cx="1439235" cy="11857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/>
          <p:cNvSpPr txBox="1"/>
          <p:nvPr/>
        </p:nvSpPr>
        <p:spPr>
          <a:xfrm>
            <a:off x="14785238" y="5623341"/>
            <a:ext cx="1439235" cy="803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Ground </a:t>
            </a:r>
          </a:p>
          <a:p>
            <a:pPr algn="ctr"/>
            <a:r>
              <a:rPr lang="en-US" sz="2400" b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Truth</a:t>
            </a:r>
            <a:endParaRPr lang="en-US" sz="2400" b="1" dirty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2" name="Picture 6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096000" y="13673889"/>
            <a:ext cx="4114800" cy="7471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" name="Rounded Rectangle 173"/>
          <p:cNvSpPr/>
          <p:nvPr/>
        </p:nvSpPr>
        <p:spPr>
          <a:xfrm>
            <a:off x="3962400" y="12733337"/>
            <a:ext cx="9753600" cy="914400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>
            <a:outerShdw blurRad="50800" dist="114300" dir="294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75" name="TextBox 174"/>
          <p:cNvSpPr txBox="1"/>
          <p:nvPr/>
        </p:nvSpPr>
        <p:spPr bwMode="auto">
          <a:xfrm>
            <a:off x="685801" y="12723812"/>
            <a:ext cx="16078200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defTabSz="438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Holistic CRF Model</a:t>
            </a:r>
            <a:endParaRPr lang="en-US" sz="5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1371600" y="14449425"/>
            <a:ext cx="49530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Which scene is depicted</a:t>
            </a:r>
            <a:r>
              <a:rPr lang="en-US" sz="2800" dirty="0"/>
              <a:t>?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1371600" y="15973425"/>
            <a:ext cx="49530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Which classes are present?</a:t>
            </a:r>
            <a:endParaRPr lang="en-US" sz="2800" dirty="0"/>
          </a:p>
        </p:txBody>
      </p:sp>
      <p:sp>
        <p:nvSpPr>
          <p:cNvPr id="178" name="TextBox 177"/>
          <p:cNvSpPr txBox="1"/>
          <p:nvPr/>
        </p:nvSpPr>
        <p:spPr>
          <a:xfrm>
            <a:off x="1371600" y="17192625"/>
            <a:ext cx="49530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True/False detection?</a:t>
            </a:r>
            <a:endParaRPr lang="en-US" sz="2800" dirty="0"/>
          </a:p>
        </p:txBody>
      </p:sp>
      <p:sp>
        <p:nvSpPr>
          <p:cNvPr id="179" name="TextBox 178"/>
          <p:cNvSpPr txBox="1"/>
          <p:nvPr/>
        </p:nvSpPr>
        <p:spPr>
          <a:xfrm>
            <a:off x="1524000" y="17573625"/>
            <a:ext cx="495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cow, sheep, </a:t>
            </a:r>
            <a:r>
              <a:rPr lang="en-US" sz="2000" dirty="0" err="1" smtClean="0"/>
              <a:t>aeroplane</a:t>
            </a:r>
            <a:r>
              <a:rPr lang="en-US" sz="2000" dirty="0" smtClean="0"/>
              <a:t>, face, car, bicycle, flower, sign, bird, book, chair, cat, dog, body, boat</a:t>
            </a:r>
            <a:endParaRPr lang="en-US" sz="2000" dirty="0"/>
          </a:p>
        </p:txBody>
      </p:sp>
      <p:sp>
        <p:nvSpPr>
          <p:cNvPr id="180" name="TextBox 179"/>
          <p:cNvSpPr txBox="1"/>
          <p:nvPr/>
        </p:nvSpPr>
        <p:spPr>
          <a:xfrm>
            <a:off x="1371600" y="18869025"/>
            <a:ext cx="49530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Super-segment labeling</a:t>
            </a:r>
            <a:endParaRPr lang="en-US" sz="2800" dirty="0"/>
          </a:p>
        </p:txBody>
      </p:sp>
      <p:sp>
        <p:nvSpPr>
          <p:cNvPr id="181" name="TextBox 180"/>
          <p:cNvSpPr txBox="1"/>
          <p:nvPr/>
        </p:nvSpPr>
        <p:spPr>
          <a:xfrm>
            <a:off x="1371600" y="20088225"/>
            <a:ext cx="49530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Segment labeling</a:t>
            </a:r>
            <a:endParaRPr lang="en-US" sz="2800" dirty="0"/>
          </a:p>
        </p:txBody>
      </p:sp>
      <p:sp>
        <p:nvSpPr>
          <p:cNvPr id="182" name="TextBox 181"/>
          <p:cNvSpPr txBox="1"/>
          <p:nvPr/>
        </p:nvSpPr>
        <p:spPr>
          <a:xfrm>
            <a:off x="10439400" y="14363700"/>
            <a:ext cx="6324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/>
              <a:t> Plug-and-Play architecture</a:t>
            </a:r>
          </a:p>
          <a:p>
            <a:r>
              <a:rPr lang="en-US" sz="3600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/>
              <a:t> </a:t>
            </a:r>
            <a:r>
              <a:rPr lang="en-US" sz="3600" dirty="0" smtClean="0"/>
              <a:t>No restrictions on the form of the potentials</a:t>
            </a:r>
          </a:p>
          <a:p>
            <a:pPr>
              <a:buFont typeface="Arial" pitchFamily="34" charset="0"/>
              <a:buChar char="•"/>
            </a:pPr>
            <a:endParaRPr lang="en-US" sz="3600" dirty="0"/>
          </a:p>
        </p:txBody>
      </p:sp>
      <p:sp>
        <p:nvSpPr>
          <p:cNvPr id="185" name="Rounded Rectangle 184"/>
          <p:cNvSpPr/>
          <p:nvPr/>
        </p:nvSpPr>
        <p:spPr>
          <a:xfrm>
            <a:off x="3962400" y="21583372"/>
            <a:ext cx="9753600" cy="914400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>
            <a:outerShdw blurRad="50800" dist="114300" dir="294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 bwMode="auto">
          <a:xfrm>
            <a:off x="990601" y="21611946"/>
            <a:ext cx="16078200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defTabSz="438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Human &amp; Machine Potentials</a:t>
            </a:r>
            <a:endParaRPr lang="en-US" sz="5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1828800" y="22821900"/>
            <a:ext cx="13868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/>
              <a:t> </a:t>
            </a:r>
            <a:r>
              <a:rPr lang="en-US" sz="3600" dirty="0" smtClean="0"/>
              <a:t>We used Amazon Mechanical Turk to produce human potentials.</a:t>
            </a:r>
          </a:p>
          <a:p>
            <a:pPr>
              <a:buFont typeface="Arial" pitchFamily="34" charset="0"/>
              <a:buChar char="•"/>
            </a:pPr>
            <a:endParaRPr lang="en-US" sz="3600" dirty="0" smtClean="0"/>
          </a:p>
          <a:p>
            <a:pPr>
              <a:buFont typeface="Arial" pitchFamily="34" charset="0"/>
              <a:buChar char="•"/>
            </a:pPr>
            <a:endParaRPr lang="en-US" sz="3600" dirty="0"/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 10 subjects participated in our study for each task (total of 500 subjects). </a:t>
            </a:r>
          </a:p>
          <a:p>
            <a:pPr>
              <a:buFont typeface="Arial" pitchFamily="34" charset="0"/>
              <a:buChar char="•"/>
            </a:pPr>
            <a:endParaRPr lang="en-US" sz="3600" dirty="0"/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 In total, we had ~300K tasks.</a:t>
            </a:r>
          </a:p>
          <a:p>
            <a:endParaRPr lang="en-US" sz="3600" dirty="0" smtClean="0"/>
          </a:p>
          <a:p>
            <a:pPr>
              <a:buFont typeface="Arial" pitchFamily="34" charset="0"/>
              <a:buChar char="•"/>
            </a:pPr>
            <a:r>
              <a:rPr lang="en-US" sz="3600" dirty="0"/>
              <a:t> </a:t>
            </a:r>
            <a:r>
              <a:rPr lang="en-US" sz="3600" dirty="0" smtClean="0"/>
              <a:t>We used MSRC dataset for our experiments.</a:t>
            </a:r>
            <a:endParaRPr lang="en-US" sz="3600" dirty="0"/>
          </a:p>
        </p:txBody>
      </p:sp>
      <p:pic>
        <p:nvPicPr>
          <p:cNvPr id="188" name="Picture 187" descr="mturklogo.gif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400800" y="23577173"/>
            <a:ext cx="4381500" cy="647700"/>
          </a:xfrm>
          <a:prstGeom prst="rect">
            <a:avLst/>
          </a:prstGeom>
        </p:spPr>
      </p:pic>
      <p:sp>
        <p:nvSpPr>
          <p:cNvPr id="190" name="TextBox 189"/>
          <p:cNvSpPr txBox="1"/>
          <p:nvPr/>
        </p:nvSpPr>
        <p:spPr>
          <a:xfrm>
            <a:off x="18745200" y="3553480"/>
            <a:ext cx="1386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Segment &amp; Super-segment Potentials: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 Machine:  </a:t>
            </a:r>
            <a:r>
              <a:rPr lang="en-US" sz="3600" dirty="0" err="1" smtClean="0"/>
              <a:t>TextonBoost</a:t>
            </a:r>
            <a:r>
              <a:rPr lang="en-US" sz="3600" dirty="0" smtClean="0"/>
              <a:t> classifier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/>
              <a:t> </a:t>
            </a:r>
            <a:r>
              <a:rPr lang="en-US" sz="3600" dirty="0" smtClean="0"/>
              <a:t>Humans: </a:t>
            </a:r>
            <a:endParaRPr lang="en-US" sz="3600" dirty="0"/>
          </a:p>
        </p:txBody>
      </p:sp>
      <p:grpSp>
        <p:nvGrpSpPr>
          <p:cNvPr id="191" name="Group 190"/>
          <p:cNvGrpSpPr/>
          <p:nvPr/>
        </p:nvGrpSpPr>
        <p:grpSpPr>
          <a:xfrm>
            <a:off x="18616377" y="5534680"/>
            <a:ext cx="8615598" cy="3352800"/>
            <a:chOff x="17754600" y="4686300"/>
            <a:chExt cx="8615598" cy="3352800"/>
          </a:xfrm>
        </p:grpSpPr>
        <p:pic>
          <p:nvPicPr>
            <p:cNvPr id="192" name="Picture 63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17754600" y="4686300"/>
              <a:ext cx="8615598" cy="3352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3" name="TextBox 192"/>
            <p:cNvSpPr txBox="1"/>
            <p:nvPr/>
          </p:nvSpPr>
          <p:spPr>
            <a:xfrm>
              <a:off x="22507575" y="5381626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Building</a:t>
              </a:r>
              <a:endParaRPr lang="en-US" sz="1400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22507575" y="5635823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Grass</a:t>
              </a:r>
              <a:endParaRPr lang="en-US" sz="1400" dirty="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22507575" y="5915025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Tree</a:t>
              </a:r>
              <a:endParaRPr lang="en-US" sz="1400" dirty="0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22507575" y="6159698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Cow</a:t>
              </a:r>
              <a:endParaRPr lang="en-US" sz="1400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22507575" y="6426398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Sheep</a:t>
              </a:r>
              <a:endParaRPr lang="en-US" sz="1400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22507575" y="6677025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Sky</a:t>
              </a:r>
              <a:endParaRPr lang="en-US" sz="1400" dirty="0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22507575" y="6943725"/>
              <a:ext cx="1066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Aeroplane</a:t>
              </a:r>
              <a:endParaRPr lang="en-US" sz="1400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23774400" y="53721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Water</a:t>
              </a:r>
              <a:endParaRPr lang="en-US" sz="1400" dirty="0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23774400" y="563582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Human Face</a:t>
              </a:r>
              <a:endParaRPr lang="en-US" sz="1400" dirty="0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23774400" y="5902523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Car</a:t>
              </a:r>
              <a:endParaRPr lang="en-US" sz="1400" dirty="0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3774400" y="6169223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Bicycle</a:t>
              </a:r>
              <a:endParaRPr lang="en-US" sz="1400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23774400" y="6448425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Flower</a:t>
              </a:r>
              <a:endParaRPr lang="en-US" sz="1400" dirty="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23774400" y="6693098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Sign</a:t>
              </a:r>
              <a:endParaRPr lang="en-US" sz="1400" dirty="0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3774400" y="69723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Bird</a:t>
              </a:r>
              <a:endParaRPr lang="en-US" sz="1400" dirty="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25222200" y="53721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Book</a:t>
              </a:r>
              <a:endParaRPr lang="en-US" sz="1400" dirty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25222200" y="5673923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Chair</a:t>
              </a:r>
              <a:endParaRPr lang="en-US" sz="1400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25222200" y="59055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Road</a:t>
              </a:r>
              <a:endParaRPr lang="en-US" sz="1400" dirty="0"/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25222200" y="6169223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Cat</a:t>
              </a:r>
              <a:endParaRPr lang="en-US" sz="1400" dirty="0"/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25222200" y="6435923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Dog</a:t>
              </a:r>
              <a:endParaRPr lang="en-US" sz="1400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5222200" y="6683573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Body</a:t>
              </a:r>
              <a:endParaRPr lang="en-US" sz="1400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25222200" y="6969323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Boat</a:t>
              </a:r>
              <a:endParaRPr lang="en-US" sz="1400" dirty="0"/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19126200" y="4774168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Recognize this</a:t>
              </a:r>
              <a:endParaRPr lang="en-US" sz="1800" dirty="0"/>
            </a:p>
          </p:txBody>
        </p:sp>
      </p:grpSp>
      <p:pic>
        <p:nvPicPr>
          <p:cNvPr id="215" name="Picture 64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7917775" y="5306080"/>
            <a:ext cx="4848225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6" name="TextBox 215"/>
          <p:cNvSpPr txBox="1"/>
          <p:nvPr/>
        </p:nvSpPr>
        <p:spPr>
          <a:xfrm>
            <a:off x="18745200" y="9801880"/>
            <a:ext cx="1386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Class Unary: </a:t>
            </a:r>
            <a:r>
              <a:rPr lang="en-US" sz="3600" dirty="0" smtClean="0"/>
              <a:t>Likelihood of presence of a certain class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 Machine: Frequency in training data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/>
              <a:t> </a:t>
            </a:r>
            <a:r>
              <a:rPr lang="en-US" sz="3600" dirty="0" smtClean="0"/>
              <a:t>Humans: Given a pair of categories, we asked “Which category is more likely?”</a:t>
            </a:r>
            <a:endParaRPr lang="en-US" sz="3600" dirty="0"/>
          </a:p>
        </p:txBody>
      </p:sp>
      <p:sp>
        <p:nvSpPr>
          <p:cNvPr id="217" name="TextBox 216"/>
          <p:cNvSpPr txBox="1"/>
          <p:nvPr/>
        </p:nvSpPr>
        <p:spPr>
          <a:xfrm>
            <a:off x="18745200" y="12370356"/>
            <a:ext cx="13868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Class-class Co-occurrence:</a:t>
            </a:r>
            <a:endParaRPr lang="en-US" sz="3600" dirty="0" smtClean="0"/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 Machine: Co-occurrence matrix from training data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/>
              <a:t> </a:t>
            </a:r>
            <a:r>
              <a:rPr lang="en-US" sz="3600" dirty="0" smtClean="0"/>
              <a:t>Humans: We asked “Which scenario is more likely to occur in an image? Observing (cow and grass) or (cow and airplane)?”</a:t>
            </a:r>
          </a:p>
          <a:p>
            <a:pPr>
              <a:buFont typeface="Arial" pitchFamily="34" charset="0"/>
              <a:buChar char="•"/>
            </a:pPr>
            <a:endParaRPr lang="en-US" sz="3600" dirty="0"/>
          </a:p>
        </p:txBody>
      </p:sp>
      <p:cxnSp>
        <p:nvCxnSpPr>
          <p:cNvPr id="218" name="Straight Connector 217"/>
          <p:cNvCxnSpPr/>
          <p:nvPr/>
        </p:nvCxnSpPr>
        <p:spPr>
          <a:xfrm>
            <a:off x="19050000" y="9725680"/>
            <a:ext cx="13106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19050000" y="12316480"/>
            <a:ext cx="13106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20878800" y="18579525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Human</a:t>
            </a:r>
            <a:endParaRPr lang="en-US" sz="3200" dirty="0"/>
          </a:p>
        </p:txBody>
      </p:sp>
      <p:sp>
        <p:nvSpPr>
          <p:cNvPr id="223" name="TextBox 222"/>
          <p:cNvSpPr txBox="1"/>
          <p:nvPr/>
        </p:nvSpPr>
        <p:spPr>
          <a:xfrm>
            <a:off x="28422600" y="18564880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Machine</a:t>
            </a:r>
            <a:endParaRPr lang="en-US" sz="3200" dirty="0"/>
          </a:p>
        </p:txBody>
      </p:sp>
      <p:cxnSp>
        <p:nvCxnSpPr>
          <p:cNvPr id="224" name="Straight Connector 223"/>
          <p:cNvCxnSpPr/>
          <p:nvPr/>
        </p:nvCxnSpPr>
        <p:spPr>
          <a:xfrm>
            <a:off x="19126200" y="19174480"/>
            <a:ext cx="13106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18745200" y="19479280"/>
            <a:ext cx="1386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Object Detection:</a:t>
            </a:r>
            <a:endParaRPr lang="en-US" sz="3600" dirty="0" smtClean="0"/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 Machine: DPM (</a:t>
            </a:r>
            <a:r>
              <a:rPr lang="en-US" sz="3600" dirty="0" err="1" smtClean="0"/>
              <a:t>Felzenszwalb</a:t>
            </a:r>
            <a:r>
              <a:rPr lang="en-US" sz="3600" dirty="0" smtClean="0"/>
              <a:t> et al.)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 Humans: Ground truth which is provided by humans.</a:t>
            </a:r>
            <a:endParaRPr lang="en-US" sz="3600" dirty="0"/>
          </a:p>
        </p:txBody>
      </p:sp>
      <p:cxnSp>
        <p:nvCxnSpPr>
          <p:cNvPr id="226" name="Straight Connector 225"/>
          <p:cNvCxnSpPr/>
          <p:nvPr/>
        </p:nvCxnSpPr>
        <p:spPr>
          <a:xfrm>
            <a:off x="19126200" y="21460480"/>
            <a:ext cx="13106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/>
          <p:cNvSpPr txBox="1"/>
          <p:nvPr/>
        </p:nvSpPr>
        <p:spPr>
          <a:xfrm>
            <a:off x="18745200" y="21763554"/>
            <a:ext cx="1386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Shape Prior:</a:t>
            </a:r>
            <a:endParaRPr lang="en-US" sz="3600" dirty="0" smtClean="0"/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 Machine: Per component average mask of examples. (78.2%)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 Humans: We asked them to draw object contour along the boundary of </a:t>
            </a:r>
            <a:r>
              <a:rPr lang="en-US" sz="3600" dirty="0" err="1" smtClean="0"/>
              <a:t>superpixels</a:t>
            </a:r>
            <a:r>
              <a:rPr lang="en-US" sz="3600" dirty="0" smtClean="0"/>
              <a:t> (80.2%)</a:t>
            </a:r>
            <a:endParaRPr lang="en-US" sz="3600" dirty="0"/>
          </a:p>
        </p:txBody>
      </p:sp>
      <p:pic>
        <p:nvPicPr>
          <p:cNvPr id="228" name="Picture 4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8288000" y="24203680"/>
            <a:ext cx="6830573" cy="1526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9" name="Picture 5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19195123" y="26261080"/>
            <a:ext cx="4655477" cy="1507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0" name="TextBox 229"/>
          <p:cNvSpPr txBox="1"/>
          <p:nvPr/>
        </p:nvSpPr>
        <p:spPr>
          <a:xfrm>
            <a:off x="18973800" y="2565148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Bird</a:t>
            </a:r>
            <a:endParaRPr lang="en-US" sz="2800" dirty="0"/>
          </a:p>
        </p:txBody>
      </p:sp>
      <p:sp>
        <p:nvSpPr>
          <p:cNvPr id="231" name="TextBox 230"/>
          <p:cNvSpPr txBox="1"/>
          <p:nvPr/>
        </p:nvSpPr>
        <p:spPr>
          <a:xfrm>
            <a:off x="21183600" y="2565148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Cow</a:t>
            </a:r>
            <a:endParaRPr lang="en-US" sz="2800" dirty="0"/>
          </a:p>
        </p:txBody>
      </p:sp>
      <p:sp>
        <p:nvSpPr>
          <p:cNvPr id="232" name="TextBox 231"/>
          <p:cNvSpPr txBox="1"/>
          <p:nvPr/>
        </p:nvSpPr>
        <p:spPr>
          <a:xfrm>
            <a:off x="23555325" y="2564261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Chair</a:t>
            </a:r>
            <a:endParaRPr lang="en-US" sz="2800" dirty="0"/>
          </a:p>
        </p:txBody>
      </p:sp>
      <p:sp>
        <p:nvSpPr>
          <p:cNvPr id="233" name="TextBox 232"/>
          <p:cNvSpPr txBox="1"/>
          <p:nvPr/>
        </p:nvSpPr>
        <p:spPr>
          <a:xfrm>
            <a:off x="19659600" y="2770888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Car, </a:t>
            </a:r>
            <a:r>
              <a:rPr lang="en-US" sz="2800" dirty="0" err="1" smtClean="0"/>
              <a:t>cmp</a:t>
            </a:r>
            <a:r>
              <a:rPr lang="en-US" sz="2800" dirty="0" smtClean="0"/>
              <a:t>. 1</a:t>
            </a:r>
            <a:endParaRPr lang="en-US" sz="2800" dirty="0"/>
          </a:p>
        </p:txBody>
      </p:sp>
      <p:sp>
        <p:nvSpPr>
          <p:cNvPr id="234" name="TextBox 233"/>
          <p:cNvSpPr txBox="1"/>
          <p:nvPr/>
        </p:nvSpPr>
        <p:spPr>
          <a:xfrm>
            <a:off x="22021800" y="2770888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Car, </a:t>
            </a:r>
            <a:r>
              <a:rPr lang="en-US" sz="2800" dirty="0" err="1" smtClean="0"/>
              <a:t>cmp</a:t>
            </a:r>
            <a:r>
              <a:rPr lang="en-US" sz="2800" dirty="0" smtClean="0"/>
              <a:t>. 3</a:t>
            </a:r>
            <a:endParaRPr lang="en-US" sz="2800" dirty="0"/>
          </a:p>
        </p:txBody>
      </p:sp>
      <p:sp>
        <p:nvSpPr>
          <p:cNvPr id="235" name="TextBox 234"/>
          <p:cNvSpPr txBox="1"/>
          <p:nvPr/>
        </p:nvSpPr>
        <p:spPr>
          <a:xfrm>
            <a:off x="26898600" y="26413480"/>
            <a:ext cx="403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interface used by human subjects</a:t>
            </a:r>
            <a:endParaRPr lang="en-US" sz="2800" dirty="0"/>
          </a:p>
        </p:txBody>
      </p:sp>
      <p:sp>
        <p:nvSpPr>
          <p:cNvPr id="237" name="TextBox 236"/>
          <p:cNvSpPr txBox="1"/>
          <p:nvPr/>
        </p:nvSpPr>
        <p:spPr>
          <a:xfrm>
            <a:off x="35204400" y="3520976"/>
            <a:ext cx="14249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Scene Potential:</a:t>
            </a:r>
            <a:endParaRPr lang="en-US" sz="3600" dirty="0" smtClean="0"/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 Machine: Spatial Pyramid Match over SIFT, RGB, GIST, … (81.8%)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 Humans: We asked the human subjects to classify the images into one of 21 scene classes.</a:t>
            </a:r>
            <a:endParaRPr lang="en-US" sz="3600" dirty="0"/>
          </a:p>
        </p:txBody>
      </p:sp>
      <p:pic>
        <p:nvPicPr>
          <p:cNvPr id="238" name="Picture 2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36728400" y="5930325"/>
            <a:ext cx="10581029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9" name="TextBox 238"/>
          <p:cNvSpPr txBox="1"/>
          <p:nvPr/>
        </p:nvSpPr>
        <p:spPr>
          <a:xfrm>
            <a:off x="37414200" y="7911525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90.4%</a:t>
            </a:r>
            <a:endParaRPr lang="en-US" sz="3200" dirty="0"/>
          </a:p>
        </p:txBody>
      </p:sp>
      <p:sp>
        <p:nvSpPr>
          <p:cNvPr id="241" name="TextBox 240"/>
          <p:cNvSpPr txBox="1"/>
          <p:nvPr/>
        </p:nvSpPr>
        <p:spPr>
          <a:xfrm>
            <a:off x="42672000" y="7911525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86.8%</a:t>
            </a:r>
            <a:endParaRPr lang="en-US" sz="3200" dirty="0"/>
          </a:p>
        </p:txBody>
      </p:sp>
      <p:grpSp>
        <p:nvGrpSpPr>
          <p:cNvPr id="244" name="Group 243"/>
          <p:cNvGrpSpPr/>
          <p:nvPr/>
        </p:nvGrpSpPr>
        <p:grpSpPr>
          <a:xfrm>
            <a:off x="35052001" y="8572500"/>
            <a:ext cx="13868399" cy="967878"/>
            <a:chOff x="16383002" y="5812334"/>
            <a:chExt cx="13868399" cy="967878"/>
          </a:xfrm>
        </p:grpSpPr>
        <p:sp>
          <p:nvSpPr>
            <p:cNvPr id="245" name="Rounded Rectangle 244"/>
            <p:cNvSpPr/>
            <p:nvPr/>
          </p:nvSpPr>
          <p:spPr>
            <a:xfrm>
              <a:off x="16687801" y="5865812"/>
              <a:ext cx="13335000" cy="914400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>
              <a:outerShdw blurRad="50800" dist="114300" dir="294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46" name="TextBox 245"/>
            <p:cNvSpPr txBox="1"/>
            <p:nvPr/>
          </p:nvSpPr>
          <p:spPr bwMode="auto">
            <a:xfrm>
              <a:off x="16383002" y="5812334"/>
              <a:ext cx="13868399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438912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54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Experiments with Human-Machine CRFs</a:t>
              </a:r>
              <a:endParaRPr lang="en-US" sz="5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48" name="TextBox 247"/>
          <p:cNvSpPr txBox="1"/>
          <p:nvPr/>
        </p:nvSpPr>
        <p:spPr>
          <a:xfrm>
            <a:off x="40081200" y="7887712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89.8%</a:t>
            </a:r>
            <a:endParaRPr lang="en-US" sz="3200" dirty="0"/>
          </a:p>
        </p:txBody>
      </p:sp>
      <p:sp>
        <p:nvSpPr>
          <p:cNvPr id="250" name="TextBox 249"/>
          <p:cNvSpPr txBox="1"/>
          <p:nvPr/>
        </p:nvSpPr>
        <p:spPr>
          <a:xfrm>
            <a:off x="45339000" y="7887712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85.3%</a:t>
            </a:r>
            <a:endParaRPr lang="en-US" sz="3200" dirty="0"/>
          </a:p>
        </p:txBody>
      </p:sp>
      <p:pic>
        <p:nvPicPr>
          <p:cNvPr id="251" name="Picture 4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37947600" y="9715500"/>
            <a:ext cx="7734514" cy="3412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2" name="Oval 251"/>
          <p:cNvSpPr/>
          <p:nvPr/>
        </p:nvSpPr>
        <p:spPr>
          <a:xfrm>
            <a:off x="38633399" y="10486010"/>
            <a:ext cx="561975" cy="1066800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TextBox 253"/>
          <p:cNvSpPr txBox="1"/>
          <p:nvPr/>
        </p:nvSpPr>
        <p:spPr>
          <a:xfrm>
            <a:off x="34442400" y="13019481"/>
            <a:ext cx="1577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The CRF model performs better with the less accurate human segment potential. Goal  of subsequent analysis is to explain the boost.</a:t>
            </a:r>
            <a:endParaRPr lang="en-US" sz="3600" b="1" dirty="0"/>
          </a:p>
        </p:txBody>
      </p:sp>
      <p:graphicFrame>
        <p:nvGraphicFramePr>
          <p:cNvPr id="255" name="Chart 254"/>
          <p:cNvGraphicFramePr/>
          <p:nvPr/>
        </p:nvGraphicFramePr>
        <p:xfrm>
          <a:off x="41529000" y="16878300"/>
          <a:ext cx="59436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sp>
        <p:nvSpPr>
          <p:cNvPr id="256" name="Rectangle 255"/>
          <p:cNvSpPr/>
          <p:nvPr/>
        </p:nvSpPr>
        <p:spPr>
          <a:xfrm>
            <a:off x="47320200" y="19196623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/>
          <p:cNvSpPr/>
          <p:nvPr/>
        </p:nvSpPr>
        <p:spPr>
          <a:xfrm>
            <a:off x="47320200" y="19653823"/>
            <a:ext cx="152400" cy="152400"/>
          </a:xfrm>
          <a:prstGeom prst="rect">
            <a:avLst/>
          </a:prstGeom>
          <a:solidFill>
            <a:srgbClr val="FFD85D"/>
          </a:solidFill>
          <a:ln>
            <a:solidFill>
              <a:srgbClr val="FA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8" name="Picture 25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2" cstate="print"/>
          <a:stretch>
            <a:fillRect/>
          </a:stretch>
        </p:blipFill>
        <p:spPr>
          <a:xfrm>
            <a:off x="47625000" y="19196623"/>
            <a:ext cx="306705" cy="173355"/>
          </a:xfrm>
          <a:prstGeom prst="rect">
            <a:avLst/>
          </a:prstGeom>
        </p:spPr>
      </p:pic>
      <p:pic>
        <p:nvPicPr>
          <p:cNvPr id="259" name="Picture 25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2" cstate="print"/>
          <a:stretch>
            <a:fillRect/>
          </a:stretch>
        </p:blipFill>
        <p:spPr>
          <a:xfrm>
            <a:off x="48080295" y="19632868"/>
            <a:ext cx="306705" cy="173355"/>
          </a:xfrm>
          <a:prstGeom prst="rect">
            <a:avLst/>
          </a:prstGeom>
        </p:spPr>
      </p:pic>
      <p:sp>
        <p:nvSpPr>
          <p:cNvPr id="260" name="TextBox 259"/>
          <p:cNvSpPr txBox="1"/>
          <p:nvPr/>
        </p:nvSpPr>
        <p:spPr>
          <a:xfrm>
            <a:off x="47521504" y="19534700"/>
            <a:ext cx="941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w/o</a:t>
            </a:r>
            <a:endParaRPr lang="en-US" sz="2000" dirty="0"/>
          </a:p>
        </p:txBody>
      </p:sp>
      <p:grpSp>
        <p:nvGrpSpPr>
          <p:cNvPr id="261" name="Group 260"/>
          <p:cNvGrpSpPr/>
          <p:nvPr/>
        </p:nvGrpSpPr>
        <p:grpSpPr>
          <a:xfrm>
            <a:off x="47244000" y="17550524"/>
            <a:ext cx="2514600" cy="1393686"/>
            <a:chOff x="36042600" y="16878300"/>
            <a:chExt cx="3657600" cy="1393686"/>
          </a:xfrm>
        </p:grpSpPr>
        <p:sp>
          <p:nvSpPr>
            <p:cNvPr id="262" name="TextBox 261"/>
            <p:cNvSpPr txBox="1"/>
            <p:nvPr/>
          </p:nvSpPr>
          <p:spPr>
            <a:xfrm>
              <a:off x="36042600" y="16878300"/>
              <a:ext cx="259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H: Human</a:t>
              </a:r>
            </a:p>
            <a:p>
              <a:r>
                <a:rPr lang="en-US" sz="2000" dirty="0" smtClean="0"/>
                <a:t>M: Machine</a:t>
              </a:r>
              <a:endParaRPr lang="en-US" sz="2000" dirty="0"/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36042600" y="17564100"/>
              <a:ext cx="3657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S: Segment</a:t>
              </a:r>
            </a:p>
            <a:p>
              <a:r>
                <a:rPr lang="en-US" sz="2000" dirty="0" smtClean="0"/>
                <a:t>SS: </a:t>
              </a:r>
              <a:r>
                <a:rPr lang="en-US" sz="2000" dirty="0" err="1" smtClean="0"/>
                <a:t>Supersegment</a:t>
              </a:r>
              <a:endParaRPr lang="en-US" sz="2000" dirty="0"/>
            </a:p>
          </p:txBody>
        </p:sp>
      </p:grpSp>
      <p:graphicFrame>
        <p:nvGraphicFramePr>
          <p:cNvPr id="264" name="Chart 263"/>
          <p:cNvGraphicFramePr/>
          <p:nvPr/>
        </p:nvGraphicFramePr>
        <p:xfrm>
          <a:off x="42291000" y="25116410"/>
          <a:ext cx="525780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3"/>
          </a:graphicData>
        </a:graphic>
      </p:graphicFrame>
      <p:sp>
        <p:nvSpPr>
          <p:cNvPr id="265" name="TextBox 264"/>
          <p:cNvSpPr txBox="1"/>
          <p:nvPr/>
        </p:nvSpPr>
        <p:spPr>
          <a:xfrm>
            <a:off x="35280600" y="14439900"/>
            <a:ext cx="1402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We tried several hypotheses including incorporating scale, handling </a:t>
            </a:r>
            <a:r>
              <a:rPr lang="en-US" sz="3600" dirty="0" err="1" smtClean="0"/>
              <a:t>overfitting</a:t>
            </a:r>
            <a:r>
              <a:rPr lang="en-US" sz="3600" dirty="0" smtClean="0"/>
              <a:t>, predicting human potentials from machine potentials, etc., but </a:t>
            </a:r>
            <a:r>
              <a:rPr lang="en-US" sz="3600" dirty="0" smtClean="0">
                <a:solidFill>
                  <a:srgbClr val="FF0000"/>
                </a:solidFill>
              </a:rPr>
              <a:t>none of them </a:t>
            </a:r>
            <a:r>
              <a:rPr lang="en-US" sz="3600" dirty="0" smtClean="0"/>
              <a:t>explained the boost.</a:t>
            </a:r>
            <a:endParaRPr lang="en-US" sz="3600" dirty="0"/>
          </a:p>
        </p:txBody>
      </p:sp>
      <p:sp>
        <p:nvSpPr>
          <p:cNvPr id="266" name="TextBox 265"/>
          <p:cNvSpPr txBox="1"/>
          <p:nvPr/>
        </p:nvSpPr>
        <p:spPr>
          <a:xfrm>
            <a:off x="35737800" y="16460569"/>
            <a:ext cx="1402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Humans and machines make complementary mistakes:</a:t>
            </a:r>
            <a:endParaRPr lang="en-US" sz="3600" b="1" dirty="0"/>
          </a:p>
        </p:txBody>
      </p:sp>
      <p:sp>
        <p:nvSpPr>
          <p:cNvPr id="267" name="TextBox 266"/>
          <p:cNvSpPr txBox="1"/>
          <p:nvPr/>
        </p:nvSpPr>
        <p:spPr>
          <a:xfrm>
            <a:off x="35280600" y="20201860"/>
            <a:ext cx="1402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Human and machine errors become similar when we reduce the window size for </a:t>
            </a:r>
            <a:r>
              <a:rPr lang="en-US" sz="3600" dirty="0" err="1" smtClean="0"/>
              <a:t>TextonBoost</a:t>
            </a:r>
            <a:r>
              <a:rPr lang="en-US" sz="3600" dirty="0" smtClean="0"/>
              <a:t>:</a:t>
            </a:r>
            <a:endParaRPr lang="en-US" sz="3600" dirty="0"/>
          </a:p>
        </p:txBody>
      </p:sp>
      <p:pic>
        <p:nvPicPr>
          <p:cNvPr id="268" name="Picture 70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37109400" y="21355229"/>
            <a:ext cx="1024890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9" name="TextBox 268"/>
          <p:cNvSpPr txBox="1"/>
          <p:nvPr/>
        </p:nvSpPr>
        <p:spPr>
          <a:xfrm>
            <a:off x="37033200" y="24403229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Machine: 200x200 windows</a:t>
            </a:r>
            <a:endParaRPr lang="en-US" sz="2400" dirty="0"/>
          </a:p>
        </p:txBody>
      </p:sp>
      <p:sp>
        <p:nvSpPr>
          <p:cNvPr id="270" name="TextBox 269"/>
          <p:cNvSpPr txBox="1"/>
          <p:nvPr/>
        </p:nvSpPr>
        <p:spPr>
          <a:xfrm>
            <a:off x="41833800" y="24403229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Human</a:t>
            </a:r>
            <a:endParaRPr lang="en-US" sz="2400" dirty="0"/>
          </a:p>
        </p:txBody>
      </p:sp>
      <p:sp>
        <p:nvSpPr>
          <p:cNvPr id="271" name="TextBox 270"/>
          <p:cNvSpPr txBox="1"/>
          <p:nvPr/>
        </p:nvSpPr>
        <p:spPr>
          <a:xfrm>
            <a:off x="44043600" y="24398764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Machine: 30x30 windows</a:t>
            </a:r>
            <a:endParaRPr lang="en-US" sz="2400" dirty="0"/>
          </a:p>
        </p:txBody>
      </p:sp>
      <p:sp>
        <p:nvSpPr>
          <p:cNvPr id="272" name="TextBox 271"/>
          <p:cNvSpPr txBox="1"/>
          <p:nvPr/>
        </p:nvSpPr>
        <p:spPr>
          <a:xfrm>
            <a:off x="34975800" y="25107900"/>
            <a:ext cx="7315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 simple change of using multiple window sizes in the segment classifier provides a significant improvement. </a:t>
            </a:r>
          </a:p>
          <a:p>
            <a:endParaRPr lang="en-US" sz="3200" dirty="0"/>
          </a:p>
          <a:p>
            <a:r>
              <a:rPr lang="en-US" sz="3200" dirty="0" smtClean="0"/>
              <a:t>The type of mistakes are more important than the number of mistakes.</a:t>
            </a:r>
          </a:p>
          <a:p>
            <a:endParaRPr lang="en-US" sz="3200" dirty="0"/>
          </a:p>
        </p:txBody>
      </p:sp>
      <p:cxnSp>
        <p:nvCxnSpPr>
          <p:cNvPr id="273" name="Straight Arrow Connector 272"/>
          <p:cNvCxnSpPr/>
          <p:nvPr/>
        </p:nvCxnSpPr>
        <p:spPr>
          <a:xfrm flipV="1">
            <a:off x="43986450" y="25431750"/>
            <a:ext cx="0" cy="809623"/>
          </a:xfrm>
          <a:prstGeom prst="straightConnector1">
            <a:avLst/>
          </a:prstGeom>
          <a:ln w="47625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/>
          <p:cNvSpPr txBox="1"/>
          <p:nvPr/>
        </p:nvSpPr>
        <p:spPr>
          <a:xfrm>
            <a:off x="37414200" y="9419210"/>
            <a:ext cx="553998" cy="23622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400" dirty="0" smtClean="0"/>
              <a:t>Average Recall</a:t>
            </a:r>
            <a:endParaRPr lang="en-US" sz="2400" dirty="0"/>
          </a:p>
        </p:txBody>
      </p:sp>
      <p:sp>
        <p:nvSpPr>
          <p:cNvPr id="275" name="TextBox 274"/>
          <p:cNvSpPr txBox="1"/>
          <p:nvPr/>
        </p:nvSpPr>
        <p:spPr>
          <a:xfrm>
            <a:off x="35052000" y="17140178"/>
            <a:ext cx="670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Breaking the connection between layers causes a significant decrease in accuracy when we have </a:t>
            </a:r>
            <a:r>
              <a:rPr lang="en-US" sz="3600" dirty="0" smtClean="0">
                <a:solidFill>
                  <a:srgbClr val="BF504D"/>
                </a:solidFill>
              </a:rPr>
              <a:t>human</a:t>
            </a:r>
            <a:r>
              <a:rPr lang="en-US" sz="3600" dirty="0" smtClean="0"/>
              <a:t> at one level and </a:t>
            </a:r>
            <a:r>
              <a:rPr lang="en-US" sz="3600" dirty="0" smtClean="0">
                <a:solidFill>
                  <a:srgbClr val="568424"/>
                </a:solidFill>
              </a:rPr>
              <a:t>machine</a:t>
            </a:r>
            <a:r>
              <a:rPr lang="en-US" sz="3600" dirty="0" smtClean="0"/>
              <a:t> at another.</a:t>
            </a:r>
            <a:endParaRPr lang="en-US" sz="3600" dirty="0"/>
          </a:p>
        </p:txBody>
      </p:sp>
      <p:sp>
        <p:nvSpPr>
          <p:cNvPr id="278" name="Down Arrow 277"/>
          <p:cNvSpPr/>
          <p:nvPr/>
        </p:nvSpPr>
        <p:spPr>
          <a:xfrm rot="6794780">
            <a:off x="33906261" y="7815756"/>
            <a:ext cx="1455938" cy="493397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139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TextBox 252"/>
          <p:cNvSpPr txBox="1"/>
          <p:nvPr/>
        </p:nvSpPr>
        <p:spPr>
          <a:xfrm rot="1416321">
            <a:off x="33571957" y="10109015"/>
            <a:ext cx="2658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inconsistent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19812000" y="8992969"/>
            <a:ext cx="1386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Machine Accuracy: 77.4     &gt;     Human Accuracy: 72.2</a:t>
            </a:r>
            <a:endParaRPr lang="en-US" sz="3600" dirty="0"/>
          </a:p>
        </p:txBody>
      </p:sp>
      <p:grpSp>
        <p:nvGrpSpPr>
          <p:cNvPr id="279" name="Group 278"/>
          <p:cNvGrpSpPr/>
          <p:nvPr/>
        </p:nvGrpSpPr>
        <p:grpSpPr>
          <a:xfrm>
            <a:off x="25146000" y="24726900"/>
            <a:ext cx="8077200" cy="1600200"/>
            <a:chOff x="533400" y="4648200"/>
            <a:chExt cx="8429625" cy="1763486"/>
          </a:xfrm>
        </p:grpSpPr>
        <p:pic>
          <p:nvPicPr>
            <p:cNvPr id="284" name="Picture 8"/>
            <p:cNvPicPr>
              <a:picLocks noChangeAspect="1" noChangeArrowheads="1"/>
            </p:cNvPicPr>
            <p:nvPr/>
          </p:nvPicPr>
          <p:blipFill>
            <a:blip r:embed="rId25" cstate="print"/>
            <a:srcRect/>
            <a:stretch>
              <a:fillRect/>
            </a:stretch>
          </p:blipFill>
          <p:spPr bwMode="auto">
            <a:xfrm>
              <a:off x="533400" y="4648200"/>
              <a:ext cx="8001000" cy="1763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5" name="TextBox 284"/>
            <p:cNvSpPr txBox="1"/>
            <p:nvPr/>
          </p:nvSpPr>
          <p:spPr>
            <a:xfrm>
              <a:off x="2562225" y="4753630"/>
              <a:ext cx="6936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car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5203031" y="4767263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face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7778797" y="4671303"/>
              <a:ext cx="11842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sheep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 cstate="print"/>
          <a:srcRect/>
          <a:stretch>
            <a:fillRect/>
          </a:stretch>
        </p:blipFill>
        <p:spPr bwMode="auto">
          <a:xfrm>
            <a:off x="42291000" y="495300"/>
            <a:ext cx="7924800" cy="1377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8" name="TextBox 287"/>
          <p:cNvSpPr txBox="1"/>
          <p:nvPr/>
        </p:nvSpPr>
        <p:spPr>
          <a:xfrm>
            <a:off x="10439400" y="19590484"/>
            <a:ext cx="6019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J. Yao, S. </a:t>
            </a:r>
            <a:r>
              <a:rPr lang="en-US" sz="2400" dirty="0" err="1" smtClean="0"/>
              <a:t>Fidler</a:t>
            </a:r>
            <a:r>
              <a:rPr lang="en-US" sz="2400" dirty="0" smtClean="0"/>
              <a:t> and R. </a:t>
            </a:r>
            <a:r>
              <a:rPr lang="en-US" sz="2400" dirty="0" err="1" smtClean="0"/>
              <a:t>Urtasun</a:t>
            </a:r>
            <a:r>
              <a:rPr lang="en-US" sz="2400" dirty="0" smtClean="0"/>
              <a:t>, </a:t>
            </a:r>
            <a:r>
              <a:rPr lang="en-US" sz="2400" i="1" dirty="0" smtClean="0"/>
              <a:t>Describing the Scene as a Whole: Joint Object Detection, Scene Classification and Semantic Segmentation</a:t>
            </a:r>
            <a:r>
              <a:rPr lang="en-US" sz="2400" dirty="0" smtClean="0"/>
              <a:t>, CVPR 2012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299" name="TextBox 298"/>
          <p:cNvSpPr txBox="1"/>
          <p:nvPr/>
        </p:nvSpPr>
        <p:spPr>
          <a:xfrm>
            <a:off x="44024550" y="2566249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2.4%</a:t>
            </a:r>
            <a:endParaRPr lang="en-US" sz="1800" dirty="0"/>
          </a:p>
        </p:txBody>
      </p:sp>
      <p:cxnSp>
        <p:nvCxnSpPr>
          <p:cNvPr id="300" name="Straight Connector 299"/>
          <p:cNvCxnSpPr/>
          <p:nvPr/>
        </p:nvCxnSpPr>
        <p:spPr>
          <a:xfrm>
            <a:off x="35585400" y="14363700"/>
            <a:ext cx="13106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>
            <a:off x="35585400" y="16344900"/>
            <a:ext cx="13106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>
            <a:off x="35594260" y="20187684"/>
            <a:ext cx="13106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>
            <a:off x="35585400" y="24851919"/>
            <a:ext cx="13106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2" name="Group 321"/>
          <p:cNvGrpSpPr/>
          <p:nvPr/>
        </p:nvGrpSpPr>
        <p:grpSpPr>
          <a:xfrm>
            <a:off x="20526375" y="14820900"/>
            <a:ext cx="685800" cy="352425"/>
            <a:chOff x="20526375" y="14820900"/>
            <a:chExt cx="685800" cy="352425"/>
          </a:xfrm>
        </p:grpSpPr>
        <p:sp>
          <p:nvSpPr>
            <p:cNvPr id="289" name="TextBox 288"/>
            <p:cNvSpPr txBox="1"/>
            <p:nvPr/>
          </p:nvSpPr>
          <p:spPr>
            <a:xfrm>
              <a:off x="20526375" y="14820900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CC00"/>
                  </a:solidFill>
                </a:rPr>
                <a:t>grass</a:t>
              </a:r>
              <a:endParaRPr lang="en-US" sz="1600" dirty="0">
                <a:solidFill>
                  <a:srgbClr val="00CC00"/>
                </a:solidFill>
              </a:endParaRPr>
            </a:p>
          </p:txBody>
        </p:sp>
        <p:sp>
          <p:nvSpPr>
            <p:cNvPr id="315" name="Oval 314"/>
            <p:cNvSpPr/>
            <p:nvPr/>
          </p:nvSpPr>
          <p:spPr>
            <a:xfrm>
              <a:off x="20535900" y="14868525"/>
              <a:ext cx="666750" cy="304800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1" name="Group 320"/>
          <p:cNvGrpSpPr/>
          <p:nvPr/>
        </p:nvGrpSpPr>
        <p:grpSpPr>
          <a:xfrm>
            <a:off x="21564600" y="14820900"/>
            <a:ext cx="685800" cy="338554"/>
            <a:chOff x="21450300" y="14820900"/>
            <a:chExt cx="685800" cy="338554"/>
          </a:xfrm>
        </p:grpSpPr>
        <p:sp>
          <p:nvSpPr>
            <p:cNvPr id="290" name="TextBox 289"/>
            <p:cNvSpPr txBox="1"/>
            <p:nvPr/>
          </p:nvSpPr>
          <p:spPr>
            <a:xfrm>
              <a:off x="21450300" y="14820900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accent2">
                      <a:lumMod val="75000"/>
                    </a:schemeClr>
                  </a:solidFill>
                </a:rPr>
                <a:t>face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16" name="Oval 315"/>
            <p:cNvSpPr/>
            <p:nvPr/>
          </p:nvSpPr>
          <p:spPr>
            <a:xfrm>
              <a:off x="21459825" y="14849475"/>
              <a:ext cx="542925" cy="304800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0" name="Group 319"/>
          <p:cNvGrpSpPr/>
          <p:nvPr/>
        </p:nvGrpSpPr>
        <p:grpSpPr>
          <a:xfrm>
            <a:off x="22459950" y="14820900"/>
            <a:ext cx="685800" cy="338554"/>
            <a:chOff x="22459950" y="14820900"/>
            <a:chExt cx="685800" cy="338554"/>
          </a:xfrm>
        </p:grpSpPr>
        <p:sp>
          <p:nvSpPr>
            <p:cNvPr id="291" name="TextBox 290"/>
            <p:cNvSpPr txBox="1"/>
            <p:nvPr/>
          </p:nvSpPr>
          <p:spPr>
            <a:xfrm>
              <a:off x="22459950" y="14820900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33CC"/>
                  </a:solidFill>
                </a:rPr>
                <a:t>book</a:t>
              </a:r>
              <a:endParaRPr lang="en-US" sz="1600" dirty="0">
                <a:solidFill>
                  <a:srgbClr val="0033CC"/>
                </a:solidFill>
              </a:endParaRPr>
            </a:p>
          </p:txBody>
        </p:sp>
        <p:sp>
          <p:nvSpPr>
            <p:cNvPr id="317" name="Oval 316"/>
            <p:cNvSpPr/>
            <p:nvPr/>
          </p:nvSpPr>
          <p:spPr>
            <a:xfrm>
              <a:off x="22469475" y="14849475"/>
              <a:ext cx="600075" cy="304800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2" name="Group 331"/>
          <p:cNvGrpSpPr/>
          <p:nvPr/>
        </p:nvGrpSpPr>
        <p:grpSpPr>
          <a:xfrm>
            <a:off x="18659475" y="15659100"/>
            <a:ext cx="695325" cy="342900"/>
            <a:chOff x="18659475" y="15659100"/>
            <a:chExt cx="695325" cy="342900"/>
          </a:xfrm>
        </p:grpSpPr>
        <p:sp>
          <p:nvSpPr>
            <p:cNvPr id="292" name="TextBox 291"/>
            <p:cNvSpPr txBox="1"/>
            <p:nvPr/>
          </p:nvSpPr>
          <p:spPr>
            <a:xfrm>
              <a:off x="18669000" y="15659100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sky</a:t>
              </a:r>
              <a:endParaRPr lang="en-US" sz="1600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18" name="Oval 317"/>
            <p:cNvSpPr/>
            <p:nvPr/>
          </p:nvSpPr>
          <p:spPr>
            <a:xfrm>
              <a:off x="18659475" y="15697200"/>
              <a:ext cx="485775" cy="304800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4" name="Group 333"/>
          <p:cNvGrpSpPr/>
          <p:nvPr/>
        </p:nvGrpSpPr>
        <p:grpSpPr>
          <a:xfrm>
            <a:off x="19211925" y="15678150"/>
            <a:ext cx="685800" cy="338554"/>
            <a:chOff x="19278600" y="15659100"/>
            <a:chExt cx="685800" cy="338554"/>
          </a:xfrm>
        </p:grpSpPr>
        <p:sp>
          <p:nvSpPr>
            <p:cNvPr id="293" name="TextBox 292"/>
            <p:cNvSpPr txBox="1"/>
            <p:nvPr/>
          </p:nvSpPr>
          <p:spPr>
            <a:xfrm>
              <a:off x="19278600" y="15659100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568424"/>
                  </a:solidFill>
                </a:rPr>
                <a:t>tree</a:t>
              </a:r>
              <a:endParaRPr lang="en-US" sz="1600" dirty="0">
                <a:solidFill>
                  <a:srgbClr val="568424"/>
                </a:solidFill>
              </a:endParaRPr>
            </a:p>
          </p:txBody>
        </p:sp>
        <p:sp>
          <p:nvSpPr>
            <p:cNvPr id="319" name="Oval 318"/>
            <p:cNvSpPr/>
            <p:nvPr/>
          </p:nvSpPr>
          <p:spPr>
            <a:xfrm>
              <a:off x="19288125" y="15678150"/>
              <a:ext cx="485775" cy="304800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5" name="Group 334"/>
          <p:cNvGrpSpPr/>
          <p:nvPr/>
        </p:nvGrpSpPr>
        <p:grpSpPr>
          <a:xfrm>
            <a:off x="19783425" y="15668625"/>
            <a:ext cx="685800" cy="342900"/>
            <a:chOff x="20040600" y="15659100"/>
            <a:chExt cx="685800" cy="342900"/>
          </a:xfrm>
        </p:grpSpPr>
        <p:sp>
          <p:nvSpPr>
            <p:cNvPr id="294" name="TextBox 293"/>
            <p:cNvSpPr txBox="1"/>
            <p:nvPr/>
          </p:nvSpPr>
          <p:spPr>
            <a:xfrm>
              <a:off x="20040600" y="15659100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C96009"/>
                  </a:solidFill>
                </a:rPr>
                <a:t>cat</a:t>
              </a:r>
              <a:endParaRPr lang="en-US" sz="1600" dirty="0">
                <a:solidFill>
                  <a:srgbClr val="C96009"/>
                </a:solidFill>
              </a:endParaRPr>
            </a:p>
          </p:txBody>
        </p:sp>
        <p:sp>
          <p:nvSpPr>
            <p:cNvPr id="323" name="Oval 322"/>
            <p:cNvSpPr/>
            <p:nvPr/>
          </p:nvSpPr>
          <p:spPr>
            <a:xfrm>
              <a:off x="20040600" y="15697200"/>
              <a:ext cx="485775" cy="304800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20329524" y="15678150"/>
            <a:ext cx="685800" cy="338554"/>
            <a:chOff x="20574000" y="15659100"/>
            <a:chExt cx="685800" cy="338554"/>
          </a:xfrm>
        </p:grpSpPr>
        <p:sp>
          <p:nvSpPr>
            <p:cNvPr id="295" name="TextBox 294"/>
            <p:cNvSpPr txBox="1"/>
            <p:nvPr/>
          </p:nvSpPr>
          <p:spPr>
            <a:xfrm>
              <a:off x="20574000" y="15659100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663300"/>
                  </a:solidFill>
                </a:rPr>
                <a:t>cow</a:t>
              </a:r>
              <a:endParaRPr lang="en-US" sz="1600" dirty="0">
                <a:solidFill>
                  <a:srgbClr val="663300"/>
                </a:solidFill>
              </a:endParaRPr>
            </a:p>
          </p:txBody>
        </p:sp>
        <p:sp>
          <p:nvSpPr>
            <p:cNvPr id="324" name="Oval 323"/>
            <p:cNvSpPr/>
            <p:nvPr/>
          </p:nvSpPr>
          <p:spPr>
            <a:xfrm>
              <a:off x="20602575" y="15687675"/>
              <a:ext cx="485775" cy="304800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7" name="Group 336"/>
          <p:cNvGrpSpPr/>
          <p:nvPr/>
        </p:nvGrpSpPr>
        <p:grpSpPr>
          <a:xfrm>
            <a:off x="20883032" y="15678150"/>
            <a:ext cx="762000" cy="338554"/>
            <a:chOff x="21183600" y="15659100"/>
            <a:chExt cx="762000" cy="338554"/>
          </a:xfrm>
        </p:grpSpPr>
        <p:sp>
          <p:nvSpPr>
            <p:cNvPr id="296" name="TextBox 295"/>
            <p:cNvSpPr txBox="1"/>
            <p:nvPr/>
          </p:nvSpPr>
          <p:spPr>
            <a:xfrm>
              <a:off x="21183600" y="15659100"/>
              <a:ext cx="76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C000"/>
                  </a:solidFill>
                </a:rPr>
                <a:t>sheep</a:t>
              </a:r>
              <a:endParaRPr lang="en-US" sz="1600" dirty="0">
                <a:solidFill>
                  <a:srgbClr val="FFC000"/>
                </a:solidFill>
              </a:endParaRPr>
            </a:p>
          </p:txBody>
        </p:sp>
        <p:sp>
          <p:nvSpPr>
            <p:cNvPr id="325" name="Oval 324"/>
            <p:cNvSpPr/>
            <p:nvPr/>
          </p:nvSpPr>
          <p:spPr>
            <a:xfrm>
              <a:off x="21221700" y="15687675"/>
              <a:ext cx="685800" cy="304800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8" name="Group 337"/>
          <p:cNvGrpSpPr/>
          <p:nvPr/>
        </p:nvGrpSpPr>
        <p:grpSpPr>
          <a:xfrm>
            <a:off x="21674665" y="15678150"/>
            <a:ext cx="762000" cy="338554"/>
            <a:chOff x="22021800" y="15659100"/>
            <a:chExt cx="762000" cy="338554"/>
          </a:xfrm>
        </p:grpSpPr>
        <p:sp>
          <p:nvSpPr>
            <p:cNvPr id="297" name="TextBox 296"/>
            <p:cNvSpPr txBox="1"/>
            <p:nvPr/>
          </p:nvSpPr>
          <p:spPr>
            <a:xfrm>
              <a:off x="22021800" y="15659100"/>
              <a:ext cx="76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33CC"/>
                  </a:solidFill>
                </a:rPr>
                <a:t>flower</a:t>
              </a:r>
              <a:endParaRPr lang="en-US" sz="1600" dirty="0">
                <a:solidFill>
                  <a:srgbClr val="FF33CC"/>
                </a:solidFill>
              </a:endParaRPr>
            </a:p>
          </p:txBody>
        </p:sp>
        <p:sp>
          <p:nvSpPr>
            <p:cNvPr id="326" name="Oval 325"/>
            <p:cNvSpPr/>
            <p:nvPr/>
          </p:nvSpPr>
          <p:spPr>
            <a:xfrm>
              <a:off x="22021800" y="15678150"/>
              <a:ext cx="704850" cy="304800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9" name="Group 338"/>
          <p:cNvGrpSpPr/>
          <p:nvPr/>
        </p:nvGrpSpPr>
        <p:grpSpPr>
          <a:xfrm>
            <a:off x="22428198" y="15659100"/>
            <a:ext cx="647700" cy="338554"/>
            <a:chOff x="22860000" y="15659100"/>
            <a:chExt cx="647700" cy="338554"/>
          </a:xfrm>
        </p:grpSpPr>
        <p:sp>
          <p:nvSpPr>
            <p:cNvPr id="298" name="TextBox 297"/>
            <p:cNvSpPr txBox="1"/>
            <p:nvPr/>
          </p:nvSpPr>
          <p:spPr>
            <a:xfrm>
              <a:off x="22860000" y="15659100"/>
              <a:ext cx="647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chair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27" name="Oval 326"/>
            <p:cNvSpPr/>
            <p:nvPr/>
          </p:nvSpPr>
          <p:spPr>
            <a:xfrm>
              <a:off x="22869525" y="15687675"/>
              <a:ext cx="628650" cy="304800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0" name="Group 339"/>
          <p:cNvGrpSpPr/>
          <p:nvPr/>
        </p:nvGrpSpPr>
        <p:grpSpPr>
          <a:xfrm>
            <a:off x="23124581" y="15649575"/>
            <a:ext cx="914400" cy="342900"/>
            <a:chOff x="23622000" y="15659100"/>
            <a:chExt cx="914400" cy="342900"/>
          </a:xfrm>
        </p:grpSpPr>
        <p:sp>
          <p:nvSpPr>
            <p:cNvPr id="304" name="TextBox 303"/>
            <p:cNvSpPr txBox="1"/>
            <p:nvPr/>
          </p:nvSpPr>
          <p:spPr>
            <a:xfrm>
              <a:off x="23622000" y="15659100"/>
              <a:ext cx="91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808000"/>
                  </a:solidFill>
                </a:rPr>
                <a:t>building</a:t>
              </a:r>
              <a:endParaRPr lang="en-US" sz="1600" dirty="0">
                <a:solidFill>
                  <a:srgbClr val="808000"/>
                </a:solidFill>
              </a:endParaRPr>
            </a:p>
          </p:txBody>
        </p:sp>
        <p:sp>
          <p:nvSpPr>
            <p:cNvPr id="328" name="Oval 327"/>
            <p:cNvSpPr/>
            <p:nvPr/>
          </p:nvSpPr>
          <p:spPr>
            <a:xfrm>
              <a:off x="23622000" y="15678150"/>
              <a:ext cx="914400" cy="323850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1" name="Group 340"/>
          <p:cNvGrpSpPr/>
          <p:nvPr/>
        </p:nvGrpSpPr>
        <p:grpSpPr>
          <a:xfrm>
            <a:off x="24125764" y="15649575"/>
            <a:ext cx="933450" cy="338554"/>
            <a:chOff x="24593550" y="15659100"/>
            <a:chExt cx="933450" cy="338554"/>
          </a:xfrm>
        </p:grpSpPr>
        <p:sp>
          <p:nvSpPr>
            <p:cNvPr id="305" name="TextBox 304"/>
            <p:cNvSpPr txBox="1"/>
            <p:nvPr/>
          </p:nvSpPr>
          <p:spPr>
            <a:xfrm>
              <a:off x="24612600" y="15659100"/>
              <a:ext cx="91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bicycle</a:t>
              </a:r>
              <a:endParaRPr 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29" name="Oval 328"/>
            <p:cNvSpPr/>
            <p:nvPr/>
          </p:nvSpPr>
          <p:spPr>
            <a:xfrm>
              <a:off x="24593550" y="15678150"/>
              <a:ext cx="828675" cy="304800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2" name="Group 341"/>
          <p:cNvGrpSpPr/>
          <p:nvPr/>
        </p:nvGrpSpPr>
        <p:grpSpPr>
          <a:xfrm>
            <a:off x="25012650" y="15640050"/>
            <a:ext cx="695325" cy="338554"/>
            <a:chOff x="25441275" y="15659100"/>
            <a:chExt cx="695325" cy="338554"/>
          </a:xfrm>
        </p:grpSpPr>
        <p:sp>
          <p:nvSpPr>
            <p:cNvPr id="306" name="TextBox 305"/>
            <p:cNvSpPr txBox="1"/>
            <p:nvPr/>
          </p:nvSpPr>
          <p:spPr>
            <a:xfrm>
              <a:off x="25450800" y="15659100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tx2">
                      <a:lumMod val="75000"/>
                    </a:schemeClr>
                  </a:solidFill>
                </a:rPr>
                <a:t>car</a:t>
              </a:r>
              <a:endParaRPr lang="en-US" sz="1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30" name="Oval 329"/>
            <p:cNvSpPr/>
            <p:nvPr/>
          </p:nvSpPr>
          <p:spPr>
            <a:xfrm>
              <a:off x="25441275" y="15687675"/>
              <a:ext cx="485775" cy="304800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1" name="Group 350"/>
          <p:cNvGrpSpPr/>
          <p:nvPr/>
        </p:nvGrpSpPr>
        <p:grpSpPr>
          <a:xfrm>
            <a:off x="17964150" y="16497300"/>
            <a:ext cx="1143000" cy="352425"/>
            <a:chOff x="18669000" y="16344900"/>
            <a:chExt cx="1143000" cy="352425"/>
          </a:xfrm>
        </p:grpSpPr>
        <p:sp>
          <p:nvSpPr>
            <p:cNvPr id="307" name="TextBox 306"/>
            <p:cNvSpPr txBox="1"/>
            <p:nvPr/>
          </p:nvSpPr>
          <p:spPr>
            <a:xfrm>
              <a:off x="18669000" y="16344900"/>
              <a:ext cx="114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solidFill>
                    <a:schemeClr val="bg1">
                      <a:lumMod val="65000"/>
                    </a:schemeClr>
                  </a:solidFill>
                </a:rPr>
                <a:t>aeroplane</a:t>
              </a:r>
              <a:endParaRPr lang="en-US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43" name="Oval 342"/>
            <p:cNvSpPr/>
            <p:nvPr/>
          </p:nvSpPr>
          <p:spPr>
            <a:xfrm>
              <a:off x="18678525" y="16373475"/>
              <a:ext cx="1076325" cy="323850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2" name="Group 351"/>
          <p:cNvGrpSpPr/>
          <p:nvPr/>
        </p:nvGrpSpPr>
        <p:grpSpPr>
          <a:xfrm>
            <a:off x="19116675" y="16516350"/>
            <a:ext cx="685800" cy="338554"/>
            <a:chOff x="19812000" y="16344900"/>
            <a:chExt cx="685800" cy="338554"/>
          </a:xfrm>
        </p:grpSpPr>
        <p:sp>
          <p:nvSpPr>
            <p:cNvPr id="308" name="TextBox 307"/>
            <p:cNvSpPr txBox="1"/>
            <p:nvPr/>
          </p:nvSpPr>
          <p:spPr>
            <a:xfrm>
              <a:off x="19812000" y="16344900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accent1">
                      <a:lumMod val="75000"/>
                    </a:schemeClr>
                  </a:solidFill>
                </a:rPr>
                <a:t>water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44" name="Oval 343"/>
            <p:cNvSpPr/>
            <p:nvPr/>
          </p:nvSpPr>
          <p:spPr>
            <a:xfrm>
              <a:off x="19812000" y="16363950"/>
              <a:ext cx="657225" cy="304800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3" name="Group 352"/>
          <p:cNvGrpSpPr/>
          <p:nvPr/>
        </p:nvGrpSpPr>
        <p:grpSpPr>
          <a:xfrm>
            <a:off x="19850100" y="16506825"/>
            <a:ext cx="685800" cy="338554"/>
            <a:chOff x="20421600" y="16344900"/>
            <a:chExt cx="685800" cy="338554"/>
          </a:xfrm>
        </p:grpSpPr>
        <p:sp>
          <p:nvSpPr>
            <p:cNvPr id="310" name="TextBox 309"/>
            <p:cNvSpPr txBox="1"/>
            <p:nvPr/>
          </p:nvSpPr>
          <p:spPr>
            <a:xfrm>
              <a:off x="20421600" y="16344900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accent6">
                      <a:lumMod val="75000"/>
                    </a:schemeClr>
                  </a:solidFill>
                </a:rPr>
                <a:t>bird</a:t>
              </a:r>
              <a:endParaRPr lang="en-US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45" name="Oval 344"/>
            <p:cNvSpPr/>
            <p:nvPr/>
          </p:nvSpPr>
          <p:spPr>
            <a:xfrm>
              <a:off x="20421600" y="16363950"/>
              <a:ext cx="542925" cy="304800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21488400" y="16497300"/>
            <a:ext cx="685800" cy="338554"/>
            <a:chOff x="20955000" y="16344900"/>
            <a:chExt cx="685800" cy="338554"/>
          </a:xfrm>
        </p:grpSpPr>
        <p:sp>
          <p:nvSpPr>
            <p:cNvPr id="309" name="TextBox 308"/>
            <p:cNvSpPr txBox="1"/>
            <p:nvPr/>
          </p:nvSpPr>
          <p:spPr>
            <a:xfrm>
              <a:off x="20955000" y="16344900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accent5">
                      <a:lumMod val="75000"/>
                    </a:schemeClr>
                  </a:solidFill>
                </a:rPr>
                <a:t>dog</a:t>
              </a:r>
              <a:endParaRPr lang="en-US" sz="16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46" name="Oval 345"/>
            <p:cNvSpPr/>
            <p:nvPr/>
          </p:nvSpPr>
          <p:spPr>
            <a:xfrm>
              <a:off x="20974050" y="16373475"/>
              <a:ext cx="485775" cy="304800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5" name="Group 354"/>
          <p:cNvGrpSpPr/>
          <p:nvPr/>
        </p:nvGrpSpPr>
        <p:grpSpPr>
          <a:xfrm>
            <a:off x="22640925" y="16535400"/>
            <a:ext cx="685800" cy="338554"/>
            <a:chOff x="21564600" y="16344900"/>
            <a:chExt cx="685800" cy="338554"/>
          </a:xfrm>
        </p:grpSpPr>
        <p:sp>
          <p:nvSpPr>
            <p:cNvPr id="311" name="TextBox 310"/>
            <p:cNvSpPr txBox="1"/>
            <p:nvPr/>
          </p:nvSpPr>
          <p:spPr>
            <a:xfrm>
              <a:off x="21564600" y="16344900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road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47" name="Oval 346"/>
            <p:cNvSpPr/>
            <p:nvPr/>
          </p:nvSpPr>
          <p:spPr>
            <a:xfrm>
              <a:off x="21574125" y="16373475"/>
              <a:ext cx="542925" cy="304800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6" name="Group 355"/>
          <p:cNvGrpSpPr/>
          <p:nvPr/>
        </p:nvGrpSpPr>
        <p:grpSpPr>
          <a:xfrm>
            <a:off x="23545800" y="16525875"/>
            <a:ext cx="685800" cy="338554"/>
            <a:chOff x="22098000" y="16344900"/>
            <a:chExt cx="685800" cy="338554"/>
          </a:xfrm>
        </p:grpSpPr>
        <p:sp>
          <p:nvSpPr>
            <p:cNvPr id="312" name="TextBox 311"/>
            <p:cNvSpPr txBox="1"/>
            <p:nvPr/>
          </p:nvSpPr>
          <p:spPr>
            <a:xfrm>
              <a:off x="22098000" y="16344900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accent4">
                      <a:lumMod val="75000"/>
                    </a:schemeClr>
                  </a:solidFill>
                </a:rPr>
                <a:t>body</a:t>
              </a:r>
              <a:endParaRPr lang="en-US" sz="1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348" name="Oval 347"/>
            <p:cNvSpPr/>
            <p:nvPr/>
          </p:nvSpPr>
          <p:spPr>
            <a:xfrm>
              <a:off x="22107524" y="16373475"/>
              <a:ext cx="600075" cy="304800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7" name="Group 356"/>
          <p:cNvGrpSpPr/>
          <p:nvPr/>
        </p:nvGrpSpPr>
        <p:grpSpPr>
          <a:xfrm>
            <a:off x="24536400" y="16525875"/>
            <a:ext cx="685800" cy="338554"/>
            <a:chOff x="22707600" y="16344900"/>
            <a:chExt cx="685800" cy="338554"/>
          </a:xfrm>
        </p:grpSpPr>
        <p:sp>
          <p:nvSpPr>
            <p:cNvPr id="313" name="TextBox 312"/>
            <p:cNvSpPr txBox="1"/>
            <p:nvPr/>
          </p:nvSpPr>
          <p:spPr>
            <a:xfrm>
              <a:off x="22707600" y="16344900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sign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349" name="Oval 348"/>
            <p:cNvSpPr/>
            <p:nvPr/>
          </p:nvSpPr>
          <p:spPr>
            <a:xfrm>
              <a:off x="22717125" y="16373475"/>
              <a:ext cx="542925" cy="304800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8" name="Group 357"/>
          <p:cNvGrpSpPr/>
          <p:nvPr/>
        </p:nvGrpSpPr>
        <p:grpSpPr>
          <a:xfrm>
            <a:off x="19145249" y="17587912"/>
            <a:ext cx="695326" cy="338554"/>
            <a:chOff x="19726274" y="16954500"/>
            <a:chExt cx="695326" cy="338554"/>
          </a:xfrm>
        </p:grpSpPr>
        <p:sp>
          <p:nvSpPr>
            <p:cNvPr id="314" name="TextBox 313"/>
            <p:cNvSpPr txBox="1"/>
            <p:nvPr/>
          </p:nvSpPr>
          <p:spPr>
            <a:xfrm>
              <a:off x="19735800" y="16954500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accent6">
                      <a:lumMod val="75000"/>
                    </a:schemeClr>
                  </a:solidFill>
                </a:rPr>
                <a:t>boat</a:t>
              </a:r>
              <a:endParaRPr lang="en-US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50" name="Oval 349"/>
            <p:cNvSpPr/>
            <p:nvPr/>
          </p:nvSpPr>
          <p:spPr>
            <a:xfrm>
              <a:off x="19726274" y="16973550"/>
              <a:ext cx="600075" cy="304800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60" name="Straight Connector 359"/>
          <p:cNvCxnSpPr>
            <a:endCxn id="319" idx="7"/>
          </p:cNvCxnSpPr>
          <p:nvPr/>
        </p:nvCxnSpPr>
        <p:spPr>
          <a:xfrm flipH="1">
            <a:off x="19636085" y="15149513"/>
            <a:ext cx="1033165" cy="5923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/>
          <p:cNvCxnSpPr>
            <a:endCxn id="324" idx="0"/>
          </p:cNvCxnSpPr>
          <p:nvPr/>
        </p:nvCxnSpPr>
        <p:spPr>
          <a:xfrm flipH="1">
            <a:off x="20600987" y="15168563"/>
            <a:ext cx="163513" cy="5381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>
            <a:stCxn id="315" idx="4"/>
            <a:endCxn id="325" idx="0"/>
          </p:cNvCxnSpPr>
          <p:nvPr/>
        </p:nvCxnSpPr>
        <p:spPr>
          <a:xfrm>
            <a:off x="20869275" y="15173325"/>
            <a:ext cx="394757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/>
          <p:cNvCxnSpPr>
            <a:endCxn id="326" idx="1"/>
          </p:cNvCxnSpPr>
          <p:nvPr/>
        </p:nvCxnSpPr>
        <p:spPr>
          <a:xfrm>
            <a:off x="21021675" y="15163800"/>
            <a:ext cx="756213" cy="5780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>
            <a:endCxn id="327" idx="1"/>
          </p:cNvCxnSpPr>
          <p:nvPr/>
        </p:nvCxnSpPr>
        <p:spPr>
          <a:xfrm>
            <a:off x="21126450" y="15116175"/>
            <a:ext cx="1403337" cy="616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/>
          <p:cNvCxnSpPr>
            <a:stCxn id="316" idx="4"/>
            <a:endCxn id="326" idx="0"/>
          </p:cNvCxnSpPr>
          <p:nvPr/>
        </p:nvCxnSpPr>
        <p:spPr>
          <a:xfrm>
            <a:off x="21845588" y="15154275"/>
            <a:ext cx="181502" cy="5429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>
            <a:stCxn id="317" idx="4"/>
            <a:endCxn id="327" idx="0"/>
          </p:cNvCxnSpPr>
          <p:nvPr/>
        </p:nvCxnSpPr>
        <p:spPr>
          <a:xfrm flipH="1">
            <a:off x="22752048" y="15154275"/>
            <a:ext cx="17465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/>
          <p:cNvCxnSpPr>
            <a:stCxn id="318" idx="3"/>
            <a:endCxn id="343" idx="0"/>
          </p:cNvCxnSpPr>
          <p:nvPr/>
        </p:nvCxnSpPr>
        <p:spPr>
          <a:xfrm flipH="1">
            <a:off x="18511838" y="15957363"/>
            <a:ext cx="218777" cy="5685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/>
          <p:cNvCxnSpPr>
            <a:stCxn id="318" idx="4"/>
            <a:endCxn id="344" idx="1"/>
          </p:cNvCxnSpPr>
          <p:nvPr/>
        </p:nvCxnSpPr>
        <p:spPr>
          <a:xfrm>
            <a:off x="18902363" y="16002000"/>
            <a:ext cx="310560" cy="5780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/>
          <p:cNvCxnSpPr>
            <a:stCxn id="318" idx="5"/>
            <a:endCxn id="345" idx="1"/>
          </p:cNvCxnSpPr>
          <p:nvPr/>
        </p:nvCxnSpPr>
        <p:spPr>
          <a:xfrm>
            <a:off x="19074110" y="15957363"/>
            <a:ext cx="855500" cy="6131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/>
          <p:cNvCxnSpPr>
            <a:endCxn id="345" idx="0"/>
          </p:cNvCxnSpPr>
          <p:nvPr/>
        </p:nvCxnSpPr>
        <p:spPr>
          <a:xfrm>
            <a:off x="19535775" y="15992475"/>
            <a:ext cx="585788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>
            <a:endCxn id="311" idx="1"/>
          </p:cNvCxnSpPr>
          <p:nvPr/>
        </p:nvCxnSpPr>
        <p:spPr>
          <a:xfrm>
            <a:off x="19626263" y="15973425"/>
            <a:ext cx="3014662" cy="7312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/>
          <p:cNvCxnSpPr>
            <a:stCxn id="346" idx="1"/>
            <a:endCxn id="323" idx="4"/>
          </p:cNvCxnSpPr>
          <p:nvPr/>
        </p:nvCxnSpPr>
        <p:spPr>
          <a:xfrm flipH="1" flipV="1">
            <a:off x="20026313" y="16011525"/>
            <a:ext cx="1552277" cy="5589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/>
          <p:cNvCxnSpPr>
            <a:stCxn id="346" idx="7"/>
            <a:endCxn id="328" idx="3"/>
          </p:cNvCxnSpPr>
          <p:nvPr/>
        </p:nvCxnSpPr>
        <p:spPr>
          <a:xfrm flipV="1">
            <a:off x="21922085" y="15945048"/>
            <a:ext cx="1336407" cy="6254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/>
          <p:cNvCxnSpPr/>
          <p:nvPr/>
        </p:nvCxnSpPr>
        <p:spPr>
          <a:xfrm flipV="1">
            <a:off x="22812375" y="15978189"/>
            <a:ext cx="581025" cy="6048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/>
          <p:cNvCxnSpPr/>
          <p:nvPr/>
        </p:nvCxnSpPr>
        <p:spPr>
          <a:xfrm flipV="1">
            <a:off x="22926675" y="15968663"/>
            <a:ext cx="1423988" cy="6048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/>
          <p:cNvCxnSpPr>
            <a:endCxn id="330" idx="3"/>
          </p:cNvCxnSpPr>
          <p:nvPr/>
        </p:nvCxnSpPr>
        <p:spPr>
          <a:xfrm flipV="1">
            <a:off x="23079075" y="15928788"/>
            <a:ext cx="2004715" cy="6732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/>
          <p:cNvCxnSpPr>
            <a:endCxn id="348" idx="0"/>
          </p:cNvCxnSpPr>
          <p:nvPr/>
        </p:nvCxnSpPr>
        <p:spPr>
          <a:xfrm flipH="1">
            <a:off x="23855362" y="15963900"/>
            <a:ext cx="1290638" cy="5905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/>
          <p:cNvCxnSpPr>
            <a:stCxn id="330" idx="4"/>
            <a:endCxn id="349" idx="0"/>
          </p:cNvCxnSpPr>
          <p:nvPr/>
        </p:nvCxnSpPr>
        <p:spPr>
          <a:xfrm flipH="1">
            <a:off x="24817388" y="15973425"/>
            <a:ext cx="438150" cy="581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/>
          <p:cNvCxnSpPr>
            <a:stCxn id="344" idx="4"/>
            <a:endCxn id="350" idx="0"/>
          </p:cNvCxnSpPr>
          <p:nvPr/>
        </p:nvCxnSpPr>
        <p:spPr>
          <a:xfrm flipH="1">
            <a:off x="19445287" y="16840200"/>
            <a:ext cx="1" cy="7667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7" name="Group 416"/>
          <p:cNvGrpSpPr/>
          <p:nvPr/>
        </p:nvGrpSpPr>
        <p:grpSpPr>
          <a:xfrm>
            <a:off x="27927300" y="14839534"/>
            <a:ext cx="685800" cy="352425"/>
            <a:chOff x="20526375" y="14820900"/>
            <a:chExt cx="685800" cy="352425"/>
          </a:xfrm>
        </p:grpSpPr>
        <p:sp>
          <p:nvSpPr>
            <p:cNvPr id="418" name="TextBox 417"/>
            <p:cNvSpPr txBox="1"/>
            <p:nvPr/>
          </p:nvSpPr>
          <p:spPr>
            <a:xfrm>
              <a:off x="20526375" y="14820900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CC00"/>
                  </a:solidFill>
                </a:rPr>
                <a:t>grass</a:t>
              </a:r>
              <a:endParaRPr lang="en-US" sz="1600" dirty="0">
                <a:solidFill>
                  <a:srgbClr val="00CC00"/>
                </a:solidFill>
              </a:endParaRPr>
            </a:p>
          </p:txBody>
        </p:sp>
        <p:sp>
          <p:nvSpPr>
            <p:cNvPr id="419" name="Oval 418"/>
            <p:cNvSpPr/>
            <p:nvPr/>
          </p:nvSpPr>
          <p:spPr>
            <a:xfrm>
              <a:off x="20535900" y="14868525"/>
              <a:ext cx="666750" cy="304800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0" name="Group 419"/>
          <p:cNvGrpSpPr/>
          <p:nvPr/>
        </p:nvGrpSpPr>
        <p:grpSpPr>
          <a:xfrm>
            <a:off x="26003250" y="15630525"/>
            <a:ext cx="685800" cy="338554"/>
            <a:chOff x="21450300" y="14820900"/>
            <a:chExt cx="685800" cy="338554"/>
          </a:xfrm>
        </p:grpSpPr>
        <p:sp>
          <p:nvSpPr>
            <p:cNvPr id="421" name="TextBox 420"/>
            <p:cNvSpPr txBox="1"/>
            <p:nvPr/>
          </p:nvSpPr>
          <p:spPr>
            <a:xfrm>
              <a:off x="21450300" y="14820900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accent2">
                      <a:lumMod val="75000"/>
                    </a:schemeClr>
                  </a:solidFill>
                </a:rPr>
                <a:t>face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22" name="Oval 421"/>
            <p:cNvSpPr/>
            <p:nvPr/>
          </p:nvSpPr>
          <p:spPr>
            <a:xfrm>
              <a:off x="21459825" y="14849475"/>
              <a:ext cx="542925" cy="304800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3" name="Group 422"/>
          <p:cNvGrpSpPr/>
          <p:nvPr/>
        </p:nvGrpSpPr>
        <p:grpSpPr>
          <a:xfrm>
            <a:off x="25593675" y="16602074"/>
            <a:ext cx="685800" cy="338554"/>
            <a:chOff x="22459950" y="14820900"/>
            <a:chExt cx="685800" cy="338554"/>
          </a:xfrm>
        </p:grpSpPr>
        <p:sp>
          <p:nvSpPr>
            <p:cNvPr id="424" name="TextBox 423"/>
            <p:cNvSpPr txBox="1"/>
            <p:nvPr/>
          </p:nvSpPr>
          <p:spPr>
            <a:xfrm>
              <a:off x="22459950" y="14820900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33CC"/>
                  </a:solidFill>
                </a:rPr>
                <a:t>book</a:t>
              </a:r>
              <a:endParaRPr lang="en-US" sz="1600" dirty="0">
                <a:solidFill>
                  <a:srgbClr val="0033CC"/>
                </a:solidFill>
              </a:endParaRPr>
            </a:p>
          </p:txBody>
        </p:sp>
        <p:sp>
          <p:nvSpPr>
            <p:cNvPr id="425" name="Oval 424"/>
            <p:cNvSpPr/>
            <p:nvPr/>
          </p:nvSpPr>
          <p:spPr>
            <a:xfrm>
              <a:off x="22469475" y="14849475"/>
              <a:ext cx="600075" cy="304800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6" name="Group 425"/>
          <p:cNvGrpSpPr/>
          <p:nvPr/>
        </p:nvGrpSpPr>
        <p:grpSpPr>
          <a:xfrm>
            <a:off x="27003375" y="16602074"/>
            <a:ext cx="695325" cy="342900"/>
            <a:chOff x="18659475" y="15659100"/>
            <a:chExt cx="695325" cy="342900"/>
          </a:xfrm>
        </p:grpSpPr>
        <p:sp>
          <p:nvSpPr>
            <p:cNvPr id="427" name="TextBox 426"/>
            <p:cNvSpPr txBox="1"/>
            <p:nvPr/>
          </p:nvSpPr>
          <p:spPr>
            <a:xfrm>
              <a:off x="18669000" y="15659100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sky</a:t>
              </a:r>
              <a:endParaRPr lang="en-US" sz="1600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28" name="Oval 427"/>
            <p:cNvSpPr/>
            <p:nvPr/>
          </p:nvSpPr>
          <p:spPr>
            <a:xfrm>
              <a:off x="18659475" y="15697200"/>
              <a:ext cx="485775" cy="304800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9" name="Group 428"/>
          <p:cNvGrpSpPr/>
          <p:nvPr/>
        </p:nvGrpSpPr>
        <p:grpSpPr>
          <a:xfrm>
            <a:off x="26612850" y="15630109"/>
            <a:ext cx="685800" cy="338554"/>
            <a:chOff x="19278600" y="15659100"/>
            <a:chExt cx="685800" cy="338554"/>
          </a:xfrm>
        </p:grpSpPr>
        <p:sp>
          <p:nvSpPr>
            <p:cNvPr id="430" name="TextBox 429"/>
            <p:cNvSpPr txBox="1"/>
            <p:nvPr/>
          </p:nvSpPr>
          <p:spPr>
            <a:xfrm>
              <a:off x="19278600" y="15659100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568424"/>
                  </a:solidFill>
                </a:rPr>
                <a:t>tree</a:t>
              </a:r>
              <a:endParaRPr lang="en-US" sz="1600" dirty="0">
                <a:solidFill>
                  <a:srgbClr val="568424"/>
                </a:solidFill>
              </a:endParaRPr>
            </a:p>
          </p:txBody>
        </p:sp>
        <p:sp>
          <p:nvSpPr>
            <p:cNvPr id="431" name="Oval 430"/>
            <p:cNvSpPr/>
            <p:nvPr/>
          </p:nvSpPr>
          <p:spPr>
            <a:xfrm>
              <a:off x="19288125" y="15678150"/>
              <a:ext cx="485775" cy="304800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2" name="Group 431"/>
          <p:cNvGrpSpPr/>
          <p:nvPr/>
        </p:nvGrpSpPr>
        <p:grpSpPr>
          <a:xfrm>
            <a:off x="31594426" y="17273588"/>
            <a:ext cx="685800" cy="342900"/>
            <a:chOff x="20040600" y="15659100"/>
            <a:chExt cx="685800" cy="342900"/>
          </a:xfrm>
        </p:grpSpPr>
        <p:sp>
          <p:nvSpPr>
            <p:cNvPr id="433" name="TextBox 432"/>
            <p:cNvSpPr txBox="1"/>
            <p:nvPr/>
          </p:nvSpPr>
          <p:spPr>
            <a:xfrm>
              <a:off x="20040600" y="15659100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C96009"/>
                  </a:solidFill>
                </a:rPr>
                <a:t>cat</a:t>
              </a:r>
              <a:endParaRPr lang="en-US" sz="1600" dirty="0">
                <a:solidFill>
                  <a:srgbClr val="C96009"/>
                </a:solidFill>
              </a:endParaRPr>
            </a:p>
          </p:txBody>
        </p:sp>
        <p:sp>
          <p:nvSpPr>
            <p:cNvPr id="434" name="Oval 433"/>
            <p:cNvSpPr/>
            <p:nvPr/>
          </p:nvSpPr>
          <p:spPr>
            <a:xfrm>
              <a:off x="20040600" y="15697200"/>
              <a:ext cx="485775" cy="304800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5" name="Group 434"/>
          <p:cNvGrpSpPr/>
          <p:nvPr/>
        </p:nvGrpSpPr>
        <p:grpSpPr>
          <a:xfrm>
            <a:off x="28117800" y="15621000"/>
            <a:ext cx="685800" cy="338554"/>
            <a:chOff x="20574000" y="15659100"/>
            <a:chExt cx="685800" cy="338554"/>
          </a:xfrm>
        </p:grpSpPr>
        <p:sp>
          <p:nvSpPr>
            <p:cNvPr id="436" name="TextBox 435"/>
            <p:cNvSpPr txBox="1"/>
            <p:nvPr/>
          </p:nvSpPr>
          <p:spPr>
            <a:xfrm>
              <a:off x="20574000" y="15659100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663300"/>
                  </a:solidFill>
                </a:rPr>
                <a:t>cow</a:t>
              </a:r>
              <a:endParaRPr lang="en-US" sz="1600" dirty="0">
                <a:solidFill>
                  <a:srgbClr val="663300"/>
                </a:solidFill>
              </a:endParaRPr>
            </a:p>
          </p:txBody>
        </p:sp>
        <p:sp>
          <p:nvSpPr>
            <p:cNvPr id="437" name="Oval 436"/>
            <p:cNvSpPr/>
            <p:nvPr/>
          </p:nvSpPr>
          <p:spPr>
            <a:xfrm>
              <a:off x="20602575" y="15687675"/>
              <a:ext cx="485775" cy="304800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8" name="Group 437"/>
          <p:cNvGrpSpPr/>
          <p:nvPr/>
        </p:nvGrpSpPr>
        <p:grpSpPr>
          <a:xfrm>
            <a:off x="28670250" y="15611475"/>
            <a:ext cx="762000" cy="338554"/>
            <a:chOff x="21183600" y="15659100"/>
            <a:chExt cx="762000" cy="338554"/>
          </a:xfrm>
        </p:grpSpPr>
        <p:sp>
          <p:nvSpPr>
            <p:cNvPr id="439" name="TextBox 438"/>
            <p:cNvSpPr txBox="1"/>
            <p:nvPr/>
          </p:nvSpPr>
          <p:spPr>
            <a:xfrm>
              <a:off x="21183600" y="15659100"/>
              <a:ext cx="76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C000"/>
                  </a:solidFill>
                </a:rPr>
                <a:t>sheep</a:t>
              </a:r>
              <a:endParaRPr lang="en-US" sz="1600" dirty="0">
                <a:solidFill>
                  <a:srgbClr val="FFC000"/>
                </a:solidFill>
              </a:endParaRPr>
            </a:p>
          </p:txBody>
        </p:sp>
        <p:sp>
          <p:nvSpPr>
            <p:cNvPr id="440" name="Oval 439"/>
            <p:cNvSpPr/>
            <p:nvPr/>
          </p:nvSpPr>
          <p:spPr>
            <a:xfrm>
              <a:off x="21221700" y="15687675"/>
              <a:ext cx="685800" cy="304800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1" name="Group 440"/>
          <p:cNvGrpSpPr/>
          <p:nvPr/>
        </p:nvGrpSpPr>
        <p:grpSpPr>
          <a:xfrm>
            <a:off x="29466115" y="15620584"/>
            <a:ext cx="762000" cy="338554"/>
            <a:chOff x="22021800" y="15659100"/>
            <a:chExt cx="762000" cy="338554"/>
          </a:xfrm>
        </p:grpSpPr>
        <p:sp>
          <p:nvSpPr>
            <p:cNvPr id="442" name="TextBox 441"/>
            <p:cNvSpPr txBox="1"/>
            <p:nvPr/>
          </p:nvSpPr>
          <p:spPr>
            <a:xfrm>
              <a:off x="22021800" y="15659100"/>
              <a:ext cx="76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33CC"/>
                  </a:solidFill>
                </a:rPr>
                <a:t>flower</a:t>
              </a:r>
              <a:endParaRPr lang="en-US" sz="1600" dirty="0">
                <a:solidFill>
                  <a:srgbClr val="FF33CC"/>
                </a:solidFill>
              </a:endParaRPr>
            </a:p>
          </p:txBody>
        </p:sp>
        <p:sp>
          <p:nvSpPr>
            <p:cNvPr id="443" name="Oval 442"/>
            <p:cNvSpPr/>
            <p:nvPr/>
          </p:nvSpPr>
          <p:spPr>
            <a:xfrm>
              <a:off x="22021800" y="15678150"/>
              <a:ext cx="704850" cy="304800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4" name="Group 443"/>
          <p:cNvGrpSpPr/>
          <p:nvPr/>
        </p:nvGrpSpPr>
        <p:grpSpPr>
          <a:xfrm>
            <a:off x="32270700" y="15582900"/>
            <a:ext cx="647700" cy="338554"/>
            <a:chOff x="22860000" y="15659100"/>
            <a:chExt cx="647700" cy="338554"/>
          </a:xfrm>
        </p:grpSpPr>
        <p:sp>
          <p:nvSpPr>
            <p:cNvPr id="445" name="TextBox 444"/>
            <p:cNvSpPr txBox="1"/>
            <p:nvPr/>
          </p:nvSpPr>
          <p:spPr>
            <a:xfrm>
              <a:off x="22860000" y="15659100"/>
              <a:ext cx="647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chair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46" name="Oval 445"/>
            <p:cNvSpPr/>
            <p:nvPr/>
          </p:nvSpPr>
          <p:spPr>
            <a:xfrm>
              <a:off x="22869525" y="15687675"/>
              <a:ext cx="628650" cy="304800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7" name="Group 446"/>
          <p:cNvGrpSpPr/>
          <p:nvPr/>
        </p:nvGrpSpPr>
        <p:grpSpPr>
          <a:xfrm>
            <a:off x="27163181" y="15620584"/>
            <a:ext cx="914400" cy="342900"/>
            <a:chOff x="23622000" y="15659100"/>
            <a:chExt cx="914400" cy="342900"/>
          </a:xfrm>
        </p:grpSpPr>
        <p:sp>
          <p:nvSpPr>
            <p:cNvPr id="448" name="TextBox 447"/>
            <p:cNvSpPr txBox="1"/>
            <p:nvPr/>
          </p:nvSpPr>
          <p:spPr>
            <a:xfrm>
              <a:off x="23622000" y="15659100"/>
              <a:ext cx="91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808000"/>
                  </a:solidFill>
                </a:rPr>
                <a:t>building</a:t>
              </a:r>
              <a:endParaRPr lang="en-US" sz="1600" dirty="0">
                <a:solidFill>
                  <a:srgbClr val="808000"/>
                </a:solidFill>
              </a:endParaRPr>
            </a:p>
          </p:txBody>
        </p:sp>
        <p:sp>
          <p:nvSpPr>
            <p:cNvPr id="449" name="Oval 448"/>
            <p:cNvSpPr/>
            <p:nvPr/>
          </p:nvSpPr>
          <p:spPr>
            <a:xfrm>
              <a:off x="23622000" y="15678150"/>
              <a:ext cx="914400" cy="323850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0" name="Group 449"/>
          <p:cNvGrpSpPr/>
          <p:nvPr/>
        </p:nvGrpSpPr>
        <p:grpSpPr>
          <a:xfrm>
            <a:off x="31383814" y="15592009"/>
            <a:ext cx="933450" cy="338554"/>
            <a:chOff x="24593550" y="15659100"/>
            <a:chExt cx="933450" cy="338554"/>
          </a:xfrm>
        </p:grpSpPr>
        <p:sp>
          <p:nvSpPr>
            <p:cNvPr id="451" name="TextBox 450"/>
            <p:cNvSpPr txBox="1"/>
            <p:nvPr/>
          </p:nvSpPr>
          <p:spPr>
            <a:xfrm>
              <a:off x="24612600" y="15659100"/>
              <a:ext cx="91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bicycle</a:t>
              </a:r>
              <a:endParaRPr 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52" name="Oval 451"/>
            <p:cNvSpPr/>
            <p:nvPr/>
          </p:nvSpPr>
          <p:spPr>
            <a:xfrm>
              <a:off x="24593550" y="15678150"/>
              <a:ext cx="828675" cy="304800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3" name="Group 452"/>
          <p:cNvGrpSpPr/>
          <p:nvPr/>
        </p:nvGrpSpPr>
        <p:grpSpPr>
          <a:xfrm>
            <a:off x="30841950" y="15601534"/>
            <a:ext cx="695325" cy="338554"/>
            <a:chOff x="25441275" y="15659100"/>
            <a:chExt cx="695325" cy="338554"/>
          </a:xfrm>
        </p:grpSpPr>
        <p:sp>
          <p:nvSpPr>
            <p:cNvPr id="454" name="TextBox 453"/>
            <p:cNvSpPr txBox="1"/>
            <p:nvPr/>
          </p:nvSpPr>
          <p:spPr>
            <a:xfrm>
              <a:off x="25450800" y="15659100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tx2">
                      <a:lumMod val="75000"/>
                    </a:schemeClr>
                  </a:solidFill>
                </a:rPr>
                <a:t>car</a:t>
              </a:r>
              <a:endParaRPr lang="en-US" sz="1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455" name="Oval 454"/>
            <p:cNvSpPr/>
            <p:nvPr/>
          </p:nvSpPr>
          <p:spPr>
            <a:xfrm>
              <a:off x="25441275" y="15687675"/>
              <a:ext cx="485775" cy="304800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6" name="Group 455"/>
          <p:cNvGrpSpPr/>
          <p:nvPr/>
        </p:nvGrpSpPr>
        <p:grpSpPr>
          <a:xfrm>
            <a:off x="25831800" y="17325975"/>
            <a:ext cx="1143000" cy="352425"/>
            <a:chOff x="18669000" y="16344900"/>
            <a:chExt cx="1143000" cy="352425"/>
          </a:xfrm>
        </p:grpSpPr>
        <p:sp>
          <p:nvSpPr>
            <p:cNvPr id="457" name="TextBox 456"/>
            <p:cNvSpPr txBox="1"/>
            <p:nvPr/>
          </p:nvSpPr>
          <p:spPr>
            <a:xfrm>
              <a:off x="18669000" y="16344900"/>
              <a:ext cx="114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solidFill>
                    <a:schemeClr val="bg1">
                      <a:lumMod val="65000"/>
                    </a:schemeClr>
                  </a:solidFill>
                </a:rPr>
                <a:t>aeroplane</a:t>
              </a:r>
              <a:endParaRPr lang="en-US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58" name="Oval 457"/>
            <p:cNvSpPr/>
            <p:nvPr/>
          </p:nvSpPr>
          <p:spPr>
            <a:xfrm>
              <a:off x="18678525" y="16373475"/>
              <a:ext cx="1076325" cy="323850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9" name="Group 458"/>
          <p:cNvGrpSpPr/>
          <p:nvPr/>
        </p:nvGrpSpPr>
        <p:grpSpPr>
          <a:xfrm>
            <a:off x="27736800" y="17297400"/>
            <a:ext cx="685800" cy="338554"/>
            <a:chOff x="19812000" y="16344900"/>
            <a:chExt cx="685800" cy="338554"/>
          </a:xfrm>
        </p:grpSpPr>
        <p:sp>
          <p:nvSpPr>
            <p:cNvPr id="460" name="TextBox 459"/>
            <p:cNvSpPr txBox="1"/>
            <p:nvPr/>
          </p:nvSpPr>
          <p:spPr>
            <a:xfrm>
              <a:off x="19812000" y="16344900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accent1">
                      <a:lumMod val="75000"/>
                    </a:schemeClr>
                  </a:solidFill>
                </a:rPr>
                <a:t>water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61" name="Oval 460"/>
            <p:cNvSpPr/>
            <p:nvPr/>
          </p:nvSpPr>
          <p:spPr>
            <a:xfrm>
              <a:off x="19812000" y="16363950"/>
              <a:ext cx="657225" cy="304800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2" name="Group 461"/>
          <p:cNvGrpSpPr/>
          <p:nvPr/>
        </p:nvGrpSpPr>
        <p:grpSpPr>
          <a:xfrm>
            <a:off x="30241875" y="15611059"/>
            <a:ext cx="685800" cy="338554"/>
            <a:chOff x="20421600" y="16344900"/>
            <a:chExt cx="685800" cy="338554"/>
          </a:xfrm>
        </p:grpSpPr>
        <p:sp>
          <p:nvSpPr>
            <p:cNvPr id="463" name="TextBox 462"/>
            <p:cNvSpPr txBox="1"/>
            <p:nvPr/>
          </p:nvSpPr>
          <p:spPr>
            <a:xfrm>
              <a:off x="20421600" y="16344900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accent6">
                      <a:lumMod val="75000"/>
                    </a:schemeClr>
                  </a:solidFill>
                </a:rPr>
                <a:t>bird</a:t>
              </a:r>
              <a:endParaRPr lang="en-US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64" name="Oval 463"/>
            <p:cNvSpPr/>
            <p:nvPr/>
          </p:nvSpPr>
          <p:spPr>
            <a:xfrm>
              <a:off x="20421600" y="16363950"/>
              <a:ext cx="542925" cy="304800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5" name="Group 464"/>
          <p:cNvGrpSpPr/>
          <p:nvPr/>
        </p:nvGrpSpPr>
        <p:grpSpPr>
          <a:xfrm>
            <a:off x="30651450" y="17278350"/>
            <a:ext cx="685800" cy="338554"/>
            <a:chOff x="20955000" y="16344900"/>
            <a:chExt cx="685800" cy="338554"/>
          </a:xfrm>
        </p:grpSpPr>
        <p:sp>
          <p:nvSpPr>
            <p:cNvPr id="466" name="TextBox 465"/>
            <p:cNvSpPr txBox="1"/>
            <p:nvPr/>
          </p:nvSpPr>
          <p:spPr>
            <a:xfrm>
              <a:off x="20955000" y="16344900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accent5">
                      <a:lumMod val="75000"/>
                    </a:schemeClr>
                  </a:solidFill>
                </a:rPr>
                <a:t>dog</a:t>
              </a:r>
              <a:endParaRPr lang="en-US" sz="16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67" name="Oval 466"/>
            <p:cNvSpPr/>
            <p:nvPr/>
          </p:nvSpPr>
          <p:spPr>
            <a:xfrm>
              <a:off x="20974050" y="16373475"/>
              <a:ext cx="485775" cy="304800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8" name="Group 467"/>
          <p:cNvGrpSpPr/>
          <p:nvPr/>
        </p:nvGrpSpPr>
        <p:grpSpPr>
          <a:xfrm>
            <a:off x="31061025" y="16582608"/>
            <a:ext cx="685800" cy="338554"/>
            <a:chOff x="21564600" y="16344900"/>
            <a:chExt cx="685800" cy="338554"/>
          </a:xfrm>
        </p:grpSpPr>
        <p:sp>
          <p:nvSpPr>
            <p:cNvPr id="469" name="TextBox 468"/>
            <p:cNvSpPr txBox="1"/>
            <p:nvPr/>
          </p:nvSpPr>
          <p:spPr>
            <a:xfrm>
              <a:off x="21564600" y="16344900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road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70" name="Oval 469"/>
            <p:cNvSpPr/>
            <p:nvPr/>
          </p:nvSpPr>
          <p:spPr>
            <a:xfrm>
              <a:off x="21574125" y="16373475"/>
              <a:ext cx="542925" cy="304800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1" name="Group 470"/>
          <p:cNvGrpSpPr/>
          <p:nvPr/>
        </p:nvGrpSpPr>
        <p:grpSpPr>
          <a:xfrm>
            <a:off x="26269950" y="16601658"/>
            <a:ext cx="685800" cy="338554"/>
            <a:chOff x="22098000" y="16344900"/>
            <a:chExt cx="685800" cy="338554"/>
          </a:xfrm>
        </p:grpSpPr>
        <p:sp>
          <p:nvSpPr>
            <p:cNvPr id="472" name="TextBox 471"/>
            <p:cNvSpPr txBox="1"/>
            <p:nvPr/>
          </p:nvSpPr>
          <p:spPr>
            <a:xfrm>
              <a:off x="22098000" y="16344900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accent4">
                      <a:lumMod val="75000"/>
                    </a:schemeClr>
                  </a:solidFill>
                </a:rPr>
                <a:t>body</a:t>
              </a:r>
              <a:endParaRPr lang="en-US" sz="1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473" name="Oval 472"/>
            <p:cNvSpPr/>
            <p:nvPr/>
          </p:nvSpPr>
          <p:spPr>
            <a:xfrm>
              <a:off x="22107524" y="16373475"/>
              <a:ext cx="600075" cy="304800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4" name="Group 473"/>
          <p:cNvGrpSpPr/>
          <p:nvPr/>
        </p:nvGrpSpPr>
        <p:grpSpPr>
          <a:xfrm>
            <a:off x="27665363" y="16615946"/>
            <a:ext cx="685800" cy="338554"/>
            <a:chOff x="22707600" y="16344900"/>
            <a:chExt cx="685800" cy="338554"/>
          </a:xfrm>
        </p:grpSpPr>
        <p:sp>
          <p:nvSpPr>
            <p:cNvPr id="475" name="TextBox 474"/>
            <p:cNvSpPr txBox="1"/>
            <p:nvPr/>
          </p:nvSpPr>
          <p:spPr>
            <a:xfrm>
              <a:off x="22707600" y="16344900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sign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476" name="Oval 475"/>
            <p:cNvSpPr/>
            <p:nvPr/>
          </p:nvSpPr>
          <p:spPr>
            <a:xfrm>
              <a:off x="22717125" y="16373475"/>
              <a:ext cx="542925" cy="304800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7" name="Group 476"/>
          <p:cNvGrpSpPr/>
          <p:nvPr/>
        </p:nvGrpSpPr>
        <p:grpSpPr>
          <a:xfrm>
            <a:off x="27803474" y="18149471"/>
            <a:ext cx="695326" cy="338554"/>
            <a:chOff x="19726274" y="16954500"/>
            <a:chExt cx="695326" cy="338554"/>
          </a:xfrm>
        </p:grpSpPr>
        <p:sp>
          <p:nvSpPr>
            <p:cNvPr id="478" name="TextBox 477"/>
            <p:cNvSpPr txBox="1"/>
            <p:nvPr/>
          </p:nvSpPr>
          <p:spPr>
            <a:xfrm>
              <a:off x="19735800" y="16954500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accent6">
                      <a:lumMod val="75000"/>
                    </a:schemeClr>
                  </a:solidFill>
                </a:rPr>
                <a:t>boat</a:t>
              </a:r>
              <a:endParaRPr lang="en-US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79" name="Oval 478"/>
            <p:cNvSpPr/>
            <p:nvPr/>
          </p:nvSpPr>
          <p:spPr>
            <a:xfrm>
              <a:off x="19726274" y="16973550"/>
              <a:ext cx="600075" cy="304800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01" name="Straight Connector 500"/>
          <p:cNvCxnSpPr/>
          <p:nvPr/>
        </p:nvCxnSpPr>
        <p:spPr>
          <a:xfrm flipH="1">
            <a:off x="26965275" y="15163800"/>
            <a:ext cx="1095376" cy="504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Connector 502"/>
          <p:cNvCxnSpPr>
            <a:endCxn id="440" idx="0"/>
          </p:cNvCxnSpPr>
          <p:nvPr/>
        </p:nvCxnSpPr>
        <p:spPr>
          <a:xfrm>
            <a:off x="28360688" y="15197138"/>
            <a:ext cx="690562" cy="4429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/>
          <p:cNvCxnSpPr>
            <a:endCxn id="464" idx="0"/>
          </p:cNvCxnSpPr>
          <p:nvPr/>
        </p:nvCxnSpPr>
        <p:spPr>
          <a:xfrm>
            <a:off x="28555950" y="15120938"/>
            <a:ext cx="1957388" cy="5091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Connector 506"/>
          <p:cNvCxnSpPr/>
          <p:nvPr/>
        </p:nvCxnSpPr>
        <p:spPr>
          <a:xfrm>
            <a:off x="28203525" y="15192375"/>
            <a:ext cx="100013" cy="4619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/>
          <p:cNvCxnSpPr>
            <a:endCxn id="443" idx="0"/>
          </p:cNvCxnSpPr>
          <p:nvPr/>
        </p:nvCxnSpPr>
        <p:spPr>
          <a:xfrm>
            <a:off x="28460700" y="15173325"/>
            <a:ext cx="1357840" cy="4663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Connector 514"/>
          <p:cNvCxnSpPr/>
          <p:nvPr/>
        </p:nvCxnSpPr>
        <p:spPr>
          <a:xfrm flipH="1">
            <a:off x="26008013" y="15954375"/>
            <a:ext cx="166687" cy="6905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Straight Connector 516"/>
          <p:cNvCxnSpPr/>
          <p:nvPr/>
        </p:nvCxnSpPr>
        <p:spPr>
          <a:xfrm>
            <a:off x="26398538" y="15949613"/>
            <a:ext cx="100012" cy="685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Connector 519"/>
          <p:cNvCxnSpPr/>
          <p:nvPr/>
        </p:nvCxnSpPr>
        <p:spPr>
          <a:xfrm flipH="1">
            <a:off x="27308175" y="15968663"/>
            <a:ext cx="233364" cy="6810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Straight Connector 522"/>
          <p:cNvCxnSpPr>
            <a:endCxn id="476" idx="0"/>
          </p:cNvCxnSpPr>
          <p:nvPr/>
        </p:nvCxnSpPr>
        <p:spPr>
          <a:xfrm>
            <a:off x="27727275" y="15959138"/>
            <a:ext cx="219076" cy="6853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Connector 527"/>
          <p:cNvCxnSpPr>
            <a:stCxn id="428" idx="3"/>
            <a:endCxn id="458" idx="0"/>
          </p:cNvCxnSpPr>
          <p:nvPr/>
        </p:nvCxnSpPr>
        <p:spPr>
          <a:xfrm flipH="1">
            <a:off x="26379488" y="16900337"/>
            <a:ext cx="695027" cy="4542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Connector 529"/>
          <p:cNvCxnSpPr>
            <a:stCxn id="428" idx="5"/>
            <a:endCxn id="461" idx="0"/>
          </p:cNvCxnSpPr>
          <p:nvPr/>
        </p:nvCxnSpPr>
        <p:spPr>
          <a:xfrm>
            <a:off x="27418010" y="16900337"/>
            <a:ext cx="647403" cy="4161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Straight Connector 531"/>
          <p:cNvCxnSpPr>
            <a:endCxn id="479" idx="0"/>
          </p:cNvCxnSpPr>
          <p:nvPr/>
        </p:nvCxnSpPr>
        <p:spPr>
          <a:xfrm>
            <a:off x="28093988" y="17621250"/>
            <a:ext cx="9524" cy="5472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Straight Connector 534"/>
          <p:cNvCxnSpPr>
            <a:stCxn id="470" idx="3"/>
            <a:endCxn id="467" idx="0"/>
          </p:cNvCxnSpPr>
          <p:nvPr/>
        </p:nvCxnSpPr>
        <p:spPr>
          <a:xfrm flipH="1">
            <a:off x="30913388" y="16871346"/>
            <a:ext cx="236672" cy="4355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Straight Connector 536"/>
          <p:cNvCxnSpPr>
            <a:stCxn id="470" idx="5"/>
            <a:endCxn id="434" idx="0"/>
          </p:cNvCxnSpPr>
          <p:nvPr/>
        </p:nvCxnSpPr>
        <p:spPr>
          <a:xfrm>
            <a:off x="31533965" y="16871346"/>
            <a:ext cx="303349" cy="4403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Connector 538"/>
          <p:cNvCxnSpPr>
            <a:endCxn id="446" idx="4"/>
          </p:cNvCxnSpPr>
          <p:nvPr/>
        </p:nvCxnSpPr>
        <p:spPr>
          <a:xfrm flipV="1">
            <a:off x="31589663" y="15916275"/>
            <a:ext cx="1004887" cy="7858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Connector 540"/>
          <p:cNvCxnSpPr>
            <a:endCxn id="452" idx="4"/>
          </p:cNvCxnSpPr>
          <p:nvPr/>
        </p:nvCxnSpPr>
        <p:spPr>
          <a:xfrm flipV="1">
            <a:off x="31437263" y="15915859"/>
            <a:ext cx="360889" cy="7052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Straight Connector 542"/>
          <p:cNvCxnSpPr>
            <a:endCxn id="455" idx="4"/>
          </p:cNvCxnSpPr>
          <p:nvPr/>
        </p:nvCxnSpPr>
        <p:spPr>
          <a:xfrm flipH="1" flipV="1">
            <a:off x="31084838" y="15934909"/>
            <a:ext cx="176212" cy="6862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Straight Connector 544"/>
          <p:cNvCxnSpPr>
            <a:stCxn id="470" idx="1"/>
          </p:cNvCxnSpPr>
          <p:nvPr/>
        </p:nvCxnSpPr>
        <p:spPr>
          <a:xfrm flipH="1" flipV="1">
            <a:off x="27993975" y="15901988"/>
            <a:ext cx="3156085" cy="753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Connector 547"/>
          <p:cNvCxnSpPr/>
          <p:nvPr/>
        </p:nvCxnSpPr>
        <p:spPr>
          <a:xfrm flipH="1">
            <a:off x="26679525" y="15954375"/>
            <a:ext cx="123825" cy="685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Connector 551"/>
          <p:cNvCxnSpPr/>
          <p:nvPr/>
        </p:nvCxnSpPr>
        <p:spPr>
          <a:xfrm>
            <a:off x="26946225" y="15954375"/>
            <a:ext cx="233363" cy="695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Rectangle 479"/>
          <p:cNvSpPr/>
          <p:nvPr/>
        </p:nvSpPr>
        <p:spPr>
          <a:xfrm>
            <a:off x="18902362" y="6010274"/>
            <a:ext cx="3805237" cy="2552701"/>
          </a:xfrm>
          <a:prstGeom prst="rect">
            <a:avLst/>
          </a:prstGeom>
          <a:noFill/>
          <a:ln w="603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^n$&#10;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^n$&#10;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2762</TotalTime>
  <Words>732</Words>
  <Application>Microsoft Office PowerPoint</Application>
  <PresentationFormat>Custom</PresentationFormat>
  <Paragraphs>180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Sony Electronics,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roozbeh</dc:creator>
  <cp:lastModifiedBy>Roozbeh</cp:lastModifiedBy>
  <cp:revision>164</cp:revision>
  <dcterms:created xsi:type="dcterms:W3CDTF">2013-06-11T22:06:46Z</dcterms:created>
  <dcterms:modified xsi:type="dcterms:W3CDTF">2013-06-20T21:04:39Z</dcterms:modified>
</cp:coreProperties>
</file>