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411" r:id="rId2"/>
    <p:sldId id="340" r:id="rId3"/>
    <p:sldId id="338" r:id="rId4"/>
    <p:sldId id="410" r:id="rId5"/>
    <p:sldId id="414" r:id="rId6"/>
    <p:sldId id="415" r:id="rId7"/>
    <p:sldId id="339" r:id="rId8"/>
    <p:sldId id="401" r:id="rId9"/>
    <p:sldId id="412" r:id="rId10"/>
    <p:sldId id="416" r:id="rId11"/>
    <p:sldId id="344" r:id="rId12"/>
    <p:sldId id="34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8" autoAdjust="0"/>
    <p:restoredTop sz="94604" autoAdjust="0"/>
  </p:normalViewPr>
  <p:slideViewPr>
    <p:cSldViewPr snapToGrid="0" snapToObjects="1">
      <p:cViewPr varScale="1">
        <p:scale>
          <a:sx n="82" d="100"/>
          <a:sy n="82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vi\Desktop\work\CVPR_2011\puzzled_images\figures\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vi\Desktop\work\CVPR_2011\puzzled_images\figures\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vi\Desktop\work\CVPR_2011\puzzled_images\figures\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vi\Desktop\work\CVPR_2011\puzzled_images\figures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tx>
            <c:v>Intact</c:v>
          </c:tx>
          <c:cat>
            <c:strRef>
              <c:f>Sheet1!$A$32:$C$32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Sheet1!$A$33:$C$33</c:f>
              <c:numCache>
                <c:formatCode>General</c:formatCode>
                <c:ptCount val="3"/>
                <c:pt idx="0">
                  <c:v>93.75</c:v>
                </c:pt>
                <c:pt idx="1">
                  <c:v>95.25</c:v>
                </c:pt>
                <c:pt idx="2">
                  <c:v>100.0</c:v>
                </c:pt>
              </c:numCache>
            </c:numRef>
          </c:val>
        </c:ser>
        <c:ser>
          <c:idx val="1"/>
          <c:order val="1"/>
          <c:tx>
            <c:v>Jumbled</c:v>
          </c:tx>
          <c:cat>
            <c:strRef>
              <c:f>Sheet1!$A$32:$C$32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Sheet1!$A$34:$C$34</c:f>
              <c:numCache>
                <c:formatCode>General</c:formatCode>
                <c:ptCount val="3"/>
                <c:pt idx="0">
                  <c:v>70.31</c:v>
                </c:pt>
                <c:pt idx="1">
                  <c:v>78.0</c:v>
                </c:pt>
                <c:pt idx="2">
                  <c:v>84.66999999999998</c:v>
                </c:pt>
              </c:numCache>
            </c:numRef>
          </c:val>
        </c:ser>
        <c:axId val="1059893560"/>
        <c:axId val="1093006392"/>
      </c:barChart>
      <c:catAx>
        <c:axId val="10598935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93006392"/>
        <c:crosses val="autoZero"/>
        <c:auto val="1"/>
        <c:lblAlgn val="ctr"/>
        <c:lblOffset val="100"/>
      </c:catAx>
      <c:valAx>
        <c:axId val="1093006392"/>
        <c:scaling>
          <c:orientation val="minMax"/>
          <c:max val="100.0"/>
        </c:scaling>
        <c:axPos val="l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59893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36001749781"/>
          <c:y val="0.405076188393118"/>
          <c:w val="0.167319553805774"/>
          <c:h val="0.189847623213765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Sheet1!$A$40:$C$40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Sheet1!$A$41:$C$41</c:f>
              <c:numCache>
                <c:formatCode>General</c:formatCode>
                <c:ptCount val="3"/>
                <c:pt idx="0">
                  <c:v>45.28</c:v>
                </c:pt>
                <c:pt idx="1">
                  <c:v>42.44</c:v>
                </c:pt>
                <c:pt idx="2">
                  <c:v>34.69000000000001</c:v>
                </c:pt>
              </c:numCache>
            </c:numRef>
          </c:val>
        </c:ser>
        <c:axId val="1042093016"/>
        <c:axId val="1017535528"/>
      </c:barChart>
      <c:catAx>
        <c:axId val="104209301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7535528"/>
        <c:crosses val="autoZero"/>
        <c:auto val="1"/>
        <c:lblAlgn val="ctr"/>
        <c:lblOffset val="100"/>
      </c:catAx>
      <c:valAx>
        <c:axId val="1017535528"/>
        <c:scaling>
          <c:orientation val="minMax"/>
          <c:max val="50.0"/>
          <c:min val="25.0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4209301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3"/>
          <c:order val="0"/>
          <c:tx>
            <c:v>Random</c:v>
          </c:tx>
          <c:errBars>
            <c:errBarType val="both"/>
            <c:errValType val="cust"/>
            <c:plus>
              <c:numRef>
                <c:f>Sheet1!$A$51:$C$51</c:f>
                <c:numCache>
                  <c:formatCode>General</c:formatCode>
                  <c:ptCount val="3"/>
                  <c:pt idx="0">
                    <c:v>5.3467</c:v>
                  </c:pt>
                  <c:pt idx="1">
                    <c:v>4.815399999999999</c:v>
                  </c:pt>
                  <c:pt idx="2">
                    <c:v>4.9203</c:v>
                  </c:pt>
                </c:numCache>
              </c:numRef>
            </c:plus>
            <c:minus>
              <c:numRef>
                <c:f>Sheet1!$A$51:$C$51</c:f>
                <c:numCache>
                  <c:formatCode>General</c:formatCode>
                  <c:ptCount val="3"/>
                  <c:pt idx="0">
                    <c:v>5.3467</c:v>
                  </c:pt>
                  <c:pt idx="1">
                    <c:v>4.815399999999999</c:v>
                  </c:pt>
                  <c:pt idx="2">
                    <c:v>4.9203</c:v>
                  </c:pt>
                </c:numCache>
              </c:numRef>
            </c:minus>
          </c:errBars>
          <c:cat>
            <c:strRef>
              <c:f>Sheet1!$A$46:$C$46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Sheet1!$A$47:$C$47</c:f>
              <c:numCache>
                <c:formatCode>General</c:formatCode>
                <c:ptCount val="3"/>
                <c:pt idx="0">
                  <c:v>13.95000000000001</c:v>
                </c:pt>
                <c:pt idx="1">
                  <c:v>20.0</c:v>
                </c:pt>
                <c:pt idx="2">
                  <c:v>12.86000000000002</c:v>
                </c:pt>
              </c:numCache>
            </c:numRef>
          </c:val>
        </c:ser>
        <c:ser>
          <c:idx val="2"/>
          <c:order val="1"/>
          <c:tx>
            <c:v>Human Most Confident Block</c:v>
          </c:tx>
          <c:errBars>
            <c:errBarType val="both"/>
            <c:errValType val="cust"/>
            <c:plus>
              <c:numRef>
                <c:f>Sheet1!$A$52:$C$52</c:f>
                <c:numCache>
                  <c:formatCode>General</c:formatCode>
                  <c:ptCount val="3"/>
                  <c:pt idx="0">
                    <c:v>7.612299999999998</c:v>
                  </c:pt>
                  <c:pt idx="1">
                    <c:v>5.5168</c:v>
                  </c:pt>
                  <c:pt idx="2">
                    <c:v>7.2899</c:v>
                  </c:pt>
                </c:numCache>
              </c:numRef>
            </c:plus>
            <c:minus>
              <c:numRef>
                <c:f>Sheet1!$A$52:$C$52</c:f>
                <c:numCache>
                  <c:formatCode>General</c:formatCode>
                  <c:ptCount val="3"/>
                  <c:pt idx="0">
                    <c:v>7.612299999999998</c:v>
                  </c:pt>
                  <c:pt idx="1">
                    <c:v>5.5168</c:v>
                  </c:pt>
                  <c:pt idx="2">
                    <c:v>7.2899</c:v>
                  </c:pt>
                </c:numCache>
              </c:numRef>
            </c:minus>
          </c:errBars>
          <c:cat>
            <c:strRef>
              <c:f>Sheet1!$A$46:$C$46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Sheet1!$A$48:$C$48</c:f>
              <c:numCache>
                <c:formatCode>General</c:formatCode>
                <c:ptCount val="3"/>
                <c:pt idx="0">
                  <c:v>41.86</c:v>
                </c:pt>
                <c:pt idx="1">
                  <c:v>70.0</c:v>
                </c:pt>
                <c:pt idx="2">
                  <c:v>57.45</c:v>
                </c:pt>
              </c:numCache>
            </c:numRef>
          </c:val>
        </c:ser>
        <c:ser>
          <c:idx val="0"/>
          <c:order val="2"/>
          <c:tx>
            <c:v>Human Majority-Vote</c:v>
          </c:tx>
          <c:errBars>
            <c:errBarType val="both"/>
            <c:errValType val="cust"/>
            <c:plus>
              <c:numRef>
                <c:f>Sheet1!$A$53:$C$53</c:f>
                <c:numCache>
                  <c:formatCode>General</c:formatCode>
                  <c:ptCount val="3"/>
                  <c:pt idx="0">
                    <c:v>5.696499999999998</c:v>
                  </c:pt>
                  <c:pt idx="1">
                    <c:v>2.7943</c:v>
                  </c:pt>
                  <c:pt idx="2">
                    <c:v>5.249300000000003</c:v>
                  </c:pt>
                </c:numCache>
              </c:numRef>
            </c:plus>
            <c:minus>
              <c:numRef>
                <c:f>Sheet1!$A$53:$C$53</c:f>
                <c:numCache>
                  <c:formatCode>General</c:formatCode>
                  <c:ptCount val="3"/>
                  <c:pt idx="0">
                    <c:v>5.696499999999998</c:v>
                  </c:pt>
                  <c:pt idx="1">
                    <c:v>2.7943</c:v>
                  </c:pt>
                  <c:pt idx="2">
                    <c:v>5.249300000000003</c:v>
                  </c:pt>
                </c:numCache>
              </c:numRef>
            </c:minus>
          </c:errBars>
          <c:cat>
            <c:strRef>
              <c:f>Sheet1!$A$46:$C$46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Sheet1!$A$49:$C$49</c:f>
              <c:numCache>
                <c:formatCode>General</c:formatCode>
                <c:ptCount val="3"/>
                <c:pt idx="0">
                  <c:v>83.72</c:v>
                </c:pt>
                <c:pt idx="1">
                  <c:v>94.29</c:v>
                </c:pt>
                <c:pt idx="2">
                  <c:v>85.11</c:v>
                </c:pt>
              </c:numCache>
            </c:numRef>
          </c:val>
        </c:ser>
        <c:ser>
          <c:idx val="1"/>
          <c:order val="3"/>
          <c:tx>
            <c:v>Machine Majority-Vote</c:v>
          </c:tx>
          <c:errBars>
            <c:errBarType val="both"/>
            <c:errValType val="cust"/>
            <c:plus>
              <c:numRef>
                <c:f>Sheet1!$A$54:$C$54</c:f>
                <c:numCache>
                  <c:formatCode>General</c:formatCode>
                  <c:ptCount val="3"/>
                  <c:pt idx="0">
                    <c:v>5.3467</c:v>
                  </c:pt>
                  <c:pt idx="1">
                    <c:v>5.5</c:v>
                  </c:pt>
                  <c:pt idx="2">
                    <c:v>5.249300000000003</c:v>
                  </c:pt>
                </c:numCache>
              </c:numRef>
            </c:plus>
            <c:minus>
              <c:numRef>
                <c:f>Sheet1!$A$54:$C$54</c:f>
                <c:numCache>
                  <c:formatCode>General</c:formatCode>
                  <c:ptCount val="3"/>
                  <c:pt idx="0">
                    <c:v>5.3467</c:v>
                  </c:pt>
                  <c:pt idx="1">
                    <c:v>5.5</c:v>
                  </c:pt>
                  <c:pt idx="2">
                    <c:v>5.249300000000003</c:v>
                  </c:pt>
                </c:numCache>
              </c:numRef>
            </c:minus>
          </c:errBars>
          <c:cat>
            <c:strRef>
              <c:f>Sheet1!$A$46:$C$46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Sheet1!$A$50:$C$50</c:f>
              <c:numCache>
                <c:formatCode>General</c:formatCode>
                <c:ptCount val="3"/>
                <c:pt idx="0">
                  <c:v>86.04</c:v>
                </c:pt>
                <c:pt idx="1">
                  <c:v>80.0</c:v>
                </c:pt>
                <c:pt idx="2">
                  <c:v>85.1</c:v>
                </c:pt>
              </c:numCache>
            </c:numRef>
          </c:val>
        </c:ser>
        <c:ser>
          <c:idx val="4"/>
          <c:order val="4"/>
          <c:tx>
            <c:v>Inter-Human Agreement</c:v>
          </c:tx>
          <c:errBars>
            <c:errBarType val="both"/>
            <c:errValType val="cust"/>
            <c:plus>
              <c:numRef>
                <c:f>Sheet1!$A$56:$C$56</c:f>
                <c:numCache>
                  <c:formatCode>General</c:formatCode>
                  <c:ptCount val="3"/>
                  <c:pt idx="0">
                    <c:v>4.94630000000001</c:v>
                  </c:pt>
                  <c:pt idx="1">
                    <c:v>3.0</c:v>
                  </c:pt>
                  <c:pt idx="2">
                    <c:v>4.9203</c:v>
                  </c:pt>
                </c:numCache>
              </c:numRef>
            </c:plus>
            <c:minus>
              <c:numRef>
                <c:f>Sheet1!$A$56:$C$56</c:f>
                <c:numCache>
                  <c:formatCode>General</c:formatCode>
                  <c:ptCount val="3"/>
                  <c:pt idx="0">
                    <c:v>4.94630000000001</c:v>
                  </c:pt>
                  <c:pt idx="1">
                    <c:v>3.0</c:v>
                  </c:pt>
                  <c:pt idx="2">
                    <c:v>4.9203</c:v>
                  </c:pt>
                </c:numCache>
              </c:numRef>
            </c:minus>
          </c:errBars>
          <c:val>
            <c:numRef>
              <c:f>Sheet1!$A$55:$C$55</c:f>
              <c:numCache>
                <c:formatCode>General</c:formatCode>
                <c:ptCount val="3"/>
                <c:pt idx="0">
                  <c:v>87.67439999999995</c:v>
                </c:pt>
                <c:pt idx="1">
                  <c:v>88.0</c:v>
                </c:pt>
                <c:pt idx="2">
                  <c:v>86.5957</c:v>
                </c:pt>
              </c:numCache>
            </c:numRef>
          </c:val>
        </c:ser>
        <c:axId val="1016541928"/>
        <c:axId val="1016545144"/>
      </c:barChart>
      <c:catAx>
        <c:axId val="101654192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6545144"/>
        <c:crosses val="autoZero"/>
        <c:auto val="1"/>
        <c:lblAlgn val="ctr"/>
        <c:lblOffset val="100"/>
      </c:catAx>
      <c:valAx>
        <c:axId val="1016545144"/>
        <c:scaling>
          <c:orientation val="minMax"/>
          <c:max val="100.0"/>
        </c:scaling>
        <c:axPos val="l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6541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0125574885024"/>
          <c:y val="0.0624836792462686"/>
          <c:w val="0.338704419116177"/>
          <c:h val="0.810349227179936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tx>
            <c:v>Human</c:v>
          </c:tx>
          <c:errBars>
            <c:errBarType val="both"/>
            <c:errValType val="cust"/>
            <c:plus>
              <c:numRef>
                <c:f>Sheet1!$A$72:$C$72</c:f>
                <c:numCache>
                  <c:formatCode>General</c:formatCode>
                  <c:ptCount val="3"/>
                  <c:pt idx="0">
                    <c:v>2.288700000000005</c:v>
                  </c:pt>
                  <c:pt idx="1">
                    <c:v>2.0738</c:v>
                  </c:pt>
                  <c:pt idx="2">
                    <c:v>2.0837</c:v>
                  </c:pt>
                </c:numCache>
              </c:numRef>
            </c:plus>
            <c:minus>
              <c:numRef>
                <c:f>Sheet1!$A$72:$C$72</c:f>
                <c:numCache>
                  <c:formatCode>General</c:formatCode>
                  <c:ptCount val="3"/>
                  <c:pt idx="0">
                    <c:v>2.288700000000005</c:v>
                  </c:pt>
                  <c:pt idx="1">
                    <c:v>2.0738</c:v>
                  </c:pt>
                  <c:pt idx="2">
                    <c:v>2.0837</c:v>
                  </c:pt>
                </c:numCache>
              </c:numRef>
            </c:minus>
          </c:errBars>
          <c:cat>
            <c:strRef>
              <c:f>Sheet1!$A$69:$C$69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Sheet1!$A$70:$C$70</c:f>
              <c:numCache>
                <c:formatCode>General</c:formatCode>
                <c:ptCount val="3"/>
                <c:pt idx="0">
                  <c:v>70.31</c:v>
                </c:pt>
                <c:pt idx="1">
                  <c:v>78.0</c:v>
                </c:pt>
                <c:pt idx="2">
                  <c:v>84.66999999999998</c:v>
                </c:pt>
              </c:numCache>
            </c:numRef>
          </c:val>
        </c:ser>
        <c:ser>
          <c:idx val="1"/>
          <c:order val="1"/>
          <c:tx>
            <c:v>Machine</c:v>
          </c:tx>
          <c:errBars>
            <c:errBarType val="both"/>
            <c:errValType val="cust"/>
            <c:plus>
              <c:numRef>
                <c:f>Sheet1!$A$73:$C$73</c:f>
                <c:numCache>
                  <c:formatCode>General</c:formatCode>
                  <c:ptCount val="3"/>
                  <c:pt idx="0">
                    <c:v>2.371499999999993</c:v>
                  </c:pt>
                  <c:pt idx="1">
                    <c:v>2.325499999999998</c:v>
                  </c:pt>
                  <c:pt idx="2">
                    <c:v>1.9016</c:v>
                  </c:pt>
                </c:numCache>
              </c:numRef>
            </c:plus>
            <c:minus>
              <c:numRef>
                <c:f>Sheet1!$A$73:$C$73</c:f>
                <c:numCache>
                  <c:formatCode>General</c:formatCode>
                  <c:ptCount val="3"/>
                  <c:pt idx="0">
                    <c:v>2.371499999999993</c:v>
                  </c:pt>
                  <c:pt idx="1">
                    <c:v>2.325499999999998</c:v>
                  </c:pt>
                  <c:pt idx="2">
                    <c:v>1.9016</c:v>
                  </c:pt>
                </c:numCache>
              </c:numRef>
            </c:minus>
          </c:errBars>
          <c:cat>
            <c:strRef>
              <c:f>Sheet1!$A$69:$C$69</c:f>
              <c:strCache>
                <c:ptCount val="3"/>
                <c:pt idx="0">
                  <c:v>OSR</c:v>
                </c:pt>
                <c:pt idx="1">
                  <c:v>ISR</c:v>
                </c:pt>
                <c:pt idx="2">
                  <c:v>CAL</c:v>
                </c:pt>
              </c:strCache>
            </c:strRef>
          </c:cat>
          <c:val>
            <c:numRef>
              <c:f>Sheet1!$A$71:$C$71</c:f>
              <c:numCache>
                <c:formatCode>General</c:formatCode>
                <c:ptCount val="3"/>
                <c:pt idx="0">
                  <c:v>65.89</c:v>
                </c:pt>
                <c:pt idx="1">
                  <c:v>68.5</c:v>
                </c:pt>
                <c:pt idx="2">
                  <c:v>87.66999999999998</c:v>
                </c:pt>
              </c:numCache>
            </c:numRef>
          </c:val>
        </c:ser>
        <c:axId val="1041331480"/>
        <c:axId val="1041334696"/>
      </c:barChart>
      <c:catAx>
        <c:axId val="10413314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41334696"/>
        <c:crosses val="autoZero"/>
        <c:auto val="1"/>
        <c:lblAlgn val="ctr"/>
        <c:lblOffset val="100"/>
      </c:catAx>
      <c:valAx>
        <c:axId val="1041334696"/>
        <c:scaling>
          <c:orientation val="minMax"/>
          <c:max val="100.0"/>
        </c:scaling>
        <c:axPos val="l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41331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36001749781"/>
          <c:y val="0.405076188393118"/>
          <c:w val="0.167319553805774"/>
          <c:h val="0.189847623213765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CDE3-0199-6A4F-B183-D644BBE96027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F4B0-0538-5B47-9474-D6F7E5DE8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9F49-076F-EF46-B9F5-DB26E13A2913}" type="datetimeFigureOut">
              <a:rPr lang="en-US" smtClean="0"/>
              <a:pPr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F3E3-A97D-504F-87BD-6AF096AF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of local and global information in image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 Parikh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blocks to </a:t>
            </a:r>
            <a:r>
              <a:rPr lang="en-US" dirty="0" err="1" smtClean="0"/>
              <a:t>codewords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Accumulate </a:t>
            </a:r>
            <a:r>
              <a:rPr lang="en-US" dirty="0" err="1" smtClean="0"/>
              <a:t>p(scene|codewords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Pick class with highest votes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Vote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342" y="3755813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Proportion of matched responses</a:t>
            </a:r>
            <a:endParaRPr lang="en-US" sz="14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760432" y="2082044"/>
          <a:ext cx="6251250" cy="382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 animBg="0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</a:t>
            </a:r>
            <a:r>
              <a:rPr lang="en-US" dirty="0" smtClean="0"/>
              <a:t>J</a:t>
            </a:r>
            <a:r>
              <a:rPr lang="en-US" dirty="0" smtClean="0"/>
              <a:t>umbled Images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2174905" y="2187723"/>
          <a:ext cx="4572000" cy="289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733494" y="3492340"/>
            <a:ext cx="28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Accuracy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55695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Need advanced modeling of global information</a:t>
            </a: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4323" y="954885"/>
            <a:ext cx="585216" cy="58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6632" y="954885"/>
            <a:ext cx="585216" cy="58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6632" y="1945485"/>
            <a:ext cx="585216" cy="585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4323" y="1945485"/>
            <a:ext cx="585216" cy="585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59162" y="954885"/>
            <a:ext cx="585216" cy="58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82307" y="954885"/>
            <a:ext cx="585216" cy="585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9162" y="1945485"/>
            <a:ext cx="585216" cy="585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82307" y="1945485"/>
            <a:ext cx="585216" cy="585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59036" y="954885"/>
            <a:ext cx="585216" cy="5852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82507" y="954885"/>
            <a:ext cx="585216" cy="585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82507" y="1945485"/>
            <a:ext cx="585216" cy="585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59036" y="1945485"/>
            <a:ext cx="585216" cy="585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06507" y="954885"/>
            <a:ext cx="585216" cy="585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88114" y="954885"/>
            <a:ext cx="585216" cy="5852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06507" y="1945485"/>
            <a:ext cx="585216" cy="5852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8114" y="1945485"/>
            <a:ext cx="585216" cy="58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4323" y="625701"/>
            <a:ext cx="11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oast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69998" y="633135"/>
            <a:ext cx="11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</a:t>
            </a:r>
            <a:r>
              <a:rPr lang="en-US" sz="2000" dirty="0" smtClean="0"/>
              <a:t>ighway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6491" y="633135"/>
            <a:ext cx="11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ountain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594198" y="640568"/>
            <a:ext cx="11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dirty="0" smtClean="0"/>
              <a:t>treet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924323" y="1597191"/>
            <a:ext cx="11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Forest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67324" y="158812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Inside city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67523" y="158812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Open country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67723" y="1595557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Tall buildings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24323" y="2930666"/>
            <a:ext cx="780288" cy="5852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37120" y="2930666"/>
            <a:ext cx="585216" cy="585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51615" y="2930666"/>
            <a:ext cx="585216" cy="5852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58507" y="2930666"/>
            <a:ext cx="585216" cy="5852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06309" y="2936085"/>
            <a:ext cx="450342" cy="5852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72323" y="2936085"/>
            <a:ext cx="585216" cy="5852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59415" y="2936085"/>
            <a:ext cx="832307" cy="5852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41685" y="2936085"/>
            <a:ext cx="585216" cy="58521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924323" y="3850485"/>
            <a:ext cx="585216" cy="58521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536629" y="3850485"/>
            <a:ext cx="585216" cy="5852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293854" y="3850485"/>
            <a:ext cx="619071" cy="58521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934602" y="3850485"/>
            <a:ext cx="741660" cy="5852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39729" y="3850485"/>
            <a:ext cx="780288" cy="5852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849720" y="3850485"/>
            <a:ext cx="871019" cy="5852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607200" y="3850485"/>
            <a:ext cx="585216" cy="5852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206507" y="3850485"/>
            <a:ext cx="585216" cy="5852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24323" y="2606901"/>
            <a:ext cx="139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Bathroom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551615" y="2606901"/>
            <a:ext cx="119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Bedroom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743723" y="260690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Dining room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341686" y="2606901"/>
            <a:ext cx="145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Gym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24323" y="3528415"/>
            <a:ext cx="119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Kitchen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43522" y="3528415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Living room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49719" y="3528415"/>
            <a:ext cx="167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Movie theater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610453" y="3522996"/>
            <a:ext cx="118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Stair case</a:t>
            </a:r>
            <a:endParaRPr lang="en-US" sz="2000" dirty="0"/>
          </a:p>
        </p:txBody>
      </p:sp>
      <p:grpSp>
        <p:nvGrpSpPr>
          <p:cNvPr id="2" name="Group 92"/>
          <p:cNvGrpSpPr>
            <a:grpSpLocks noChangeAspect="1"/>
          </p:cNvGrpSpPr>
          <p:nvPr/>
        </p:nvGrpSpPr>
        <p:grpSpPr>
          <a:xfrm>
            <a:off x="1923125" y="4588101"/>
            <a:ext cx="5868598" cy="1828800"/>
            <a:chOff x="9717" y="405871"/>
            <a:chExt cx="9169679" cy="2857499"/>
          </a:xfrm>
        </p:grpSpPr>
        <p:sp>
          <p:nvSpPr>
            <p:cNvPr id="53" name="TextBox 52"/>
            <p:cNvSpPr txBox="1"/>
            <p:nvPr/>
          </p:nvSpPr>
          <p:spPr>
            <a:xfrm>
              <a:off x="119787" y="405871"/>
              <a:ext cx="3632654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Aeroplane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20643" y="414116"/>
              <a:ext cx="2326203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Car-rear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03540" y="414116"/>
              <a:ext cx="2740459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Face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17" y="1845736"/>
              <a:ext cx="2244586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Ketch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12943" y="1862448"/>
              <a:ext cx="2893694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Motorbike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07060" y="1853980"/>
              <a:ext cx="2636941" cy="62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Watch</a:t>
              </a:r>
              <a:endParaRPr lang="en-US" sz="2000" dirty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4" cstate="print"/>
            <a:srcRect l="7979" r="10310" b="61962"/>
            <a:stretch>
              <a:fillRect/>
            </a:stretch>
          </p:blipFill>
          <p:spPr>
            <a:xfrm>
              <a:off x="1788164" y="939581"/>
              <a:ext cx="1964278" cy="9144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5" cstate="print"/>
            <a:srcRect l="13506" r="7275" b="58679"/>
            <a:stretch>
              <a:fillRect/>
            </a:stretch>
          </p:blipFill>
          <p:spPr>
            <a:xfrm>
              <a:off x="11589" y="931334"/>
              <a:ext cx="1753046" cy="9144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6" cstate="print"/>
            <a:srcRect b="16000"/>
            <a:stretch>
              <a:fillRect/>
            </a:stretch>
          </p:blipFill>
          <p:spPr>
            <a:xfrm>
              <a:off x="5158276" y="939581"/>
              <a:ext cx="1088571" cy="9144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7" cstate="print"/>
            <a:srcRect b="24000"/>
            <a:stretch>
              <a:fillRect/>
            </a:stretch>
          </p:blipFill>
          <p:spPr>
            <a:xfrm>
              <a:off x="3929516" y="939581"/>
              <a:ext cx="1203158" cy="9144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8" cstate="print"/>
            <a:srcRect b="33917"/>
            <a:stretch>
              <a:fillRect/>
            </a:stretch>
          </p:blipFill>
          <p:spPr>
            <a:xfrm>
              <a:off x="6403540" y="939581"/>
              <a:ext cx="1383721" cy="9144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9" cstate="print"/>
            <a:srcRect b="33156"/>
            <a:stretch>
              <a:fillRect/>
            </a:stretch>
          </p:blipFill>
          <p:spPr>
            <a:xfrm>
              <a:off x="7787261" y="939581"/>
              <a:ext cx="1367952" cy="9144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0" cstate="print"/>
            <a:srcRect b="27865"/>
            <a:stretch>
              <a:fillRect/>
            </a:stretch>
          </p:blipFill>
          <p:spPr>
            <a:xfrm>
              <a:off x="986673" y="2332258"/>
              <a:ext cx="1267629" cy="9144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1" cstate="print"/>
            <a:srcRect r="4000"/>
            <a:stretch>
              <a:fillRect/>
            </a:stretch>
          </p:blipFill>
          <p:spPr>
            <a:xfrm>
              <a:off x="11589" y="2332258"/>
              <a:ext cx="877824" cy="9144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2" cstate="print"/>
            <a:srcRect l="12954" t="6918" r="11470" b="46910"/>
            <a:stretch>
              <a:fillRect/>
            </a:stretch>
          </p:blipFill>
          <p:spPr>
            <a:xfrm>
              <a:off x="4409914" y="2348970"/>
              <a:ext cx="1496723" cy="9144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3" cstate="print"/>
            <a:srcRect b="32523"/>
            <a:stretch>
              <a:fillRect/>
            </a:stretch>
          </p:blipFill>
          <p:spPr>
            <a:xfrm>
              <a:off x="3012943" y="2348970"/>
              <a:ext cx="1355130" cy="9144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4" cstate="print"/>
            <a:srcRect b="32860"/>
            <a:stretch>
              <a:fillRect/>
            </a:stretch>
          </p:blipFill>
          <p:spPr>
            <a:xfrm>
              <a:off x="6507060" y="2348970"/>
              <a:ext cx="1361938" cy="9144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5" cstate="print"/>
            <a:srcRect b="21583"/>
            <a:stretch>
              <a:fillRect/>
            </a:stretch>
          </p:blipFill>
          <p:spPr>
            <a:xfrm>
              <a:off x="8013326" y="2348970"/>
              <a:ext cx="1166070" cy="914400"/>
            </a:xfrm>
            <a:prstGeom prst="rect">
              <a:avLst/>
            </a:prstGeom>
          </p:spPr>
        </p:pic>
      </p:grpSp>
      <p:sp>
        <p:nvSpPr>
          <p:cNvPr id="71" name="Rectangle 70"/>
          <p:cNvSpPr/>
          <p:nvPr/>
        </p:nvSpPr>
        <p:spPr>
          <a:xfrm>
            <a:off x="1086123" y="625701"/>
            <a:ext cx="69342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>
            <a:off x="1086123" y="2683101"/>
            <a:ext cx="69342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1086123" y="4588101"/>
            <a:ext cx="69342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TextBox 73"/>
          <p:cNvSpPr txBox="1"/>
          <p:nvPr/>
        </p:nvSpPr>
        <p:spPr>
          <a:xfrm>
            <a:off x="1162323" y="14755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OSR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162323" y="34567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ISR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62323" y="53617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</a:t>
            </a:r>
            <a:endParaRPr lang="en-US" sz="2000" dirty="0"/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Jumbled Images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519" y="1814848"/>
            <a:ext cx="26894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4815" y="1814848"/>
            <a:ext cx="26894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518" y="4020355"/>
            <a:ext cx="2400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4814" y="4020354"/>
            <a:ext cx="206023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smtClean="0"/>
              <a:t>Study: Intact </a:t>
            </a: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091" y="1417638"/>
            <a:ext cx="44577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smtClean="0"/>
              <a:t>Study: Jumbled </a:t>
            </a: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091" y="1417638"/>
            <a:ext cx="44577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2091" y="4706154"/>
            <a:ext cx="1545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Recognition of Jumbled Images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2530699" y="2230191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1041273" y="3517715"/>
            <a:ext cx="28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Accuracy</a:t>
            </a:r>
            <a:endParaRPr lang="en-US" sz="1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recognize them?</a:t>
            </a:r>
            <a:endParaRPr lang="en-US" dirty="0"/>
          </a:p>
        </p:txBody>
      </p:sp>
      <p:grpSp>
        <p:nvGrpSpPr>
          <p:cNvPr id="3" name="Group 107"/>
          <p:cNvGrpSpPr>
            <a:grpSpLocks noChangeAspect="1"/>
          </p:cNvGrpSpPr>
          <p:nvPr/>
        </p:nvGrpSpPr>
        <p:grpSpPr>
          <a:xfrm>
            <a:off x="1264388" y="1533476"/>
            <a:ext cx="2856993" cy="3408412"/>
            <a:chOff x="-253765" y="1860986"/>
            <a:chExt cx="4436711" cy="5293024"/>
          </a:xfrm>
        </p:grpSpPr>
        <p:sp>
          <p:nvSpPr>
            <p:cNvPr id="133" name="Oval 132"/>
            <p:cNvSpPr/>
            <p:nvPr/>
          </p:nvSpPr>
          <p:spPr>
            <a:xfrm>
              <a:off x="268307" y="2015534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118316" y="2015534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940429" y="2013386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790438" y="2013386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68307" y="2904179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18316" y="2904179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940429" y="2902031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790438" y="2902031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8308" y="3786373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18317" y="3786373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940430" y="3784225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790439" y="3784225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68308" y="4675018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118317" y="4675018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940430" y="4672870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90439" y="4672870"/>
              <a:ext cx="566671" cy="59242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15156" y="1863134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65165" y="1863134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187278" y="1860986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037287" y="1860986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5156" y="2751779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65165" y="2751779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187278" y="2749631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037287" y="2749631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15157" y="3633973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365166" y="3633973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187279" y="3631825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37288" y="3631825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15157" y="4522618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365166" y="4522618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87279" y="4520470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7288" y="4520470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253765" y="5289985"/>
              <a:ext cx="4436711" cy="186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Majority Vote of Local Independent Decisions?</a:t>
              </a:r>
              <a:endParaRPr lang="en-US" sz="2400" dirty="0"/>
            </a:p>
          </p:txBody>
        </p:sp>
      </p:grpSp>
      <p:grpSp>
        <p:nvGrpSpPr>
          <p:cNvPr id="4" name="Group 105"/>
          <p:cNvGrpSpPr>
            <a:grpSpLocks noChangeAspect="1"/>
          </p:cNvGrpSpPr>
          <p:nvPr/>
        </p:nvGrpSpPr>
        <p:grpSpPr>
          <a:xfrm>
            <a:off x="3837904" y="1533476"/>
            <a:ext cx="3495981" cy="2891628"/>
            <a:chOff x="3837904" y="1860986"/>
            <a:chExt cx="5152548" cy="4261826"/>
          </a:xfrm>
        </p:grpSpPr>
        <p:cxnSp>
          <p:nvCxnSpPr>
            <p:cNvPr id="127" name="Straight Connector 126"/>
            <p:cNvCxnSpPr>
              <a:stCxn id="56" idx="3"/>
              <a:endCxn id="76" idx="7"/>
            </p:cNvCxnSpPr>
            <p:nvPr/>
          </p:nvCxnSpPr>
          <p:spPr>
            <a:xfrm rot="5400000">
              <a:off x="6890365" y="3296626"/>
              <a:ext cx="1354077" cy="1271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23" idx="3"/>
              <a:endCxn id="75" idx="7"/>
            </p:cNvCxnSpPr>
            <p:nvPr/>
          </p:nvCxnSpPr>
          <p:spPr>
            <a:xfrm rot="5400000">
              <a:off x="6021038" y="2427300"/>
              <a:ext cx="2242722" cy="21214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3" idx="5"/>
              <a:endCxn id="78" idx="2"/>
            </p:cNvCxnSpPr>
            <p:nvPr/>
          </p:nvCxnSpPr>
          <p:spPr>
            <a:xfrm rot="16200000" flipH="1">
              <a:off x="6321287" y="3017842"/>
              <a:ext cx="1559236" cy="20384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94"/>
            <p:cNvGrpSpPr/>
            <p:nvPr/>
          </p:nvGrpSpPr>
          <p:grpSpPr>
            <a:xfrm>
              <a:off x="5503609" y="2161489"/>
              <a:ext cx="3088803" cy="3254060"/>
              <a:chOff x="5503609" y="2161489"/>
              <a:chExt cx="3088803" cy="32540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503609" y="2163637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353618" y="2163637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5731" y="2161489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025740" y="2161489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503609" y="3052282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353618" y="3052282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7175731" y="3050134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8025740" y="3050134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503610" y="3934476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53619" y="3934476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75732" y="3932328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8025741" y="3932328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503610" y="4823121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353619" y="4823121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175732" y="4820973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8025741" y="4820973"/>
                <a:ext cx="566671" cy="59242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597997" y="1863134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48006" y="1863134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270119" y="1860986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20128" y="1860986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20" idx="6"/>
              <a:endCxn id="21" idx="2"/>
            </p:cNvCxnSpPr>
            <p:nvPr/>
          </p:nvCxnSpPr>
          <p:spPr>
            <a:xfrm>
              <a:off x="6164668" y="2159348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6"/>
              <a:endCxn id="22" idx="2"/>
            </p:cNvCxnSpPr>
            <p:nvPr/>
          </p:nvCxnSpPr>
          <p:spPr>
            <a:xfrm flipV="1">
              <a:off x="7014677" y="2157200"/>
              <a:ext cx="255442" cy="2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2" idx="6"/>
              <a:endCxn id="23" idx="2"/>
            </p:cNvCxnSpPr>
            <p:nvPr/>
          </p:nvCxnSpPr>
          <p:spPr>
            <a:xfrm>
              <a:off x="7836790" y="2157200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0" idx="4"/>
              <a:endCxn id="53" idx="0"/>
            </p:cNvCxnSpPr>
            <p:nvPr/>
          </p:nvCxnSpPr>
          <p:spPr>
            <a:xfrm rot="5400000">
              <a:off x="5733225" y="2603670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54" idx="0"/>
            </p:cNvCxnSpPr>
            <p:nvPr/>
          </p:nvCxnSpPr>
          <p:spPr>
            <a:xfrm rot="5400000">
              <a:off x="6583234" y="2603670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4"/>
              <a:endCxn id="55" idx="0"/>
            </p:cNvCxnSpPr>
            <p:nvPr/>
          </p:nvCxnSpPr>
          <p:spPr>
            <a:xfrm rot="5400000">
              <a:off x="7405347" y="2601522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3" idx="4"/>
              <a:endCxn id="56" idx="0"/>
            </p:cNvCxnSpPr>
            <p:nvPr/>
          </p:nvCxnSpPr>
          <p:spPr>
            <a:xfrm rot="5400000">
              <a:off x="8255356" y="2601522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597997" y="2751779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48006" y="2751779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70119" y="2749631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120128" y="2749631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6"/>
              <a:endCxn id="54" idx="2"/>
            </p:cNvCxnSpPr>
            <p:nvPr/>
          </p:nvCxnSpPr>
          <p:spPr>
            <a:xfrm>
              <a:off x="6164668" y="3047993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6"/>
              <a:endCxn id="55" idx="2"/>
            </p:cNvCxnSpPr>
            <p:nvPr/>
          </p:nvCxnSpPr>
          <p:spPr>
            <a:xfrm flipV="1">
              <a:off x="7014677" y="3045845"/>
              <a:ext cx="255442" cy="2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6"/>
              <a:endCxn id="56" idx="2"/>
            </p:cNvCxnSpPr>
            <p:nvPr/>
          </p:nvCxnSpPr>
          <p:spPr>
            <a:xfrm>
              <a:off x="7836790" y="3045845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597998" y="3633973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448007" y="3633973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270120" y="3631825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120129" y="3631825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4" idx="6"/>
              <a:endCxn id="65" idx="2"/>
            </p:cNvCxnSpPr>
            <p:nvPr/>
          </p:nvCxnSpPr>
          <p:spPr>
            <a:xfrm>
              <a:off x="6164669" y="3930187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5" idx="6"/>
              <a:endCxn id="66" idx="2"/>
            </p:cNvCxnSpPr>
            <p:nvPr/>
          </p:nvCxnSpPr>
          <p:spPr>
            <a:xfrm flipV="1">
              <a:off x="7014678" y="3928039"/>
              <a:ext cx="255442" cy="2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7" idx="2"/>
            </p:cNvCxnSpPr>
            <p:nvPr/>
          </p:nvCxnSpPr>
          <p:spPr>
            <a:xfrm>
              <a:off x="7836791" y="3928039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4"/>
              <a:endCxn id="75" idx="0"/>
            </p:cNvCxnSpPr>
            <p:nvPr/>
          </p:nvCxnSpPr>
          <p:spPr>
            <a:xfrm rot="5400000">
              <a:off x="5733226" y="4374509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4"/>
              <a:endCxn id="76" idx="0"/>
            </p:cNvCxnSpPr>
            <p:nvPr/>
          </p:nvCxnSpPr>
          <p:spPr>
            <a:xfrm rot="5400000">
              <a:off x="6583235" y="4374509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4"/>
              <a:endCxn id="77" idx="0"/>
            </p:cNvCxnSpPr>
            <p:nvPr/>
          </p:nvCxnSpPr>
          <p:spPr>
            <a:xfrm rot="5400000">
              <a:off x="7405348" y="4372361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7" idx="4"/>
              <a:endCxn id="78" idx="0"/>
            </p:cNvCxnSpPr>
            <p:nvPr/>
          </p:nvCxnSpPr>
          <p:spPr>
            <a:xfrm rot="5400000">
              <a:off x="8255357" y="4372361"/>
              <a:ext cx="2962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597998" y="4522618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448007" y="4522618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270120" y="4520470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8120129" y="4520470"/>
              <a:ext cx="566671" cy="5924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5" idx="6"/>
              <a:endCxn id="76" idx="2"/>
            </p:cNvCxnSpPr>
            <p:nvPr/>
          </p:nvCxnSpPr>
          <p:spPr>
            <a:xfrm>
              <a:off x="6164669" y="4818832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6" idx="6"/>
              <a:endCxn id="77" idx="2"/>
            </p:cNvCxnSpPr>
            <p:nvPr/>
          </p:nvCxnSpPr>
          <p:spPr>
            <a:xfrm flipV="1">
              <a:off x="7014678" y="4816684"/>
              <a:ext cx="255442" cy="2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7" idx="6"/>
              <a:endCxn id="78" idx="2"/>
            </p:cNvCxnSpPr>
            <p:nvPr/>
          </p:nvCxnSpPr>
          <p:spPr>
            <a:xfrm>
              <a:off x="7836791" y="4816684"/>
              <a:ext cx="283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3" idx="4"/>
              <a:endCxn id="64" idx="0"/>
            </p:cNvCxnSpPr>
            <p:nvPr/>
          </p:nvCxnSpPr>
          <p:spPr>
            <a:xfrm rot="16200000" flipH="1">
              <a:off x="5736450" y="3489089"/>
              <a:ext cx="2897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4" idx="4"/>
              <a:endCxn id="65" idx="0"/>
            </p:cNvCxnSpPr>
            <p:nvPr/>
          </p:nvCxnSpPr>
          <p:spPr>
            <a:xfrm rot="16200000" flipH="1">
              <a:off x="6586459" y="3489089"/>
              <a:ext cx="2897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5" idx="4"/>
              <a:endCxn id="66" idx="0"/>
            </p:cNvCxnSpPr>
            <p:nvPr/>
          </p:nvCxnSpPr>
          <p:spPr>
            <a:xfrm rot="16200000" flipH="1">
              <a:off x="7408572" y="3486941"/>
              <a:ext cx="2897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6" idx="4"/>
            </p:cNvCxnSpPr>
            <p:nvPr/>
          </p:nvCxnSpPr>
          <p:spPr>
            <a:xfrm rot="16200000" flipH="1">
              <a:off x="8257508" y="3488015"/>
              <a:ext cx="29191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5260099" y="5442387"/>
              <a:ext cx="3730353" cy="6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MRF Inference?</a:t>
              </a:r>
              <a:endParaRPr lang="en-US" sz="2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37904" y="3045845"/>
              <a:ext cx="144243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dirty="0" smtClean="0"/>
                <a:t>…</a:t>
              </a:r>
              <a:endParaRPr lang="en-US" sz="5500" dirty="0"/>
            </a:p>
          </p:txBody>
        </p:sp>
        <p:cxnSp>
          <p:nvCxnSpPr>
            <p:cNvPr id="107" name="Straight Connector 106"/>
            <p:cNvCxnSpPr>
              <a:stCxn id="20" idx="5"/>
              <a:endCxn id="54" idx="1"/>
            </p:cNvCxnSpPr>
            <p:nvPr/>
          </p:nvCxnSpPr>
          <p:spPr>
            <a:xfrm rot="16200000" flipH="1">
              <a:off x="6071470" y="2379014"/>
              <a:ext cx="469735" cy="4493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21" idx="5"/>
              <a:endCxn id="55" idx="1"/>
            </p:cNvCxnSpPr>
            <p:nvPr/>
          </p:nvCxnSpPr>
          <p:spPr>
            <a:xfrm rot="16200000" flipH="1">
              <a:off x="6908605" y="2391888"/>
              <a:ext cx="467587" cy="421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66" idx="5"/>
              <a:endCxn id="78" idx="1"/>
            </p:cNvCxnSpPr>
            <p:nvPr/>
          </p:nvCxnSpPr>
          <p:spPr>
            <a:xfrm rot="16200000" flipH="1">
              <a:off x="7743593" y="4147705"/>
              <a:ext cx="469735" cy="4493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4" idx="5"/>
              <a:endCxn id="77" idx="1"/>
            </p:cNvCxnSpPr>
            <p:nvPr/>
          </p:nvCxnSpPr>
          <p:spPr>
            <a:xfrm rot="16200000" flipH="1">
              <a:off x="6483601" y="3737722"/>
              <a:ext cx="467587" cy="12714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21" idx="3"/>
              <a:endCxn id="53" idx="7"/>
            </p:cNvCxnSpPr>
            <p:nvPr/>
          </p:nvCxnSpPr>
          <p:spPr>
            <a:xfrm rot="5400000">
              <a:off x="6071470" y="2379014"/>
              <a:ext cx="469735" cy="4493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54" idx="5"/>
              <a:endCxn id="66" idx="1"/>
            </p:cNvCxnSpPr>
            <p:nvPr/>
          </p:nvCxnSpPr>
          <p:spPr>
            <a:xfrm rot="16200000" flipH="1">
              <a:off x="6911830" y="3277307"/>
              <a:ext cx="461136" cy="4214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5" idx="5"/>
              <a:endCxn id="67" idx="1"/>
            </p:cNvCxnSpPr>
            <p:nvPr/>
          </p:nvCxnSpPr>
          <p:spPr>
            <a:xfrm rot="16200000" flipH="1">
              <a:off x="7746817" y="3262285"/>
              <a:ext cx="463284" cy="449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57" idx="6"/>
              <a:endCxn id="76" idx="1"/>
            </p:cNvCxnSpPr>
            <p:nvPr/>
          </p:nvCxnSpPr>
          <p:spPr>
            <a:xfrm>
              <a:off x="6070281" y="4230690"/>
              <a:ext cx="460713" cy="3786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0" y="51531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Are existing machine implementations of this model good enough?</a:t>
            </a:r>
            <a:endParaRPr lang="en-US" sz="3600" dirty="0"/>
          </a:p>
        </p:txBody>
      </p:sp>
      <p:sp>
        <p:nvSpPr>
          <p:cNvPr id="116" name="Oval 115"/>
          <p:cNvSpPr/>
          <p:nvPr/>
        </p:nvSpPr>
        <p:spPr>
          <a:xfrm>
            <a:off x="1239494" y="3691752"/>
            <a:ext cx="2947275" cy="12625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1" y="274638"/>
            <a:ext cx="869323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Human </a:t>
            </a:r>
            <a:r>
              <a:rPr lang="en-US" dirty="0" smtClean="0"/>
              <a:t>Studies: Individual </a:t>
            </a:r>
            <a:r>
              <a:rPr lang="en-US" dirty="0" smtClean="0"/>
              <a:t>Blocks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320" y="1417320"/>
            <a:ext cx="40767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1" y="274638"/>
            <a:ext cx="869323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</a:t>
            </a:r>
            <a:r>
              <a:rPr lang="en-US" dirty="0" smtClean="0"/>
              <a:t> Recognition of Individual Blocks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612266" y="2018374"/>
          <a:ext cx="4105275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1144840" y="3305898"/>
            <a:ext cx="28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Accuracy</a:t>
            </a:r>
            <a:endParaRPr lang="en-US" sz="1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A6EF17-E2CD-4DD2-AEE3-4E6BFDA71FB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145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Roles of local and global information in image classification</vt:lpstr>
      <vt:lpstr>Slide 2</vt:lpstr>
      <vt:lpstr>Jumbled Images</vt:lpstr>
      <vt:lpstr>Human Study: Intact Images</vt:lpstr>
      <vt:lpstr>Human Study: Jumbled Images</vt:lpstr>
      <vt:lpstr>Human Recognition of Jumbled Images</vt:lpstr>
      <vt:lpstr>How do we recognize them?</vt:lpstr>
      <vt:lpstr>Human Studies: Individual Blocks</vt:lpstr>
      <vt:lpstr>Human Recognition of Individual Blocks</vt:lpstr>
      <vt:lpstr>Machine Experiments</vt:lpstr>
      <vt:lpstr>Majority Vote Results</vt:lpstr>
      <vt:lpstr>Classification of Jumbled Images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 Parikh</dc:creator>
  <cp:lastModifiedBy>Devi Parikh</cp:lastModifiedBy>
  <cp:revision>26</cp:revision>
  <dcterms:created xsi:type="dcterms:W3CDTF">2012-01-12T22:35:46Z</dcterms:created>
  <dcterms:modified xsi:type="dcterms:W3CDTF">2012-01-12T22:47:10Z</dcterms:modified>
</cp:coreProperties>
</file>