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2"/>
  </p:normalViewPr>
  <p:slideViewPr>
    <p:cSldViewPr snapToGrid="0" snapToObjects="1">
      <p:cViewPr varScale="1">
        <p:scale>
          <a:sx n="96" d="100"/>
          <a:sy n="96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9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5DDC-856A-BA4E-BB68-D4DFE4456D95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4D33-ADFD-384F-96A3-EF4181CE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Strengthening Our Community through Mentorship, Service, Leadership, and Inclusiveness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7656"/>
            <a:ext cx="9144000" cy="1655762"/>
          </a:xfrm>
        </p:spPr>
        <p:txBody>
          <a:bodyPr/>
          <a:lstStyle/>
          <a:p>
            <a:r>
              <a:rPr lang="en-US" dirty="0" smtClean="0"/>
              <a:t>Sven Dickinson</a:t>
            </a:r>
          </a:p>
          <a:p>
            <a:r>
              <a:rPr lang="en-US" dirty="0" smtClean="0"/>
              <a:t>Samsung AI Research, Toronto</a:t>
            </a:r>
          </a:p>
          <a:p>
            <a:r>
              <a:rPr lang="en-US" dirty="0" smtClean="0"/>
              <a:t>Department of Computer Science, University of 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 Stress of Being a Young Researcher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34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Remember how daunting the research world seemed when we were junior researchers?</a:t>
            </a:r>
          </a:p>
          <a:p>
            <a:pPr lvl="1"/>
            <a:r>
              <a:rPr lang="en-US" sz="2800" dirty="0" smtClean="0"/>
              <a:t>What topic should I work on? </a:t>
            </a:r>
          </a:p>
          <a:p>
            <a:pPr lvl="1"/>
            <a:r>
              <a:rPr lang="en-US" sz="2800" dirty="0" smtClean="0"/>
              <a:t>How can I possibly catch up with everything that’s been done on this topic?</a:t>
            </a:r>
          </a:p>
          <a:p>
            <a:pPr lvl="1"/>
            <a:r>
              <a:rPr lang="en-US" sz="2800" dirty="0" smtClean="0"/>
              <a:t>How will I ever succeed if my CVPR paper on this topic was rejected?</a:t>
            </a:r>
          </a:p>
          <a:p>
            <a:pPr lvl="1"/>
            <a:r>
              <a:rPr lang="en-US" sz="2800" dirty="0" smtClean="0"/>
              <a:t>Does that clique of seasoned researchers (on this topic) standing over there really want to hear what I have to say?</a:t>
            </a:r>
          </a:p>
          <a:p>
            <a:pPr lvl="1"/>
            <a:r>
              <a:rPr lang="en-US" sz="2800" dirty="0" smtClean="0"/>
              <a:t>Surely that senior researcher over there has no time to meet and talk to me?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7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Mentors Made the Difference For 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were encouraging and reassuring – at one time, they felt the same stress that I did.</a:t>
            </a:r>
          </a:p>
          <a:p>
            <a:r>
              <a:rPr lang="en-US" dirty="0" smtClean="0"/>
              <a:t>They took the time to provide constructive feedback on my work, e.g., at a poster, after a talk, on a draft.</a:t>
            </a:r>
          </a:p>
          <a:p>
            <a:r>
              <a:rPr lang="en-US" dirty="0" smtClean="0"/>
              <a:t>They did not judge people by their affiliation.</a:t>
            </a:r>
          </a:p>
          <a:p>
            <a:r>
              <a:rPr lang="en-US" dirty="0" smtClean="0"/>
              <a:t>They did not value people depending on how they valued their work.</a:t>
            </a:r>
          </a:p>
          <a:p>
            <a:pPr marL="0" indent="0">
              <a:buNone/>
            </a:pPr>
            <a:r>
              <a:rPr lang="en-US" dirty="0" smtClean="0"/>
              <a:t>These individuals were my role models that continue to set the example for me on how to be a good citizen in our community.</a:t>
            </a:r>
          </a:p>
          <a:p>
            <a:pPr marL="0" indent="0">
              <a:buNone/>
            </a:pPr>
            <a:r>
              <a:rPr lang="en-US" dirty="0" smtClean="0"/>
              <a:t>You, too, can be a good mentor to others!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Service &amp; Leadership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CVPR is a largely community of volunteers across a spectrum of service and leadership roles:</a:t>
            </a:r>
          </a:p>
          <a:p>
            <a:pPr lvl="1"/>
            <a:r>
              <a:rPr lang="en-US" dirty="0" smtClean="0"/>
              <a:t>Volunteering at a conference</a:t>
            </a:r>
          </a:p>
          <a:p>
            <a:pPr lvl="1"/>
            <a:r>
              <a:rPr lang="en-US" dirty="0" smtClean="0"/>
              <a:t>Reviewing others’ papers</a:t>
            </a:r>
          </a:p>
          <a:p>
            <a:pPr lvl="1"/>
            <a:r>
              <a:rPr lang="en-US" dirty="0" smtClean="0"/>
              <a:t>Serving as an Area Chair</a:t>
            </a:r>
          </a:p>
          <a:p>
            <a:pPr lvl="1"/>
            <a:r>
              <a:rPr lang="en-US" dirty="0" smtClean="0"/>
              <a:t>Overseeing tutorials and workshops, finance, demos, corporate relations, doctoral consortium, publications, or local arrangements.</a:t>
            </a:r>
          </a:p>
          <a:p>
            <a:pPr lvl="1"/>
            <a:r>
              <a:rPr lang="en-US" dirty="0" smtClean="0"/>
              <a:t>Serving as a Program Co-Chair</a:t>
            </a:r>
          </a:p>
          <a:p>
            <a:pPr lvl="1"/>
            <a:r>
              <a:rPr lang="en-US" dirty="0" smtClean="0"/>
              <a:t>Serving as a General Co-Chair</a:t>
            </a:r>
          </a:p>
          <a:p>
            <a:pPr marL="0" indent="0">
              <a:buNone/>
            </a:pPr>
            <a:r>
              <a:rPr lang="en-US" dirty="0" smtClean="0"/>
              <a:t>Take a moment to pass on your thanks to these people for the enormous amount of time they’ve sacrificed on your behalf.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9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We Need Your Help!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our conferences grow at a staggering rate, we need more volunteers. We need your help!</a:t>
            </a:r>
          </a:p>
          <a:p>
            <a:r>
              <a:rPr lang="en-US" dirty="0" smtClean="0"/>
              <a:t>The success of our conference is largely a function of the degree of commitment of our volunteers.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overcommit! Better to take on fewer roles and engage more thoroughly in them than spread yourself too thinly across many roles.</a:t>
            </a:r>
          </a:p>
          <a:p>
            <a:r>
              <a:rPr lang="en-US" dirty="0" smtClean="0"/>
              <a:t>Your mentors can help advise you on how to balance your time between all your activities, including service and leadership.</a:t>
            </a:r>
          </a:p>
          <a:p>
            <a:r>
              <a:rPr lang="en-US" dirty="0" smtClean="0"/>
              <a:t>Only if everyone “gives back” some of their time to the community will we be able to meet the challenge of our explosive growth.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Inclusiveness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strong, healthy community is an inclusive one that welcomes and encourages participation from:</a:t>
            </a:r>
          </a:p>
          <a:p>
            <a:pPr lvl="1"/>
            <a:r>
              <a:rPr lang="en-US" sz="2800" dirty="0" smtClean="0"/>
              <a:t>less developed computer vision communities</a:t>
            </a:r>
          </a:p>
          <a:p>
            <a:pPr lvl="1"/>
            <a:r>
              <a:rPr lang="en-US" sz="2800" dirty="0" smtClean="0"/>
              <a:t>less prominent vision groups in academia/industry</a:t>
            </a:r>
          </a:p>
          <a:p>
            <a:pPr lvl="1"/>
            <a:r>
              <a:rPr lang="en-US" sz="2800" dirty="0" smtClean="0"/>
              <a:t>under-represented groups in our community, including women</a:t>
            </a:r>
          </a:p>
          <a:p>
            <a:r>
              <a:rPr lang="en-US" dirty="0" smtClean="0"/>
              <a:t>We must reach out to these and other constituents and understand the challenges they face, for we’re a much stronger community if we’re sensitive to the concerns of others and everyone feels welcome.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Inclusiveness of Research: </a:t>
            </a:r>
            <a:r>
              <a:rPr lang="en-US" b="1" dirty="0" err="1" smtClean="0">
                <a:solidFill>
                  <a:srgbClr val="FF0000"/>
                </a:solidFill>
              </a:rPr>
              <a:t>Interdisciplinarity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the success of our community, we don’t have all the answers!</a:t>
            </a:r>
          </a:p>
          <a:p>
            <a:r>
              <a:rPr lang="en-US" dirty="0" smtClean="0"/>
              <a:t>We have much to learn from our colleagues in robotics, AI, cognitive science, human vision, physics, psychology, computer science, engineering, mathematics, and statistics.</a:t>
            </a:r>
          </a:p>
          <a:p>
            <a:r>
              <a:rPr lang="en-US" dirty="0" smtClean="0"/>
              <a:t>Keep an open mind, for many of these communities have been working on the vision problem far longer than we have. </a:t>
            </a:r>
          </a:p>
          <a:p>
            <a:r>
              <a:rPr lang="en-US" dirty="0" smtClean="0"/>
              <a:t>Interdisciplinary research can strengthen our community and its research. The benefits of diversity are clear – </a:t>
            </a:r>
            <a:r>
              <a:rPr lang="en-US" dirty="0" smtClean="0"/>
              <a:t>let’s not build any walls!</a:t>
            </a:r>
            <a:endParaRPr lang="en-US" dirty="0" smtClean="0"/>
          </a:p>
          <a:p>
            <a:r>
              <a:rPr lang="en-US" dirty="0" smtClean="0"/>
              <a:t>In turn, interdisciplinary research can help carry our success to other communities!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Inclusiveness of Research: Good Ideas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6965" cy="4351338"/>
          </a:xfrm>
        </p:spPr>
        <p:txBody>
          <a:bodyPr/>
          <a:lstStyle/>
          <a:p>
            <a:r>
              <a:rPr lang="en-US" dirty="0" smtClean="0"/>
              <a:t>Our conferences have become very competitive, </a:t>
            </a:r>
            <a:r>
              <a:rPr lang="en-US" smtClean="0"/>
              <a:t>leading some reviewers </a:t>
            </a:r>
            <a:r>
              <a:rPr lang="en-US" dirty="0" smtClean="0"/>
              <a:t>to look for reasons to reject a paper rather than reasons to accept it.</a:t>
            </a:r>
          </a:p>
          <a:p>
            <a:r>
              <a:rPr lang="en-US" dirty="0" smtClean="0"/>
              <a:t>One easy way to evaluate a paper is to see how it measures up to the competition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However, while a paper may not compete in our benchmark “arenas”, it may still offer great value in terms of getting us to think differently about a problem, offering a new idea, or improving our understanding of a problem.</a:t>
            </a:r>
          </a:p>
          <a:p>
            <a:r>
              <a:rPr lang="en-US" dirty="0" smtClean="0"/>
              <a:t>Encouraging and supporting a diversity of ideas, rather than conforming to norms, yields a heathier community.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Take-Home Messages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good mentor and follow their example. Then pay it forward as often as you can.</a:t>
            </a:r>
          </a:p>
          <a:p>
            <a:r>
              <a:rPr lang="en-US" dirty="0" smtClean="0"/>
              <a:t>Give back to your community through volunteer service and leadership; support those whose sacrifice has made it possible for you to be here.</a:t>
            </a:r>
          </a:p>
          <a:p>
            <a:r>
              <a:rPr lang="en-US" dirty="0" smtClean="0"/>
              <a:t>Find ways of making everyone in our community feel more welcome, and treat them with respect.</a:t>
            </a:r>
          </a:p>
          <a:p>
            <a:r>
              <a:rPr lang="en-US" dirty="0" smtClean="0"/>
              <a:t>Maintain research humility and listen to what our cognate communities have to say.</a:t>
            </a:r>
          </a:p>
          <a:p>
            <a:r>
              <a:rPr lang="en-US" dirty="0" smtClean="0"/>
              <a:t>Find reasons to accept each other’s papers and celebrate good ideas!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11698</TotalTime>
  <Words>823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Strengthening Our Community through Mentorship, Service, Leadership, and Inclusiveness</vt:lpstr>
      <vt:lpstr>The Stress of Being a Young Researcher</vt:lpstr>
      <vt:lpstr>Mentors Made the Difference For Me</vt:lpstr>
      <vt:lpstr>Service &amp; Leadership</vt:lpstr>
      <vt:lpstr>We Need Your Help!</vt:lpstr>
      <vt:lpstr>Inclusiveness</vt:lpstr>
      <vt:lpstr>Inclusiveness of Research: Interdisciplinarity</vt:lpstr>
      <vt:lpstr>Inclusiveness of Research: Good Ideas</vt:lpstr>
      <vt:lpstr>Take-Home Messages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Strengthening Our Community through Mentorship, Leadership, and Inclusiveness</dc:title>
  <dc:subject/>
  <dc:creator>Sven Dickinson</dc:creator>
  <cp:keywords/>
  <dc:description/>
  <cp:lastModifiedBy>Sven Dickinson</cp:lastModifiedBy>
  <cp:revision>27</cp:revision>
  <dcterms:created xsi:type="dcterms:W3CDTF">2018-06-14T13:59:08Z</dcterms:created>
  <dcterms:modified xsi:type="dcterms:W3CDTF">2018-06-22T16:57:32Z</dcterms:modified>
  <cp:category/>
</cp:coreProperties>
</file>