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01"/>
    <p:restoredTop sz="79533"/>
  </p:normalViewPr>
  <p:slideViewPr>
    <p:cSldViewPr snapToGrid="0" snapToObjects="1">
      <p:cViewPr varScale="1">
        <p:scale>
          <a:sx n="99" d="100"/>
          <a:sy n="99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0892A-D78F-794A-ACCC-7FD43B3E7290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3E586-2246-7040-9EDC-1E58293A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9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1464-EDEA-DF4C-8ADF-DF54973C0B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1464-EDEA-DF4C-8ADF-DF54973C0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1464-EDEA-DF4C-8ADF-DF54973C0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1464-EDEA-DF4C-8ADF-DF54973C0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1464-EDEA-DF4C-8ADF-DF54973C0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1464-EDEA-DF4C-8ADF-DF54973C0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1464-EDEA-DF4C-8ADF-DF54973C0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1464-EDEA-DF4C-8ADF-DF54973C0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1464-EDEA-DF4C-8ADF-DF54973C0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1464-EDEA-DF4C-8ADF-DF54973C0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F1464-EDEA-DF4C-8ADF-DF54973C0B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642F1464-EDEA-DF4C-8ADF-DF54973C0B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1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>
              <a:lumMod val="65000"/>
              <a:lumOff val="35000"/>
            </a:schemeClr>
          </a:solidFill>
          <a:latin typeface="Roboto Light" charset="0"/>
          <a:ea typeface="Roboto Light" charset="0"/>
          <a:cs typeface="Robo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65000"/>
              <a:lumOff val="35000"/>
            </a:schemeClr>
          </a:solidFill>
          <a:latin typeface="Roboto Light" charset="0"/>
          <a:ea typeface="Roboto Light" charset="0"/>
          <a:cs typeface="Roboto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Roboto Light" charset="0"/>
          <a:ea typeface="Roboto Light" charset="0"/>
          <a:cs typeface="Roboto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Roboto Light" charset="0"/>
          <a:ea typeface="Roboto Light" charset="0"/>
          <a:cs typeface="Roboto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Roboto Light" charset="0"/>
          <a:ea typeface="Roboto Light" charset="0"/>
          <a:cs typeface="Roboto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Roboto Light" charset="0"/>
          <a:ea typeface="Roboto Light" charset="0"/>
          <a:cs typeface="Roboto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413" y="0"/>
            <a:ext cx="10425952" cy="2387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Calendar. Not to-do lists.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389" y="5566786"/>
            <a:ext cx="9144000" cy="59498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Devi Parikh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D1BC6-22E4-984B-8114-90AD2F80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237" y="2793274"/>
            <a:ext cx="2314303" cy="231430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6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Incorporate your patterns</a:t>
            </a:r>
          </a:p>
        </p:txBody>
      </p:sp>
      <p:pic>
        <p:nvPicPr>
          <p:cNvPr id="8196" name="Picture 4" descr="https://cdn-images-1.medium.com/max/436/1*rDIX6aUlAsedT_hLtVVvPg.png">
            <a:extLst>
              <a:ext uri="{FF2B5EF4-FFF2-40B4-BE49-F238E27FC236}">
                <a16:creationId xmlns:a16="http://schemas.microsoft.com/office/drawing/2014/main" id="{62D8ED86-BE31-D048-BDA0-2C10E2FC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23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/>
          <a:p>
            <a:pPr algn="ctr"/>
            <a:r>
              <a:rPr lang="en-US" dirty="0"/>
              <a:t>Principle 3: Incorporate your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Unexpected things tend to happen at work</a:t>
            </a:r>
          </a:p>
          <a:p>
            <a:pPr marL="0" indent="0">
              <a:buNone/>
            </a:pPr>
            <a:r>
              <a:rPr lang="en-US" sz="2400" dirty="0"/>
              <a:t>Kids</a:t>
            </a:r>
          </a:p>
          <a:p>
            <a:pPr marL="0" indent="0">
              <a:buNone/>
            </a:pPr>
            <a:r>
              <a:rPr lang="en-US" sz="2400" dirty="0"/>
              <a:t>Not a morning person</a:t>
            </a:r>
          </a:p>
          <a:p>
            <a:pPr marL="0" indent="0">
              <a:buNone/>
            </a:pPr>
            <a:r>
              <a:rPr lang="en-US" sz="2400" dirty="0"/>
              <a:t>Friends tend to make impromptu plans on Saturdays</a:t>
            </a:r>
          </a:p>
          <a:p>
            <a:pPr marL="0" indent="0">
              <a:buNone/>
            </a:pPr>
            <a:r>
              <a:rPr lang="en-US" sz="2400" dirty="0"/>
              <a:t>Tend to be too tired on Sundays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 yourself plenty of buffer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Don’t mix in other battles</a:t>
            </a:r>
          </a:p>
        </p:txBody>
      </p:sp>
      <p:pic>
        <p:nvPicPr>
          <p:cNvPr id="11266" name="Picture 2" descr="https://cdn-images-1.medium.com/max/436/1*tGSJ6N9WCQDgZ8IDpEXRYQ.png">
            <a:extLst>
              <a:ext uri="{FF2B5EF4-FFF2-40B4-BE49-F238E27FC236}">
                <a16:creationId xmlns:a16="http://schemas.microsoft.com/office/drawing/2014/main" id="{1A9230F4-2BF3-3D44-B372-DD063A39D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7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Re-plan</a:t>
            </a:r>
          </a:p>
        </p:txBody>
      </p:sp>
      <p:pic>
        <p:nvPicPr>
          <p:cNvPr id="12290" name="Picture 2" descr="https://cdn-images-1.medium.com/max/436/1*subDZDP170WG2nN7iIjT3w.png">
            <a:extLst>
              <a:ext uri="{FF2B5EF4-FFF2-40B4-BE49-F238E27FC236}">
                <a16:creationId xmlns:a16="http://schemas.microsoft.com/office/drawing/2014/main" id="{63344DA6-ED7F-B344-82AB-75192DC3A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6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/>
          <a:p>
            <a:pPr algn="ctr"/>
            <a:r>
              <a:rPr lang="en-US" dirty="0"/>
              <a:t>Principle 4: Re-plan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269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Plan is feasible, but not guaranteed</a:t>
            </a:r>
          </a:p>
          <a:p>
            <a:pPr marL="0" indent="0">
              <a:buNone/>
            </a:pPr>
            <a:r>
              <a:rPr lang="en-US" sz="2400" dirty="0"/>
              <a:t>Move things to other open slots</a:t>
            </a:r>
          </a:p>
          <a:p>
            <a:pPr marL="0" indent="0">
              <a:buNone/>
            </a:pPr>
            <a:r>
              <a:rPr lang="en-US" sz="2400" dirty="0"/>
              <a:t>Ripple effect based on urgency</a:t>
            </a:r>
          </a:p>
          <a:p>
            <a:pPr marL="0" indent="0">
              <a:buNone/>
            </a:pPr>
            <a:r>
              <a:rPr lang="en-US" sz="2400" dirty="0"/>
              <a:t>After re-planning, you once again have a feasible plan</a:t>
            </a:r>
          </a:p>
          <a:p>
            <a:pPr marL="0" indent="0">
              <a:buNone/>
            </a:pPr>
            <a:r>
              <a:rPr lang="en-US" sz="2400" dirty="0"/>
              <a:t>Rinse and repeat</a:t>
            </a: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A successful day is not when you get everything you planned to do that day done. It is one when you can go to bed with a feasible plan for every day ahead. </a:t>
            </a:r>
          </a:p>
          <a:p>
            <a:pPr marL="0" indent="0">
              <a:buNone/>
            </a:pPr>
            <a:r>
              <a:rPr lang="en-US" sz="2400" dirty="0"/>
              <a:t>Re-planning is not failure. Re-planning is part of the plan.</a:t>
            </a:r>
          </a:p>
          <a:p>
            <a:pPr marL="0" indent="0">
              <a:buNone/>
            </a:pPr>
            <a:r>
              <a:rPr lang="en-US" sz="2400" dirty="0"/>
              <a:t>Bonus: The high of the “done” move</a:t>
            </a:r>
          </a:p>
        </p:txBody>
      </p:sp>
      <p:pic>
        <p:nvPicPr>
          <p:cNvPr id="13314" name="Picture 2" descr="https://cdn-images-1.medium.com/max/436/1*jGoRKhAX-vX0xO_32GC0ug.png">
            <a:extLst>
              <a:ext uri="{FF2B5EF4-FFF2-40B4-BE49-F238E27FC236}">
                <a16:creationId xmlns:a16="http://schemas.microsoft.com/office/drawing/2014/main" id="{87DCB251-AE2B-D04D-A6C8-B967B54BD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6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Break it down</a:t>
            </a:r>
          </a:p>
        </p:txBody>
      </p:sp>
      <p:pic>
        <p:nvPicPr>
          <p:cNvPr id="15362" name="Picture 2" descr="https://cdn-images-1.medium.com/max/436/1*9CThQ_kl_gknBtcqbF2iVw.png">
            <a:extLst>
              <a:ext uri="{FF2B5EF4-FFF2-40B4-BE49-F238E27FC236}">
                <a16:creationId xmlns:a16="http://schemas.microsoft.com/office/drawing/2014/main" id="{DE9BA098-38AE-5E48-9B69-C3A4902AB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6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/>
          <a:p>
            <a:pPr algn="ctr"/>
            <a:r>
              <a:rPr lang="en-US" dirty="0"/>
              <a:t>Principle 5: Break it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269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Not everything comes in calendar-sized chunks</a:t>
            </a:r>
          </a:p>
          <a:p>
            <a:pPr marL="0" indent="0">
              <a:buNone/>
            </a:pPr>
            <a:r>
              <a:rPr lang="en-US" sz="2400" dirty="0"/>
              <a:t>Break it down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Pro-tip: Make making a plan a calendar entry</a:t>
            </a:r>
          </a:p>
        </p:txBody>
      </p:sp>
      <p:pic>
        <p:nvPicPr>
          <p:cNvPr id="16386" name="Picture 2" descr="https://cdn-images-1.medium.com/max/436/1*og0u8EbTJlseVTlWIaYEeA.png">
            <a:extLst>
              <a:ext uri="{FF2B5EF4-FFF2-40B4-BE49-F238E27FC236}">
                <a16:creationId xmlns:a16="http://schemas.microsoft.com/office/drawing/2014/main" id="{6AD1A924-E03D-554C-8FA2-9A75B54E8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5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Backtrack</a:t>
            </a:r>
          </a:p>
          <a:p>
            <a:pPr marL="0" indent="0" algn="ctr">
              <a:buNone/>
            </a:pPr>
            <a:r>
              <a:rPr lang="en-US" dirty="0"/>
              <a:t>Foresee</a:t>
            </a:r>
          </a:p>
        </p:txBody>
      </p:sp>
      <p:pic>
        <p:nvPicPr>
          <p:cNvPr id="17410" name="Picture 2" descr="https://cdn-images-1.medium.com/max/436/1*e2w2pJF8qF17dJmP0U0ETA.png">
            <a:extLst>
              <a:ext uri="{FF2B5EF4-FFF2-40B4-BE49-F238E27FC236}">
                <a16:creationId xmlns:a16="http://schemas.microsoft.com/office/drawing/2014/main" id="{C24BD3A4-D756-E749-8794-D297914EC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18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/>
          <a:p>
            <a:pPr algn="ctr"/>
            <a:r>
              <a:rPr lang="en-US" dirty="0"/>
              <a:t>Principle 6: Backtrack. Foresee.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306" y="1408766"/>
            <a:ext cx="854784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Backtrack:</a:t>
            </a:r>
          </a:p>
          <a:p>
            <a:pPr marL="0" indent="0">
              <a:buNone/>
            </a:pPr>
            <a:r>
              <a:rPr lang="en-US" sz="2400" dirty="0"/>
              <a:t>A conference deadline is 3 months out...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Foresee:</a:t>
            </a:r>
          </a:p>
          <a:p>
            <a:pPr marL="0" indent="0">
              <a:buNone/>
            </a:pPr>
            <a:r>
              <a:rPr lang="en-US" sz="2400" dirty="0"/>
              <a:t>A week before the conference deadline tends to be crazy</a:t>
            </a:r>
          </a:p>
          <a:p>
            <a:pPr marL="0" indent="0">
              <a:buNone/>
            </a:pPr>
            <a:r>
              <a:rPr lang="en-US" sz="2400" dirty="0"/>
              <a:t>You can’t get work done when family is visiting</a:t>
            </a:r>
          </a:p>
          <a:p>
            <a:pPr marL="0" indent="0">
              <a:buNone/>
            </a:pPr>
            <a:r>
              <a:rPr lang="en-US" sz="2400" dirty="0"/>
              <a:t>Surfaces when things are more urgent than they seem to be</a:t>
            </a:r>
          </a:p>
          <a:p>
            <a:pPr marL="0" indent="0">
              <a:buNone/>
            </a:pPr>
            <a:r>
              <a:rPr lang="en-US" sz="2400" dirty="0"/>
              <a:t>You’ll know. Things won’t “fit”!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Pro-tip: Backtracking tells you the *latest* by when you need to get something done!</a:t>
            </a:r>
          </a:p>
          <a:p>
            <a:pPr marL="0" indent="0">
              <a:buNone/>
            </a:pPr>
            <a:r>
              <a:rPr lang="en-US" sz="2400" dirty="0"/>
              <a:t>Pro-tip: You need buffers to be able to re-plan.</a:t>
            </a:r>
          </a:p>
        </p:txBody>
      </p:sp>
      <p:pic>
        <p:nvPicPr>
          <p:cNvPr id="18436" name="Picture 4" descr="https://cdn-images-1.medium.com/max/436/1*6l_QAZOfyf43ZsvC26s_mA.png">
            <a:extLst>
              <a:ext uri="{FF2B5EF4-FFF2-40B4-BE49-F238E27FC236}">
                <a16:creationId xmlns:a16="http://schemas.microsoft.com/office/drawing/2014/main" id="{B7833A9E-F720-754A-B489-E06671F5D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02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Visualize your time</a:t>
            </a:r>
          </a:p>
        </p:txBody>
      </p:sp>
      <p:pic>
        <p:nvPicPr>
          <p:cNvPr id="19458" name="Picture 2" descr="https://cdn-images-1.medium.com/max/436/1*t2eRg1-UuWlEKeI-LcfBlg.png">
            <a:extLst>
              <a:ext uri="{FF2B5EF4-FFF2-40B4-BE49-F238E27FC236}">
                <a16:creationId xmlns:a16="http://schemas.microsoft.com/office/drawing/2014/main" id="{1DA8E439-126E-A14A-963C-CFEDDCCB4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/>
          <a:p>
            <a:pPr algn="ctr"/>
            <a:r>
              <a:rPr lang="en-US" dirty="0"/>
              <a:t>Principle 7: Visualize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269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Every night</a:t>
            </a:r>
          </a:p>
          <a:p>
            <a:pPr marL="0" indent="0">
              <a:buNone/>
            </a:pPr>
            <a:r>
              <a:rPr lang="en-US" sz="2400" dirty="0"/>
              <a:t>	What is tomorrow going to be like?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Every Sunday</a:t>
            </a:r>
          </a:p>
          <a:p>
            <a:pPr marL="0" indent="0">
              <a:buNone/>
            </a:pPr>
            <a:r>
              <a:rPr lang="en-US" sz="2400" dirty="0"/>
              <a:t>	What is next week going to be like?</a:t>
            </a:r>
          </a:p>
        </p:txBody>
      </p:sp>
      <p:pic>
        <p:nvPicPr>
          <p:cNvPr id="20482" name="Picture 2" descr="https://cdn-images-1.medium.com/max/436/1*CIvxchYAgm-KeneUKA1tag.png">
            <a:extLst>
              <a:ext uri="{FF2B5EF4-FFF2-40B4-BE49-F238E27FC236}">
                <a16:creationId xmlns:a16="http://schemas.microsoft.com/office/drawing/2014/main" id="{1B11344A-94A3-514E-850D-4BFAE00E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45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Be on top of things</a:t>
            </a:r>
          </a:p>
          <a:p>
            <a:pPr marL="0" indent="0" algn="ctr">
              <a:buNone/>
            </a:pPr>
            <a:r>
              <a:rPr lang="en-US" dirty="0"/>
              <a:t>Avoid drama and stress</a:t>
            </a:r>
          </a:p>
        </p:txBody>
      </p:sp>
      <p:pic>
        <p:nvPicPr>
          <p:cNvPr id="2050" name="Picture 2" descr="https://cdn-images-1.medium.com/max/436/1*r4Fb51iLoJSYMb7RWGYiiA.png">
            <a:extLst>
              <a:ext uri="{FF2B5EF4-FFF2-40B4-BE49-F238E27FC236}">
                <a16:creationId xmlns:a16="http://schemas.microsoft.com/office/drawing/2014/main" id="{F25BE7A8-D97A-7C49-B3C7-DDF861D9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Summary: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Backtrack, foresee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Make </a:t>
            </a:r>
            <a:r>
              <a:rPr lang="en-US" sz="2400" i="1" dirty="0"/>
              <a:t>every</a:t>
            </a:r>
            <a:r>
              <a:rPr lang="en-US" sz="2400" dirty="0"/>
              <a:t> task a calendar entry</a:t>
            </a:r>
          </a:p>
          <a:p>
            <a:pPr lvl="1"/>
            <a:r>
              <a:rPr lang="en-US" dirty="0"/>
              <a:t>Incorporate multiplier and patterns</a:t>
            </a:r>
          </a:p>
          <a:p>
            <a:pPr lvl="1"/>
            <a:r>
              <a:rPr lang="en-US" dirty="0"/>
              <a:t>Break it down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 the task at that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Move the task to a “done” calendar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Visualize your tomorrow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Go to bed with an empty “to do” calendar</a:t>
            </a:r>
          </a:p>
          <a:p>
            <a:pPr lvl="1"/>
            <a:r>
              <a:rPr lang="en-US" dirty="0"/>
              <a:t>Either you got everything done</a:t>
            </a:r>
          </a:p>
          <a:p>
            <a:pPr lvl="1"/>
            <a:r>
              <a:rPr lang="en-US" dirty="0"/>
              <a:t>Or you re-planned</a:t>
            </a:r>
          </a:p>
        </p:txBody>
      </p:sp>
      <p:pic>
        <p:nvPicPr>
          <p:cNvPr id="1026" name="Picture 2" descr="https://cdn-images-1.medium.com/max/436/1*wGo26IwKVSgJah3_hmkfWg.png">
            <a:extLst>
              <a:ext uri="{FF2B5EF4-FFF2-40B4-BE49-F238E27FC236}">
                <a16:creationId xmlns:a16="http://schemas.microsoft.com/office/drawing/2014/main" id="{162C9EEF-6AD8-4740-9767-A948C8689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60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cdn-images-1.medium.com/max/800/1*5rkaIU0e7SlWjVHd3QHyRg.png">
            <a:extLst>
              <a:ext uri="{FF2B5EF4-FFF2-40B4-BE49-F238E27FC236}">
                <a16:creationId xmlns:a16="http://schemas.microsoft.com/office/drawing/2014/main" id="{7286EBD2-529E-FE4D-8C09-711F2EFB4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786" y="0"/>
            <a:ext cx="9530366" cy="63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F4C579-AF97-7C42-8BD8-5204B119D04C}"/>
              </a:ext>
            </a:extLst>
          </p:cNvPr>
          <p:cNvSpPr/>
          <p:nvPr/>
        </p:nvSpPr>
        <p:spPr>
          <a:xfrm>
            <a:off x="0" y="647549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Calendar. Not to do lists. https://</a:t>
            </a:r>
            <a:r>
              <a:rPr lang="en-US" dirty="0" err="1"/>
              <a:t>blog.usejournal.com</a:t>
            </a:r>
            <a:r>
              <a:rPr lang="en-US" dirty="0"/>
              <a:t>/calendar-in-stead-of-to-do-lists-9ada86a512dd</a:t>
            </a:r>
          </a:p>
        </p:txBody>
      </p:sp>
    </p:spTree>
    <p:extLst>
      <p:ext uri="{BB962C8B-B14F-4D97-AF65-F5344CB8AC3E}">
        <p14:creationId xmlns:p14="http://schemas.microsoft.com/office/powerpoint/2010/main" val="152127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Goal: Zero inbox</a:t>
            </a:r>
          </a:p>
          <a:p>
            <a:pPr marL="0" indent="0">
              <a:buNone/>
            </a:pPr>
            <a:r>
              <a:rPr lang="en-US" sz="2400" dirty="0"/>
              <a:t>When you first see an email, read it entirely</a:t>
            </a:r>
          </a:p>
          <a:p>
            <a:pPr marL="457200" lvl="1" indent="0">
              <a:buNone/>
            </a:pPr>
            <a:r>
              <a:rPr lang="en-US" dirty="0"/>
              <a:t>If nothing needs to be done: archive it</a:t>
            </a:r>
          </a:p>
          <a:p>
            <a:pPr marL="457200" lvl="1" indent="0">
              <a:buNone/>
            </a:pPr>
            <a:r>
              <a:rPr lang="en-US" dirty="0"/>
              <a:t>If you need to reply and can do it now: reply and archive</a:t>
            </a:r>
          </a:p>
          <a:p>
            <a:pPr marL="457200" lvl="1" indent="0">
              <a:buNone/>
            </a:pPr>
            <a:r>
              <a:rPr lang="en-US" dirty="0"/>
              <a:t>If you need to do something before you can reply: put that task on your calendar, archive the email</a:t>
            </a:r>
          </a:p>
          <a:p>
            <a:pPr marL="457200" lvl="1" indent="0">
              <a:buNone/>
            </a:pPr>
            <a:r>
              <a:rPr lang="en-US" dirty="0"/>
              <a:t>So only emails in your inbox are ones you haven’t read</a:t>
            </a:r>
          </a:p>
          <a:p>
            <a:pPr marL="457200" lvl="1" indent="0">
              <a:buNone/>
            </a:pPr>
            <a:r>
              <a:rPr lang="en-US" sz="1800" dirty="0"/>
              <a:t>(or are emails you read in a rush – e.g., walking between meetings)</a:t>
            </a:r>
          </a:p>
        </p:txBody>
      </p:sp>
      <p:pic>
        <p:nvPicPr>
          <p:cNvPr id="1028" name="Picture 4" descr="https://cdn-images-1.medium.com/max/436/1*HYwl3yYlaLa-vqAgklq1WA.png">
            <a:extLst>
              <a:ext uri="{FF2B5EF4-FFF2-40B4-BE49-F238E27FC236}">
                <a16:creationId xmlns:a16="http://schemas.microsoft.com/office/drawing/2014/main" id="{23BB6E54-D590-1449-ACFF-A1D863C0E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33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cdn-images-1.medium.com/max/800/1*5rkaIU0e7SlWjVHd3QHyRg.png">
            <a:extLst>
              <a:ext uri="{FF2B5EF4-FFF2-40B4-BE49-F238E27FC236}">
                <a16:creationId xmlns:a16="http://schemas.microsoft.com/office/drawing/2014/main" id="{7286EBD2-529E-FE4D-8C09-711F2EFB4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69003" cy="641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A10DD3-05B7-5C41-B969-3C5866140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658" y="418354"/>
            <a:ext cx="1828800" cy="1828800"/>
          </a:xfrm>
          <a:prstGeom prst="roundRect">
            <a:avLst/>
          </a:prstGeom>
        </p:spPr>
      </p:pic>
      <p:pic>
        <p:nvPicPr>
          <p:cNvPr id="1026" name="Picture 2" descr="Image result for Email">
            <a:extLst>
              <a:ext uri="{FF2B5EF4-FFF2-40B4-BE49-F238E27FC236}">
                <a16:creationId xmlns:a16="http://schemas.microsoft.com/office/drawing/2014/main" id="{D82C6B8C-970E-194D-8793-2376E12CC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658" y="256988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BB69C2-B743-AD46-970F-28C6D2BC0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6658" y="4721414"/>
            <a:ext cx="1828800" cy="1828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3A56F2-A154-0E4C-9F85-310B0C520D5E}"/>
              </a:ext>
            </a:extLst>
          </p:cNvPr>
          <p:cNvSpPr/>
          <p:nvPr/>
        </p:nvSpPr>
        <p:spPr>
          <a:xfrm>
            <a:off x="0" y="647549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Calendar. Not to do lists. https://</a:t>
            </a:r>
            <a:r>
              <a:rPr lang="en-US" dirty="0" err="1"/>
              <a:t>blog.usejournal.com</a:t>
            </a:r>
            <a:r>
              <a:rPr lang="en-US" dirty="0"/>
              <a:t>/calendar-in-stead-of-to-do-lists-9ada86a512dd</a:t>
            </a:r>
          </a:p>
        </p:txBody>
      </p:sp>
    </p:spTree>
    <p:extLst>
      <p:ext uri="{BB962C8B-B14F-4D97-AF65-F5344CB8AC3E}">
        <p14:creationId xmlns:p14="http://schemas.microsoft.com/office/powerpoint/2010/main" val="160998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Your bottleneck is time management, and not motivation</a:t>
            </a:r>
          </a:p>
        </p:txBody>
      </p:sp>
      <p:pic>
        <p:nvPicPr>
          <p:cNvPr id="3074" name="Picture 2" descr="https://cdn-images-1.medium.com/max/436/1*abxhzAuOXquOSdF_HOB5Ig.png">
            <a:extLst>
              <a:ext uri="{FF2B5EF4-FFF2-40B4-BE49-F238E27FC236}">
                <a16:creationId xmlns:a16="http://schemas.microsoft.com/office/drawing/2014/main" id="{3675E149-4340-054F-9B7D-6F86D484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13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Calendars convert time to space</a:t>
            </a:r>
          </a:p>
          <a:p>
            <a:pPr marL="0" indent="0" algn="ctr">
              <a:buNone/>
            </a:pPr>
            <a:r>
              <a:rPr lang="en-US" dirty="0"/>
              <a:t>Finiteness of time becomes apparent</a:t>
            </a:r>
          </a:p>
          <a:p>
            <a:pPr marL="0" indent="0" algn="ctr">
              <a:buNone/>
            </a:pPr>
            <a:r>
              <a:rPr lang="en-US" dirty="0"/>
              <a:t>Just like physical space constraints are apparent</a:t>
            </a:r>
          </a:p>
        </p:txBody>
      </p:sp>
      <p:pic>
        <p:nvPicPr>
          <p:cNvPr id="4098" name="Picture 2" descr="https://cdn-images-1.medium.com/max/436/1*DCe09FooSeIkdX_n8ND-Fw.png">
            <a:extLst>
              <a:ext uri="{FF2B5EF4-FFF2-40B4-BE49-F238E27FC236}">
                <a16:creationId xmlns:a16="http://schemas.microsoft.com/office/drawing/2014/main" id="{9844AE64-BD42-154F-88E8-428FFC54D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34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</a:t>
            </a:r>
            <a:r>
              <a:rPr lang="en-US" i="1" dirty="0"/>
              <a:t>every</a:t>
            </a:r>
            <a:r>
              <a:rPr lang="en-US" dirty="0"/>
              <a:t> task a calendar entry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the task at that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the task to a “done” calendar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bed with an empty “to do” calendar</a:t>
            </a:r>
          </a:p>
          <a:p>
            <a:pPr lvl="1"/>
            <a:r>
              <a:rPr lang="en-US" sz="2800" dirty="0"/>
              <a:t>Either you got everything done</a:t>
            </a:r>
          </a:p>
          <a:p>
            <a:pPr lvl="1"/>
            <a:r>
              <a:rPr lang="en-US" sz="2800" dirty="0"/>
              <a:t>Or you re-planned</a:t>
            </a:r>
          </a:p>
        </p:txBody>
      </p:sp>
      <p:pic>
        <p:nvPicPr>
          <p:cNvPr id="5126" name="Picture 6" descr="https://cdn-images-1.medium.com/max/436/1*TJ7eWQP762GUJEs6yyKIog.png">
            <a:extLst>
              <a:ext uri="{FF2B5EF4-FFF2-40B4-BE49-F238E27FC236}">
                <a16:creationId xmlns:a16="http://schemas.microsoft.com/office/drawing/2014/main" id="{50123A3C-D254-C440-9559-32CBF6567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cdn-images-1.medium.com/max/436/1*j71XYrfz0Z6X05vVSF4n2w.png">
            <a:extLst>
              <a:ext uri="{FF2B5EF4-FFF2-40B4-BE49-F238E27FC236}">
                <a16:creationId xmlns:a16="http://schemas.microsoft.com/office/drawing/2014/main" id="{9CEA3F3D-9543-EF4F-8B2B-F1EA54434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Everything takes time</a:t>
            </a:r>
          </a:p>
          <a:p>
            <a:pPr marL="0" indent="0" algn="ctr">
              <a:buNone/>
            </a:pPr>
            <a:r>
              <a:rPr lang="en-US" dirty="0"/>
              <a:t>Everything needs to be on your calendar</a:t>
            </a:r>
          </a:p>
        </p:txBody>
      </p:sp>
    </p:spTree>
    <p:extLst>
      <p:ext uri="{BB962C8B-B14F-4D97-AF65-F5344CB8AC3E}">
        <p14:creationId xmlns:p14="http://schemas.microsoft.com/office/powerpoint/2010/main" val="1101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 1: Everything on your 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Time is always ticking</a:t>
            </a:r>
          </a:p>
          <a:p>
            <a:pPr marL="0" indent="0">
              <a:buNone/>
            </a:pPr>
            <a:r>
              <a:rPr lang="en-US" sz="2400" dirty="0"/>
              <a:t>Time is finite</a:t>
            </a:r>
          </a:p>
          <a:p>
            <a:pPr marL="0" indent="0">
              <a:buNone/>
            </a:pPr>
            <a:r>
              <a:rPr lang="en-US" sz="2400" dirty="0"/>
              <a:t>Time is your bottleneck</a:t>
            </a:r>
          </a:p>
          <a:p>
            <a:pPr marL="0" indent="0">
              <a:buNone/>
            </a:pPr>
            <a:r>
              <a:rPr lang="en-US" sz="2400" dirty="0"/>
              <a:t>Plan with time being central</a:t>
            </a:r>
          </a:p>
          <a:p>
            <a:pPr marL="0" indent="0">
              <a:buNone/>
            </a:pPr>
            <a:r>
              <a:rPr lang="en-US" sz="2400" dirty="0"/>
              <a:t>Calendars. Not lists.</a:t>
            </a:r>
          </a:p>
          <a:p>
            <a:pPr marL="0" indent="0">
              <a:buNone/>
            </a:pPr>
            <a:r>
              <a:rPr lang="en-US" sz="2400" i="1" dirty="0"/>
              <a:t>Everything</a:t>
            </a:r>
            <a:r>
              <a:rPr lang="en-US" sz="2400" dirty="0"/>
              <a:t> on your calendar</a:t>
            </a:r>
          </a:p>
          <a:p>
            <a:pPr marL="457200" lvl="1" indent="0">
              <a:buNone/>
            </a:pPr>
            <a:r>
              <a:rPr lang="en-US" dirty="0"/>
              <a:t>Personal (routine, fun, errands, doing nothing)</a:t>
            </a:r>
          </a:p>
          <a:p>
            <a:pPr marL="457200" lvl="1" indent="0">
              <a:buNone/>
            </a:pPr>
            <a:r>
              <a:rPr lang="en-US" dirty="0"/>
              <a:t>Professional (meetings, tasks, thinking, emails)</a:t>
            </a:r>
          </a:p>
          <a:p>
            <a:pPr marL="457200" lvl="1" indent="0">
              <a:buNone/>
            </a:pPr>
            <a:r>
              <a:rPr lang="en-US" dirty="0"/>
              <a:t>Long term, recursive</a:t>
            </a:r>
          </a:p>
          <a:p>
            <a:pPr marL="0" indent="0">
              <a:buNone/>
            </a:pPr>
            <a:r>
              <a:rPr lang="en-US" sz="2400" dirty="0"/>
              <a:t>Nothing is too trivial</a:t>
            </a:r>
          </a:p>
          <a:p>
            <a:pPr marL="0" indent="0">
              <a:buNone/>
            </a:pPr>
            <a:r>
              <a:rPr lang="en-US" sz="2400" dirty="0"/>
              <a:t>Bonus: Nothing will get dropped</a:t>
            </a:r>
            <a:endParaRPr lang="en-US" dirty="0"/>
          </a:p>
        </p:txBody>
      </p:sp>
      <p:pic>
        <p:nvPicPr>
          <p:cNvPr id="7" name="Picture 2" descr="https://cdn-images-1.medium.com/max/436/1*bqxHH9X23ZwA8-b-CZrEEw.png">
            <a:extLst>
              <a:ext uri="{FF2B5EF4-FFF2-40B4-BE49-F238E27FC236}">
                <a16:creationId xmlns:a16="http://schemas.microsoft.com/office/drawing/2014/main" id="{73CBD961-10BE-E241-8569-8C70A9688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97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Incorporate your multiplier factor</a:t>
            </a:r>
          </a:p>
        </p:txBody>
      </p:sp>
      <p:pic>
        <p:nvPicPr>
          <p:cNvPr id="8194" name="Picture 2" descr="https://cdn-images-1.medium.com/max/436/1*L24dZINSm12mDwCR43nG_Q.png">
            <a:extLst>
              <a:ext uri="{FF2B5EF4-FFF2-40B4-BE49-F238E27FC236}">
                <a16:creationId xmlns:a16="http://schemas.microsoft.com/office/drawing/2014/main" id="{B3AE94A3-D2F4-2343-930F-307DACA46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30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9FBD-E91C-7343-A0C8-8AC75529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/>
          <a:p>
            <a:pPr algn="ctr"/>
            <a:r>
              <a:rPr lang="en-US" dirty="0"/>
              <a:t>Principle 2: Incorporate your multiplier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1823-235E-1C45-AC9A-8411AC8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a multiplier factor?</a:t>
            </a:r>
          </a:p>
          <a:p>
            <a:pPr marL="0" indent="0">
              <a:buNone/>
            </a:pPr>
            <a:r>
              <a:rPr lang="en-US" sz="2400" dirty="0"/>
              <a:t>Measuring it is easier than fixing it</a:t>
            </a:r>
          </a:p>
          <a:p>
            <a:pPr marL="0" indent="0">
              <a:buNone/>
            </a:pPr>
            <a:r>
              <a:rPr lang="en-US" sz="2400" dirty="0"/>
              <a:t>Measure it, incorporate it</a:t>
            </a:r>
          </a:p>
          <a:p>
            <a:pPr marL="0" indent="0">
              <a:buNone/>
            </a:pPr>
            <a:r>
              <a:rPr lang="en-US" sz="2400" dirty="0"/>
              <a:t>It will feel like an overkill, don’t ignore the data</a:t>
            </a:r>
          </a:p>
          <a:p>
            <a:pPr marL="0" indent="0">
              <a:buNone/>
            </a:pPr>
            <a:r>
              <a:rPr lang="en-US" sz="2400" dirty="0"/>
              <a:t>Your plan is now a feasible one</a:t>
            </a:r>
          </a:p>
          <a:p>
            <a:pPr marL="0" indent="0">
              <a:buNone/>
            </a:pPr>
            <a:r>
              <a:rPr lang="en-US" sz="2400" dirty="0"/>
              <a:t>If everything doesn’t fit, prioritize</a:t>
            </a:r>
          </a:p>
          <a:p>
            <a:pPr marL="0" indent="0">
              <a:buNone/>
            </a:pPr>
            <a:r>
              <a:rPr lang="en-US" sz="2400" dirty="0"/>
              <a:t>Don’t be delusional</a:t>
            </a:r>
          </a:p>
          <a:p>
            <a:pPr marL="0" indent="0">
              <a:buNone/>
            </a:pPr>
            <a:r>
              <a:rPr lang="en-US" sz="2400" dirty="0"/>
              <a:t>Bonus: Measuring the multiplier is a first step towards approaching 1.0</a:t>
            </a:r>
          </a:p>
        </p:txBody>
      </p:sp>
      <p:pic>
        <p:nvPicPr>
          <p:cNvPr id="9218" name="Picture 2" descr="https://cdn-images-1.medium.com/max/436/1*jIUdm0Q2_ybIv9oBhnw_2Q.png">
            <a:extLst>
              <a:ext uri="{FF2B5EF4-FFF2-40B4-BE49-F238E27FC236}">
                <a16:creationId xmlns:a16="http://schemas.microsoft.com/office/drawing/2014/main" id="{11FEE657-6E78-5349-A152-27D31F9EC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152" y="5029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4748</TotalTime>
  <Words>687</Words>
  <Application>Microsoft Macintosh PowerPoint</Application>
  <PresentationFormat>Widescreen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Roboto Light</vt:lpstr>
      <vt:lpstr>Office Theme</vt:lpstr>
      <vt:lpstr>Calendar. Not to-do lists.</vt:lpstr>
      <vt:lpstr>Goal</vt:lpstr>
      <vt:lpstr>Assumption</vt:lpstr>
      <vt:lpstr>Philosophy</vt:lpstr>
      <vt:lpstr>Methodology</vt:lpstr>
      <vt:lpstr>Principle 1</vt:lpstr>
      <vt:lpstr>Principle 1: Everything on your calendar</vt:lpstr>
      <vt:lpstr>Principle 2</vt:lpstr>
      <vt:lpstr>Principle 2: Incorporate your multiplier factor</vt:lpstr>
      <vt:lpstr>Principle 3</vt:lpstr>
      <vt:lpstr>Principle 3: Incorporate your patterns</vt:lpstr>
      <vt:lpstr>Principle 4</vt:lpstr>
      <vt:lpstr>Principle 4: Re-plan</vt:lpstr>
      <vt:lpstr>Principle 5</vt:lpstr>
      <vt:lpstr>Principle 5: Break it down</vt:lpstr>
      <vt:lpstr>Principle 6</vt:lpstr>
      <vt:lpstr>Principle 6: Backtrack. Foresee.</vt:lpstr>
      <vt:lpstr>Principle 7</vt:lpstr>
      <vt:lpstr>Principle 7: Visualize your time</vt:lpstr>
      <vt:lpstr>Summary: Methodology</vt:lpstr>
      <vt:lpstr>PowerPoint Presentation</vt:lpstr>
      <vt:lpstr>Emails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Georgia Gkioxari</dc:creator>
  <cp:lastModifiedBy>Devi Parikh</cp:lastModifiedBy>
  <cp:revision>191</cp:revision>
  <dcterms:created xsi:type="dcterms:W3CDTF">2017-12-02T03:50:29Z</dcterms:created>
  <dcterms:modified xsi:type="dcterms:W3CDTF">2018-06-24T16:04:48Z</dcterms:modified>
</cp:coreProperties>
</file>