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FINANCIAL KPI ANALYSIS AND REVENUE PREDICTION</a:t>
            </a:r>
          </a:p>
        </p:txBody>
      </p:sp>
      <p:sp>
        <p:nvSpPr>
          <p:cNvPr id="3" name="Subtitle 2"/>
          <p:cNvSpPr>
            <a:spLocks noGrp="1"/>
          </p:cNvSpPr>
          <p:nvPr>
            <p:ph type="subTitle" idx="1"/>
          </p:nvPr>
        </p:nvSpPr>
        <p:spPr/>
        <p:txBody>
          <a:bodyPr/>
          <a:lstStyle/>
          <a:p>
            <a:r>
              <a:rPr b="1" dirty="0">
                <a:solidFill>
                  <a:schemeClr val="tx1">
                    <a:lumMod val="95000"/>
                    <a:lumOff val="5000"/>
                  </a:schemeClr>
                </a:solidFill>
              </a:rPr>
              <a:t>DEVI PRABHA 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This project successfully demonstrated how machine learning can be applied to financial data to forecast startup performance. The predictions and visualizations help startups understand their financial position, optimize spending, and make data-driven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dirty="0"/>
              <a:t>THANK YOU!!!</a:t>
            </a:r>
          </a:p>
        </p:txBody>
      </p:sp>
      <p:sp>
        <p:nvSpPr>
          <p:cNvPr id="3" name="Content Placeholder 2"/>
          <p:cNvSpPr>
            <a:spLocks noGrp="1"/>
          </p:cNvSpPr>
          <p:nvPr>
            <p:ph idx="1"/>
          </p:nvPr>
        </p:nvSpPr>
        <p:spPr/>
        <p:txBody>
          <a:bodyPr/>
          <a:lstStyle/>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p:txBody>
          <a:bodyPr>
            <a:normAutofit lnSpcReduction="10000"/>
          </a:bodyPr>
          <a:lstStyle/>
          <a:p>
            <a:r>
              <a:rPr dirty="0">
                <a:latin typeface="Times New Roman" panose="02020603050405020304" pitchFamily="18" charset="0"/>
                <a:cs typeface="Times New Roman" panose="02020603050405020304" pitchFamily="18" charset="0"/>
              </a:rPr>
              <a:t>Abstract</a:t>
            </a:r>
          </a:p>
          <a:p>
            <a:r>
              <a:rPr dirty="0">
                <a:latin typeface="Times New Roman" panose="02020603050405020304" pitchFamily="18" charset="0"/>
                <a:cs typeface="Times New Roman" panose="02020603050405020304" pitchFamily="18" charset="0"/>
              </a:rPr>
              <a:t>Problem Statement</a:t>
            </a:r>
          </a:p>
          <a:p>
            <a:r>
              <a:rPr dirty="0">
                <a:latin typeface="Times New Roman" panose="02020603050405020304" pitchFamily="18" charset="0"/>
                <a:cs typeface="Times New Roman" panose="02020603050405020304" pitchFamily="18" charset="0"/>
              </a:rPr>
              <a:t>Process Flow Diagram</a:t>
            </a:r>
          </a:p>
          <a:p>
            <a:r>
              <a:rPr dirty="0">
                <a:latin typeface="Times New Roman" panose="02020603050405020304" pitchFamily="18" charset="0"/>
                <a:cs typeface="Times New Roman" panose="02020603050405020304" pitchFamily="18" charset="0"/>
              </a:rPr>
              <a:t>Tool Description</a:t>
            </a:r>
          </a:p>
          <a:p>
            <a:r>
              <a:rPr dirty="0">
                <a:latin typeface="Times New Roman" panose="02020603050405020304" pitchFamily="18" charset="0"/>
                <a:cs typeface="Times New Roman" panose="02020603050405020304" pitchFamily="18" charset="0"/>
              </a:rPr>
              <a:t>Dataset Description</a:t>
            </a:r>
          </a:p>
          <a:p>
            <a:r>
              <a:rPr dirty="0">
                <a:latin typeface="Times New Roman" panose="02020603050405020304" pitchFamily="18" charset="0"/>
                <a:cs typeface="Times New Roman" panose="02020603050405020304" pitchFamily="18" charset="0"/>
              </a:rPr>
              <a:t>Model Selection</a:t>
            </a:r>
          </a:p>
          <a:p>
            <a:r>
              <a:rPr dirty="0">
                <a:latin typeface="Times New Roman" panose="02020603050405020304" pitchFamily="18" charset="0"/>
                <a:cs typeface="Times New Roman" panose="02020603050405020304" pitchFamily="18" charset="0"/>
              </a:rPr>
              <a:t>Result</a:t>
            </a:r>
          </a:p>
          <a:p>
            <a:r>
              <a:rPr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The project titled 'Financial KPI Analysis and Revenue Prediction' aims to analyze financial indicators and predict startup revenue using machine learning. By feeding key financial KPIs into a regression model (XGBoost), the project forecasts revenue and identifies profit or loss scenarios. This project bridges data science and financial forecasting to help startups make informed decisions.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Startups face uncertainty in forecasting revenue due to varying costs, market conditions, and customer behavior. Manual estimations lack accuracy. There is a need for an intelligent system that can use financial KPIs to predict monthly revenue and profitability.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PROCESS FLOW</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DATA COLLECTION</a:t>
            </a:r>
          </a:p>
          <a:p>
            <a:r>
              <a:rPr dirty="0">
                <a:latin typeface="Times New Roman" panose="02020603050405020304" pitchFamily="18" charset="0"/>
                <a:cs typeface="Times New Roman" panose="02020603050405020304" pitchFamily="18" charset="0"/>
              </a:rPr>
              <a:t>DATA PREPROCESSING</a:t>
            </a:r>
          </a:p>
          <a:p>
            <a:r>
              <a:rPr dirty="0">
                <a:latin typeface="Times New Roman" panose="02020603050405020304" pitchFamily="18" charset="0"/>
                <a:cs typeface="Times New Roman" panose="02020603050405020304" pitchFamily="18" charset="0"/>
              </a:rPr>
              <a:t>MODEL BUILDING (</a:t>
            </a:r>
            <a:r>
              <a:rPr dirty="0" err="1">
                <a:latin typeface="Times New Roman" panose="02020603050405020304" pitchFamily="18" charset="0"/>
                <a:cs typeface="Times New Roman" panose="02020603050405020304" pitchFamily="18" charset="0"/>
              </a:rPr>
              <a:t>XGBoost</a:t>
            </a:r>
            <a:r>
              <a:rPr dirty="0">
                <a:latin typeface="Times New Roman" panose="02020603050405020304" pitchFamily="18" charset="0"/>
                <a:cs typeface="Times New Roman" panose="02020603050405020304" pitchFamily="18" charset="0"/>
              </a:rPr>
              <a:t> Regression)</a:t>
            </a:r>
          </a:p>
          <a:p>
            <a:r>
              <a:rPr dirty="0">
                <a:latin typeface="Times New Roman" panose="02020603050405020304" pitchFamily="18" charset="0"/>
                <a:cs typeface="Times New Roman" panose="02020603050405020304" pitchFamily="18" charset="0"/>
              </a:rPr>
              <a:t>REVENUE PREDICTION (Based on input KPIs)</a:t>
            </a:r>
          </a:p>
          <a:p>
            <a:r>
              <a:rPr dirty="0">
                <a:latin typeface="Times New Roman" panose="02020603050405020304" pitchFamily="18" charset="0"/>
                <a:cs typeface="Times New Roman" panose="02020603050405020304" pitchFamily="18" charset="0"/>
              </a:rPr>
              <a:t>VISUAL DASHBOARD (Power BI / Python Visuals)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TOOL DESCRIPTION</a:t>
            </a:r>
          </a:p>
        </p:txBody>
      </p:sp>
      <p:sp>
        <p:nvSpPr>
          <p:cNvPr id="3" name="Content Placeholder 2"/>
          <p:cNvSpPr>
            <a:spLocks noGrp="1"/>
          </p:cNvSpPr>
          <p:nvPr>
            <p:ph idx="1"/>
          </p:nvPr>
        </p:nvSpPr>
        <p:spPr/>
        <p:txBody>
          <a:bodyPr>
            <a:normAutofit lnSpcReduction="10000"/>
          </a:bodyPr>
          <a:lstStyle/>
          <a:p>
            <a:r>
              <a:rPr dirty="0">
                <a:latin typeface="Times New Roman" panose="02020603050405020304" pitchFamily="18" charset="0"/>
                <a:cs typeface="Times New Roman" panose="02020603050405020304" pitchFamily="18" charset="0"/>
              </a:rPr>
              <a:t>PYTHON: Used for data handling and machine learning modeling (pandas, </a:t>
            </a:r>
            <a:r>
              <a:rPr dirty="0" err="1">
                <a:latin typeface="Times New Roman" panose="02020603050405020304" pitchFamily="18" charset="0"/>
                <a:cs typeface="Times New Roman" panose="02020603050405020304" pitchFamily="18" charset="0"/>
              </a:rPr>
              <a:t>sklearn</a:t>
            </a:r>
            <a:r>
              <a:rPr dirty="0">
                <a:latin typeface="Times New Roman" panose="02020603050405020304" pitchFamily="18" charset="0"/>
                <a:cs typeface="Times New Roman" panose="02020603050405020304" pitchFamily="18" charset="0"/>
              </a:rPr>
              <a:t>, </a:t>
            </a:r>
            <a:r>
              <a:rPr dirty="0" err="1">
                <a:latin typeface="Times New Roman" panose="02020603050405020304" pitchFamily="18" charset="0"/>
                <a:cs typeface="Times New Roman" panose="02020603050405020304" pitchFamily="18" charset="0"/>
              </a:rPr>
              <a:t>xgboost</a:t>
            </a:r>
            <a:r>
              <a:rPr dirty="0">
                <a:latin typeface="Times New Roman" panose="02020603050405020304" pitchFamily="18" charset="0"/>
                <a:cs typeface="Times New Roman" panose="02020603050405020304" pitchFamily="18" charset="0"/>
              </a:rPr>
              <a:t>).</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JUPYTER NOTEBOOK: Provided an interactive coding environment.</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POWER BI: Used for creating dashboards and visualizing predictions and KPI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p:txBody>
          <a:bodyPr>
            <a:normAutofit fontScale="85000" lnSpcReduction="20000"/>
          </a:bodyPr>
          <a:lstStyle/>
          <a:p>
            <a:r>
              <a:rPr dirty="0">
                <a:latin typeface="Times New Roman" panose="02020603050405020304" pitchFamily="18" charset="0"/>
                <a:cs typeface="Times New Roman" panose="02020603050405020304" pitchFamily="18" charset="0"/>
              </a:rPr>
              <a:t>Marketing Spend ($) – Money spent on marketing</a:t>
            </a:r>
          </a:p>
          <a:p>
            <a:r>
              <a:rPr dirty="0">
                <a:latin typeface="Times New Roman" panose="02020603050405020304" pitchFamily="18" charset="0"/>
                <a:cs typeface="Times New Roman" panose="02020603050405020304" pitchFamily="18" charset="0"/>
              </a:rPr>
              <a:t>New Customers – Number of new customer acquisitions</a:t>
            </a:r>
          </a:p>
          <a:p>
            <a:r>
              <a:rPr dirty="0">
                <a:latin typeface="Times New Roman" panose="02020603050405020304" pitchFamily="18" charset="0"/>
                <a:cs typeface="Times New Roman" panose="02020603050405020304" pitchFamily="18" charset="0"/>
              </a:rPr>
              <a:t>Lost Customers – Number of customer churn</a:t>
            </a:r>
          </a:p>
          <a:p>
            <a:r>
              <a:rPr dirty="0">
                <a:latin typeface="Times New Roman" panose="02020603050405020304" pitchFamily="18" charset="0"/>
                <a:cs typeface="Times New Roman" panose="02020603050405020304" pitchFamily="18" charset="0"/>
              </a:rPr>
              <a:t>COGS ($) – Cost of Goods Sold</a:t>
            </a:r>
          </a:p>
          <a:p>
            <a:r>
              <a:rPr dirty="0">
                <a:latin typeface="Times New Roman" panose="02020603050405020304" pitchFamily="18" charset="0"/>
                <a:cs typeface="Times New Roman" panose="02020603050405020304" pitchFamily="18" charset="0"/>
              </a:rPr>
              <a:t>Operating Expenses ($) – Monthly fixed and variable costs</a:t>
            </a:r>
          </a:p>
          <a:p>
            <a:r>
              <a:rPr dirty="0">
                <a:latin typeface="Times New Roman" panose="02020603050405020304" pitchFamily="18" charset="0"/>
                <a:cs typeface="Times New Roman" panose="02020603050405020304" pitchFamily="18" charset="0"/>
              </a:rPr>
              <a:t>Gross Margin (%) – Profitability ratio</a:t>
            </a:r>
          </a:p>
          <a:p>
            <a:r>
              <a:rPr dirty="0">
                <a:latin typeface="Times New Roman" panose="02020603050405020304" pitchFamily="18" charset="0"/>
                <a:cs typeface="Times New Roman" panose="02020603050405020304" pitchFamily="18" charset="0"/>
              </a:rPr>
              <a:t>Revenue ($) – Target variable</a:t>
            </a:r>
          </a:p>
          <a:p>
            <a:r>
              <a:rPr dirty="0">
                <a:latin typeface="Times New Roman" panose="02020603050405020304" pitchFamily="18" charset="0"/>
                <a:cs typeface="Times New Roman" panose="02020603050405020304" pitchFamily="18" charset="0"/>
              </a:rPr>
              <a:t>Total Cost – Calculated from expenses</a:t>
            </a:r>
          </a:p>
          <a:p>
            <a:r>
              <a:rPr dirty="0">
                <a:latin typeface="Times New Roman" panose="02020603050405020304" pitchFamily="18" charset="0"/>
                <a:cs typeface="Times New Roman" panose="02020603050405020304" pitchFamily="18" charset="0"/>
              </a:rPr>
              <a:t>Net Profit – Predicted Revenue - Total Cost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MODEL SELECTION</a:t>
            </a:r>
          </a:p>
        </p:txBody>
      </p:sp>
      <p:sp>
        <p:nvSpPr>
          <p:cNvPr id="3" name="Content Placeholder 2"/>
          <p:cNvSpPr>
            <a:spLocks noGrp="1"/>
          </p:cNvSpPr>
          <p:nvPr>
            <p:ph idx="1"/>
          </p:nvPr>
        </p:nvSpPr>
        <p:spPr/>
        <p:txBody>
          <a:bodyPr>
            <a:normAutofit fontScale="92500" lnSpcReduction="20000"/>
          </a:bodyPr>
          <a:lstStyle/>
          <a:p>
            <a:r>
              <a:rPr dirty="0" err="1">
                <a:latin typeface="Times New Roman" panose="02020603050405020304" pitchFamily="18" charset="0"/>
                <a:cs typeface="Times New Roman" panose="02020603050405020304" pitchFamily="18" charset="0"/>
              </a:rPr>
              <a:t>XGBoost</a:t>
            </a:r>
            <a:r>
              <a:rPr dirty="0">
                <a:latin typeface="Times New Roman" panose="02020603050405020304" pitchFamily="18" charset="0"/>
                <a:cs typeface="Times New Roman" panose="02020603050405020304" pitchFamily="18" charset="0"/>
              </a:rPr>
              <a:t> Regression is used for revenue prediction.</a:t>
            </a:r>
          </a:p>
          <a:p>
            <a:r>
              <a:rPr dirty="0">
                <a:latin typeface="Times New Roman" panose="02020603050405020304" pitchFamily="18" charset="0"/>
                <a:cs typeface="Times New Roman" panose="02020603050405020304" pitchFamily="18" charset="0"/>
              </a:rPr>
              <a:t>This algorithm is highly efficient for structured/tabular data and supports both numerical and categorical variables.</a:t>
            </a:r>
          </a:p>
          <a:p>
            <a:r>
              <a:rPr dirty="0">
                <a:latin typeface="Times New Roman" panose="02020603050405020304" pitchFamily="18" charset="0"/>
                <a:cs typeface="Times New Roman" panose="02020603050405020304" pitchFamily="18" charset="0"/>
              </a:rPr>
              <a:t>The model captures complex relationships between KPIs and revenue.</a:t>
            </a:r>
          </a:p>
          <a:p>
            <a:r>
              <a:rPr dirty="0">
                <a:latin typeface="Times New Roman" panose="02020603050405020304" pitchFamily="18" charset="0"/>
                <a:cs typeface="Times New Roman" panose="02020603050405020304" pitchFamily="18" charset="0"/>
              </a:rPr>
              <a:t>Input: Selected KPI values</a:t>
            </a:r>
          </a:p>
          <a:p>
            <a:r>
              <a:rPr dirty="0">
                <a:latin typeface="Times New Roman" panose="02020603050405020304" pitchFamily="18" charset="0"/>
                <a:cs typeface="Times New Roman" panose="02020603050405020304" pitchFamily="18" charset="0"/>
              </a:rPr>
              <a:t>Output: Predicted Revenue + Profitability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RESULT</a:t>
            </a:r>
          </a:p>
        </p:txBody>
      </p:sp>
      <p:sp>
        <p:nvSpPr>
          <p:cNvPr id="3" name="Content Placeholder 2"/>
          <p:cNvSpPr>
            <a:spLocks noGrp="1"/>
          </p:cNvSpPr>
          <p:nvPr>
            <p:ph idx="1"/>
          </p:nvPr>
        </p:nvSpPr>
        <p:spPr/>
        <p:txBody>
          <a:bodyPr>
            <a:normAutofit fontScale="92500" lnSpcReduction="10000"/>
          </a:bodyPr>
          <a:lstStyle/>
          <a:p>
            <a:r>
              <a:rPr dirty="0">
                <a:latin typeface="Times New Roman" panose="02020603050405020304" pitchFamily="18" charset="0"/>
                <a:cs typeface="Times New Roman" panose="02020603050405020304" pitchFamily="18" charset="0"/>
              </a:rPr>
              <a:t> Built an </a:t>
            </a:r>
            <a:r>
              <a:rPr dirty="0" err="1">
                <a:latin typeface="Times New Roman" panose="02020603050405020304" pitchFamily="18" charset="0"/>
                <a:cs typeface="Times New Roman" panose="02020603050405020304" pitchFamily="18" charset="0"/>
              </a:rPr>
              <a:t>XGBoost</a:t>
            </a:r>
            <a:r>
              <a:rPr dirty="0">
                <a:latin typeface="Times New Roman" panose="02020603050405020304" pitchFamily="18" charset="0"/>
                <a:cs typeface="Times New Roman" panose="02020603050405020304" pitchFamily="18" charset="0"/>
              </a:rPr>
              <a:t> model to predict monthly revenue</a:t>
            </a:r>
          </a:p>
          <a:p>
            <a:r>
              <a:rPr dirty="0">
                <a:latin typeface="Times New Roman" panose="02020603050405020304" pitchFamily="18" charset="0"/>
                <a:cs typeface="Times New Roman" panose="02020603050405020304" pitchFamily="18" charset="0"/>
              </a:rPr>
              <a:t>Classification into Profit / Loss / Break-even based on net profit</a:t>
            </a:r>
          </a:p>
          <a:p>
            <a:r>
              <a:rPr dirty="0">
                <a:latin typeface="Times New Roman" panose="02020603050405020304" pitchFamily="18" charset="0"/>
                <a:cs typeface="Times New Roman" panose="02020603050405020304" pitchFamily="18" charset="0"/>
              </a:rPr>
              <a:t> Exported dataset with predicted revenue</a:t>
            </a:r>
          </a:p>
          <a:p>
            <a:r>
              <a:rPr dirty="0">
                <a:latin typeface="Times New Roman" panose="02020603050405020304" pitchFamily="18" charset="0"/>
                <a:cs typeface="Times New Roman" panose="02020603050405020304" pitchFamily="18" charset="0"/>
              </a:rPr>
              <a:t> Dashboard includes charts like:</a:t>
            </a:r>
          </a:p>
          <a:p>
            <a:r>
              <a:rPr dirty="0">
                <a:latin typeface="Times New Roman" panose="02020603050405020304" pitchFamily="18" charset="0"/>
                <a:cs typeface="Times New Roman" panose="02020603050405020304" pitchFamily="18" charset="0"/>
              </a:rPr>
              <a:t>  Predicted vs Actual Revenue</a:t>
            </a:r>
          </a:p>
          <a:p>
            <a:r>
              <a:rPr dirty="0">
                <a:latin typeface="Times New Roman" panose="02020603050405020304" pitchFamily="18" charset="0"/>
                <a:cs typeface="Times New Roman" panose="02020603050405020304" pitchFamily="18" charset="0"/>
              </a:rPr>
              <a:t> Profit/Loss Distribution</a:t>
            </a:r>
          </a:p>
          <a:p>
            <a:r>
              <a:rPr dirty="0">
                <a:latin typeface="Times New Roman" panose="02020603050405020304" pitchFamily="18" charset="0"/>
                <a:cs typeface="Times New Roman" panose="02020603050405020304" pitchFamily="18" charset="0"/>
              </a:rPr>
              <a:t> KPI Summary Cards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414</Words>
  <Application>Microsoft Office PowerPoint</Application>
  <PresentationFormat>On-screen Show (4:3)</PresentationFormat>
  <Paragraphs>54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FINANCIAL KPI ANALYSIS AND REVENUE PREDICTION</vt:lpstr>
      <vt:lpstr>AGENDA</vt:lpstr>
      <vt:lpstr>ABSTRACT</vt:lpstr>
      <vt:lpstr>PROBLEM STATEMENT</vt:lpstr>
      <vt:lpstr>PROCESS FLOW</vt:lpstr>
      <vt:lpstr>TOOL DESCRIPTION</vt:lpstr>
      <vt:lpstr>DATASET DESCRIPTION</vt:lpstr>
      <vt:lpstr>MODEL SELECTION</vt:lpstr>
      <vt:lpstr>RESULT</vt:lpstr>
      <vt:lpstr>CONCLUSION</vt:lpstr>
      <vt:lpstr>        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devi prabha</cp:lastModifiedBy>
  <cp:revision>2</cp:revision>
  <dcterms:created xsi:type="dcterms:W3CDTF">2013-01-27T09:14:16Z</dcterms:created>
  <dcterms:modified xsi:type="dcterms:W3CDTF">2025-07-03T18:34:24Z</dcterms:modified>
  <cp:category/>
</cp:coreProperties>
</file>