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4" r:id="rId5"/>
    <p:sldId id="265" r:id="rId6"/>
    <p:sldId id="269" r:id="rId7"/>
    <p:sldId id="260" r:id="rId8"/>
    <p:sldId id="263" r:id="rId9"/>
    <p:sldId id="268" r:id="rId10"/>
    <p:sldId id="270" r:id="rId11"/>
    <p:sldId id="272" r:id="rId12"/>
    <p:sldId id="273" r:id="rId13"/>
    <p:sldId id="274" r:id="rId14"/>
    <p:sldId id="262" r:id="rId15"/>
    <p:sldId id="276" r:id="rId16"/>
    <p:sldId id="267" r:id="rId17"/>
    <p:sldId id="271" r:id="rId18"/>
    <p:sldId id="277" r:id="rId19"/>
    <p:sldId id="279" r:id="rId20"/>
    <p:sldId id="280" r:id="rId21"/>
    <p:sldId id="258" r:id="rId22"/>
    <p:sldId id="28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677A64-4749-83CE-D6BA-8B9E3C35E5DF}" v="209" dt="2021-06-05T18:31:01.383"/>
    <p1510:client id="{466B5B27-96CC-8042-AFFD-CE609D28D1F6}" v="11" dt="2021-06-03T13:35:14.492"/>
    <p1510:client id="{4B39B065-432D-0995-7172-102352B0FE2C}" v="672" dt="2021-06-03T15:34:35.282"/>
    <p1510:client id="{4C15A90E-7D6C-BAD0-22C8-D63F5F0D5B86}" v="208" dt="2021-06-05T17:11:30.761"/>
    <p1510:client id="{5BFB26B1-0C8B-A473-CDD1-8FF46523AE97}" v="1065" dt="2021-06-05T17:36:22.786"/>
    <p1510:client id="{692A6B66-4570-FEFC-B963-FFA37B631663}" v="69" dt="2021-06-05T17:07:41.444"/>
    <p1510:client id="{7D70BCDB-5354-A281-FB8B-3CA7AA11034E}" v="177" dt="2021-06-04T15:11:07.546"/>
    <p1510:client id="{97143DE9-514C-5374-38BE-D67823453FC3}" v="9" dt="2021-06-05T15:21:25.334"/>
    <p1510:client id="{AA03D9D2-A6BE-1C51-1E9B-B30BEC6298CF}" v="2" dt="2021-06-03T15:31:14.730"/>
    <p1510:client id="{AD9E5659-FB03-FCE3-10FD-482784B826F2}" v="746" dt="2021-06-05T18:07:57.392"/>
    <p1510:client id="{BE289EE2-AC59-3B63-F35D-81A5939FF886}" v="1377" dt="2021-06-05T18:28:03.697"/>
    <p1510:client id="{D1CDFCC5-FAC3-7DE6-CAD8-F679513A6612}" v="113" dt="2021-06-05T17:00:59.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4.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201CD6-DA81-4DA3-B68D-5134CA7D633E}"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66C390F-9259-455C-975B-987B7E8A5F09}">
      <dgm:prSet/>
      <dgm:spPr/>
      <dgm:t>
        <a:bodyPr/>
        <a:lstStyle/>
        <a:p>
          <a:pPr>
            <a:defRPr b="1"/>
          </a:pPr>
          <a:r>
            <a:rPr lang="en-US"/>
            <a:t>Studying Census data allows economists to grasp the driving forces behind Income.</a:t>
          </a:r>
        </a:p>
      </dgm:t>
    </dgm:pt>
    <dgm:pt modelId="{18E5AB41-1B18-432B-8280-0138D7D0FCDE}" type="parTrans" cxnId="{9DB7FA7B-D188-41C4-9FE5-FDA14EB48BD7}">
      <dgm:prSet/>
      <dgm:spPr/>
      <dgm:t>
        <a:bodyPr/>
        <a:lstStyle/>
        <a:p>
          <a:endParaRPr lang="en-US"/>
        </a:p>
      </dgm:t>
    </dgm:pt>
    <dgm:pt modelId="{C99F7B74-D313-4D6A-B670-E1A8E534A34E}" type="sibTrans" cxnId="{9DB7FA7B-D188-41C4-9FE5-FDA14EB48BD7}">
      <dgm:prSet/>
      <dgm:spPr/>
      <dgm:t>
        <a:bodyPr/>
        <a:lstStyle/>
        <a:p>
          <a:endParaRPr lang="en-US"/>
        </a:p>
      </dgm:t>
    </dgm:pt>
    <dgm:pt modelId="{2B0CA948-BFDA-4E13-A5FB-801CDED2739D}">
      <dgm:prSet/>
      <dgm:spPr/>
      <dgm:t>
        <a:bodyPr/>
        <a:lstStyle/>
        <a:p>
          <a:pPr>
            <a:defRPr b="1"/>
          </a:pPr>
          <a:r>
            <a:rPr lang="en-US"/>
            <a:t>Our goal was to regress two factor income levels: “&lt;=$50K” and “&gt;$50K” and identify the most critical variables to predict annual income thresholds. Some of the most effective variables included were:</a:t>
          </a:r>
        </a:p>
      </dgm:t>
    </dgm:pt>
    <dgm:pt modelId="{3628B6E3-E2DD-42AD-A23A-1C54119CEC24}" type="parTrans" cxnId="{CA06C21C-6A46-435B-9B3A-A50B3713C01D}">
      <dgm:prSet/>
      <dgm:spPr/>
      <dgm:t>
        <a:bodyPr/>
        <a:lstStyle/>
        <a:p>
          <a:endParaRPr lang="en-US"/>
        </a:p>
      </dgm:t>
    </dgm:pt>
    <dgm:pt modelId="{7D3886B7-56E8-46F0-B3D0-20DCD816376C}" type="sibTrans" cxnId="{CA06C21C-6A46-435B-9B3A-A50B3713C01D}">
      <dgm:prSet/>
      <dgm:spPr/>
      <dgm:t>
        <a:bodyPr/>
        <a:lstStyle/>
        <a:p>
          <a:endParaRPr lang="en-US"/>
        </a:p>
      </dgm:t>
    </dgm:pt>
    <dgm:pt modelId="{98990341-3E52-489B-A168-165CD44A876B}">
      <dgm:prSet/>
      <dgm:spPr/>
      <dgm:t>
        <a:bodyPr/>
        <a:lstStyle/>
        <a:p>
          <a:r>
            <a:rPr lang="en-US"/>
            <a:t>Marital Status</a:t>
          </a:r>
        </a:p>
      </dgm:t>
    </dgm:pt>
    <dgm:pt modelId="{20B29F1E-745E-417B-AB5F-121B62336E48}" type="parTrans" cxnId="{761058E2-951F-4B5E-8A32-2F5244D8D4FC}">
      <dgm:prSet/>
      <dgm:spPr/>
      <dgm:t>
        <a:bodyPr/>
        <a:lstStyle/>
        <a:p>
          <a:endParaRPr lang="en-US"/>
        </a:p>
      </dgm:t>
    </dgm:pt>
    <dgm:pt modelId="{E60D6D1E-8262-4BA3-AD82-A09D910FEDB6}" type="sibTrans" cxnId="{761058E2-951F-4B5E-8A32-2F5244D8D4FC}">
      <dgm:prSet/>
      <dgm:spPr/>
      <dgm:t>
        <a:bodyPr/>
        <a:lstStyle/>
        <a:p>
          <a:endParaRPr lang="en-US"/>
        </a:p>
      </dgm:t>
    </dgm:pt>
    <dgm:pt modelId="{1903C169-8DC6-47F1-B2CE-29559E0F50BC}">
      <dgm:prSet/>
      <dgm:spPr/>
      <dgm:t>
        <a:bodyPr/>
        <a:lstStyle/>
        <a:p>
          <a:r>
            <a:rPr lang="en-US"/>
            <a:t>Age</a:t>
          </a:r>
        </a:p>
      </dgm:t>
    </dgm:pt>
    <dgm:pt modelId="{E47CE0CE-B01C-456E-8DFC-08F7A95A6C51}" type="parTrans" cxnId="{E32BA33E-7074-4944-8982-FC8A29ACA34C}">
      <dgm:prSet/>
      <dgm:spPr/>
      <dgm:t>
        <a:bodyPr/>
        <a:lstStyle/>
        <a:p>
          <a:endParaRPr lang="en-US"/>
        </a:p>
      </dgm:t>
    </dgm:pt>
    <dgm:pt modelId="{D256DF43-5D9C-4DFD-8AA5-70C8BFB2A1BC}" type="sibTrans" cxnId="{E32BA33E-7074-4944-8982-FC8A29ACA34C}">
      <dgm:prSet/>
      <dgm:spPr/>
      <dgm:t>
        <a:bodyPr/>
        <a:lstStyle/>
        <a:p>
          <a:endParaRPr lang="en-US"/>
        </a:p>
      </dgm:t>
    </dgm:pt>
    <dgm:pt modelId="{F2EC12BF-967D-49EA-9F0F-EB54430D8B07}">
      <dgm:prSet/>
      <dgm:spPr/>
      <dgm:t>
        <a:bodyPr/>
        <a:lstStyle/>
        <a:p>
          <a:r>
            <a:rPr lang="en-US"/>
            <a:t>Capital Gains</a:t>
          </a:r>
        </a:p>
      </dgm:t>
    </dgm:pt>
    <dgm:pt modelId="{5026FE7C-8D37-4881-AC48-C43F7D2F071E}" type="parTrans" cxnId="{A4FD2DCE-D1A8-47AE-995E-589A979C4E4D}">
      <dgm:prSet/>
      <dgm:spPr/>
      <dgm:t>
        <a:bodyPr/>
        <a:lstStyle/>
        <a:p>
          <a:endParaRPr lang="en-US"/>
        </a:p>
      </dgm:t>
    </dgm:pt>
    <dgm:pt modelId="{C710EE03-F23D-44F2-8CC6-43A8C324C652}" type="sibTrans" cxnId="{A4FD2DCE-D1A8-47AE-995E-589A979C4E4D}">
      <dgm:prSet/>
      <dgm:spPr/>
      <dgm:t>
        <a:bodyPr/>
        <a:lstStyle/>
        <a:p>
          <a:endParaRPr lang="en-US"/>
        </a:p>
      </dgm:t>
    </dgm:pt>
    <dgm:pt modelId="{AA22887D-B85B-4B2A-9C17-D712A3CECC81}">
      <dgm:prSet/>
      <dgm:spPr/>
      <dgm:t>
        <a:bodyPr/>
        <a:lstStyle/>
        <a:p>
          <a:pPr>
            <a:defRPr b="1"/>
          </a:pPr>
          <a:r>
            <a:rPr lang="en-US"/>
            <a:t>The future applications of this work include generalizing economic health in regions without income data, but where the predictor variables are available.</a:t>
          </a:r>
        </a:p>
      </dgm:t>
    </dgm:pt>
    <dgm:pt modelId="{59836D9A-D76F-4994-8D29-FB20D6D0654F}" type="parTrans" cxnId="{C62901B0-D87B-490F-8532-1E6815A0E923}">
      <dgm:prSet/>
      <dgm:spPr/>
      <dgm:t>
        <a:bodyPr/>
        <a:lstStyle/>
        <a:p>
          <a:endParaRPr lang="en-US"/>
        </a:p>
      </dgm:t>
    </dgm:pt>
    <dgm:pt modelId="{7BB193ED-E09F-4CE5-AED5-BF67E6A14176}" type="sibTrans" cxnId="{C62901B0-D87B-490F-8532-1E6815A0E923}">
      <dgm:prSet/>
      <dgm:spPr/>
      <dgm:t>
        <a:bodyPr/>
        <a:lstStyle/>
        <a:p>
          <a:endParaRPr lang="en-US"/>
        </a:p>
      </dgm:t>
    </dgm:pt>
    <dgm:pt modelId="{6D89FC87-7A3C-450F-8AA5-C29CC5C79659}">
      <dgm:prSet/>
      <dgm:spPr/>
      <dgm:t>
        <a:bodyPr/>
        <a:lstStyle/>
        <a:p>
          <a:pPr>
            <a:defRPr b="1"/>
          </a:pPr>
          <a:r>
            <a:rPr lang="en-US"/>
            <a:t>This allows data scientists to analyze the economic health of entire populations, rather than just one component.</a:t>
          </a:r>
        </a:p>
      </dgm:t>
    </dgm:pt>
    <dgm:pt modelId="{20F80370-A721-4407-A407-4C58E0977594}" type="parTrans" cxnId="{B7609061-7088-40DA-956D-B59EE4DE8CFA}">
      <dgm:prSet/>
      <dgm:spPr/>
      <dgm:t>
        <a:bodyPr/>
        <a:lstStyle/>
        <a:p>
          <a:endParaRPr lang="en-US"/>
        </a:p>
      </dgm:t>
    </dgm:pt>
    <dgm:pt modelId="{2C71FA32-CB69-4DA8-B18B-4FD6BEF682EC}" type="sibTrans" cxnId="{B7609061-7088-40DA-956D-B59EE4DE8CFA}">
      <dgm:prSet/>
      <dgm:spPr/>
      <dgm:t>
        <a:bodyPr/>
        <a:lstStyle/>
        <a:p>
          <a:endParaRPr lang="en-US"/>
        </a:p>
      </dgm:t>
    </dgm:pt>
    <dgm:pt modelId="{9EDDB3E9-2071-416E-B62D-B1ABD12F54EB}" type="pres">
      <dgm:prSet presAssocID="{91201CD6-DA81-4DA3-B68D-5134CA7D633E}" presName="root" presStyleCnt="0">
        <dgm:presLayoutVars>
          <dgm:dir/>
          <dgm:resizeHandles val="exact"/>
        </dgm:presLayoutVars>
      </dgm:prSet>
      <dgm:spPr/>
    </dgm:pt>
    <dgm:pt modelId="{BA6372FE-A5FD-4F9B-8159-349D0A608684}" type="pres">
      <dgm:prSet presAssocID="{166C390F-9259-455C-975B-987B7E8A5F09}" presName="compNode" presStyleCnt="0"/>
      <dgm:spPr/>
    </dgm:pt>
    <dgm:pt modelId="{074AB856-B3E8-41B4-83E2-F3F7A2CDDD84}" type="pres">
      <dgm:prSet presAssocID="{166C390F-9259-455C-975B-987B7E8A5F0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E9F04DE6-7A3A-4BCE-9836-3207BBD6523D}" type="pres">
      <dgm:prSet presAssocID="{166C390F-9259-455C-975B-987B7E8A5F09}" presName="iconSpace" presStyleCnt="0"/>
      <dgm:spPr/>
    </dgm:pt>
    <dgm:pt modelId="{215049EA-8911-4550-A1A0-9ACBA8F0625D}" type="pres">
      <dgm:prSet presAssocID="{166C390F-9259-455C-975B-987B7E8A5F09}" presName="parTx" presStyleLbl="revTx" presStyleIdx="0" presStyleCnt="8">
        <dgm:presLayoutVars>
          <dgm:chMax val="0"/>
          <dgm:chPref val="0"/>
        </dgm:presLayoutVars>
      </dgm:prSet>
      <dgm:spPr/>
    </dgm:pt>
    <dgm:pt modelId="{2622CB25-3024-49C5-8A47-ACC4F5A2441E}" type="pres">
      <dgm:prSet presAssocID="{166C390F-9259-455C-975B-987B7E8A5F09}" presName="txSpace" presStyleCnt="0"/>
      <dgm:spPr/>
    </dgm:pt>
    <dgm:pt modelId="{D268F4DB-40A7-4BA8-A3C1-DCFE76E9CFE8}" type="pres">
      <dgm:prSet presAssocID="{166C390F-9259-455C-975B-987B7E8A5F09}" presName="desTx" presStyleLbl="revTx" presStyleIdx="1" presStyleCnt="8">
        <dgm:presLayoutVars/>
      </dgm:prSet>
      <dgm:spPr/>
    </dgm:pt>
    <dgm:pt modelId="{F3CAC42E-7099-4B15-8EE4-8D8B9ED6F5C0}" type="pres">
      <dgm:prSet presAssocID="{C99F7B74-D313-4D6A-B670-E1A8E534A34E}" presName="sibTrans" presStyleCnt="0"/>
      <dgm:spPr/>
    </dgm:pt>
    <dgm:pt modelId="{31AC8E61-FFF2-40FD-8E04-CF9259179792}" type="pres">
      <dgm:prSet presAssocID="{2B0CA948-BFDA-4E13-A5FB-801CDED2739D}" presName="compNode" presStyleCnt="0"/>
      <dgm:spPr/>
    </dgm:pt>
    <dgm:pt modelId="{52BB33DE-1576-4089-B649-EBD7652F8F13}" type="pres">
      <dgm:prSet presAssocID="{2B0CA948-BFDA-4E13-A5FB-801CDED2739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uble"/>
        </a:ext>
      </dgm:extLst>
    </dgm:pt>
    <dgm:pt modelId="{C606FE5C-FF56-41D2-8EEC-C3F4A4448F78}" type="pres">
      <dgm:prSet presAssocID="{2B0CA948-BFDA-4E13-A5FB-801CDED2739D}" presName="iconSpace" presStyleCnt="0"/>
      <dgm:spPr/>
    </dgm:pt>
    <dgm:pt modelId="{3B6988C1-368C-4F1E-A46D-451A55191FF8}" type="pres">
      <dgm:prSet presAssocID="{2B0CA948-BFDA-4E13-A5FB-801CDED2739D}" presName="parTx" presStyleLbl="revTx" presStyleIdx="2" presStyleCnt="8">
        <dgm:presLayoutVars>
          <dgm:chMax val="0"/>
          <dgm:chPref val="0"/>
        </dgm:presLayoutVars>
      </dgm:prSet>
      <dgm:spPr/>
    </dgm:pt>
    <dgm:pt modelId="{79CF916A-47F7-4A5D-952A-1484F2B199B6}" type="pres">
      <dgm:prSet presAssocID="{2B0CA948-BFDA-4E13-A5FB-801CDED2739D}" presName="txSpace" presStyleCnt="0"/>
      <dgm:spPr/>
    </dgm:pt>
    <dgm:pt modelId="{5DF856D7-CDA2-4733-A141-4E01D7C22CF5}" type="pres">
      <dgm:prSet presAssocID="{2B0CA948-BFDA-4E13-A5FB-801CDED2739D}" presName="desTx" presStyleLbl="revTx" presStyleIdx="3" presStyleCnt="8">
        <dgm:presLayoutVars/>
      </dgm:prSet>
      <dgm:spPr/>
    </dgm:pt>
    <dgm:pt modelId="{B6408721-19D3-4665-A816-F2B1E40872E1}" type="pres">
      <dgm:prSet presAssocID="{7D3886B7-56E8-46F0-B3D0-20DCD816376C}" presName="sibTrans" presStyleCnt="0"/>
      <dgm:spPr/>
    </dgm:pt>
    <dgm:pt modelId="{6E7634CD-0485-462D-86EB-C3FD35C91DF7}" type="pres">
      <dgm:prSet presAssocID="{AA22887D-B85B-4B2A-9C17-D712A3CECC81}" presName="compNode" presStyleCnt="0"/>
      <dgm:spPr/>
    </dgm:pt>
    <dgm:pt modelId="{16ECC7E3-A993-4258-8399-02313B121DE4}" type="pres">
      <dgm:prSet presAssocID="{AA22887D-B85B-4B2A-9C17-D712A3CECC8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FDDAD34E-6D38-4919-9FBF-E288A7E54787}" type="pres">
      <dgm:prSet presAssocID="{AA22887D-B85B-4B2A-9C17-D712A3CECC81}" presName="iconSpace" presStyleCnt="0"/>
      <dgm:spPr/>
    </dgm:pt>
    <dgm:pt modelId="{BA3A5A8C-1EDD-4E9A-B637-77ACCC77AE62}" type="pres">
      <dgm:prSet presAssocID="{AA22887D-B85B-4B2A-9C17-D712A3CECC81}" presName="parTx" presStyleLbl="revTx" presStyleIdx="4" presStyleCnt="8">
        <dgm:presLayoutVars>
          <dgm:chMax val="0"/>
          <dgm:chPref val="0"/>
        </dgm:presLayoutVars>
      </dgm:prSet>
      <dgm:spPr/>
    </dgm:pt>
    <dgm:pt modelId="{1092B4C3-3598-40DA-BA26-CD7D5C5C6097}" type="pres">
      <dgm:prSet presAssocID="{AA22887D-B85B-4B2A-9C17-D712A3CECC81}" presName="txSpace" presStyleCnt="0"/>
      <dgm:spPr/>
    </dgm:pt>
    <dgm:pt modelId="{0DB412D3-A16D-430E-A4E7-FCA923106732}" type="pres">
      <dgm:prSet presAssocID="{AA22887D-B85B-4B2A-9C17-D712A3CECC81}" presName="desTx" presStyleLbl="revTx" presStyleIdx="5" presStyleCnt="8">
        <dgm:presLayoutVars/>
      </dgm:prSet>
      <dgm:spPr/>
    </dgm:pt>
    <dgm:pt modelId="{82C7F22C-6097-47CA-AB1F-BC9C36328497}" type="pres">
      <dgm:prSet presAssocID="{7BB193ED-E09F-4CE5-AED5-BF67E6A14176}" presName="sibTrans" presStyleCnt="0"/>
      <dgm:spPr/>
    </dgm:pt>
    <dgm:pt modelId="{24BB1085-BB61-4DD6-BCE3-1C2DF5E16C45}" type="pres">
      <dgm:prSet presAssocID="{6D89FC87-7A3C-450F-8AA5-C29CC5C79659}" presName="compNode" presStyleCnt="0"/>
      <dgm:spPr/>
    </dgm:pt>
    <dgm:pt modelId="{25A5E5C3-291E-42D3-96A3-5C7FD76850CD}" type="pres">
      <dgm:prSet presAssocID="{6D89FC87-7A3C-450F-8AA5-C29CC5C7965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CB5204F6-A390-416F-866A-970422932268}" type="pres">
      <dgm:prSet presAssocID="{6D89FC87-7A3C-450F-8AA5-C29CC5C79659}" presName="iconSpace" presStyleCnt="0"/>
      <dgm:spPr/>
    </dgm:pt>
    <dgm:pt modelId="{D4042216-AC4A-40C4-B27D-E907FD8DB022}" type="pres">
      <dgm:prSet presAssocID="{6D89FC87-7A3C-450F-8AA5-C29CC5C79659}" presName="parTx" presStyleLbl="revTx" presStyleIdx="6" presStyleCnt="8">
        <dgm:presLayoutVars>
          <dgm:chMax val="0"/>
          <dgm:chPref val="0"/>
        </dgm:presLayoutVars>
      </dgm:prSet>
      <dgm:spPr/>
    </dgm:pt>
    <dgm:pt modelId="{055D7F23-0FA5-4AB1-9302-05480D3278D2}" type="pres">
      <dgm:prSet presAssocID="{6D89FC87-7A3C-450F-8AA5-C29CC5C79659}" presName="txSpace" presStyleCnt="0"/>
      <dgm:spPr/>
    </dgm:pt>
    <dgm:pt modelId="{81352992-8BE7-4C47-804C-3D20B1832350}" type="pres">
      <dgm:prSet presAssocID="{6D89FC87-7A3C-450F-8AA5-C29CC5C79659}" presName="desTx" presStyleLbl="revTx" presStyleIdx="7" presStyleCnt="8">
        <dgm:presLayoutVars/>
      </dgm:prSet>
      <dgm:spPr/>
    </dgm:pt>
  </dgm:ptLst>
  <dgm:cxnLst>
    <dgm:cxn modelId="{CA06C21C-6A46-435B-9B3A-A50B3713C01D}" srcId="{91201CD6-DA81-4DA3-B68D-5134CA7D633E}" destId="{2B0CA948-BFDA-4E13-A5FB-801CDED2739D}" srcOrd="1" destOrd="0" parTransId="{3628B6E3-E2DD-42AD-A23A-1C54119CEC24}" sibTransId="{7D3886B7-56E8-46F0-B3D0-20DCD816376C}"/>
    <dgm:cxn modelId="{A5911D2C-8EB6-4333-82CE-116EA1803EFD}" type="presOf" srcId="{1903C169-8DC6-47F1-B2CE-29559E0F50BC}" destId="{5DF856D7-CDA2-4733-A141-4E01D7C22CF5}" srcOrd="0" destOrd="1" presId="urn:microsoft.com/office/officeart/2018/2/layout/IconLabelDescriptionList"/>
    <dgm:cxn modelId="{10A7713E-092E-4F7F-8D7B-C94F0FCFC798}" type="presOf" srcId="{91201CD6-DA81-4DA3-B68D-5134CA7D633E}" destId="{9EDDB3E9-2071-416E-B62D-B1ABD12F54EB}" srcOrd="0" destOrd="0" presId="urn:microsoft.com/office/officeart/2018/2/layout/IconLabelDescriptionList"/>
    <dgm:cxn modelId="{E32BA33E-7074-4944-8982-FC8A29ACA34C}" srcId="{2B0CA948-BFDA-4E13-A5FB-801CDED2739D}" destId="{1903C169-8DC6-47F1-B2CE-29559E0F50BC}" srcOrd="1" destOrd="0" parTransId="{E47CE0CE-B01C-456E-8DFC-08F7A95A6C51}" sibTransId="{D256DF43-5D9C-4DFD-8AA5-70C8BFB2A1BC}"/>
    <dgm:cxn modelId="{01F68A5B-6B93-4D08-9C4C-F85875F2802A}" type="presOf" srcId="{AA22887D-B85B-4B2A-9C17-D712A3CECC81}" destId="{BA3A5A8C-1EDD-4E9A-B637-77ACCC77AE62}" srcOrd="0" destOrd="0" presId="urn:microsoft.com/office/officeart/2018/2/layout/IconLabelDescriptionList"/>
    <dgm:cxn modelId="{93296B41-8E4C-42ED-A884-07EFB24336DC}" type="presOf" srcId="{6D89FC87-7A3C-450F-8AA5-C29CC5C79659}" destId="{D4042216-AC4A-40C4-B27D-E907FD8DB022}" srcOrd="0" destOrd="0" presId="urn:microsoft.com/office/officeart/2018/2/layout/IconLabelDescriptionList"/>
    <dgm:cxn modelId="{B7609061-7088-40DA-956D-B59EE4DE8CFA}" srcId="{91201CD6-DA81-4DA3-B68D-5134CA7D633E}" destId="{6D89FC87-7A3C-450F-8AA5-C29CC5C79659}" srcOrd="3" destOrd="0" parTransId="{20F80370-A721-4407-A407-4C58E0977594}" sibTransId="{2C71FA32-CB69-4DA8-B18B-4FD6BEF682EC}"/>
    <dgm:cxn modelId="{9DB7FA7B-D188-41C4-9FE5-FDA14EB48BD7}" srcId="{91201CD6-DA81-4DA3-B68D-5134CA7D633E}" destId="{166C390F-9259-455C-975B-987B7E8A5F09}" srcOrd="0" destOrd="0" parTransId="{18E5AB41-1B18-432B-8280-0138D7D0FCDE}" sibTransId="{C99F7B74-D313-4D6A-B670-E1A8E534A34E}"/>
    <dgm:cxn modelId="{C9539B90-6E85-4586-A50A-1DB67A213332}" type="presOf" srcId="{98990341-3E52-489B-A168-165CD44A876B}" destId="{5DF856D7-CDA2-4733-A141-4E01D7C22CF5}" srcOrd="0" destOrd="0" presId="urn:microsoft.com/office/officeart/2018/2/layout/IconLabelDescriptionList"/>
    <dgm:cxn modelId="{D378309D-FE93-46F2-8757-B85A8C1758D8}" type="presOf" srcId="{2B0CA948-BFDA-4E13-A5FB-801CDED2739D}" destId="{3B6988C1-368C-4F1E-A46D-451A55191FF8}" srcOrd="0" destOrd="0" presId="urn:microsoft.com/office/officeart/2018/2/layout/IconLabelDescriptionList"/>
    <dgm:cxn modelId="{C62901B0-D87B-490F-8532-1E6815A0E923}" srcId="{91201CD6-DA81-4DA3-B68D-5134CA7D633E}" destId="{AA22887D-B85B-4B2A-9C17-D712A3CECC81}" srcOrd="2" destOrd="0" parTransId="{59836D9A-D76F-4994-8D29-FB20D6D0654F}" sibTransId="{7BB193ED-E09F-4CE5-AED5-BF67E6A14176}"/>
    <dgm:cxn modelId="{A4FD2DCE-D1A8-47AE-995E-589A979C4E4D}" srcId="{2B0CA948-BFDA-4E13-A5FB-801CDED2739D}" destId="{F2EC12BF-967D-49EA-9F0F-EB54430D8B07}" srcOrd="2" destOrd="0" parTransId="{5026FE7C-8D37-4881-AC48-C43F7D2F071E}" sibTransId="{C710EE03-F23D-44F2-8CC6-43A8C324C652}"/>
    <dgm:cxn modelId="{49F63DD9-B36A-4C54-BD72-412D7AD909A1}" type="presOf" srcId="{F2EC12BF-967D-49EA-9F0F-EB54430D8B07}" destId="{5DF856D7-CDA2-4733-A141-4E01D7C22CF5}" srcOrd="0" destOrd="2" presId="urn:microsoft.com/office/officeart/2018/2/layout/IconLabelDescriptionList"/>
    <dgm:cxn modelId="{761058E2-951F-4B5E-8A32-2F5244D8D4FC}" srcId="{2B0CA948-BFDA-4E13-A5FB-801CDED2739D}" destId="{98990341-3E52-489B-A168-165CD44A876B}" srcOrd="0" destOrd="0" parTransId="{20B29F1E-745E-417B-AB5F-121B62336E48}" sibTransId="{E60D6D1E-8262-4BA3-AD82-A09D910FEDB6}"/>
    <dgm:cxn modelId="{5F8229F4-8C12-4C98-8AC0-C9DB425D41A6}" type="presOf" srcId="{166C390F-9259-455C-975B-987B7E8A5F09}" destId="{215049EA-8911-4550-A1A0-9ACBA8F0625D}" srcOrd="0" destOrd="0" presId="urn:microsoft.com/office/officeart/2018/2/layout/IconLabelDescriptionList"/>
    <dgm:cxn modelId="{F565F587-15BE-4F2B-8E75-B72A5A665B4D}" type="presParOf" srcId="{9EDDB3E9-2071-416E-B62D-B1ABD12F54EB}" destId="{BA6372FE-A5FD-4F9B-8159-349D0A608684}" srcOrd="0" destOrd="0" presId="urn:microsoft.com/office/officeart/2018/2/layout/IconLabelDescriptionList"/>
    <dgm:cxn modelId="{C59032E4-9D29-4A1F-83A4-60F83F6DF679}" type="presParOf" srcId="{BA6372FE-A5FD-4F9B-8159-349D0A608684}" destId="{074AB856-B3E8-41B4-83E2-F3F7A2CDDD84}" srcOrd="0" destOrd="0" presId="urn:microsoft.com/office/officeart/2018/2/layout/IconLabelDescriptionList"/>
    <dgm:cxn modelId="{306A5593-C84C-4831-99AD-F63D5E5BE694}" type="presParOf" srcId="{BA6372FE-A5FD-4F9B-8159-349D0A608684}" destId="{E9F04DE6-7A3A-4BCE-9836-3207BBD6523D}" srcOrd="1" destOrd="0" presId="urn:microsoft.com/office/officeart/2018/2/layout/IconLabelDescriptionList"/>
    <dgm:cxn modelId="{D590B8F4-3FB6-4A7F-81C2-D60E0F5024E2}" type="presParOf" srcId="{BA6372FE-A5FD-4F9B-8159-349D0A608684}" destId="{215049EA-8911-4550-A1A0-9ACBA8F0625D}" srcOrd="2" destOrd="0" presId="urn:microsoft.com/office/officeart/2018/2/layout/IconLabelDescriptionList"/>
    <dgm:cxn modelId="{9877BE45-606F-412D-AB5A-AF4A0E63AE18}" type="presParOf" srcId="{BA6372FE-A5FD-4F9B-8159-349D0A608684}" destId="{2622CB25-3024-49C5-8A47-ACC4F5A2441E}" srcOrd="3" destOrd="0" presId="urn:microsoft.com/office/officeart/2018/2/layout/IconLabelDescriptionList"/>
    <dgm:cxn modelId="{FB9A72F0-6D07-4938-945A-CD073942CD7E}" type="presParOf" srcId="{BA6372FE-A5FD-4F9B-8159-349D0A608684}" destId="{D268F4DB-40A7-4BA8-A3C1-DCFE76E9CFE8}" srcOrd="4" destOrd="0" presId="urn:microsoft.com/office/officeart/2018/2/layout/IconLabelDescriptionList"/>
    <dgm:cxn modelId="{4D583934-2FC0-4EF2-BF6C-1A8401AA3F7D}" type="presParOf" srcId="{9EDDB3E9-2071-416E-B62D-B1ABD12F54EB}" destId="{F3CAC42E-7099-4B15-8EE4-8D8B9ED6F5C0}" srcOrd="1" destOrd="0" presId="urn:microsoft.com/office/officeart/2018/2/layout/IconLabelDescriptionList"/>
    <dgm:cxn modelId="{103FF4BF-3955-49D4-B71E-105D12BCC7D7}" type="presParOf" srcId="{9EDDB3E9-2071-416E-B62D-B1ABD12F54EB}" destId="{31AC8E61-FFF2-40FD-8E04-CF9259179792}" srcOrd="2" destOrd="0" presId="urn:microsoft.com/office/officeart/2018/2/layout/IconLabelDescriptionList"/>
    <dgm:cxn modelId="{15654B11-2529-4CA9-80EA-1FE4BD1B0254}" type="presParOf" srcId="{31AC8E61-FFF2-40FD-8E04-CF9259179792}" destId="{52BB33DE-1576-4089-B649-EBD7652F8F13}" srcOrd="0" destOrd="0" presId="urn:microsoft.com/office/officeart/2018/2/layout/IconLabelDescriptionList"/>
    <dgm:cxn modelId="{457135C5-021F-4922-8130-FE22266680CE}" type="presParOf" srcId="{31AC8E61-FFF2-40FD-8E04-CF9259179792}" destId="{C606FE5C-FF56-41D2-8EEC-C3F4A4448F78}" srcOrd="1" destOrd="0" presId="urn:microsoft.com/office/officeart/2018/2/layout/IconLabelDescriptionList"/>
    <dgm:cxn modelId="{BBB3A7E4-07F9-4CDF-89C0-47BFDF943F5C}" type="presParOf" srcId="{31AC8E61-FFF2-40FD-8E04-CF9259179792}" destId="{3B6988C1-368C-4F1E-A46D-451A55191FF8}" srcOrd="2" destOrd="0" presId="urn:microsoft.com/office/officeart/2018/2/layout/IconLabelDescriptionList"/>
    <dgm:cxn modelId="{47F67650-B03C-4349-BA15-CEBAE725A8EE}" type="presParOf" srcId="{31AC8E61-FFF2-40FD-8E04-CF9259179792}" destId="{79CF916A-47F7-4A5D-952A-1484F2B199B6}" srcOrd="3" destOrd="0" presId="urn:microsoft.com/office/officeart/2018/2/layout/IconLabelDescriptionList"/>
    <dgm:cxn modelId="{DC574722-AF3E-44DC-8701-BA2B09D55546}" type="presParOf" srcId="{31AC8E61-FFF2-40FD-8E04-CF9259179792}" destId="{5DF856D7-CDA2-4733-A141-4E01D7C22CF5}" srcOrd="4" destOrd="0" presId="urn:microsoft.com/office/officeart/2018/2/layout/IconLabelDescriptionList"/>
    <dgm:cxn modelId="{E39EEC9A-C09D-42C1-BDA1-872496B4E4E1}" type="presParOf" srcId="{9EDDB3E9-2071-416E-B62D-B1ABD12F54EB}" destId="{B6408721-19D3-4665-A816-F2B1E40872E1}" srcOrd="3" destOrd="0" presId="urn:microsoft.com/office/officeart/2018/2/layout/IconLabelDescriptionList"/>
    <dgm:cxn modelId="{0F1D663C-656A-402F-AC3C-42D9F2DC07A7}" type="presParOf" srcId="{9EDDB3E9-2071-416E-B62D-B1ABD12F54EB}" destId="{6E7634CD-0485-462D-86EB-C3FD35C91DF7}" srcOrd="4" destOrd="0" presId="urn:microsoft.com/office/officeart/2018/2/layout/IconLabelDescriptionList"/>
    <dgm:cxn modelId="{7F1B02DF-1260-419A-9739-1759D16542EF}" type="presParOf" srcId="{6E7634CD-0485-462D-86EB-C3FD35C91DF7}" destId="{16ECC7E3-A993-4258-8399-02313B121DE4}" srcOrd="0" destOrd="0" presId="urn:microsoft.com/office/officeart/2018/2/layout/IconLabelDescriptionList"/>
    <dgm:cxn modelId="{5C946093-9A82-4D11-B9CB-93A13DBA969A}" type="presParOf" srcId="{6E7634CD-0485-462D-86EB-C3FD35C91DF7}" destId="{FDDAD34E-6D38-4919-9FBF-E288A7E54787}" srcOrd="1" destOrd="0" presId="urn:microsoft.com/office/officeart/2018/2/layout/IconLabelDescriptionList"/>
    <dgm:cxn modelId="{9D504B49-5CBF-4FDD-A1FD-F49F959DBC3E}" type="presParOf" srcId="{6E7634CD-0485-462D-86EB-C3FD35C91DF7}" destId="{BA3A5A8C-1EDD-4E9A-B637-77ACCC77AE62}" srcOrd="2" destOrd="0" presId="urn:microsoft.com/office/officeart/2018/2/layout/IconLabelDescriptionList"/>
    <dgm:cxn modelId="{F2BE4D76-E8AE-4708-AFD8-1D9F910414F8}" type="presParOf" srcId="{6E7634CD-0485-462D-86EB-C3FD35C91DF7}" destId="{1092B4C3-3598-40DA-BA26-CD7D5C5C6097}" srcOrd="3" destOrd="0" presId="urn:microsoft.com/office/officeart/2018/2/layout/IconLabelDescriptionList"/>
    <dgm:cxn modelId="{8592A92E-2B9D-4EA1-9F9C-7348B86DA379}" type="presParOf" srcId="{6E7634CD-0485-462D-86EB-C3FD35C91DF7}" destId="{0DB412D3-A16D-430E-A4E7-FCA923106732}" srcOrd="4" destOrd="0" presId="urn:microsoft.com/office/officeart/2018/2/layout/IconLabelDescriptionList"/>
    <dgm:cxn modelId="{AD85BF85-2395-4E77-901C-03408C7E3505}" type="presParOf" srcId="{9EDDB3E9-2071-416E-B62D-B1ABD12F54EB}" destId="{82C7F22C-6097-47CA-AB1F-BC9C36328497}" srcOrd="5" destOrd="0" presId="urn:microsoft.com/office/officeart/2018/2/layout/IconLabelDescriptionList"/>
    <dgm:cxn modelId="{E6789BDF-7B2E-4E47-A0F0-89EF25934700}" type="presParOf" srcId="{9EDDB3E9-2071-416E-B62D-B1ABD12F54EB}" destId="{24BB1085-BB61-4DD6-BCE3-1C2DF5E16C45}" srcOrd="6" destOrd="0" presId="urn:microsoft.com/office/officeart/2018/2/layout/IconLabelDescriptionList"/>
    <dgm:cxn modelId="{6E77CB17-75E9-4249-A3CE-C54656FDDCD2}" type="presParOf" srcId="{24BB1085-BB61-4DD6-BCE3-1C2DF5E16C45}" destId="{25A5E5C3-291E-42D3-96A3-5C7FD76850CD}" srcOrd="0" destOrd="0" presId="urn:microsoft.com/office/officeart/2018/2/layout/IconLabelDescriptionList"/>
    <dgm:cxn modelId="{A403547C-FDCD-4AB0-A7BE-16AD3AA7CF12}" type="presParOf" srcId="{24BB1085-BB61-4DD6-BCE3-1C2DF5E16C45}" destId="{CB5204F6-A390-416F-866A-970422932268}" srcOrd="1" destOrd="0" presId="urn:microsoft.com/office/officeart/2018/2/layout/IconLabelDescriptionList"/>
    <dgm:cxn modelId="{B75AF53F-EE3C-4D7F-B6CC-F0D22817FE97}" type="presParOf" srcId="{24BB1085-BB61-4DD6-BCE3-1C2DF5E16C45}" destId="{D4042216-AC4A-40C4-B27D-E907FD8DB022}" srcOrd="2" destOrd="0" presId="urn:microsoft.com/office/officeart/2018/2/layout/IconLabelDescriptionList"/>
    <dgm:cxn modelId="{5D1F6CD6-FDD4-4165-A501-0113767342FC}" type="presParOf" srcId="{24BB1085-BB61-4DD6-BCE3-1C2DF5E16C45}" destId="{055D7F23-0FA5-4AB1-9302-05480D3278D2}" srcOrd="3" destOrd="0" presId="urn:microsoft.com/office/officeart/2018/2/layout/IconLabelDescriptionList"/>
    <dgm:cxn modelId="{7F44534A-A520-48D4-9D40-5CCBFFB23531}" type="presParOf" srcId="{24BB1085-BB61-4DD6-BCE3-1C2DF5E16C45}" destId="{81352992-8BE7-4C47-804C-3D20B1832350}"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753771-C3FF-473A-B725-74AA603BABFE}" type="doc">
      <dgm:prSet loTypeId="urn:microsoft.com/office/officeart/2016/7/layout/LinearBlockProcessNumbered" loCatId="process" qsTypeId="urn:microsoft.com/office/officeart/2005/8/quickstyle/simple2" qsCatId="simple" csTypeId="urn:microsoft.com/office/officeart/2005/8/colors/colorful5" csCatId="colorful"/>
      <dgm:spPr/>
      <dgm:t>
        <a:bodyPr/>
        <a:lstStyle/>
        <a:p>
          <a:endParaRPr lang="en-US"/>
        </a:p>
      </dgm:t>
    </dgm:pt>
    <dgm:pt modelId="{06B19172-3888-4083-A895-3B7953943CD3}">
      <dgm:prSet/>
      <dgm:spPr/>
      <dgm:t>
        <a:bodyPr/>
        <a:lstStyle/>
        <a:p>
          <a:r>
            <a:rPr lang="en-US"/>
            <a:t>Histogram to study the shape of the numeric data</a:t>
          </a:r>
        </a:p>
      </dgm:t>
    </dgm:pt>
    <dgm:pt modelId="{91583382-E5A6-4246-91A4-5E06FA9AEB0C}" type="parTrans" cxnId="{2F7A3372-C522-4453-A2DB-900579302EB3}">
      <dgm:prSet/>
      <dgm:spPr/>
      <dgm:t>
        <a:bodyPr/>
        <a:lstStyle/>
        <a:p>
          <a:endParaRPr lang="en-US"/>
        </a:p>
      </dgm:t>
    </dgm:pt>
    <dgm:pt modelId="{8751DCCC-869A-4A99-89C9-0C8E04A55FDA}" type="sibTrans" cxnId="{2F7A3372-C522-4453-A2DB-900579302EB3}">
      <dgm:prSet phldrT="01" phldr="0"/>
      <dgm:spPr/>
      <dgm:t>
        <a:bodyPr/>
        <a:lstStyle/>
        <a:p>
          <a:r>
            <a:rPr lang="en-US"/>
            <a:t>01</a:t>
          </a:r>
        </a:p>
      </dgm:t>
    </dgm:pt>
    <dgm:pt modelId="{AAF1AAE6-4576-4629-80A2-22EFC50DA6F5}">
      <dgm:prSet/>
      <dgm:spPr/>
      <dgm:t>
        <a:bodyPr/>
        <a:lstStyle/>
        <a:p>
          <a:r>
            <a:rPr lang="en-US"/>
            <a:t>BoxPlot to have an idea of outliers</a:t>
          </a:r>
        </a:p>
      </dgm:t>
    </dgm:pt>
    <dgm:pt modelId="{4BFDDFF6-B9E7-46A4-A22E-EC60280A3C84}" type="parTrans" cxnId="{6C5A050D-DBD5-4B71-A33F-57DCC80FB92D}">
      <dgm:prSet/>
      <dgm:spPr/>
      <dgm:t>
        <a:bodyPr/>
        <a:lstStyle/>
        <a:p>
          <a:endParaRPr lang="en-US"/>
        </a:p>
      </dgm:t>
    </dgm:pt>
    <dgm:pt modelId="{7AE3833D-4A1A-48D1-A63E-D52F9BA3129E}" type="sibTrans" cxnId="{6C5A050D-DBD5-4B71-A33F-57DCC80FB92D}">
      <dgm:prSet phldrT="02" phldr="0"/>
      <dgm:spPr/>
      <dgm:t>
        <a:bodyPr/>
        <a:lstStyle/>
        <a:p>
          <a:r>
            <a:rPr lang="en-US"/>
            <a:t>02</a:t>
          </a:r>
        </a:p>
      </dgm:t>
    </dgm:pt>
    <dgm:pt modelId="{82C655D6-9068-45DE-A479-E5D3FE9AD2A9}">
      <dgm:prSet/>
      <dgm:spPr/>
      <dgm:t>
        <a:bodyPr/>
        <a:lstStyle/>
        <a:p>
          <a:r>
            <a:rPr lang="en-US"/>
            <a:t>Correlation plot to study the correlation among the numeric variables</a:t>
          </a:r>
        </a:p>
      </dgm:t>
    </dgm:pt>
    <dgm:pt modelId="{F51D2E30-CFF6-48BB-A45E-5E6B72CD5496}" type="parTrans" cxnId="{2E8ACD9A-87F1-4044-B3D7-231C6B913CA1}">
      <dgm:prSet/>
      <dgm:spPr/>
      <dgm:t>
        <a:bodyPr/>
        <a:lstStyle/>
        <a:p>
          <a:endParaRPr lang="en-US"/>
        </a:p>
      </dgm:t>
    </dgm:pt>
    <dgm:pt modelId="{84CE1A8A-B126-49B1-B20E-900EF472CC51}" type="sibTrans" cxnId="{2E8ACD9A-87F1-4044-B3D7-231C6B913CA1}">
      <dgm:prSet phldrT="03" phldr="0"/>
      <dgm:spPr/>
      <dgm:t>
        <a:bodyPr/>
        <a:lstStyle/>
        <a:p>
          <a:r>
            <a:rPr lang="en-US"/>
            <a:t>03</a:t>
          </a:r>
        </a:p>
      </dgm:t>
    </dgm:pt>
    <dgm:pt modelId="{5EAEDEEA-3CD1-4AE8-B19D-025B217BA1DA}">
      <dgm:prSet/>
      <dgm:spPr/>
      <dgm:t>
        <a:bodyPr/>
        <a:lstStyle/>
        <a:p>
          <a:r>
            <a:rPr lang="en-US"/>
            <a:t>Countplot for the income variable</a:t>
          </a:r>
        </a:p>
      </dgm:t>
    </dgm:pt>
    <dgm:pt modelId="{EFA728D1-534F-46E7-B40B-ABD3720B09F1}" type="parTrans" cxnId="{7F9FD2E7-930F-4632-B9D2-982716D79F91}">
      <dgm:prSet/>
      <dgm:spPr/>
      <dgm:t>
        <a:bodyPr/>
        <a:lstStyle/>
        <a:p>
          <a:endParaRPr lang="en-US"/>
        </a:p>
      </dgm:t>
    </dgm:pt>
    <dgm:pt modelId="{49372BA5-9F1B-4059-B441-C476ADD32D3E}" type="sibTrans" cxnId="{7F9FD2E7-930F-4632-B9D2-982716D79F91}">
      <dgm:prSet phldrT="04" phldr="0"/>
      <dgm:spPr/>
      <dgm:t>
        <a:bodyPr/>
        <a:lstStyle/>
        <a:p>
          <a:r>
            <a:rPr lang="en-US"/>
            <a:t>04</a:t>
          </a:r>
        </a:p>
      </dgm:t>
    </dgm:pt>
    <dgm:pt modelId="{52E841AF-E32F-4AD4-A5CF-6C1B00686C16}" type="pres">
      <dgm:prSet presAssocID="{A6753771-C3FF-473A-B725-74AA603BABFE}" presName="Name0" presStyleCnt="0">
        <dgm:presLayoutVars>
          <dgm:animLvl val="lvl"/>
          <dgm:resizeHandles val="exact"/>
        </dgm:presLayoutVars>
      </dgm:prSet>
      <dgm:spPr/>
    </dgm:pt>
    <dgm:pt modelId="{B18B2DEC-E6D0-43C4-A5DD-2A193511DB7E}" type="pres">
      <dgm:prSet presAssocID="{06B19172-3888-4083-A895-3B7953943CD3}" presName="compositeNode" presStyleCnt="0">
        <dgm:presLayoutVars>
          <dgm:bulletEnabled val="1"/>
        </dgm:presLayoutVars>
      </dgm:prSet>
      <dgm:spPr/>
    </dgm:pt>
    <dgm:pt modelId="{B789D929-EDC4-431F-8A9F-C7927F2D1088}" type="pres">
      <dgm:prSet presAssocID="{06B19172-3888-4083-A895-3B7953943CD3}" presName="bgRect" presStyleLbl="alignNode1" presStyleIdx="0" presStyleCnt="4"/>
      <dgm:spPr/>
    </dgm:pt>
    <dgm:pt modelId="{8F5581F8-0E7D-4F07-99A0-7A75ECAF2C89}" type="pres">
      <dgm:prSet presAssocID="{8751DCCC-869A-4A99-89C9-0C8E04A55FDA}" presName="sibTransNodeRect" presStyleLbl="alignNode1" presStyleIdx="0" presStyleCnt="4">
        <dgm:presLayoutVars>
          <dgm:chMax val="0"/>
          <dgm:bulletEnabled val="1"/>
        </dgm:presLayoutVars>
      </dgm:prSet>
      <dgm:spPr/>
    </dgm:pt>
    <dgm:pt modelId="{1D7E8219-E386-4BC8-BD0A-ECF93C2BE7DB}" type="pres">
      <dgm:prSet presAssocID="{06B19172-3888-4083-A895-3B7953943CD3}" presName="nodeRect" presStyleLbl="alignNode1" presStyleIdx="0" presStyleCnt="4">
        <dgm:presLayoutVars>
          <dgm:bulletEnabled val="1"/>
        </dgm:presLayoutVars>
      </dgm:prSet>
      <dgm:spPr/>
    </dgm:pt>
    <dgm:pt modelId="{01F2E6AD-5646-4418-8A64-71A28A04407C}" type="pres">
      <dgm:prSet presAssocID="{8751DCCC-869A-4A99-89C9-0C8E04A55FDA}" presName="sibTrans" presStyleCnt="0"/>
      <dgm:spPr/>
    </dgm:pt>
    <dgm:pt modelId="{8794AB84-07F1-44DA-9F33-D93CF2F37A64}" type="pres">
      <dgm:prSet presAssocID="{AAF1AAE6-4576-4629-80A2-22EFC50DA6F5}" presName="compositeNode" presStyleCnt="0">
        <dgm:presLayoutVars>
          <dgm:bulletEnabled val="1"/>
        </dgm:presLayoutVars>
      </dgm:prSet>
      <dgm:spPr/>
    </dgm:pt>
    <dgm:pt modelId="{5A134485-8A58-43FB-B348-F959B493BB63}" type="pres">
      <dgm:prSet presAssocID="{AAF1AAE6-4576-4629-80A2-22EFC50DA6F5}" presName="bgRect" presStyleLbl="alignNode1" presStyleIdx="1" presStyleCnt="4"/>
      <dgm:spPr/>
    </dgm:pt>
    <dgm:pt modelId="{6FFDC4B8-6880-438B-A0B9-13D101A28028}" type="pres">
      <dgm:prSet presAssocID="{7AE3833D-4A1A-48D1-A63E-D52F9BA3129E}" presName="sibTransNodeRect" presStyleLbl="alignNode1" presStyleIdx="1" presStyleCnt="4">
        <dgm:presLayoutVars>
          <dgm:chMax val="0"/>
          <dgm:bulletEnabled val="1"/>
        </dgm:presLayoutVars>
      </dgm:prSet>
      <dgm:spPr/>
    </dgm:pt>
    <dgm:pt modelId="{2641ADF3-A26E-4019-A15B-29F41391B5E3}" type="pres">
      <dgm:prSet presAssocID="{AAF1AAE6-4576-4629-80A2-22EFC50DA6F5}" presName="nodeRect" presStyleLbl="alignNode1" presStyleIdx="1" presStyleCnt="4">
        <dgm:presLayoutVars>
          <dgm:bulletEnabled val="1"/>
        </dgm:presLayoutVars>
      </dgm:prSet>
      <dgm:spPr/>
    </dgm:pt>
    <dgm:pt modelId="{6D640BD2-0E8E-46CA-889C-5EE8A6416ACD}" type="pres">
      <dgm:prSet presAssocID="{7AE3833D-4A1A-48D1-A63E-D52F9BA3129E}" presName="sibTrans" presStyleCnt="0"/>
      <dgm:spPr/>
    </dgm:pt>
    <dgm:pt modelId="{9BE8AD53-902B-4A71-BAF6-C2970C1B68B9}" type="pres">
      <dgm:prSet presAssocID="{82C655D6-9068-45DE-A479-E5D3FE9AD2A9}" presName="compositeNode" presStyleCnt="0">
        <dgm:presLayoutVars>
          <dgm:bulletEnabled val="1"/>
        </dgm:presLayoutVars>
      </dgm:prSet>
      <dgm:spPr/>
    </dgm:pt>
    <dgm:pt modelId="{BB2F8072-2F86-4E27-AB5C-401AF5C9B11E}" type="pres">
      <dgm:prSet presAssocID="{82C655D6-9068-45DE-A479-E5D3FE9AD2A9}" presName="bgRect" presStyleLbl="alignNode1" presStyleIdx="2" presStyleCnt="4"/>
      <dgm:spPr/>
    </dgm:pt>
    <dgm:pt modelId="{40A4F9E7-4B00-4E84-B212-7EE17F80D616}" type="pres">
      <dgm:prSet presAssocID="{84CE1A8A-B126-49B1-B20E-900EF472CC51}" presName="sibTransNodeRect" presStyleLbl="alignNode1" presStyleIdx="2" presStyleCnt="4">
        <dgm:presLayoutVars>
          <dgm:chMax val="0"/>
          <dgm:bulletEnabled val="1"/>
        </dgm:presLayoutVars>
      </dgm:prSet>
      <dgm:spPr/>
    </dgm:pt>
    <dgm:pt modelId="{3673775B-C653-4227-A665-6AD5F0BEF78D}" type="pres">
      <dgm:prSet presAssocID="{82C655D6-9068-45DE-A479-E5D3FE9AD2A9}" presName="nodeRect" presStyleLbl="alignNode1" presStyleIdx="2" presStyleCnt="4">
        <dgm:presLayoutVars>
          <dgm:bulletEnabled val="1"/>
        </dgm:presLayoutVars>
      </dgm:prSet>
      <dgm:spPr/>
    </dgm:pt>
    <dgm:pt modelId="{49B1F3F0-A10E-4904-8D89-8EEAEECBBFC7}" type="pres">
      <dgm:prSet presAssocID="{84CE1A8A-B126-49B1-B20E-900EF472CC51}" presName="sibTrans" presStyleCnt="0"/>
      <dgm:spPr/>
    </dgm:pt>
    <dgm:pt modelId="{17FDFDAF-AABC-4A58-9EFC-094AE4923FD9}" type="pres">
      <dgm:prSet presAssocID="{5EAEDEEA-3CD1-4AE8-B19D-025B217BA1DA}" presName="compositeNode" presStyleCnt="0">
        <dgm:presLayoutVars>
          <dgm:bulletEnabled val="1"/>
        </dgm:presLayoutVars>
      </dgm:prSet>
      <dgm:spPr/>
    </dgm:pt>
    <dgm:pt modelId="{07185E5E-E1F2-489E-BF46-A8BBBD3A4778}" type="pres">
      <dgm:prSet presAssocID="{5EAEDEEA-3CD1-4AE8-B19D-025B217BA1DA}" presName="bgRect" presStyleLbl="alignNode1" presStyleIdx="3" presStyleCnt="4"/>
      <dgm:spPr/>
    </dgm:pt>
    <dgm:pt modelId="{C8731DE0-34AB-4B96-841B-430249B8488C}" type="pres">
      <dgm:prSet presAssocID="{49372BA5-9F1B-4059-B441-C476ADD32D3E}" presName="sibTransNodeRect" presStyleLbl="alignNode1" presStyleIdx="3" presStyleCnt="4">
        <dgm:presLayoutVars>
          <dgm:chMax val="0"/>
          <dgm:bulletEnabled val="1"/>
        </dgm:presLayoutVars>
      </dgm:prSet>
      <dgm:spPr/>
    </dgm:pt>
    <dgm:pt modelId="{AC9C8D45-7D49-4FF0-B787-5EE92EFF2EA0}" type="pres">
      <dgm:prSet presAssocID="{5EAEDEEA-3CD1-4AE8-B19D-025B217BA1DA}" presName="nodeRect" presStyleLbl="alignNode1" presStyleIdx="3" presStyleCnt="4">
        <dgm:presLayoutVars>
          <dgm:bulletEnabled val="1"/>
        </dgm:presLayoutVars>
      </dgm:prSet>
      <dgm:spPr/>
    </dgm:pt>
  </dgm:ptLst>
  <dgm:cxnLst>
    <dgm:cxn modelId="{A6888E07-9417-4AFD-B8C9-17E06530C45F}" type="presOf" srcId="{49372BA5-9F1B-4059-B441-C476ADD32D3E}" destId="{C8731DE0-34AB-4B96-841B-430249B8488C}" srcOrd="0" destOrd="0" presId="urn:microsoft.com/office/officeart/2016/7/layout/LinearBlockProcessNumbered"/>
    <dgm:cxn modelId="{6C5A050D-DBD5-4B71-A33F-57DCC80FB92D}" srcId="{A6753771-C3FF-473A-B725-74AA603BABFE}" destId="{AAF1AAE6-4576-4629-80A2-22EFC50DA6F5}" srcOrd="1" destOrd="0" parTransId="{4BFDDFF6-B9E7-46A4-A22E-EC60280A3C84}" sibTransId="{7AE3833D-4A1A-48D1-A63E-D52F9BA3129E}"/>
    <dgm:cxn modelId="{FEFD7320-1CB6-413F-B4EA-5E54BD194768}" type="presOf" srcId="{5EAEDEEA-3CD1-4AE8-B19D-025B217BA1DA}" destId="{AC9C8D45-7D49-4FF0-B787-5EE92EFF2EA0}" srcOrd="1" destOrd="0" presId="urn:microsoft.com/office/officeart/2016/7/layout/LinearBlockProcessNumbered"/>
    <dgm:cxn modelId="{89238625-A92C-4F8A-8699-542D55CBDD42}" type="presOf" srcId="{82C655D6-9068-45DE-A479-E5D3FE9AD2A9}" destId="{3673775B-C653-4227-A665-6AD5F0BEF78D}" srcOrd="1" destOrd="0" presId="urn:microsoft.com/office/officeart/2016/7/layout/LinearBlockProcessNumbered"/>
    <dgm:cxn modelId="{BC46CE26-4EC2-430E-857B-1EAE8F32543E}" type="presOf" srcId="{7AE3833D-4A1A-48D1-A63E-D52F9BA3129E}" destId="{6FFDC4B8-6880-438B-A0B9-13D101A28028}" srcOrd="0" destOrd="0" presId="urn:microsoft.com/office/officeart/2016/7/layout/LinearBlockProcessNumbered"/>
    <dgm:cxn modelId="{F9927A3C-0FC8-46F8-8E6C-25D76BE3D440}" type="presOf" srcId="{06B19172-3888-4083-A895-3B7953943CD3}" destId="{1D7E8219-E386-4BC8-BD0A-ECF93C2BE7DB}" srcOrd="1" destOrd="0" presId="urn:microsoft.com/office/officeart/2016/7/layout/LinearBlockProcessNumbered"/>
    <dgm:cxn modelId="{2F7A3372-C522-4453-A2DB-900579302EB3}" srcId="{A6753771-C3FF-473A-B725-74AA603BABFE}" destId="{06B19172-3888-4083-A895-3B7953943CD3}" srcOrd="0" destOrd="0" parTransId="{91583382-E5A6-4246-91A4-5E06FA9AEB0C}" sibTransId="{8751DCCC-869A-4A99-89C9-0C8E04A55FDA}"/>
    <dgm:cxn modelId="{49F7C853-4170-4912-8F9E-15316FD526E4}" type="presOf" srcId="{82C655D6-9068-45DE-A479-E5D3FE9AD2A9}" destId="{BB2F8072-2F86-4E27-AB5C-401AF5C9B11E}" srcOrd="0" destOrd="0" presId="urn:microsoft.com/office/officeart/2016/7/layout/LinearBlockProcessNumbered"/>
    <dgm:cxn modelId="{62667454-1D2A-46CB-9F3C-8848BCFF579A}" type="presOf" srcId="{A6753771-C3FF-473A-B725-74AA603BABFE}" destId="{52E841AF-E32F-4AD4-A5CF-6C1B00686C16}" srcOrd="0" destOrd="0" presId="urn:microsoft.com/office/officeart/2016/7/layout/LinearBlockProcessNumbered"/>
    <dgm:cxn modelId="{1852767E-DECF-4DF5-9504-19D315266878}" type="presOf" srcId="{5EAEDEEA-3CD1-4AE8-B19D-025B217BA1DA}" destId="{07185E5E-E1F2-489E-BF46-A8BBBD3A4778}" srcOrd="0" destOrd="0" presId="urn:microsoft.com/office/officeart/2016/7/layout/LinearBlockProcessNumbered"/>
    <dgm:cxn modelId="{84861596-7930-45B5-97B4-E489F09B28F4}" type="presOf" srcId="{06B19172-3888-4083-A895-3B7953943CD3}" destId="{B789D929-EDC4-431F-8A9F-C7927F2D1088}" srcOrd="0" destOrd="0" presId="urn:microsoft.com/office/officeart/2016/7/layout/LinearBlockProcessNumbered"/>
    <dgm:cxn modelId="{476AC798-4A7F-47D8-A54A-A0BB4B5FAFD7}" type="presOf" srcId="{84CE1A8A-B126-49B1-B20E-900EF472CC51}" destId="{40A4F9E7-4B00-4E84-B212-7EE17F80D616}" srcOrd="0" destOrd="0" presId="urn:microsoft.com/office/officeart/2016/7/layout/LinearBlockProcessNumbered"/>
    <dgm:cxn modelId="{2E8ACD9A-87F1-4044-B3D7-231C6B913CA1}" srcId="{A6753771-C3FF-473A-B725-74AA603BABFE}" destId="{82C655D6-9068-45DE-A479-E5D3FE9AD2A9}" srcOrd="2" destOrd="0" parTransId="{F51D2E30-CFF6-48BB-A45E-5E6B72CD5496}" sibTransId="{84CE1A8A-B126-49B1-B20E-900EF472CC51}"/>
    <dgm:cxn modelId="{9208E1A9-FE4A-4126-8F6D-DC66F30F2F58}" type="presOf" srcId="{AAF1AAE6-4576-4629-80A2-22EFC50DA6F5}" destId="{5A134485-8A58-43FB-B348-F959B493BB63}" srcOrd="0" destOrd="0" presId="urn:microsoft.com/office/officeart/2016/7/layout/LinearBlockProcessNumbered"/>
    <dgm:cxn modelId="{7F9FD2E7-930F-4632-B9D2-982716D79F91}" srcId="{A6753771-C3FF-473A-B725-74AA603BABFE}" destId="{5EAEDEEA-3CD1-4AE8-B19D-025B217BA1DA}" srcOrd="3" destOrd="0" parTransId="{EFA728D1-534F-46E7-B40B-ABD3720B09F1}" sibTransId="{49372BA5-9F1B-4059-B441-C476ADD32D3E}"/>
    <dgm:cxn modelId="{132137EE-B29E-446E-9E1A-77E7EB6011CA}" type="presOf" srcId="{8751DCCC-869A-4A99-89C9-0C8E04A55FDA}" destId="{8F5581F8-0E7D-4F07-99A0-7A75ECAF2C89}" srcOrd="0" destOrd="0" presId="urn:microsoft.com/office/officeart/2016/7/layout/LinearBlockProcessNumbered"/>
    <dgm:cxn modelId="{4C4D78FF-5DCD-49EE-B27F-44FF734E8766}" type="presOf" srcId="{AAF1AAE6-4576-4629-80A2-22EFC50DA6F5}" destId="{2641ADF3-A26E-4019-A15B-29F41391B5E3}" srcOrd="1" destOrd="0" presId="urn:microsoft.com/office/officeart/2016/7/layout/LinearBlockProcessNumbered"/>
    <dgm:cxn modelId="{CB0DB882-9320-4864-87D0-FC0E7F50CE0F}" type="presParOf" srcId="{52E841AF-E32F-4AD4-A5CF-6C1B00686C16}" destId="{B18B2DEC-E6D0-43C4-A5DD-2A193511DB7E}" srcOrd="0" destOrd="0" presId="urn:microsoft.com/office/officeart/2016/7/layout/LinearBlockProcessNumbered"/>
    <dgm:cxn modelId="{3AA42385-2656-4F4E-AEFE-C623A21B2059}" type="presParOf" srcId="{B18B2DEC-E6D0-43C4-A5DD-2A193511DB7E}" destId="{B789D929-EDC4-431F-8A9F-C7927F2D1088}" srcOrd="0" destOrd="0" presId="urn:microsoft.com/office/officeart/2016/7/layout/LinearBlockProcessNumbered"/>
    <dgm:cxn modelId="{125F3DB2-4810-4D86-9841-A6BAC933E3F3}" type="presParOf" srcId="{B18B2DEC-E6D0-43C4-A5DD-2A193511DB7E}" destId="{8F5581F8-0E7D-4F07-99A0-7A75ECAF2C89}" srcOrd="1" destOrd="0" presId="urn:microsoft.com/office/officeart/2016/7/layout/LinearBlockProcessNumbered"/>
    <dgm:cxn modelId="{8A940EDB-A955-4A55-A1AC-BC6D1D475C5E}" type="presParOf" srcId="{B18B2DEC-E6D0-43C4-A5DD-2A193511DB7E}" destId="{1D7E8219-E386-4BC8-BD0A-ECF93C2BE7DB}" srcOrd="2" destOrd="0" presId="urn:microsoft.com/office/officeart/2016/7/layout/LinearBlockProcessNumbered"/>
    <dgm:cxn modelId="{7307EAB3-F411-4E72-A02B-A2BDD59DBA00}" type="presParOf" srcId="{52E841AF-E32F-4AD4-A5CF-6C1B00686C16}" destId="{01F2E6AD-5646-4418-8A64-71A28A04407C}" srcOrd="1" destOrd="0" presId="urn:microsoft.com/office/officeart/2016/7/layout/LinearBlockProcessNumbered"/>
    <dgm:cxn modelId="{F326B03D-4226-4F58-BB0E-A9761FBDD787}" type="presParOf" srcId="{52E841AF-E32F-4AD4-A5CF-6C1B00686C16}" destId="{8794AB84-07F1-44DA-9F33-D93CF2F37A64}" srcOrd="2" destOrd="0" presId="urn:microsoft.com/office/officeart/2016/7/layout/LinearBlockProcessNumbered"/>
    <dgm:cxn modelId="{54A671F9-5D68-43AF-91E6-0E825401263A}" type="presParOf" srcId="{8794AB84-07F1-44DA-9F33-D93CF2F37A64}" destId="{5A134485-8A58-43FB-B348-F959B493BB63}" srcOrd="0" destOrd="0" presId="urn:microsoft.com/office/officeart/2016/7/layout/LinearBlockProcessNumbered"/>
    <dgm:cxn modelId="{C2E49CE2-9457-4E62-8788-746915798994}" type="presParOf" srcId="{8794AB84-07F1-44DA-9F33-D93CF2F37A64}" destId="{6FFDC4B8-6880-438B-A0B9-13D101A28028}" srcOrd="1" destOrd="0" presId="urn:microsoft.com/office/officeart/2016/7/layout/LinearBlockProcessNumbered"/>
    <dgm:cxn modelId="{E99320CB-A1C9-4F3D-9943-8FEE53E17887}" type="presParOf" srcId="{8794AB84-07F1-44DA-9F33-D93CF2F37A64}" destId="{2641ADF3-A26E-4019-A15B-29F41391B5E3}" srcOrd="2" destOrd="0" presId="urn:microsoft.com/office/officeart/2016/7/layout/LinearBlockProcessNumbered"/>
    <dgm:cxn modelId="{A6811355-F017-42F2-872B-FD92F70F6594}" type="presParOf" srcId="{52E841AF-E32F-4AD4-A5CF-6C1B00686C16}" destId="{6D640BD2-0E8E-46CA-889C-5EE8A6416ACD}" srcOrd="3" destOrd="0" presId="urn:microsoft.com/office/officeart/2016/7/layout/LinearBlockProcessNumbered"/>
    <dgm:cxn modelId="{48FD4654-7C37-4C4D-9C03-F6E10674DAD5}" type="presParOf" srcId="{52E841AF-E32F-4AD4-A5CF-6C1B00686C16}" destId="{9BE8AD53-902B-4A71-BAF6-C2970C1B68B9}" srcOrd="4" destOrd="0" presId="urn:microsoft.com/office/officeart/2016/7/layout/LinearBlockProcessNumbered"/>
    <dgm:cxn modelId="{1ED4C850-2373-4285-8DD8-F0FBFD3AFB9A}" type="presParOf" srcId="{9BE8AD53-902B-4A71-BAF6-C2970C1B68B9}" destId="{BB2F8072-2F86-4E27-AB5C-401AF5C9B11E}" srcOrd="0" destOrd="0" presId="urn:microsoft.com/office/officeart/2016/7/layout/LinearBlockProcessNumbered"/>
    <dgm:cxn modelId="{096E8771-6DCE-4A46-AFE0-BEFD113A4804}" type="presParOf" srcId="{9BE8AD53-902B-4A71-BAF6-C2970C1B68B9}" destId="{40A4F9E7-4B00-4E84-B212-7EE17F80D616}" srcOrd="1" destOrd="0" presId="urn:microsoft.com/office/officeart/2016/7/layout/LinearBlockProcessNumbered"/>
    <dgm:cxn modelId="{FA041BF6-A9B2-49FF-B5F3-3B1ED5543682}" type="presParOf" srcId="{9BE8AD53-902B-4A71-BAF6-C2970C1B68B9}" destId="{3673775B-C653-4227-A665-6AD5F0BEF78D}" srcOrd="2" destOrd="0" presId="urn:microsoft.com/office/officeart/2016/7/layout/LinearBlockProcessNumbered"/>
    <dgm:cxn modelId="{D1578CFC-BEE0-4FD2-9F35-4EC86845F29E}" type="presParOf" srcId="{52E841AF-E32F-4AD4-A5CF-6C1B00686C16}" destId="{49B1F3F0-A10E-4904-8D89-8EEAEECBBFC7}" srcOrd="5" destOrd="0" presId="urn:microsoft.com/office/officeart/2016/7/layout/LinearBlockProcessNumbered"/>
    <dgm:cxn modelId="{59EFE83C-14EE-4CD3-AB80-A06F9B92F06B}" type="presParOf" srcId="{52E841AF-E32F-4AD4-A5CF-6C1B00686C16}" destId="{17FDFDAF-AABC-4A58-9EFC-094AE4923FD9}" srcOrd="6" destOrd="0" presId="urn:microsoft.com/office/officeart/2016/7/layout/LinearBlockProcessNumbered"/>
    <dgm:cxn modelId="{BA221DBF-8E04-41C8-9F2B-4812B5B7AD27}" type="presParOf" srcId="{17FDFDAF-AABC-4A58-9EFC-094AE4923FD9}" destId="{07185E5E-E1F2-489E-BF46-A8BBBD3A4778}" srcOrd="0" destOrd="0" presId="urn:microsoft.com/office/officeart/2016/7/layout/LinearBlockProcessNumbered"/>
    <dgm:cxn modelId="{5D2C6DD6-C199-4A9C-8E70-C25980C3C191}" type="presParOf" srcId="{17FDFDAF-AABC-4A58-9EFC-094AE4923FD9}" destId="{C8731DE0-34AB-4B96-841B-430249B8488C}" srcOrd="1" destOrd="0" presId="urn:microsoft.com/office/officeart/2016/7/layout/LinearBlockProcessNumbered"/>
    <dgm:cxn modelId="{D5019386-AD90-4797-9C66-2EE7BCC4C705}" type="presParOf" srcId="{17FDFDAF-AABC-4A58-9EFC-094AE4923FD9}" destId="{AC9C8D45-7D49-4FF0-B787-5EE92EFF2EA0}"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637FCB-26F9-45C0-945F-3FC688A1535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09A1852-1780-45CB-8935-F32F94763B08}">
      <dgm:prSet/>
      <dgm:spPr/>
      <dgm:t>
        <a:bodyPr/>
        <a:lstStyle/>
        <a:p>
          <a:pPr rtl="0"/>
          <a:r>
            <a:rPr lang="en-US" b="1"/>
            <a:t>Logistic Regression</a:t>
          </a:r>
          <a:r>
            <a:rPr lang="en-US"/>
            <a:t> is used when the dependent variable(target) is categorical.</a:t>
          </a:r>
          <a:r>
            <a:rPr lang="en-US" b="0">
              <a:latin typeface="Calibri Light" panose="020F0302020204030204"/>
            </a:rPr>
            <a:t> </a:t>
          </a:r>
          <a:r>
            <a:rPr lang="en-US" b="1"/>
            <a:t>Logistic regression</a:t>
          </a:r>
          <a:r>
            <a:rPr lang="en-US"/>
            <a:t> is a statistical </a:t>
          </a:r>
          <a:r>
            <a:rPr lang="en-US" b="1"/>
            <a:t>model</a:t>
          </a:r>
          <a:r>
            <a:rPr lang="en-US"/>
            <a:t> that in its basic form uses a </a:t>
          </a:r>
          <a:r>
            <a:rPr lang="en-US" b="1"/>
            <a:t>logistic</a:t>
          </a:r>
          <a:r>
            <a:rPr lang="en-US"/>
            <a:t> function to </a:t>
          </a:r>
          <a:r>
            <a:rPr lang="en-US" b="1"/>
            <a:t>model</a:t>
          </a:r>
          <a:r>
            <a:rPr lang="en-US"/>
            <a:t> a binary dependent variable, although many more complex extensions exist. In </a:t>
          </a:r>
          <a:r>
            <a:rPr lang="en-US" b="1"/>
            <a:t>regression</a:t>
          </a:r>
          <a:r>
            <a:rPr lang="en-US"/>
            <a:t> analysis, </a:t>
          </a:r>
          <a:r>
            <a:rPr lang="en-US" b="1"/>
            <a:t>logistic regression</a:t>
          </a:r>
          <a:r>
            <a:rPr lang="en-US"/>
            <a:t> (or </a:t>
          </a:r>
          <a:r>
            <a:rPr lang="en-US" b="1"/>
            <a:t>logit regression</a:t>
          </a:r>
          <a:r>
            <a:rPr lang="en-US"/>
            <a:t>) is estimating the parameters of a </a:t>
          </a:r>
          <a:r>
            <a:rPr lang="en-US" b="1"/>
            <a:t>logistic model</a:t>
          </a:r>
          <a:r>
            <a:rPr lang="en-US"/>
            <a:t> (a form of binary </a:t>
          </a:r>
          <a:r>
            <a:rPr lang="en-US" b="1"/>
            <a:t>regression</a:t>
          </a:r>
          <a:r>
            <a:rPr lang="en-US"/>
            <a:t>)</a:t>
          </a:r>
        </a:p>
      </dgm:t>
    </dgm:pt>
    <dgm:pt modelId="{BEF9D1C9-EA0D-4337-A67E-A3D93532A1B9}" type="parTrans" cxnId="{94691573-1F56-4DD0-AA0A-FA539B0E1F49}">
      <dgm:prSet/>
      <dgm:spPr/>
      <dgm:t>
        <a:bodyPr/>
        <a:lstStyle/>
        <a:p>
          <a:endParaRPr lang="en-US"/>
        </a:p>
      </dgm:t>
    </dgm:pt>
    <dgm:pt modelId="{DC833A6B-3640-40F4-B711-9EF308B46000}" type="sibTrans" cxnId="{94691573-1F56-4DD0-AA0A-FA539B0E1F49}">
      <dgm:prSet/>
      <dgm:spPr/>
      <dgm:t>
        <a:bodyPr/>
        <a:lstStyle/>
        <a:p>
          <a:endParaRPr lang="en-US"/>
        </a:p>
      </dgm:t>
    </dgm:pt>
    <dgm:pt modelId="{561EF368-8615-46D6-BDCC-DF4FC9C818E2}">
      <dgm:prSet/>
      <dgm:spPr/>
      <dgm:t>
        <a:bodyPr/>
        <a:lstStyle/>
        <a:p>
          <a:r>
            <a:rPr lang="en-US"/>
            <a:t>The </a:t>
          </a:r>
          <a:r>
            <a:rPr lang="en-US" b="1"/>
            <a:t>Random Forest Classifier</a:t>
          </a:r>
          <a:r>
            <a:rPr lang="en-US"/>
            <a:t> creates a set of decision trees from a randomly selected subset of the training set. It is basically a set of decision trees (DT) from a randomly selected subset of the training set and then It collects the votes from different decision trees to decide the final prediction.</a:t>
          </a:r>
        </a:p>
      </dgm:t>
    </dgm:pt>
    <dgm:pt modelId="{E8EFF78A-191F-4EC3-899B-80E365D4BD11}" type="parTrans" cxnId="{C076BE9C-10F9-4BB3-A056-810A95CA6C7E}">
      <dgm:prSet/>
      <dgm:spPr/>
      <dgm:t>
        <a:bodyPr/>
        <a:lstStyle/>
        <a:p>
          <a:endParaRPr lang="en-US"/>
        </a:p>
      </dgm:t>
    </dgm:pt>
    <dgm:pt modelId="{378997F6-16E4-40D5-9C62-B2220D3C59E5}" type="sibTrans" cxnId="{C076BE9C-10F9-4BB3-A056-810A95CA6C7E}">
      <dgm:prSet/>
      <dgm:spPr/>
      <dgm:t>
        <a:bodyPr/>
        <a:lstStyle/>
        <a:p>
          <a:endParaRPr lang="en-US"/>
        </a:p>
      </dgm:t>
    </dgm:pt>
    <dgm:pt modelId="{E97C1B21-B20B-4623-B813-117377B0B2C0}">
      <dgm:prSet/>
      <dgm:spPr/>
      <dgm:t>
        <a:bodyPr/>
        <a:lstStyle/>
        <a:p>
          <a:r>
            <a:rPr lang="en-US"/>
            <a:t>A N</a:t>
          </a:r>
          <a:r>
            <a:rPr lang="en-US" b="1"/>
            <a:t>eural Network</a:t>
          </a:r>
          <a:r>
            <a:rPr lang="en-US"/>
            <a:t> consists of units (neurons), arranged in layers, which convert an input vector into some output. Each unit takes an input, applies a (often nonlinear) function to it and then passes the output on to the next layer.</a:t>
          </a:r>
        </a:p>
      </dgm:t>
    </dgm:pt>
    <dgm:pt modelId="{41455AE1-4BEB-4BD9-B6D1-76FC864D0F9C}" type="parTrans" cxnId="{DC3BF3BE-6BFC-4F74-A379-AA438E4246AF}">
      <dgm:prSet/>
      <dgm:spPr/>
      <dgm:t>
        <a:bodyPr/>
        <a:lstStyle/>
        <a:p>
          <a:endParaRPr lang="en-US"/>
        </a:p>
      </dgm:t>
    </dgm:pt>
    <dgm:pt modelId="{C2116DB7-2835-4462-9B50-1F95B453A6EF}" type="sibTrans" cxnId="{DC3BF3BE-6BFC-4F74-A379-AA438E4246AF}">
      <dgm:prSet/>
      <dgm:spPr/>
      <dgm:t>
        <a:bodyPr/>
        <a:lstStyle/>
        <a:p>
          <a:endParaRPr lang="en-US"/>
        </a:p>
      </dgm:t>
    </dgm:pt>
    <dgm:pt modelId="{FF712F5A-C80F-4AD8-B019-7C80CE848BD4}">
      <dgm:prSet phldr="0"/>
      <dgm:spPr/>
      <dgm:t>
        <a:bodyPr/>
        <a:lstStyle/>
        <a:p>
          <a:pPr rtl="0"/>
          <a:r>
            <a:rPr lang="en-US"/>
            <a:t>Naive Bayes classifiers are a collection of classification algorithms based on </a:t>
          </a:r>
          <a:r>
            <a:rPr lang="en-US" b="1"/>
            <a:t>Bayes’ Theorem</a:t>
          </a:r>
          <a:r>
            <a:rPr lang="en-US"/>
            <a:t>. It is not a single algorithm but a family of algorithms where all of them share a common principle, i.e. every pair of features being classified is independent of each other.</a:t>
          </a:r>
          <a:endParaRPr lang="en-US">
            <a:latin typeface="Calibri Light" panose="020F0302020204030204"/>
          </a:endParaRPr>
        </a:p>
      </dgm:t>
    </dgm:pt>
    <dgm:pt modelId="{F1481791-B272-4FE4-A934-175705CF9C6D}" type="parTrans" cxnId="{3C945689-D66C-492F-AC20-6EAC374420EC}">
      <dgm:prSet/>
      <dgm:spPr/>
    </dgm:pt>
    <dgm:pt modelId="{69A8F160-6172-4073-BFFF-240B6A1511E3}" type="sibTrans" cxnId="{3C945689-D66C-492F-AC20-6EAC374420EC}">
      <dgm:prSet/>
      <dgm:spPr/>
    </dgm:pt>
    <dgm:pt modelId="{3CB4EB82-DF43-475F-8F7B-4BBA7231E9F8}">
      <dgm:prSet phldr="0"/>
      <dgm:spPr/>
      <dgm:t>
        <a:bodyPr/>
        <a:lstStyle/>
        <a:p>
          <a:pPr rtl="0"/>
          <a:r>
            <a:rPr lang="en-US"/>
            <a:t>The objective of a Linear SVC (Support Vector Classifier) is to fit to the data you provide, returning a "best fit" hyperplane that divides, or categorizes, your data. From there, after getting the hyperplane, you can then feed some features to your classifier to see what the "predicted" class is. This makes this specific algorithm rather suitable for our uses, though you can use this for many situations</a:t>
          </a:r>
          <a:endParaRPr lang="en-US">
            <a:latin typeface="Calibri Light" panose="020F0302020204030204"/>
          </a:endParaRPr>
        </a:p>
      </dgm:t>
    </dgm:pt>
    <dgm:pt modelId="{9ECBF7FF-EC6B-43F2-8FDF-8BE11BDE1289}" type="parTrans" cxnId="{256F70F4-4CD4-486B-B68B-EFA3DDFAEFB8}">
      <dgm:prSet/>
      <dgm:spPr/>
    </dgm:pt>
    <dgm:pt modelId="{36CBBE46-9345-4A9D-8626-943B7E3841BC}" type="sibTrans" cxnId="{256F70F4-4CD4-486B-B68B-EFA3DDFAEFB8}">
      <dgm:prSet/>
      <dgm:spPr/>
    </dgm:pt>
    <dgm:pt modelId="{6DEAB105-FB61-4B10-B8A9-4C6C89317597}" type="pres">
      <dgm:prSet presAssocID="{30637FCB-26F9-45C0-945F-3FC688A1535B}" presName="linear" presStyleCnt="0">
        <dgm:presLayoutVars>
          <dgm:animLvl val="lvl"/>
          <dgm:resizeHandles val="exact"/>
        </dgm:presLayoutVars>
      </dgm:prSet>
      <dgm:spPr/>
    </dgm:pt>
    <dgm:pt modelId="{BF58A840-E70F-4956-925F-E7F1641A0078}" type="pres">
      <dgm:prSet presAssocID="{809A1852-1780-45CB-8935-F32F94763B08}" presName="parentText" presStyleLbl="node1" presStyleIdx="0" presStyleCnt="5">
        <dgm:presLayoutVars>
          <dgm:chMax val="0"/>
          <dgm:bulletEnabled val="1"/>
        </dgm:presLayoutVars>
      </dgm:prSet>
      <dgm:spPr/>
    </dgm:pt>
    <dgm:pt modelId="{B244E6F4-6136-4A27-8D25-24BCDE461B5B}" type="pres">
      <dgm:prSet presAssocID="{DC833A6B-3640-40F4-B711-9EF308B46000}" presName="spacer" presStyleCnt="0"/>
      <dgm:spPr/>
    </dgm:pt>
    <dgm:pt modelId="{6C744D4E-CEC3-4455-AC00-BF86714F9DCE}" type="pres">
      <dgm:prSet presAssocID="{561EF368-8615-46D6-BDCC-DF4FC9C818E2}" presName="parentText" presStyleLbl="node1" presStyleIdx="1" presStyleCnt="5">
        <dgm:presLayoutVars>
          <dgm:chMax val="0"/>
          <dgm:bulletEnabled val="1"/>
        </dgm:presLayoutVars>
      </dgm:prSet>
      <dgm:spPr/>
    </dgm:pt>
    <dgm:pt modelId="{815B97D4-2C77-4516-B8EA-D4E36F9C2E3A}" type="pres">
      <dgm:prSet presAssocID="{378997F6-16E4-40D5-9C62-B2220D3C59E5}" presName="spacer" presStyleCnt="0"/>
      <dgm:spPr/>
    </dgm:pt>
    <dgm:pt modelId="{7DF3144B-4AD4-4B05-9C26-03B58C8A3858}" type="pres">
      <dgm:prSet presAssocID="{E97C1B21-B20B-4623-B813-117377B0B2C0}" presName="parentText" presStyleLbl="node1" presStyleIdx="2" presStyleCnt="5">
        <dgm:presLayoutVars>
          <dgm:chMax val="0"/>
          <dgm:bulletEnabled val="1"/>
        </dgm:presLayoutVars>
      </dgm:prSet>
      <dgm:spPr/>
    </dgm:pt>
    <dgm:pt modelId="{5F9D9D66-6487-436B-8D83-34887E1DD0AE}" type="pres">
      <dgm:prSet presAssocID="{C2116DB7-2835-4462-9B50-1F95B453A6EF}" presName="spacer" presStyleCnt="0"/>
      <dgm:spPr/>
    </dgm:pt>
    <dgm:pt modelId="{BB39AF07-9E3E-4907-897E-67E77352604C}" type="pres">
      <dgm:prSet presAssocID="{FF712F5A-C80F-4AD8-B019-7C80CE848BD4}" presName="parentText" presStyleLbl="node1" presStyleIdx="3" presStyleCnt="5">
        <dgm:presLayoutVars>
          <dgm:chMax val="0"/>
          <dgm:bulletEnabled val="1"/>
        </dgm:presLayoutVars>
      </dgm:prSet>
      <dgm:spPr/>
    </dgm:pt>
    <dgm:pt modelId="{7C92C3DC-62DF-40C1-9003-3DAE29E64A21}" type="pres">
      <dgm:prSet presAssocID="{69A8F160-6172-4073-BFFF-240B6A1511E3}" presName="spacer" presStyleCnt="0"/>
      <dgm:spPr/>
    </dgm:pt>
    <dgm:pt modelId="{43AD6321-FDC3-4898-8EA6-7B0B50099B8F}" type="pres">
      <dgm:prSet presAssocID="{3CB4EB82-DF43-475F-8F7B-4BBA7231E9F8}" presName="parentText" presStyleLbl="node1" presStyleIdx="4" presStyleCnt="5">
        <dgm:presLayoutVars>
          <dgm:chMax val="0"/>
          <dgm:bulletEnabled val="1"/>
        </dgm:presLayoutVars>
      </dgm:prSet>
      <dgm:spPr/>
    </dgm:pt>
  </dgm:ptLst>
  <dgm:cxnLst>
    <dgm:cxn modelId="{99204C1F-ED3B-4CB3-B2B3-5316912893A1}" type="presOf" srcId="{E97C1B21-B20B-4623-B813-117377B0B2C0}" destId="{7DF3144B-4AD4-4B05-9C26-03B58C8A3858}" srcOrd="0" destOrd="0" presId="urn:microsoft.com/office/officeart/2005/8/layout/vList2"/>
    <dgm:cxn modelId="{BD12DA27-077D-4582-8F77-6E3D58605713}" type="presOf" srcId="{809A1852-1780-45CB-8935-F32F94763B08}" destId="{BF58A840-E70F-4956-925F-E7F1641A0078}" srcOrd="0" destOrd="0" presId="urn:microsoft.com/office/officeart/2005/8/layout/vList2"/>
    <dgm:cxn modelId="{94691573-1F56-4DD0-AA0A-FA539B0E1F49}" srcId="{30637FCB-26F9-45C0-945F-3FC688A1535B}" destId="{809A1852-1780-45CB-8935-F32F94763B08}" srcOrd="0" destOrd="0" parTransId="{BEF9D1C9-EA0D-4337-A67E-A3D93532A1B9}" sibTransId="{DC833A6B-3640-40F4-B711-9EF308B46000}"/>
    <dgm:cxn modelId="{3C945689-D66C-492F-AC20-6EAC374420EC}" srcId="{30637FCB-26F9-45C0-945F-3FC688A1535B}" destId="{FF712F5A-C80F-4AD8-B019-7C80CE848BD4}" srcOrd="3" destOrd="0" parTransId="{F1481791-B272-4FE4-A934-175705CF9C6D}" sibTransId="{69A8F160-6172-4073-BFFF-240B6A1511E3}"/>
    <dgm:cxn modelId="{98757F99-FE3F-4C13-B70A-A21CDF165D09}" type="presOf" srcId="{3CB4EB82-DF43-475F-8F7B-4BBA7231E9F8}" destId="{43AD6321-FDC3-4898-8EA6-7B0B50099B8F}" srcOrd="0" destOrd="0" presId="urn:microsoft.com/office/officeart/2005/8/layout/vList2"/>
    <dgm:cxn modelId="{C076BE9C-10F9-4BB3-A056-810A95CA6C7E}" srcId="{30637FCB-26F9-45C0-945F-3FC688A1535B}" destId="{561EF368-8615-46D6-BDCC-DF4FC9C818E2}" srcOrd="1" destOrd="0" parTransId="{E8EFF78A-191F-4EC3-899B-80E365D4BD11}" sibTransId="{378997F6-16E4-40D5-9C62-B2220D3C59E5}"/>
    <dgm:cxn modelId="{DC3BF3BE-6BFC-4F74-A379-AA438E4246AF}" srcId="{30637FCB-26F9-45C0-945F-3FC688A1535B}" destId="{E97C1B21-B20B-4623-B813-117377B0B2C0}" srcOrd="2" destOrd="0" parTransId="{41455AE1-4BEB-4BD9-B6D1-76FC864D0F9C}" sibTransId="{C2116DB7-2835-4462-9B50-1F95B453A6EF}"/>
    <dgm:cxn modelId="{08910BCA-03B3-4366-B030-F89ED4155356}" type="presOf" srcId="{FF712F5A-C80F-4AD8-B019-7C80CE848BD4}" destId="{BB39AF07-9E3E-4907-897E-67E77352604C}" srcOrd="0" destOrd="0" presId="urn:microsoft.com/office/officeart/2005/8/layout/vList2"/>
    <dgm:cxn modelId="{27F668CF-883C-47CF-B4F6-A05B37239C6A}" type="presOf" srcId="{561EF368-8615-46D6-BDCC-DF4FC9C818E2}" destId="{6C744D4E-CEC3-4455-AC00-BF86714F9DCE}" srcOrd="0" destOrd="0" presId="urn:microsoft.com/office/officeart/2005/8/layout/vList2"/>
    <dgm:cxn modelId="{71B74BD8-D5E6-4617-8ADF-1B59A7002A1F}" type="presOf" srcId="{30637FCB-26F9-45C0-945F-3FC688A1535B}" destId="{6DEAB105-FB61-4B10-B8A9-4C6C89317597}" srcOrd="0" destOrd="0" presId="urn:microsoft.com/office/officeart/2005/8/layout/vList2"/>
    <dgm:cxn modelId="{256F70F4-4CD4-486B-B68B-EFA3DDFAEFB8}" srcId="{30637FCB-26F9-45C0-945F-3FC688A1535B}" destId="{3CB4EB82-DF43-475F-8F7B-4BBA7231E9F8}" srcOrd="4" destOrd="0" parTransId="{9ECBF7FF-EC6B-43F2-8FDF-8BE11BDE1289}" sibTransId="{36CBBE46-9345-4A9D-8626-943B7E3841BC}"/>
    <dgm:cxn modelId="{EF0F0768-C13D-4888-991F-A1CBE08E8253}" type="presParOf" srcId="{6DEAB105-FB61-4B10-B8A9-4C6C89317597}" destId="{BF58A840-E70F-4956-925F-E7F1641A0078}" srcOrd="0" destOrd="0" presId="urn:microsoft.com/office/officeart/2005/8/layout/vList2"/>
    <dgm:cxn modelId="{CB6838FD-3F45-409B-BE77-BA4C8B3C96EF}" type="presParOf" srcId="{6DEAB105-FB61-4B10-B8A9-4C6C89317597}" destId="{B244E6F4-6136-4A27-8D25-24BCDE461B5B}" srcOrd="1" destOrd="0" presId="urn:microsoft.com/office/officeart/2005/8/layout/vList2"/>
    <dgm:cxn modelId="{427D875B-F02B-41CB-BA53-225E89E73256}" type="presParOf" srcId="{6DEAB105-FB61-4B10-B8A9-4C6C89317597}" destId="{6C744D4E-CEC3-4455-AC00-BF86714F9DCE}" srcOrd="2" destOrd="0" presId="urn:microsoft.com/office/officeart/2005/8/layout/vList2"/>
    <dgm:cxn modelId="{7607F406-789A-4671-A754-8E34659E9889}" type="presParOf" srcId="{6DEAB105-FB61-4B10-B8A9-4C6C89317597}" destId="{815B97D4-2C77-4516-B8EA-D4E36F9C2E3A}" srcOrd="3" destOrd="0" presId="urn:microsoft.com/office/officeart/2005/8/layout/vList2"/>
    <dgm:cxn modelId="{37A3081F-2425-4505-BADC-C29625F86094}" type="presParOf" srcId="{6DEAB105-FB61-4B10-B8A9-4C6C89317597}" destId="{7DF3144B-4AD4-4B05-9C26-03B58C8A3858}" srcOrd="4" destOrd="0" presId="urn:microsoft.com/office/officeart/2005/8/layout/vList2"/>
    <dgm:cxn modelId="{8FFE7E15-6979-468A-8929-3CA946C95435}" type="presParOf" srcId="{6DEAB105-FB61-4B10-B8A9-4C6C89317597}" destId="{5F9D9D66-6487-436B-8D83-34887E1DD0AE}" srcOrd="5" destOrd="0" presId="urn:microsoft.com/office/officeart/2005/8/layout/vList2"/>
    <dgm:cxn modelId="{EE94042D-1505-42CA-87EB-D359A3A141DF}" type="presParOf" srcId="{6DEAB105-FB61-4B10-B8A9-4C6C89317597}" destId="{BB39AF07-9E3E-4907-897E-67E77352604C}" srcOrd="6" destOrd="0" presId="urn:microsoft.com/office/officeart/2005/8/layout/vList2"/>
    <dgm:cxn modelId="{2CB56125-AAA9-4EBE-B0B3-723DF902C91C}" type="presParOf" srcId="{6DEAB105-FB61-4B10-B8A9-4C6C89317597}" destId="{7C92C3DC-62DF-40C1-9003-3DAE29E64A21}" srcOrd="7" destOrd="0" presId="urn:microsoft.com/office/officeart/2005/8/layout/vList2"/>
    <dgm:cxn modelId="{E89EE5EA-BB5A-4C17-ACC8-2E137E92EE3A}" type="presParOf" srcId="{6DEAB105-FB61-4B10-B8A9-4C6C89317597}" destId="{43AD6321-FDC3-4898-8EA6-7B0B50099B8F}"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F7C2E8-5732-4C02-854D-428A937E96F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99A7DBD-10FE-4D54-9570-3A5DAF186206}">
      <dgm:prSet/>
      <dgm:spPr/>
      <dgm:t>
        <a:bodyPr/>
        <a:lstStyle/>
        <a:p>
          <a:r>
            <a:rPr lang="en-US"/>
            <a:t>We got the best performance with random forest and neural network models.</a:t>
          </a:r>
        </a:p>
      </dgm:t>
    </dgm:pt>
    <dgm:pt modelId="{483AC95B-9EBF-4B8B-B262-8F19996B57F2}" type="parTrans" cxnId="{F568A5F8-750B-4659-B78B-81783EFA1588}">
      <dgm:prSet/>
      <dgm:spPr/>
      <dgm:t>
        <a:bodyPr/>
        <a:lstStyle/>
        <a:p>
          <a:endParaRPr lang="en-US"/>
        </a:p>
      </dgm:t>
    </dgm:pt>
    <dgm:pt modelId="{4B92B975-F7E6-451F-9A71-55A30F0269F5}" type="sibTrans" cxnId="{F568A5F8-750B-4659-B78B-81783EFA1588}">
      <dgm:prSet/>
      <dgm:spPr/>
      <dgm:t>
        <a:bodyPr/>
        <a:lstStyle/>
        <a:p>
          <a:endParaRPr lang="en-US"/>
        </a:p>
      </dgm:t>
    </dgm:pt>
    <dgm:pt modelId="{E649905E-0F08-4CD1-941F-AE5644A21FA3}">
      <dgm:prSet/>
      <dgm:spPr/>
      <dgm:t>
        <a:bodyPr/>
        <a:lstStyle/>
        <a:p>
          <a:r>
            <a:rPr lang="en-US"/>
            <a:t>Neural network takes more time to train.</a:t>
          </a:r>
        </a:p>
      </dgm:t>
    </dgm:pt>
    <dgm:pt modelId="{0A4D1CC2-1750-46B7-B184-DEB5EFF1F5FD}" type="parTrans" cxnId="{9B9990D4-CE93-4130-A67A-96F8B32E5E81}">
      <dgm:prSet/>
      <dgm:spPr/>
      <dgm:t>
        <a:bodyPr/>
        <a:lstStyle/>
        <a:p>
          <a:endParaRPr lang="en-US"/>
        </a:p>
      </dgm:t>
    </dgm:pt>
    <dgm:pt modelId="{F160A642-8DB5-4DBA-88ED-3DA7FAAA1FED}" type="sibTrans" cxnId="{9B9990D4-CE93-4130-A67A-96F8B32E5E81}">
      <dgm:prSet/>
      <dgm:spPr/>
      <dgm:t>
        <a:bodyPr/>
        <a:lstStyle/>
        <a:p>
          <a:endParaRPr lang="en-US"/>
        </a:p>
      </dgm:t>
    </dgm:pt>
    <dgm:pt modelId="{EFCD8A7D-C7A5-4F1B-8878-BFF8809176D8}">
      <dgm:prSet/>
      <dgm:spPr/>
      <dgm:t>
        <a:bodyPr/>
        <a:lstStyle/>
        <a:p>
          <a:r>
            <a:rPr lang="en-US"/>
            <a:t>Logistic regresssion and SVM gave slightly lesser performance.</a:t>
          </a:r>
        </a:p>
      </dgm:t>
    </dgm:pt>
    <dgm:pt modelId="{C2A22423-A7A3-4144-9894-1704F5E58718}" type="parTrans" cxnId="{6A53CE96-4227-4CA9-882B-07906D801399}">
      <dgm:prSet/>
      <dgm:spPr/>
      <dgm:t>
        <a:bodyPr/>
        <a:lstStyle/>
        <a:p>
          <a:endParaRPr lang="en-US"/>
        </a:p>
      </dgm:t>
    </dgm:pt>
    <dgm:pt modelId="{EFDE62CC-1480-4E9B-A952-E8444F0C1EB4}" type="sibTrans" cxnId="{6A53CE96-4227-4CA9-882B-07906D801399}">
      <dgm:prSet/>
      <dgm:spPr/>
      <dgm:t>
        <a:bodyPr/>
        <a:lstStyle/>
        <a:p>
          <a:endParaRPr lang="en-US"/>
        </a:p>
      </dgm:t>
    </dgm:pt>
    <dgm:pt modelId="{EEBBA8D4-D764-4908-A7E3-DE3A8B875FBE}">
      <dgm:prSet/>
      <dgm:spPr/>
      <dgm:t>
        <a:bodyPr/>
        <a:lstStyle/>
        <a:p>
          <a:r>
            <a:rPr lang="en-US"/>
            <a:t>Naïve Bayes didn't perform well in comparison with other models.</a:t>
          </a:r>
        </a:p>
      </dgm:t>
    </dgm:pt>
    <dgm:pt modelId="{BD2D88B2-99D3-42C2-8A3D-CC11E39193DF}" type="parTrans" cxnId="{123ED20F-E427-4480-AD04-E0D0E2D2B94A}">
      <dgm:prSet/>
      <dgm:spPr/>
      <dgm:t>
        <a:bodyPr/>
        <a:lstStyle/>
        <a:p>
          <a:endParaRPr lang="en-US"/>
        </a:p>
      </dgm:t>
    </dgm:pt>
    <dgm:pt modelId="{67402051-4B57-4A4E-84C8-9A70B0841FAC}" type="sibTrans" cxnId="{123ED20F-E427-4480-AD04-E0D0E2D2B94A}">
      <dgm:prSet/>
      <dgm:spPr/>
      <dgm:t>
        <a:bodyPr/>
        <a:lstStyle/>
        <a:p>
          <a:endParaRPr lang="en-US"/>
        </a:p>
      </dgm:t>
    </dgm:pt>
    <dgm:pt modelId="{3B3345AB-E114-47FF-ACF1-2A1AE01AB16D}" type="pres">
      <dgm:prSet presAssocID="{13F7C2E8-5732-4C02-854D-428A937E96F4}" presName="root" presStyleCnt="0">
        <dgm:presLayoutVars>
          <dgm:dir/>
          <dgm:resizeHandles val="exact"/>
        </dgm:presLayoutVars>
      </dgm:prSet>
      <dgm:spPr/>
    </dgm:pt>
    <dgm:pt modelId="{927D55F6-8562-405A-A906-DCFB95105682}" type="pres">
      <dgm:prSet presAssocID="{099A7DBD-10FE-4D54-9570-3A5DAF186206}" presName="compNode" presStyleCnt="0"/>
      <dgm:spPr/>
    </dgm:pt>
    <dgm:pt modelId="{88585BB6-91FC-4090-8200-55192B02B3ED}" type="pres">
      <dgm:prSet presAssocID="{099A7DBD-10FE-4D54-9570-3A5DAF186206}" presName="bgRect" presStyleLbl="bgShp" presStyleIdx="0" presStyleCnt="4"/>
      <dgm:spPr/>
    </dgm:pt>
    <dgm:pt modelId="{7487AEEC-9E40-44FA-963E-6AE1CF5A19FB}" type="pres">
      <dgm:prSet presAssocID="{099A7DBD-10FE-4D54-9570-3A5DAF18620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ciduous tree"/>
        </a:ext>
      </dgm:extLst>
    </dgm:pt>
    <dgm:pt modelId="{1369FF1C-2947-4886-83C0-D2BC9E2FBF1E}" type="pres">
      <dgm:prSet presAssocID="{099A7DBD-10FE-4D54-9570-3A5DAF186206}" presName="spaceRect" presStyleCnt="0"/>
      <dgm:spPr/>
    </dgm:pt>
    <dgm:pt modelId="{E88C52F8-A232-426C-B5B2-D92DD0A4903A}" type="pres">
      <dgm:prSet presAssocID="{099A7DBD-10FE-4D54-9570-3A5DAF186206}" presName="parTx" presStyleLbl="revTx" presStyleIdx="0" presStyleCnt="4">
        <dgm:presLayoutVars>
          <dgm:chMax val="0"/>
          <dgm:chPref val="0"/>
        </dgm:presLayoutVars>
      </dgm:prSet>
      <dgm:spPr/>
    </dgm:pt>
    <dgm:pt modelId="{0FCF06DA-4F30-4A81-8E01-3A7F9A4C31FB}" type="pres">
      <dgm:prSet presAssocID="{4B92B975-F7E6-451F-9A71-55A30F0269F5}" presName="sibTrans" presStyleCnt="0"/>
      <dgm:spPr/>
    </dgm:pt>
    <dgm:pt modelId="{4A57BB02-CE51-4A3D-BDA9-C6A7A5C24642}" type="pres">
      <dgm:prSet presAssocID="{E649905E-0F08-4CD1-941F-AE5644A21FA3}" presName="compNode" presStyleCnt="0"/>
      <dgm:spPr/>
    </dgm:pt>
    <dgm:pt modelId="{D7B25686-0C9C-4647-A815-7B4C412164FD}" type="pres">
      <dgm:prSet presAssocID="{E649905E-0F08-4CD1-941F-AE5644A21FA3}" presName="bgRect" presStyleLbl="bgShp" presStyleIdx="1" presStyleCnt="4"/>
      <dgm:spPr/>
    </dgm:pt>
    <dgm:pt modelId="{0D7EA169-7D9B-4E3B-8BEA-75B91DDF84D3}" type="pres">
      <dgm:prSet presAssocID="{E649905E-0F08-4CD1-941F-AE5644A21FA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a:ext>
      </dgm:extLst>
    </dgm:pt>
    <dgm:pt modelId="{23D55DE3-DC6A-4920-9C90-CDE789CBA208}" type="pres">
      <dgm:prSet presAssocID="{E649905E-0F08-4CD1-941F-AE5644A21FA3}" presName="spaceRect" presStyleCnt="0"/>
      <dgm:spPr/>
    </dgm:pt>
    <dgm:pt modelId="{B39ABD88-4733-414C-BEDE-B68257548B80}" type="pres">
      <dgm:prSet presAssocID="{E649905E-0F08-4CD1-941F-AE5644A21FA3}" presName="parTx" presStyleLbl="revTx" presStyleIdx="1" presStyleCnt="4">
        <dgm:presLayoutVars>
          <dgm:chMax val="0"/>
          <dgm:chPref val="0"/>
        </dgm:presLayoutVars>
      </dgm:prSet>
      <dgm:spPr/>
    </dgm:pt>
    <dgm:pt modelId="{4CA2200C-DC2B-4159-92DB-A854F67446D5}" type="pres">
      <dgm:prSet presAssocID="{F160A642-8DB5-4DBA-88ED-3DA7FAAA1FED}" presName="sibTrans" presStyleCnt="0"/>
      <dgm:spPr/>
    </dgm:pt>
    <dgm:pt modelId="{2CC96936-FFE5-4E2D-BB08-BC87996D9860}" type="pres">
      <dgm:prSet presAssocID="{EFCD8A7D-C7A5-4F1B-8878-BFF8809176D8}" presName="compNode" presStyleCnt="0"/>
      <dgm:spPr/>
    </dgm:pt>
    <dgm:pt modelId="{56597208-B5C0-4EC6-944C-D43C644C436B}" type="pres">
      <dgm:prSet presAssocID="{EFCD8A7D-C7A5-4F1B-8878-BFF8809176D8}" presName="bgRect" presStyleLbl="bgShp" presStyleIdx="2" presStyleCnt="4"/>
      <dgm:spPr/>
    </dgm:pt>
    <dgm:pt modelId="{3B46714B-FB58-42B3-89A2-40E7DCF460FB}" type="pres">
      <dgm:prSet presAssocID="{EFCD8A7D-C7A5-4F1B-8878-BFF8809176D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ABA2CDF7-6D9E-47A7-887B-4D00E43A2583}" type="pres">
      <dgm:prSet presAssocID="{EFCD8A7D-C7A5-4F1B-8878-BFF8809176D8}" presName="spaceRect" presStyleCnt="0"/>
      <dgm:spPr/>
    </dgm:pt>
    <dgm:pt modelId="{04BCFF1E-85EE-4A72-B61F-99798D291A86}" type="pres">
      <dgm:prSet presAssocID="{EFCD8A7D-C7A5-4F1B-8878-BFF8809176D8}" presName="parTx" presStyleLbl="revTx" presStyleIdx="2" presStyleCnt="4">
        <dgm:presLayoutVars>
          <dgm:chMax val="0"/>
          <dgm:chPref val="0"/>
        </dgm:presLayoutVars>
      </dgm:prSet>
      <dgm:spPr/>
    </dgm:pt>
    <dgm:pt modelId="{16E2F6E4-B3B1-483B-889B-1B59AB3893E8}" type="pres">
      <dgm:prSet presAssocID="{EFDE62CC-1480-4E9B-A952-E8444F0C1EB4}" presName="sibTrans" presStyleCnt="0"/>
      <dgm:spPr/>
    </dgm:pt>
    <dgm:pt modelId="{662F1256-97A1-46AC-A39E-F70238CDBE3B}" type="pres">
      <dgm:prSet presAssocID="{EEBBA8D4-D764-4908-A7E3-DE3A8B875FBE}" presName="compNode" presStyleCnt="0"/>
      <dgm:spPr/>
    </dgm:pt>
    <dgm:pt modelId="{466790AC-0B33-4491-AF1A-9B83F45C898B}" type="pres">
      <dgm:prSet presAssocID="{EEBBA8D4-D764-4908-A7E3-DE3A8B875FBE}" presName="bgRect" presStyleLbl="bgShp" presStyleIdx="3" presStyleCnt="4"/>
      <dgm:spPr/>
    </dgm:pt>
    <dgm:pt modelId="{72FF7392-0203-4356-943F-5089ABD7774E}" type="pres">
      <dgm:prSet presAssocID="{EEBBA8D4-D764-4908-A7E3-DE3A8B875FB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utral Face with No Fill"/>
        </a:ext>
      </dgm:extLst>
    </dgm:pt>
    <dgm:pt modelId="{2C86CBB7-56AF-4156-90D5-C56D38630F7C}" type="pres">
      <dgm:prSet presAssocID="{EEBBA8D4-D764-4908-A7E3-DE3A8B875FBE}" presName="spaceRect" presStyleCnt="0"/>
      <dgm:spPr/>
    </dgm:pt>
    <dgm:pt modelId="{BC1CE3A3-2637-468A-ADE7-48F1B607D63B}" type="pres">
      <dgm:prSet presAssocID="{EEBBA8D4-D764-4908-A7E3-DE3A8B875FBE}" presName="parTx" presStyleLbl="revTx" presStyleIdx="3" presStyleCnt="4">
        <dgm:presLayoutVars>
          <dgm:chMax val="0"/>
          <dgm:chPref val="0"/>
        </dgm:presLayoutVars>
      </dgm:prSet>
      <dgm:spPr/>
    </dgm:pt>
  </dgm:ptLst>
  <dgm:cxnLst>
    <dgm:cxn modelId="{123ED20F-E427-4480-AD04-E0D0E2D2B94A}" srcId="{13F7C2E8-5732-4C02-854D-428A937E96F4}" destId="{EEBBA8D4-D764-4908-A7E3-DE3A8B875FBE}" srcOrd="3" destOrd="0" parTransId="{BD2D88B2-99D3-42C2-8A3D-CC11E39193DF}" sibTransId="{67402051-4B57-4A4E-84C8-9A70B0841FAC}"/>
    <dgm:cxn modelId="{7F383E1D-BDC6-432F-A6AF-49541F342349}" type="presOf" srcId="{13F7C2E8-5732-4C02-854D-428A937E96F4}" destId="{3B3345AB-E114-47FF-ACF1-2A1AE01AB16D}" srcOrd="0" destOrd="0" presId="urn:microsoft.com/office/officeart/2018/2/layout/IconVerticalSolidList"/>
    <dgm:cxn modelId="{C3A8AF21-D764-467A-9260-111CDAEDFE3D}" type="presOf" srcId="{EFCD8A7D-C7A5-4F1B-8878-BFF8809176D8}" destId="{04BCFF1E-85EE-4A72-B61F-99798D291A86}" srcOrd="0" destOrd="0" presId="urn:microsoft.com/office/officeart/2018/2/layout/IconVerticalSolidList"/>
    <dgm:cxn modelId="{6A53CE96-4227-4CA9-882B-07906D801399}" srcId="{13F7C2E8-5732-4C02-854D-428A937E96F4}" destId="{EFCD8A7D-C7A5-4F1B-8878-BFF8809176D8}" srcOrd="2" destOrd="0" parTransId="{C2A22423-A7A3-4144-9894-1704F5E58718}" sibTransId="{EFDE62CC-1480-4E9B-A952-E8444F0C1EB4}"/>
    <dgm:cxn modelId="{63015BD2-DA64-4649-B75D-565509174A37}" type="presOf" srcId="{099A7DBD-10FE-4D54-9570-3A5DAF186206}" destId="{E88C52F8-A232-426C-B5B2-D92DD0A4903A}" srcOrd="0" destOrd="0" presId="urn:microsoft.com/office/officeart/2018/2/layout/IconVerticalSolidList"/>
    <dgm:cxn modelId="{9B9990D4-CE93-4130-A67A-96F8B32E5E81}" srcId="{13F7C2E8-5732-4C02-854D-428A937E96F4}" destId="{E649905E-0F08-4CD1-941F-AE5644A21FA3}" srcOrd="1" destOrd="0" parTransId="{0A4D1CC2-1750-46B7-B184-DEB5EFF1F5FD}" sibTransId="{F160A642-8DB5-4DBA-88ED-3DA7FAAA1FED}"/>
    <dgm:cxn modelId="{025131DA-682B-4E4D-9990-7F06970BC173}" type="presOf" srcId="{EEBBA8D4-D764-4908-A7E3-DE3A8B875FBE}" destId="{BC1CE3A3-2637-468A-ADE7-48F1B607D63B}" srcOrd="0" destOrd="0" presId="urn:microsoft.com/office/officeart/2018/2/layout/IconVerticalSolidList"/>
    <dgm:cxn modelId="{645947DE-241E-46D3-9F4B-AD5AF11F51A4}" type="presOf" srcId="{E649905E-0F08-4CD1-941F-AE5644A21FA3}" destId="{B39ABD88-4733-414C-BEDE-B68257548B80}" srcOrd="0" destOrd="0" presId="urn:microsoft.com/office/officeart/2018/2/layout/IconVerticalSolidList"/>
    <dgm:cxn modelId="{F568A5F8-750B-4659-B78B-81783EFA1588}" srcId="{13F7C2E8-5732-4C02-854D-428A937E96F4}" destId="{099A7DBD-10FE-4D54-9570-3A5DAF186206}" srcOrd="0" destOrd="0" parTransId="{483AC95B-9EBF-4B8B-B262-8F19996B57F2}" sibTransId="{4B92B975-F7E6-451F-9A71-55A30F0269F5}"/>
    <dgm:cxn modelId="{1958A08B-378E-471C-9979-4697A528CDCC}" type="presParOf" srcId="{3B3345AB-E114-47FF-ACF1-2A1AE01AB16D}" destId="{927D55F6-8562-405A-A906-DCFB95105682}" srcOrd="0" destOrd="0" presId="urn:microsoft.com/office/officeart/2018/2/layout/IconVerticalSolidList"/>
    <dgm:cxn modelId="{39BD391F-302E-40D6-887A-FF90CAB4C6FB}" type="presParOf" srcId="{927D55F6-8562-405A-A906-DCFB95105682}" destId="{88585BB6-91FC-4090-8200-55192B02B3ED}" srcOrd="0" destOrd="0" presId="urn:microsoft.com/office/officeart/2018/2/layout/IconVerticalSolidList"/>
    <dgm:cxn modelId="{A5196E76-896B-4D88-B131-14295BF842EE}" type="presParOf" srcId="{927D55F6-8562-405A-A906-DCFB95105682}" destId="{7487AEEC-9E40-44FA-963E-6AE1CF5A19FB}" srcOrd="1" destOrd="0" presId="urn:microsoft.com/office/officeart/2018/2/layout/IconVerticalSolidList"/>
    <dgm:cxn modelId="{707E47D5-B472-444C-8F67-B96A308407EC}" type="presParOf" srcId="{927D55F6-8562-405A-A906-DCFB95105682}" destId="{1369FF1C-2947-4886-83C0-D2BC9E2FBF1E}" srcOrd="2" destOrd="0" presId="urn:microsoft.com/office/officeart/2018/2/layout/IconVerticalSolidList"/>
    <dgm:cxn modelId="{0433DEFB-2078-4E9F-A2C0-773EC768673A}" type="presParOf" srcId="{927D55F6-8562-405A-A906-DCFB95105682}" destId="{E88C52F8-A232-426C-B5B2-D92DD0A4903A}" srcOrd="3" destOrd="0" presId="urn:microsoft.com/office/officeart/2018/2/layout/IconVerticalSolidList"/>
    <dgm:cxn modelId="{C477745E-2ADD-4661-8512-B5181D9C8B4F}" type="presParOf" srcId="{3B3345AB-E114-47FF-ACF1-2A1AE01AB16D}" destId="{0FCF06DA-4F30-4A81-8E01-3A7F9A4C31FB}" srcOrd="1" destOrd="0" presId="urn:microsoft.com/office/officeart/2018/2/layout/IconVerticalSolidList"/>
    <dgm:cxn modelId="{4BD9F559-BA20-4573-A658-C400A04A83B1}" type="presParOf" srcId="{3B3345AB-E114-47FF-ACF1-2A1AE01AB16D}" destId="{4A57BB02-CE51-4A3D-BDA9-C6A7A5C24642}" srcOrd="2" destOrd="0" presId="urn:microsoft.com/office/officeart/2018/2/layout/IconVerticalSolidList"/>
    <dgm:cxn modelId="{2529426B-EBBC-4124-813B-3AF38308767F}" type="presParOf" srcId="{4A57BB02-CE51-4A3D-BDA9-C6A7A5C24642}" destId="{D7B25686-0C9C-4647-A815-7B4C412164FD}" srcOrd="0" destOrd="0" presId="urn:microsoft.com/office/officeart/2018/2/layout/IconVerticalSolidList"/>
    <dgm:cxn modelId="{6DAC7D41-DC39-47E9-9744-49A17A2CE862}" type="presParOf" srcId="{4A57BB02-CE51-4A3D-BDA9-C6A7A5C24642}" destId="{0D7EA169-7D9B-4E3B-8BEA-75B91DDF84D3}" srcOrd="1" destOrd="0" presId="urn:microsoft.com/office/officeart/2018/2/layout/IconVerticalSolidList"/>
    <dgm:cxn modelId="{171C79B4-50DF-4298-9F3F-EC2BC8131946}" type="presParOf" srcId="{4A57BB02-CE51-4A3D-BDA9-C6A7A5C24642}" destId="{23D55DE3-DC6A-4920-9C90-CDE789CBA208}" srcOrd="2" destOrd="0" presId="urn:microsoft.com/office/officeart/2018/2/layout/IconVerticalSolidList"/>
    <dgm:cxn modelId="{2F989709-2EF8-497E-A77D-2B1760B76875}" type="presParOf" srcId="{4A57BB02-CE51-4A3D-BDA9-C6A7A5C24642}" destId="{B39ABD88-4733-414C-BEDE-B68257548B80}" srcOrd="3" destOrd="0" presId="urn:microsoft.com/office/officeart/2018/2/layout/IconVerticalSolidList"/>
    <dgm:cxn modelId="{38733573-C41D-4BE1-A218-3F5EE9F8F90F}" type="presParOf" srcId="{3B3345AB-E114-47FF-ACF1-2A1AE01AB16D}" destId="{4CA2200C-DC2B-4159-92DB-A854F67446D5}" srcOrd="3" destOrd="0" presId="urn:microsoft.com/office/officeart/2018/2/layout/IconVerticalSolidList"/>
    <dgm:cxn modelId="{5B2B4C44-2504-4D7C-9108-19F3D810150C}" type="presParOf" srcId="{3B3345AB-E114-47FF-ACF1-2A1AE01AB16D}" destId="{2CC96936-FFE5-4E2D-BB08-BC87996D9860}" srcOrd="4" destOrd="0" presId="urn:microsoft.com/office/officeart/2018/2/layout/IconVerticalSolidList"/>
    <dgm:cxn modelId="{BBBBC792-F80A-43FA-8546-FBE9AC92E1BF}" type="presParOf" srcId="{2CC96936-FFE5-4E2D-BB08-BC87996D9860}" destId="{56597208-B5C0-4EC6-944C-D43C644C436B}" srcOrd="0" destOrd="0" presId="urn:microsoft.com/office/officeart/2018/2/layout/IconVerticalSolidList"/>
    <dgm:cxn modelId="{F47F725E-529A-49F2-B2FB-B20B214A33F0}" type="presParOf" srcId="{2CC96936-FFE5-4E2D-BB08-BC87996D9860}" destId="{3B46714B-FB58-42B3-89A2-40E7DCF460FB}" srcOrd="1" destOrd="0" presId="urn:microsoft.com/office/officeart/2018/2/layout/IconVerticalSolidList"/>
    <dgm:cxn modelId="{B93F283A-15A5-4F54-A43E-FCF8599C75E4}" type="presParOf" srcId="{2CC96936-FFE5-4E2D-BB08-BC87996D9860}" destId="{ABA2CDF7-6D9E-47A7-887B-4D00E43A2583}" srcOrd="2" destOrd="0" presId="urn:microsoft.com/office/officeart/2018/2/layout/IconVerticalSolidList"/>
    <dgm:cxn modelId="{41DE41B1-D5F7-4888-BA35-D8473ED6D8D7}" type="presParOf" srcId="{2CC96936-FFE5-4E2D-BB08-BC87996D9860}" destId="{04BCFF1E-85EE-4A72-B61F-99798D291A86}" srcOrd="3" destOrd="0" presId="urn:microsoft.com/office/officeart/2018/2/layout/IconVerticalSolidList"/>
    <dgm:cxn modelId="{F649032C-D427-4EB5-9EC2-3D101582A63B}" type="presParOf" srcId="{3B3345AB-E114-47FF-ACF1-2A1AE01AB16D}" destId="{16E2F6E4-B3B1-483B-889B-1B59AB3893E8}" srcOrd="5" destOrd="0" presId="urn:microsoft.com/office/officeart/2018/2/layout/IconVerticalSolidList"/>
    <dgm:cxn modelId="{ED079A4F-FD7A-4A44-B505-D1FF41062D64}" type="presParOf" srcId="{3B3345AB-E114-47FF-ACF1-2A1AE01AB16D}" destId="{662F1256-97A1-46AC-A39E-F70238CDBE3B}" srcOrd="6" destOrd="0" presId="urn:microsoft.com/office/officeart/2018/2/layout/IconVerticalSolidList"/>
    <dgm:cxn modelId="{3781A1D6-2579-4056-83AB-29BCCCEFF713}" type="presParOf" srcId="{662F1256-97A1-46AC-A39E-F70238CDBE3B}" destId="{466790AC-0B33-4491-AF1A-9B83F45C898B}" srcOrd="0" destOrd="0" presId="urn:microsoft.com/office/officeart/2018/2/layout/IconVerticalSolidList"/>
    <dgm:cxn modelId="{FB8B08E4-0B10-46BA-9099-295C3410CEFD}" type="presParOf" srcId="{662F1256-97A1-46AC-A39E-F70238CDBE3B}" destId="{72FF7392-0203-4356-943F-5089ABD7774E}" srcOrd="1" destOrd="0" presId="urn:microsoft.com/office/officeart/2018/2/layout/IconVerticalSolidList"/>
    <dgm:cxn modelId="{AAD55403-9F31-4081-BECD-B048451B523F}" type="presParOf" srcId="{662F1256-97A1-46AC-A39E-F70238CDBE3B}" destId="{2C86CBB7-56AF-4156-90D5-C56D38630F7C}" srcOrd="2" destOrd="0" presId="urn:microsoft.com/office/officeart/2018/2/layout/IconVerticalSolidList"/>
    <dgm:cxn modelId="{8EFD8651-9394-442C-A49F-AE49DB22D2F0}" type="presParOf" srcId="{662F1256-97A1-46AC-A39E-F70238CDBE3B}" destId="{BC1CE3A3-2637-468A-ADE7-48F1B607D63B}"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F0FE8AE-628E-4B12-A980-3D8FF508707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5446D8E-DCDE-4EF6-8525-1B06387C7FC7}">
      <dgm:prSet/>
      <dgm:spPr/>
      <dgm:t>
        <a:bodyPr/>
        <a:lstStyle/>
        <a:p>
          <a:r>
            <a:rPr lang="en-US"/>
            <a:t>Kohavi, "Scaling Up the Accuracy of Naive-Bayes Classifiers: A Decision-Tree Hybrid.", Proceedings of the Second International Conference on Knowledge Discovery and Data Mining.</a:t>
          </a:r>
        </a:p>
      </dgm:t>
    </dgm:pt>
    <dgm:pt modelId="{CBB0F43B-B971-4C34-BA27-CF22BF5CFE0C}" type="parTrans" cxnId="{F07E4A34-0797-463F-B135-CE9B904D58E8}">
      <dgm:prSet/>
      <dgm:spPr/>
      <dgm:t>
        <a:bodyPr/>
        <a:lstStyle/>
        <a:p>
          <a:endParaRPr lang="en-US"/>
        </a:p>
      </dgm:t>
    </dgm:pt>
    <dgm:pt modelId="{682E7118-0A4F-4026-B6E3-58BC57470F8F}" type="sibTrans" cxnId="{F07E4A34-0797-463F-B135-CE9B904D58E8}">
      <dgm:prSet/>
      <dgm:spPr/>
      <dgm:t>
        <a:bodyPr/>
        <a:lstStyle/>
        <a:p>
          <a:endParaRPr lang="en-US"/>
        </a:p>
      </dgm:t>
    </dgm:pt>
    <dgm:pt modelId="{E90453A7-FC49-4AA1-A61F-3674A1F9F743}">
      <dgm:prSet/>
      <dgm:spPr/>
      <dgm:t>
        <a:bodyPr/>
        <a:lstStyle/>
        <a:p>
          <a:r>
            <a:rPr lang="en-US"/>
            <a:t>Landmark paper which began the study into Census Income classification.</a:t>
          </a:r>
        </a:p>
      </dgm:t>
    </dgm:pt>
    <dgm:pt modelId="{EF73D8CE-0EFB-48E2-95F0-8BC8DC6CBA68}" type="parTrans" cxnId="{E746454B-36BA-43AF-8F5B-4E9E472ECDFD}">
      <dgm:prSet/>
      <dgm:spPr/>
      <dgm:t>
        <a:bodyPr/>
        <a:lstStyle/>
        <a:p>
          <a:endParaRPr lang="en-US"/>
        </a:p>
      </dgm:t>
    </dgm:pt>
    <dgm:pt modelId="{18812B22-26CB-4ED6-8490-2D3876E50D1D}" type="sibTrans" cxnId="{E746454B-36BA-43AF-8F5B-4E9E472ECDFD}">
      <dgm:prSet/>
      <dgm:spPr/>
      <dgm:t>
        <a:bodyPr/>
        <a:lstStyle/>
        <a:p>
          <a:endParaRPr lang="en-US"/>
        </a:p>
      </dgm:t>
    </dgm:pt>
    <dgm:pt modelId="{5F307416-EC98-4194-AF9F-AB4AE0567CBA}">
      <dgm:prSet/>
      <dgm:spPr/>
      <dgm:t>
        <a:bodyPr/>
        <a:lstStyle/>
        <a:p>
          <a:r>
            <a:rPr lang="en-US"/>
            <a:t>Chakrabarty, “A Statistical Approach to Adult Census Income Level Prediction.” </a:t>
          </a:r>
        </a:p>
      </dgm:t>
    </dgm:pt>
    <dgm:pt modelId="{57845E6C-EB2B-4626-8414-F3D54362D41B}" type="parTrans" cxnId="{EC22AF45-05AE-4B9D-AF9B-54E02CF09CCE}">
      <dgm:prSet/>
      <dgm:spPr/>
      <dgm:t>
        <a:bodyPr/>
        <a:lstStyle/>
        <a:p>
          <a:endParaRPr lang="en-US"/>
        </a:p>
      </dgm:t>
    </dgm:pt>
    <dgm:pt modelId="{9928576D-3765-44F9-937D-F04C7C402B00}" type="sibTrans" cxnId="{EC22AF45-05AE-4B9D-AF9B-54E02CF09CCE}">
      <dgm:prSet/>
      <dgm:spPr/>
      <dgm:t>
        <a:bodyPr/>
        <a:lstStyle/>
        <a:p>
          <a:endParaRPr lang="en-US"/>
        </a:p>
      </dgm:t>
    </dgm:pt>
    <dgm:pt modelId="{11E2B991-A9C9-46F7-AE2C-AC4E9E84F857}">
      <dgm:prSet/>
      <dgm:spPr/>
      <dgm:t>
        <a:bodyPr/>
        <a:lstStyle/>
        <a:p>
          <a:r>
            <a:rPr lang="en-US"/>
            <a:t>Recent paper which set the current record with this dataset at 88.16%. </a:t>
          </a:r>
        </a:p>
      </dgm:t>
    </dgm:pt>
    <dgm:pt modelId="{87F5B758-2247-4229-B68B-C7B8E22AF736}" type="parTrans" cxnId="{A85A46B3-54FF-487B-AD2E-0B033144B549}">
      <dgm:prSet/>
      <dgm:spPr/>
      <dgm:t>
        <a:bodyPr/>
        <a:lstStyle/>
        <a:p>
          <a:endParaRPr lang="en-US"/>
        </a:p>
      </dgm:t>
    </dgm:pt>
    <dgm:pt modelId="{B8D14472-4AE3-4A0D-8279-F84FA9E2CA73}" type="sibTrans" cxnId="{A85A46B3-54FF-487B-AD2E-0B033144B549}">
      <dgm:prSet/>
      <dgm:spPr/>
      <dgm:t>
        <a:bodyPr/>
        <a:lstStyle/>
        <a:p>
          <a:endParaRPr lang="en-US"/>
        </a:p>
      </dgm:t>
    </dgm:pt>
    <dgm:pt modelId="{C901ADDF-9ADE-43EB-A741-916823E94ACB}" type="pres">
      <dgm:prSet presAssocID="{8F0FE8AE-628E-4B12-A980-3D8FF5087078}" presName="linear" presStyleCnt="0">
        <dgm:presLayoutVars>
          <dgm:animLvl val="lvl"/>
          <dgm:resizeHandles val="exact"/>
        </dgm:presLayoutVars>
      </dgm:prSet>
      <dgm:spPr/>
    </dgm:pt>
    <dgm:pt modelId="{4BB75359-685E-4A57-A852-CDDC426A156E}" type="pres">
      <dgm:prSet presAssocID="{45446D8E-DCDE-4EF6-8525-1B06387C7FC7}" presName="parentText" presStyleLbl="node1" presStyleIdx="0" presStyleCnt="2">
        <dgm:presLayoutVars>
          <dgm:chMax val="0"/>
          <dgm:bulletEnabled val="1"/>
        </dgm:presLayoutVars>
      </dgm:prSet>
      <dgm:spPr/>
    </dgm:pt>
    <dgm:pt modelId="{B3DF03AC-14C8-4DA2-893B-3AB51FD08EFD}" type="pres">
      <dgm:prSet presAssocID="{45446D8E-DCDE-4EF6-8525-1B06387C7FC7}" presName="childText" presStyleLbl="revTx" presStyleIdx="0" presStyleCnt="2">
        <dgm:presLayoutVars>
          <dgm:bulletEnabled val="1"/>
        </dgm:presLayoutVars>
      </dgm:prSet>
      <dgm:spPr/>
    </dgm:pt>
    <dgm:pt modelId="{1E565929-1459-4159-959A-0060666531C7}" type="pres">
      <dgm:prSet presAssocID="{5F307416-EC98-4194-AF9F-AB4AE0567CBA}" presName="parentText" presStyleLbl="node1" presStyleIdx="1" presStyleCnt="2">
        <dgm:presLayoutVars>
          <dgm:chMax val="0"/>
          <dgm:bulletEnabled val="1"/>
        </dgm:presLayoutVars>
      </dgm:prSet>
      <dgm:spPr/>
    </dgm:pt>
    <dgm:pt modelId="{11514587-6037-4ACF-9C4C-EF356D6D77DD}" type="pres">
      <dgm:prSet presAssocID="{5F307416-EC98-4194-AF9F-AB4AE0567CBA}" presName="childText" presStyleLbl="revTx" presStyleIdx="1" presStyleCnt="2">
        <dgm:presLayoutVars>
          <dgm:bulletEnabled val="1"/>
        </dgm:presLayoutVars>
      </dgm:prSet>
      <dgm:spPr/>
    </dgm:pt>
  </dgm:ptLst>
  <dgm:cxnLst>
    <dgm:cxn modelId="{7247C11C-E2F5-4443-BA83-4C834432B5F1}" type="presOf" srcId="{8F0FE8AE-628E-4B12-A980-3D8FF5087078}" destId="{C901ADDF-9ADE-43EB-A741-916823E94ACB}" srcOrd="0" destOrd="0" presId="urn:microsoft.com/office/officeart/2005/8/layout/vList2"/>
    <dgm:cxn modelId="{32AADC25-D8CB-45AA-A1D7-A8605B532469}" type="presOf" srcId="{11E2B991-A9C9-46F7-AE2C-AC4E9E84F857}" destId="{11514587-6037-4ACF-9C4C-EF356D6D77DD}" srcOrd="0" destOrd="0" presId="urn:microsoft.com/office/officeart/2005/8/layout/vList2"/>
    <dgm:cxn modelId="{2BE93D30-4F3B-4E39-BE45-C95B8ECF5610}" type="presOf" srcId="{5F307416-EC98-4194-AF9F-AB4AE0567CBA}" destId="{1E565929-1459-4159-959A-0060666531C7}" srcOrd="0" destOrd="0" presId="urn:microsoft.com/office/officeart/2005/8/layout/vList2"/>
    <dgm:cxn modelId="{F07E4A34-0797-463F-B135-CE9B904D58E8}" srcId="{8F0FE8AE-628E-4B12-A980-3D8FF5087078}" destId="{45446D8E-DCDE-4EF6-8525-1B06387C7FC7}" srcOrd="0" destOrd="0" parTransId="{CBB0F43B-B971-4C34-BA27-CF22BF5CFE0C}" sibTransId="{682E7118-0A4F-4026-B6E3-58BC57470F8F}"/>
    <dgm:cxn modelId="{EC22AF45-05AE-4B9D-AF9B-54E02CF09CCE}" srcId="{8F0FE8AE-628E-4B12-A980-3D8FF5087078}" destId="{5F307416-EC98-4194-AF9F-AB4AE0567CBA}" srcOrd="1" destOrd="0" parTransId="{57845E6C-EB2B-4626-8414-F3D54362D41B}" sibTransId="{9928576D-3765-44F9-937D-F04C7C402B00}"/>
    <dgm:cxn modelId="{E746454B-36BA-43AF-8F5B-4E9E472ECDFD}" srcId="{45446D8E-DCDE-4EF6-8525-1B06387C7FC7}" destId="{E90453A7-FC49-4AA1-A61F-3674A1F9F743}" srcOrd="0" destOrd="0" parTransId="{EF73D8CE-0EFB-48E2-95F0-8BC8DC6CBA68}" sibTransId="{18812B22-26CB-4ED6-8490-2D3876E50D1D}"/>
    <dgm:cxn modelId="{A4B6204D-376F-4330-A12B-743E936E2725}" type="presOf" srcId="{E90453A7-FC49-4AA1-A61F-3674A1F9F743}" destId="{B3DF03AC-14C8-4DA2-893B-3AB51FD08EFD}" srcOrd="0" destOrd="0" presId="urn:microsoft.com/office/officeart/2005/8/layout/vList2"/>
    <dgm:cxn modelId="{6D3F1BAD-22F4-45F1-9653-28EA909309D7}" type="presOf" srcId="{45446D8E-DCDE-4EF6-8525-1B06387C7FC7}" destId="{4BB75359-685E-4A57-A852-CDDC426A156E}" srcOrd="0" destOrd="0" presId="urn:microsoft.com/office/officeart/2005/8/layout/vList2"/>
    <dgm:cxn modelId="{A85A46B3-54FF-487B-AD2E-0B033144B549}" srcId="{5F307416-EC98-4194-AF9F-AB4AE0567CBA}" destId="{11E2B991-A9C9-46F7-AE2C-AC4E9E84F857}" srcOrd="0" destOrd="0" parTransId="{87F5B758-2247-4229-B68B-C7B8E22AF736}" sibTransId="{B8D14472-4AE3-4A0D-8279-F84FA9E2CA73}"/>
    <dgm:cxn modelId="{8791EA1D-1759-4A45-BF1B-D162771AC087}" type="presParOf" srcId="{C901ADDF-9ADE-43EB-A741-916823E94ACB}" destId="{4BB75359-685E-4A57-A852-CDDC426A156E}" srcOrd="0" destOrd="0" presId="urn:microsoft.com/office/officeart/2005/8/layout/vList2"/>
    <dgm:cxn modelId="{9EAA1193-2248-4688-9A3E-610DFCF37861}" type="presParOf" srcId="{C901ADDF-9ADE-43EB-A741-916823E94ACB}" destId="{B3DF03AC-14C8-4DA2-893B-3AB51FD08EFD}" srcOrd="1" destOrd="0" presId="urn:microsoft.com/office/officeart/2005/8/layout/vList2"/>
    <dgm:cxn modelId="{1B59054A-7FA2-4A65-A4F0-BF5A053C93DC}" type="presParOf" srcId="{C901ADDF-9ADE-43EB-A741-916823E94ACB}" destId="{1E565929-1459-4159-959A-0060666531C7}" srcOrd="2" destOrd="0" presId="urn:microsoft.com/office/officeart/2005/8/layout/vList2"/>
    <dgm:cxn modelId="{DFA98AB2-4A45-46F9-B1C3-576261B0247E}" type="presParOf" srcId="{C901ADDF-9ADE-43EB-A741-916823E94ACB}" destId="{11514587-6037-4ACF-9C4C-EF356D6D77D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4AB856-B3E8-41B4-83E2-F3F7A2CDDD84}">
      <dsp:nvSpPr>
        <dsp:cNvPr id="0" name=""/>
        <dsp:cNvSpPr/>
      </dsp:nvSpPr>
      <dsp:spPr>
        <a:xfrm>
          <a:off x="1781" y="350809"/>
          <a:ext cx="843117" cy="8431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15049EA-8911-4550-A1A0-9ACBA8F0625D}">
      <dsp:nvSpPr>
        <dsp:cNvPr id="0" name=""/>
        <dsp:cNvSpPr/>
      </dsp:nvSpPr>
      <dsp:spPr>
        <a:xfrm>
          <a:off x="1781" y="1325462"/>
          <a:ext cx="2408906" cy="1382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Studying Census data allows economists to grasp the driving forces behind Income.</a:t>
          </a:r>
        </a:p>
      </dsp:txBody>
      <dsp:txXfrm>
        <a:off x="1781" y="1325462"/>
        <a:ext cx="2408906" cy="1382062"/>
      </dsp:txXfrm>
    </dsp:sp>
    <dsp:sp modelId="{D268F4DB-40A7-4BA8-A3C1-DCFE76E9CFE8}">
      <dsp:nvSpPr>
        <dsp:cNvPr id="0" name=""/>
        <dsp:cNvSpPr/>
      </dsp:nvSpPr>
      <dsp:spPr>
        <a:xfrm>
          <a:off x="1781" y="2768703"/>
          <a:ext cx="2408906" cy="641065"/>
        </a:xfrm>
        <a:prstGeom prst="rect">
          <a:avLst/>
        </a:prstGeom>
        <a:noFill/>
        <a:ln>
          <a:noFill/>
        </a:ln>
        <a:effectLst/>
      </dsp:spPr>
      <dsp:style>
        <a:lnRef idx="0">
          <a:scrgbClr r="0" g="0" b="0"/>
        </a:lnRef>
        <a:fillRef idx="0">
          <a:scrgbClr r="0" g="0" b="0"/>
        </a:fillRef>
        <a:effectRef idx="0">
          <a:scrgbClr r="0" g="0" b="0"/>
        </a:effectRef>
        <a:fontRef idx="minor"/>
      </dsp:style>
    </dsp:sp>
    <dsp:sp modelId="{52BB33DE-1576-4089-B649-EBD7652F8F13}">
      <dsp:nvSpPr>
        <dsp:cNvPr id="0" name=""/>
        <dsp:cNvSpPr/>
      </dsp:nvSpPr>
      <dsp:spPr>
        <a:xfrm>
          <a:off x="2832245" y="350809"/>
          <a:ext cx="843117" cy="8431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B6988C1-368C-4F1E-A46D-451A55191FF8}">
      <dsp:nvSpPr>
        <dsp:cNvPr id="0" name=""/>
        <dsp:cNvSpPr/>
      </dsp:nvSpPr>
      <dsp:spPr>
        <a:xfrm>
          <a:off x="2832245" y="1325462"/>
          <a:ext cx="2408906" cy="1382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Our goal was to regress two factor income levels: “&lt;=$50K” and “&gt;$50K” and identify the most critical variables to predict annual income thresholds. Some of the most effective variables included were:</a:t>
          </a:r>
        </a:p>
      </dsp:txBody>
      <dsp:txXfrm>
        <a:off x="2832245" y="1325462"/>
        <a:ext cx="2408906" cy="1382062"/>
      </dsp:txXfrm>
    </dsp:sp>
    <dsp:sp modelId="{5DF856D7-CDA2-4733-A141-4E01D7C22CF5}">
      <dsp:nvSpPr>
        <dsp:cNvPr id="0" name=""/>
        <dsp:cNvSpPr/>
      </dsp:nvSpPr>
      <dsp:spPr>
        <a:xfrm>
          <a:off x="2832245" y="2768703"/>
          <a:ext cx="2408906" cy="641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Marital Status</a:t>
          </a:r>
        </a:p>
        <a:p>
          <a:pPr marL="0" lvl="0" indent="0" algn="l" defTabSz="488950">
            <a:lnSpc>
              <a:spcPct val="90000"/>
            </a:lnSpc>
            <a:spcBef>
              <a:spcPct val="0"/>
            </a:spcBef>
            <a:spcAft>
              <a:spcPct val="35000"/>
            </a:spcAft>
            <a:buNone/>
          </a:pPr>
          <a:r>
            <a:rPr lang="en-US" sz="1100" kern="1200"/>
            <a:t>Age</a:t>
          </a:r>
        </a:p>
        <a:p>
          <a:pPr marL="0" lvl="0" indent="0" algn="l" defTabSz="488950">
            <a:lnSpc>
              <a:spcPct val="90000"/>
            </a:lnSpc>
            <a:spcBef>
              <a:spcPct val="0"/>
            </a:spcBef>
            <a:spcAft>
              <a:spcPct val="35000"/>
            </a:spcAft>
            <a:buNone/>
          </a:pPr>
          <a:r>
            <a:rPr lang="en-US" sz="1100" kern="1200"/>
            <a:t>Capital Gains</a:t>
          </a:r>
        </a:p>
      </dsp:txBody>
      <dsp:txXfrm>
        <a:off x="2832245" y="2768703"/>
        <a:ext cx="2408906" cy="641065"/>
      </dsp:txXfrm>
    </dsp:sp>
    <dsp:sp modelId="{16ECC7E3-A993-4258-8399-02313B121DE4}">
      <dsp:nvSpPr>
        <dsp:cNvPr id="0" name=""/>
        <dsp:cNvSpPr/>
      </dsp:nvSpPr>
      <dsp:spPr>
        <a:xfrm>
          <a:off x="5662710" y="350809"/>
          <a:ext cx="843117" cy="8431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A3A5A8C-1EDD-4E9A-B637-77ACCC77AE62}">
      <dsp:nvSpPr>
        <dsp:cNvPr id="0" name=""/>
        <dsp:cNvSpPr/>
      </dsp:nvSpPr>
      <dsp:spPr>
        <a:xfrm>
          <a:off x="5662710" y="1325462"/>
          <a:ext cx="2408906" cy="1382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The future applications of this work include generalizing economic health in regions without income data, but where the predictor variables are available.</a:t>
          </a:r>
        </a:p>
      </dsp:txBody>
      <dsp:txXfrm>
        <a:off x="5662710" y="1325462"/>
        <a:ext cx="2408906" cy="1382062"/>
      </dsp:txXfrm>
    </dsp:sp>
    <dsp:sp modelId="{0DB412D3-A16D-430E-A4E7-FCA923106732}">
      <dsp:nvSpPr>
        <dsp:cNvPr id="0" name=""/>
        <dsp:cNvSpPr/>
      </dsp:nvSpPr>
      <dsp:spPr>
        <a:xfrm>
          <a:off x="5662710" y="2768703"/>
          <a:ext cx="2408906" cy="641065"/>
        </a:xfrm>
        <a:prstGeom prst="rect">
          <a:avLst/>
        </a:prstGeom>
        <a:noFill/>
        <a:ln>
          <a:noFill/>
        </a:ln>
        <a:effectLst/>
      </dsp:spPr>
      <dsp:style>
        <a:lnRef idx="0">
          <a:scrgbClr r="0" g="0" b="0"/>
        </a:lnRef>
        <a:fillRef idx="0">
          <a:scrgbClr r="0" g="0" b="0"/>
        </a:fillRef>
        <a:effectRef idx="0">
          <a:scrgbClr r="0" g="0" b="0"/>
        </a:effectRef>
        <a:fontRef idx="minor"/>
      </dsp:style>
    </dsp:sp>
    <dsp:sp modelId="{25A5E5C3-291E-42D3-96A3-5C7FD76850CD}">
      <dsp:nvSpPr>
        <dsp:cNvPr id="0" name=""/>
        <dsp:cNvSpPr/>
      </dsp:nvSpPr>
      <dsp:spPr>
        <a:xfrm>
          <a:off x="8493175" y="350809"/>
          <a:ext cx="843117" cy="8431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4042216-AC4A-40C4-B27D-E907FD8DB022}">
      <dsp:nvSpPr>
        <dsp:cNvPr id="0" name=""/>
        <dsp:cNvSpPr/>
      </dsp:nvSpPr>
      <dsp:spPr>
        <a:xfrm>
          <a:off x="8493175" y="1325462"/>
          <a:ext cx="2408906" cy="1382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This allows data scientists to analyze the economic health of entire populations, rather than just one component.</a:t>
          </a:r>
        </a:p>
      </dsp:txBody>
      <dsp:txXfrm>
        <a:off x="8493175" y="1325462"/>
        <a:ext cx="2408906" cy="1382062"/>
      </dsp:txXfrm>
    </dsp:sp>
    <dsp:sp modelId="{81352992-8BE7-4C47-804C-3D20B1832350}">
      <dsp:nvSpPr>
        <dsp:cNvPr id="0" name=""/>
        <dsp:cNvSpPr/>
      </dsp:nvSpPr>
      <dsp:spPr>
        <a:xfrm>
          <a:off x="8493175" y="2768703"/>
          <a:ext cx="2408906" cy="641065"/>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89D929-EDC4-431F-8A9F-C7927F2D1088}">
      <dsp:nvSpPr>
        <dsp:cNvPr id="0" name=""/>
        <dsp:cNvSpPr/>
      </dsp:nvSpPr>
      <dsp:spPr>
        <a:xfrm>
          <a:off x="197" y="391194"/>
          <a:ext cx="2389393" cy="2867272"/>
        </a:xfrm>
        <a:prstGeom prst="rect">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36019" tIns="0" rIns="236019" bIns="330200" numCol="1" spcCol="1270" anchor="t" anchorCtr="0">
          <a:noAutofit/>
        </a:bodyPr>
        <a:lstStyle/>
        <a:p>
          <a:pPr marL="0" lvl="0" indent="0" algn="l" defTabSz="844550">
            <a:lnSpc>
              <a:spcPct val="90000"/>
            </a:lnSpc>
            <a:spcBef>
              <a:spcPct val="0"/>
            </a:spcBef>
            <a:spcAft>
              <a:spcPct val="35000"/>
            </a:spcAft>
            <a:buNone/>
          </a:pPr>
          <a:r>
            <a:rPr lang="en-US" sz="1900" kern="1200"/>
            <a:t>Histogram to study the shape of the numeric data</a:t>
          </a:r>
        </a:p>
      </dsp:txBody>
      <dsp:txXfrm>
        <a:off x="197" y="1538103"/>
        <a:ext cx="2389393" cy="1720363"/>
      </dsp:txXfrm>
    </dsp:sp>
    <dsp:sp modelId="{8F5581F8-0E7D-4F07-99A0-7A75ECAF2C89}">
      <dsp:nvSpPr>
        <dsp:cNvPr id="0" name=""/>
        <dsp:cNvSpPr/>
      </dsp:nvSpPr>
      <dsp:spPr>
        <a:xfrm>
          <a:off x="197" y="391194"/>
          <a:ext cx="2389393" cy="1146908"/>
        </a:xfrm>
        <a:prstGeom prst="rect">
          <a:avLst/>
        </a:prstGeom>
        <a:noFill/>
        <a:ln w="19050" cap="rnd"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36019" tIns="165100" rIns="236019" bIns="165100" numCol="1" spcCol="1270" anchor="ctr" anchorCtr="0">
          <a:noAutofit/>
        </a:bodyPr>
        <a:lstStyle/>
        <a:p>
          <a:pPr marL="0" lvl="0" indent="0" algn="l" defTabSz="2578100">
            <a:lnSpc>
              <a:spcPct val="90000"/>
            </a:lnSpc>
            <a:spcBef>
              <a:spcPct val="0"/>
            </a:spcBef>
            <a:spcAft>
              <a:spcPct val="35000"/>
            </a:spcAft>
            <a:buNone/>
          </a:pPr>
          <a:r>
            <a:rPr lang="en-US" sz="5800" kern="1200"/>
            <a:t>01</a:t>
          </a:r>
        </a:p>
      </dsp:txBody>
      <dsp:txXfrm>
        <a:off x="197" y="391194"/>
        <a:ext cx="2389393" cy="1146908"/>
      </dsp:txXfrm>
    </dsp:sp>
    <dsp:sp modelId="{5A134485-8A58-43FB-B348-F959B493BB63}">
      <dsp:nvSpPr>
        <dsp:cNvPr id="0" name=""/>
        <dsp:cNvSpPr/>
      </dsp:nvSpPr>
      <dsp:spPr>
        <a:xfrm>
          <a:off x="2580743" y="391194"/>
          <a:ext cx="2389393" cy="2867272"/>
        </a:xfrm>
        <a:prstGeom prst="rect">
          <a:avLst/>
        </a:prstGeom>
        <a:solidFill>
          <a:schemeClr val="accent5">
            <a:hueOff val="-668312"/>
            <a:satOff val="367"/>
            <a:lumOff val="1765"/>
            <a:alphaOff val="0"/>
          </a:schemeClr>
        </a:solidFill>
        <a:ln w="19050" cap="rnd" cmpd="sng" algn="ctr">
          <a:solidFill>
            <a:schemeClr val="accent5">
              <a:hueOff val="-668312"/>
              <a:satOff val="367"/>
              <a:lumOff val="1765"/>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36019" tIns="0" rIns="236019" bIns="330200" numCol="1" spcCol="1270" anchor="t" anchorCtr="0">
          <a:noAutofit/>
        </a:bodyPr>
        <a:lstStyle/>
        <a:p>
          <a:pPr marL="0" lvl="0" indent="0" algn="l" defTabSz="844550">
            <a:lnSpc>
              <a:spcPct val="90000"/>
            </a:lnSpc>
            <a:spcBef>
              <a:spcPct val="0"/>
            </a:spcBef>
            <a:spcAft>
              <a:spcPct val="35000"/>
            </a:spcAft>
            <a:buNone/>
          </a:pPr>
          <a:r>
            <a:rPr lang="en-US" sz="1900" kern="1200"/>
            <a:t>BoxPlot to have an idea of outliers</a:t>
          </a:r>
        </a:p>
      </dsp:txBody>
      <dsp:txXfrm>
        <a:off x="2580743" y="1538103"/>
        <a:ext cx="2389393" cy="1720363"/>
      </dsp:txXfrm>
    </dsp:sp>
    <dsp:sp modelId="{6FFDC4B8-6880-438B-A0B9-13D101A28028}">
      <dsp:nvSpPr>
        <dsp:cNvPr id="0" name=""/>
        <dsp:cNvSpPr/>
      </dsp:nvSpPr>
      <dsp:spPr>
        <a:xfrm>
          <a:off x="2580743" y="391194"/>
          <a:ext cx="2389393" cy="1146908"/>
        </a:xfrm>
        <a:prstGeom prst="rect">
          <a:avLst/>
        </a:prstGeom>
        <a:noFill/>
        <a:ln w="19050" cap="rnd"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36019" tIns="165100" rIns="236019" bIns="165100" numCol="1" spcCol="1270" anchor="ctr" anchorCtr="0">
          <a:noAutofit/>
        </a:bodyPr>
        <a:lstStyle/>
        <a:p>
          <a:pPr marL="0" lvl="0" indent="0" algn="l" defTabSz="2578100">
            <a:lnSpc>
              <a:spcPct val="90000"/>
            </a:lnSpc>
            <a:spcBef>
              <a:spcPct val="0"/>
            </a:spcBef>
            <a:spcAft>
              <a:spcPct val="35000"/>
            </a:spcAft>
            <a:buNone/>
          </a:pPr>
          <a:r>
            <a:rPr lang="en-US" sz="5800" kern="1200"/>
            <a:t>02</a:t>
          </a:r>
        </a:p>
      </dsp:txBody>
      <dsp:txXfrm>
        <a:off x="2580743" y="391194"/>
        <a:ext cx="2389393" cy="1146908"/>
      </dsp:txXfrm>
    </dsp:sp>
    <dsp:sp modelId="{BB2F8072-2F86-4E27-AB5C-401AF5C9B11E}">
      <dsp:nvSpPr>
        <dsp:cNvPr id="0" name=""/>
        <dsp:cNvSpPr/>
      </dsp:nvSpPr>
      <dsp:spPr>
        <a:xfrm>
          <a:off x="5161288" y="391194"/>
          <a:ext cx="2389393" cy="2867272"/>
        </a:xfrm>
        <a:prstGeom prst="rect">
          <a:avLst/>
        </a:prstGeom>
        <a:solidFill>
          <a:schemeClr val="accent5">
            <a:hueOff val="-1336625"/>
            <a:satOff val="735"/>
            <a:lumOff val="3529"/>
            <a:alphaOff val="0"/>
          </a:schemeClr>
        </a:solidFill>
        <a:ln w="19050" cap="rnd" cmpd="sng" algn="ctr">
          <a:solidFill>
            <a:schemeClr val="accent5">
              <a:hueOff val="-1336625"/>
              <a:satOff val="735"/>
              <a:lumOff val="3529"/>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36019" tIns="0" rIns="236019" bIns="330200" numCol="1" spcCol="1270" anchor="t" anchorCtr="0">
          <a:noAutofit/>
        </a:bodyPr>
        <a:lstStyle/>
        <a:p>
          <a:pPr marL="0" lvl="0" indent="0" algn="l" defTabSz="844550">
            <a:lnSpc>
              <a:spcPct val="90000"/>
            </a:lnSpc>
            <a:spcBef>
              <a:spcPct val="0"/>
            </a:spcBef>
            <a:spcAft>
              <a:spcPct val="35000"/>
            </a:spcAft>
            <a:buNone/>
          </a:pPr>
          <a:r>
            <a:rPr lang="en-US" sz="1900" kern="1200"/>
            <a:t>Correlation plot to study the correlation among the numeric variables</a:t>
          </a:r>
        </a:p>
      </dsp:txBody>
      <dsp:txXfrm>
        <a:off x="5161288" y="1538103"/>
        <a:ext cx="2389393" cy="1720363"/>
      </dsp:txXfrm>
    </dsp:sp>
    <dsp:sp modelId="{40A4F9E7-4B00-4E84-B212-7EE17F80D616}">
      <dsp:nvSpPr>
        <dsp:cNvPr id="0" name=""/>
        <dsp:cNvSpPr/>
      </dsp:nvSpPr>
      <dsp:spPr>
        <a:xfrm>
          <a:off x="5161288" y="391194"/>
          <a:ext cx="2389393" cy="1146908"/>
        </a:xfrm>
        <a:prstGeom prst="rect">
          <a:avLst/>
        </a:prstGeom>
        <a:noFill/>
        <a:ln w="19050" cap="rnd"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36019" tIns="165100" rIns="236019" bIns="165100" numCol="1" spcCol="1270" anchor="ctr" anchorCtr="0">
          <a:noAutofit/>
        </a:bodyPr>
        <a:lstStyle/>
        <a:p>
          <a:pPr marL="0" lvl="0" indent="0" algn="l" defTabSz="2578100">
            <a:lnSpc>
              <a:spcPct val="90000"/>
            </a:lnSpc>
            <a:spcBef>
              <a:spcPct val="0"/>
            </a:spcBef>
            <a:spcAft>
              <a:spcPct val="35000"/>
            </a:spcAft>
            <a:buNone/>
          </a:pPr>
          <a:r>
            <a:rPr lang="en-US" sz="5800" kern="1200"/>
            <a:t>03</a:t>
          </a:r>
        </a:p>
      </dsp:txBody>
      <dsp:txXfrm>
        <a:off x="5161288" y="391194"/>
        <a:ext cx="2389393" cy="1146908"/>
      </dsp:txXfrm>
    </dsp:sp>
    <dsp:sp modelId="{07185E5E-E1F2-489E-BF46-A8BBBD3A4778}">
      <dsp:nvSpPr>
        <dsp:cNvPr id="0" name=""/>
        <dsp:cNvSpPr/>
      </dsp:nvSpPr>
      <dsp:spPr>
        <a:xfrm>
          <a:off x="7741833" y="391194"/>
          <a:ext cx="2389393" cy="2867272"/>
        </a:xfrm>
        <a:prstGeom prst="rect">
          <a:avLst/>
        </a:prstGeom>
        <a:solidFill>
          <a:schemeClr val="accent5">
            <a:hueOff val="-2004937"/>
            <a:satOff val="1102"/>
            <a:lumOff val="5294"/>
            <a:alphaOff val="0"/>
          </a:schemeClr>
        </a:solidFill>
        <a:ln w="19050" cap="rnd" cmpd="sng" algn="ctr">
          <a:solidFill>
            <a:schemeClr val="accent5">
              <a:hueOff val="-2004937"/>
              <a:satOff val="1102"/>
              <a:lumOff val="5294"/>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36019" tIns="0" rIns="236019" bIns="330200" numCol="1" spcCol="1270" anchor="t" anchorCtr="0">
          <a:noAutofit/>
        </a:bodyPr>
        <a:lstStyle/>
        <a:p>
          <a:pPr marL="0" lvl="0" indent="0" algn="l" defTabSz="844550">
            <a:lnSpc>
              <a:spcPct val="90000"/>
            </a:lnSpc>
            <a:spcBef>
              <a:spcPct val="0"/>
            </a:spcBef>
            <a:spcAft>
              <a:spcPct val="35000"/>
            </a:spcAft>
            <a:buNone/>
          </a:pPr>
          <a:r>
            <a:rPr lang="en-US" sz="1900" kern="1200"/>
            <a:t>Countplot for the income variable</a:t>
          </a:r>
        </a:p>
      </dsp:txBody>
      <dsp:txXfrm>
        <a:off x="7741833" y="1538103"/>
        <a:ext cx="2389393" cy="1720363"/>
      </dsp:txXfrm>
    </dsp:sp>
    <dsp:sp modelId="{C8731DE0-34AB-4B96-841B-430249B8488C}">
      <dsp:nvSpPr>
        <dsp:cNvPr id="0" name=""/>
        <dsp:cNvSpPr/>
      </dsp:nvSpPr>
      <dsp:spPr>
        <a:xfrm>
          <a:off x="7741833" y="391194"/>
          <a:ext cx="2389393" cy="1146908"/>
        </a:xfrm>
        <a:prstGeom prst="rect">
          <a:avLst/>
        </a:prstGeom>
        <a:noFill/>
        <a:ln w="19050" cap="rnd"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36019" tIns="165100" rIns="236019" bIns="165100" numCol="1" spcCol="1270" anchor="ctr" anchorCtr="0">
          <a:noAutofit/>
        </a:bodyPr>
        <a:lstStyle/>
        <a:p>
          <a:pPr marL="0" lvl="0" indent="0" algn="l" defTabSz="2578100">
            <a:lnSpc>
              <a:spcPct val="90000"/>
            </a:lnSpc>
            <a:spcBef>
              <a:spcPct val="0"/>
            </a:spcBef>
            <a:spcAft>
              <a:spcPct val="35000"/>
            </a:spcAft>
            <a:buNone/>
          </a:pPr>
          <a:r>
            <a:rPr lang="en-US" sz="5800" kern="1200"/>
            <a:t>04</a:t>
          </a:r>
        </a:p>
      </dsp:txBody>
      <dsp:txXfrm>
        <a:off x="7741833" y="391194"/>
        <a:ext cx="2389393" cy="11469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8A840-E70F-4956-925F-E7F1641A0078}">
      <dsp:nvSpPr>
        <dsp:cNvPr id="0" name=""/>
        <dsp:cNvSpPr/>
      </dsp:nvSpPr>
      <dsp:spPr>
        <a:xfrm>
          <a:off x="0" y="254197"/>
          <a:ext cx="6426822" cy="112554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US" sz="1300" b="1" kern="1200"/>
            <a:t>Logistic Regression</a:t>
          </a:r>
          <a:r>
            <a:rPr lang="en-US" sz="1300" kern="1200"/>
            <a:t> is used when the dependent variable(target) is categorical.</a:t>
          </a:r>
          <a:r>
            <a:rPr lang="en-US" sz="1300" b="0" kern="1200">
              <a:latin typeface="Calibri Light" panose="020F0302020204030204"/>
            </a:rPr>
            <a:t> </a:t>
          </a:r>
          <a:r>
            <a:rPr lang="en-US" sz="1300" b="1" kern="1200"/>
            <a:t>Logistic regression</a:t>
          </a:r>
          <a:r>
            <a:rPr lang="en-US" sz="1300" kern="1200"/>
            <a:t> is a statistical </a:t>
          </a:r>
          <a:r>
            <a:rPr lang="en-US" sz="1300" b="1" kern="1200"/>
            <a:t>model</a:t>
          </a:r>
          <a:r>
            <a:rPr lang="en-US" sz="1300" kern="1200"/>
            <a:t> that in its basic form uses a </a:t>
          </a:r>
          <a:r>
            <a:rPr lang="en-US" sz="1300" b="1" kern="1200"/>
            <a:t>logistic</a:t>
          </a:r>
          <a:r>
            <a:rPr lang="en-US" sz="1300" kern="1200"/>
            <a:t> function to </a:t>
          </a:r>
          <a:r>
            <a:rPr lang="en-US" sz="1300" b="1" kern="1200"/>
            <a:t>model</a:t>
          </a:r>
          <a:r>
            <a:rPr lang="en-US" sz="1300" kern="1200"/>
            <a:t> a binary dependent variable, although many more complex extensions exist. In </a:t>
          </a:r>
          <a:r>
            <a:rPr lang="en-US" sz="1300" b="1" kern="1200"/>
            <a:t>regression</a:t>
          </a:r>
          <a:r>
            <a:rPr lang="en-US" sz="1300" kern="1200"/>
            <a:t> analysis, </a:t>
          </a:r>
          <a:r>
            <a:rPr lang="en-US" sz="1300" b="1" kern="1200"/>
            <a:t>logistic regression</a:t>
          </a:r>
          <a:r>
            <a:rPr lang="en-US" sz="1300" kern="1200"/>
            <a:t> (or </a:t>
          </a:r>
          <a:r>
            <a:rPr lang="en-US" sz="1300" b="1" kern="1200"/>
            <a:t>logit regression</a:t>
          </a:r>
          <a:r>
            <a:rPr lang="en-US" sz="1300" kern="1200"/>
            <a:t>) is estimating the parameters of a </a:t>
          </a:r>
          <a:r>
            <a:rPr lang="en-US" sz="1300" b="1" kern="1200"/>
            <a:t>logistic model</a:t>
          </a:r>
          <a:r>
            <a:rPr lang="en-US" sz="1300" kern="1200"/>
            <a:t> (a form of binary </a:t>
          </a:r>
          <a:r>
            <a:rPr lang="en-US" sz="1300" b="1" kern="1200"/>
            <a:t>regression</a:t>
          </a:r>
          <a:r>
            <a:rPr lang="en-US" sz="1300" kern="1200"/>
            <a:t>)</a:t>
          </a:r>
        </a:p>
      </dsp:txBody>
      <dsp:txXfrm>
        <a:off x="54944" y="309141"/>
        <a:ext cx="6316934" cy="1015652"/>
      </dsp:txXfrm>
    </dsp:sp>
    <dsp:sp modelId="{6C744D4E-CEC3-4455-AC00-BF86714F9DCE}">
      <dsp:nvSpPr>
        <dsp:cNvPr id="0" name=""/>
        <dsp:cNvSpPr/>
      </dsp:nvSpPr>
      <dsp:spPr>
        <a:xfrm>
          <a:off x="0" y="1417177"/>
          <a:ext cx="6426822" cy="1125540"/>
        </a:xfrm>
        <a:prstGeom prst="roundRect">
          <a:avLst/>
        </a:prstGeom>
        <a:solidFill>
          <a:schemeClr val="accent2">
            <a:hueOff val="-777537"/>
            <a:satOff val="-4113"/>
            <a:lumOff val="-156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The </a:t>
          </a:r>
          <a:r>
            <a:rPr lang="en-US" sz="1300" b="1" kern="1200"/>
            <a:t>Random Forest Classifier</a:t>
          </a:r>
          <a:r>
            <a:rPr lang="en-US" sz="1300" kern="1200"/>
            <a:t> creates a set of decision trees from a randomly selected subset of the training set. It is basically a set of decision trees (DT) from a randomly selected subset of the training set and then It collects the votes from different decision trees to decide the final prediction.</a:t>
          </a:r>
        </a:p>
      </dsp:txBody>
      <dsp:txXfrm>
        <a:off x="54944" y="1472121"/>
        <a:ext cx="6316934" cy="1015652"/>
      </dsp:txXfrm>
    </dsp:sp>
    <dsp:sp modelId="{7DF3144B-4AD4-4B05-9C26-03B58C8A3858}">
      <dsp:nvSpPr>
        <dsp:cNvPr id="0" name=""/>
        <dsp:cNvSpPr/>
      </dsp:nvSpPr>
      <dsp:spPr>
        <a:xfrm>
          <a:off x="0" y="2580157"/>
          <a:ext cx="6426822" cy="1125540"/>
        </a:xfrm>
        <a:prstGeom prst="roundRect">
          <a:avLst/>
        </a:prstGeom>
        <a:solidFill>
          <a:schemeClr val="accent2">
            <a:hueOff val="-1555074"/>
            <a:satOff val="-8227"/>
            <a:lumOff val="-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A N</a:t>
          </a:r>
          <a:r>
            <a:rPr lang="en-US" sz="1300" b="1" kern="1200"/>
            <a:t>eural Network</a:t>
          </a:r>
          <a:r>
            <a:rPr lang="en-US" sz="1300" kern="1200"/>
            <a:t> consists of units (neurons), arranged in layers, which convert an input vector into some output. Each unit takes an input, applies a (often nonlinear) function to it and then passes the output on to the next layer.</a:t>
          </a:r>
        </a:p>
      </dsp:txBody>
      <dsp:txXfrm>
        <a:off x="54944" y="2635101"/>
        <a:ext cx="6316934" cy="1015652"/>
      </dsp:txXfrm>
    </dsp:sp>
    <dsp:sp modelId="{BB39AF07-9E3E-4907-897E-67E77352604C}">
      <dsp:nvSpPr>
        <dsp:cNvPr id="0" name=""/>
        <dsp:cNvSpPr/>
      </dsp:nvSpPr>
      <dsp:spPr>
        <a:xfrm>
          <a:off x="0" y="3743137"/>
          <a:ext cx="6426822" cy="1125540"/>
        </a:xfrm>
        <a:prstGeom prst="roundRect">
          <a:avLst/>
        </a:prstGeom>
        <a:solidFill>
          <a:schemeClr val="accent2">
            <a:hueOff val="-2332611"/>
            <a:satOff val="-12340"/>
            <a:lumOff val="-470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US" sz="1300" kern="1200"/>
            <a:t>Naive Bayes classifiers are a collection of classification algorithms based on </a:t>
          </a:r>
          <a:r>
            <a:rPr lang="en-US" sz="1300" b="1" kern="1200"/>
            <a:t>Bayes’ Theorem</a:t>
          </a:r>
          <a:r>
            <a:rPr lang="en-US" sz="1300" kern="1200"/>
            <a:t>. It is not a single algorithm but a family of algorithms where all of them share a common principle, i.e. every pair of features being classified is independent of each other.</a:t>
          </a:r>
          <a:endParaRPr lang="en-US" sz="1300" kern="1200">
            <a:latin typeface="Calibri Light" panose="020F0302020204030204"/>
          </a:endParaRPr>
        </a:p>
      </dsp:txBody>
      <dsp:txXfrm>
        <a:off x="54944" y="3798081"/>
        <a:ext cx="6316934" cy="1015652"/>
      </dsp:txXfrm>
    </dsp:sp>
    <dsp:sp modelId="{43AD6321-FDC3-4898-8EA6-7B0B50099B8F}">
      <dsp:nvSpPr>
        <dsp:cNvPr id="0" name=""/>
        <dsp:cNvSpPr/>
      </dsp:nvSpPr>
      <dsp:spPr>
        <a:xfrm>
          <a:off x="0" y="4906117"/>
          <a:ext cx="6426822" cy="1125540"/>
        </a:xfrm>
        <a:prstGeom prst="roundRect">
          <a:avLst/>
        </a:prstGeom>
        <a:solidFill>
          <a:schemeClr val="accent2">
            <a:hueOff val="-3110148"/>
            <a:satOff val="-16453"/>
            <a:lumOff val="-627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US" sz="1300" kern="1200"/>
            <a:t>The objective of a Linear SVC (Support Vector Classifier) is to fit to the data you provide, returning a "best fit" hyperplane that divides, or categorizes, your data. From there, after getting the hyperplane, you can then feed some features to your classifier to see what the "predicted" class is. This makes this specific algorithm rather suitable for our uses, though you can use this for many situations</a:t>
          </a:r>
          <a:endParaRPr lang="en-US" sz="1300" kern="1200">
            <a:latin typeface="Calibri Light" panose="020F0302020204030204"/>
          </a:endParaRPr>
        </a:p>
      </dsp:txBody>
      <dsp:txXfrm>
        <a:off x="54944" y="4961061"/>
        <a:ext cx="6316934" cy="10156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585BB6-91FC-4090-8200-55192B02B3ED}">
      <dsp:nvSpPr>
        <dsp:cNvPr id="0" name=""/>
        <dsp:cNvSpPr/>
      </dsp:nvSpPr>
      <dsp:spPr>
        <a:xfrm>
          <a:off x="0" y="2040"/>
          <a:ext cx="5886291" cy="10343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87AEEC-9E40-44FA-963E-6AE1CF5A19FB}">
      <dsp:nvSpPr>
        <dsp:cNvPr id="0" name=""/>
        <dsp:cNvSpPr/>
      </dsp:nvSpPr>
      <dsp:spPr>
        <a:xfrm>
          <a:off x="312888" y="234768"/>
          <a:ext cx="568888" cy="5688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8C52F8-A232-426C-B5B2-D92DD0A4903A}">
      <dsp:nvSpPr>
        <dsp:cNvPr id="0" name=""/>
        <dsp:cNvSpPr/>
      </dsp:nvSpPr>
      <dsp:spPr>
        <a:xfrm>
          <a:off x="1194666" y="2040"/>
          <a:ext cx="4691624" cy="103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8" tIns="109468" rIns="109468" bIns="109468" numCol="1" spcCol="1270" anchor="ctr" anchorCtr="0">
          <a:noAutofit/>
        </a:bodyPr>
        <a:lstStyle/>
        <a:p>
          <a:pPr marL="0" lvl="0" indent="0" algn="l" defTabSz="889000">
            <a:lnSpc>
              <a:spcPct val="90000"/>
            </a:lnSpc>
            <a:spcBef>
              <a:spcPct val="0"/>
            </a:spcBef>
            <a:spcAft>
              <a:spcPct val="35000"/>
            </a:spcAft>
            <a:buNone/>
          </a:pPr>
          <a:r>
            <a:rPr lang="en-US" sz="2000" kern="1200"/>
            <a:t>We got the best performance with random forest and neural network models.</a:t>
          </a:r>
        </a:p>
      </dsp:txBody>
      <dsp:txXfrm>
        <a:off x="1194666" y="2040"/>
        <a:ext cx="4691624" cy="1034343"/>
      </dsp:txXfrm>
    </dsp:sp>
    <dsp:sp modelId="{D7B25686-0C9C-4647-A815-7B4C412164FD}">
      <dsp:nvSpPr>
        <dsp:cNvPr id="0" name=""/>
        <dsp:cNvSpPr/>
      </dsp:nvSpPr>
      <dsp:spPr>
        <a:xfrm>
          <a:off x="0" y="1294969"/>
          <a:ext cx="5886291" cy="10343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7EA169-7D9B-4E3B-8BEA-75B91DDF84D3}">
      <dsp:nvSpPr>
        <dsp:cNvPr id="0" name=""/>
        <dsp:cNvSpPr/>
      </dsp:nvSpPr>
      <dsp:spPr>
        <a:xfrm>
          <a:off x="312888" y="1527696"/>
          <a:ext cx="568888" cy="5688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39ABD88-4733-414C-BEDE-B68257548B80}">
      <dsp:nvSpPr>
        <dsp:cNvPr id="0" name=""/>
        <dsp:cNvSpPr/>
      </dsp:nvSpPr>
      <dsp:spPr>
        <a:xfrm>
          <a:off x="1194666" y="1294969"/>
          <a:ext cx="4691624" cy="103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8" tIns="109468" rIns="109468" bIns="109468" numCol="1" spcCol="1270" anchor="ctr" anchorCtr="0">
          <a:noAutofit/>
        </a:bodyPr>
        <a:lstStyle/>
        <a:p>
          <a:pPr marL="0" lvl="0" indent="0" algn="l" defTabSz="889000">
            <a:lnSpc>
              <a:spcPct val="90000"/>
            </a:lnSpc>
            <a:spcBef>
              <a:spcPct val="0"/>
            </a:spcBef>
            <a:spcAft>
              <a:spcPct val="35000"/>
            </a:spcAft>
            <a:buNone/>
          </a:pPr>
          <a:r>
            <a:rPr lang="en-US" sz="2000" kern="1200"/>
            <a:t>Neural network takes more time to train.</a:t>
          </a:r>
        </a:p>
      </dsp:txBody>
      <dsp:txXfrm>
        <a:off x="1194666" y="1294969"/>
        <a:ext cx="4691624" cy="1034343"/>
      </dsp:txXfrm>
    </dsp:sp>
    <dsp:sp modelId="{56597208-B5C0-4EC6-944C-D43C644C436B}">
      <dsp:nvSpPr>
        <dsp:cNvPr id="0" name=""/>
        <dsp:cNvSpPr/>
      </dsp:nvSpPr>
      <dsp:spPr>
        <a:xfrm>
          <a:off x="0" y="2587898"/>
          <a:ext cx="5886291" cy="10343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46714B-FB58-42B3-89A2-40E7DCF460FB}">
      <dsp:nvSpPr>
        <dsp:cNvPr id="0" name=""/>
        <dsp:cNvSpPr/>
      </dsp:nvSpPr>
      <dsp:spPr>
        <a:xfrm>
          <a:off x="312888" y="2820625"/>
          <a:ext cx="568888" cy="5688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4BCFF1E-85EE-4A72-B61F-99798D291A86}">
      <dsp:nvSpPr>
        <dsp:cNvPr id="0" name=""/>
        <dsp:cNvSpPr/>
      </dsp:nvSpPr>
      <dsp:spPr>
        <a:xfrm>
          <a:off x="1194666" y="2587898"/>
          <a:ext cx="4691624" cy="103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8" tIns="109468" rIns="109468" bIns="109468" numCol="1" spcCol="1270" anchor="ctr" anchorCtr="0">
          <a:noAutofit/>
        </a:bodyPr>
        <a:lstStyle/>
        <a:p>
          <a:pPr marL="0" lvl="0" indent="0" algn="l" defTabSz="889000">
            <a:lnSpc>
              <a:spcPct val="90000"/>
            </a:lnSpc>
            <a:spcBef>
              <a:spcPct val="0"/>
            </a:spcBef>
            <a:spcAft>
              <a:spcPct val="35000"/>
            </a:spcAft>
            <a:buNone/>
          </a:pPr>
          <a:r>
            <a:rPr lang="en-US" sz="2000" kern="1200"/>
            <a:t>Logistic regresssion and SVM gave slightly lesser performance.</a:t>
          </a:r>
        </a:p>
      </dsp:txBody>
      <dsp:txXfrm>
        <a:off x="1194666" y="2587898"/>
        <a:ext cx="4691624" cy="1034343"/>
      </dsp:txXfrm>
    </dsp:sp>
    <dsp:sp modelId="{466790AC-0B33-4491-AF1A-9B83F45C898B}">
      <dsp:nvSpPr>
        <dsp:cNvPr id="0" name=""/>
        <dsp:cNvSpPr/>
      </dsp:nvSpPr>
      <dsp:spPr>
        <a:xfrm>
          <a:off x="0" y="3880827"/>
          <a:ext cx="5886291" cy="10343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FF7392-0203-4356-943F-5089ABD7774E}">
      <dsp:nvSpPr>
        <dsp:cNvPr id="0" name=""/>
        <dsp:cNvSpPr/>
      </dsp:nvSpPr>
      <dsp:spPr>
        <a:xfrm>
          <a:off x="312888" y="4113554"/>
          <a:ext cx="568888" cy="5688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C1CE3A3-2637-468A-ADE7-48F1B607D63B}">
      <dsp:nvSpPr>
        <dsp:cNvPr id="0" name=""/>
        <dsp:cNvSpPr/>
      </dsp:nvSpPr>
      <dsp:spPr>
        <a:xfrm>
          <a:off x="1194666" y="3880827"/>
          <a:ext cx="4691624" cy="103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8" tIns="109468" rIns="109468" bIns="109468" numCol="1" spcCol="1270" anchor="ctr" anchorCtr="0">
          <a:noAutofit/>
        </a:bodyPr>
        <a:lstStyle/>
        <a:p>
          <a:pPr marL="0" lvl="0" indent="0" algn="l" defTabSz="889000">
            <a:lnSpc>
              <a:spcPct val="90000"/>
            </a:lnSpc>
            <a:spcBef>
              <a:spcPct val="0"/>
            </a:spcBef>
            <a:spcAft>
              <a:spcPct val="35000"/>
            </a:spcAft>
            <a:buNone/>
          </a:pPr>
          <a:r>
            <a:rPr lang="en-US" sz="2000" kern="1200"/>
            <a:t>Naïve Bayes didn't perform well in comparison with other models.</a:t>
          </a:r>
        </a:p>
      </dsp:txBody>
      <dsp:txXfrm>
        <a:off x="1194666" y="3880827"/>
        <a:ext cx="4691624" cy="10343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75359-685E-4A57-A852-CDDC426A156E}">
      <dsp:nvSpPr>
        <dsp:cNvPr id="0" name=""/>
        <dsp:cNvSpPr/>
      </dsp:nvSpPr>
      <dsp:spPr>
        <a:xfrm>
          <a:off x="0" y="13654"/>
          <a:ext cx="10710226" cy="1649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Kohavi, "Scaling Up the Accuracy of Naive-Bayes Classifiers: A Decision-Tree Hybrid.", Proceedings of the Second International Conference on Knowledge Discovery and Data Mining.</a:t>
          </a:r>
        </a:p>
      </dsp:txBody>
      <dsp:txXfrm>
        <a:off x="80532" y="94186"/>
        <a:ext cx="10549162" cy="1488636"/>
      </dsp:txXfrm>
    </dsp:sp>
    <dsp:sp modelId="{B3DF03AC-14C8-4DA2-893B-3AB51FD08EFD}">
      <dsp:nvSpPr>
        <dsp:cNvPr id="0" name=""/>
        <dsp:cNvSpPr/>
      </dsp:nvSpPr>
      <dsp:spPr>
        <a:xfrm>
          <a:off x="0" y="1663354"/>
          <a:ext cx="10710226"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0050"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Landmark paper which began the study into Census Income classification.</a:t>
          </a:r>
        </a:p>
      </dsp:txBody>
      <dsp:txXfrm>
        <a:off x="0" y="1663354"/>
        <a:ext cx="10710226" cy="496800"/>
      </dsp:txXfrm>
    </dsp:sp>
    <dsp:sp modelId="{1E565929-1459-4159-959A-0060666531C7}">
      <dsp:nvSpPr>
        <dsp:cNvPr id="0" name=""/>
        <dsp:cNvSpPr/>
      </dsp:nvSpPr>
      <dsp:spPr>
        <a:xfrm>
          <a:off x="0" y="2160154"/>
          <a:ext cx="10710226" cy="1649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Chakrabarty, “A Statistical Approach to Adult Census Income Level Prediction.” </a:t>
          </a:r>
        </a:p>
      </dsp:txBody>
      <dsp:txXfrm>
        <a:off x="80532" y="2240686"/>
        <a:ext cx="10549162" cy="1488636"/>
      </dsp:txXfrm>
    </dsp:sp>
    <dsp:sp modelId="{11514587-6037-4ACF-9C4C-EF356D6D77DD}">
      <dsp:nvSpPr>
        <dsp:cNvPr id="0" name=""/>
        <dsp:cNvSpPr/>
      </dsp:nvSpPr>
      <dsp:spPr>
        <a:xfrm>
          <a:off x="0" y="3809854"/>
          <a:ext cx="10710226"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0050"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Recent paper which set the current record with this dataset at 88.16%. </a:t>
          </a:r>
        </a:p>
      </dsp:txBody>
      <dsp:txXfrm>
        <a:off x="0" y="3809854"/>
        <a:ext cx="10710226" cy="4968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6/5/2021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6/5/2021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6/5/2021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6/5/2021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png"/><Relationship Id="rId7"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9.sv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C946AC-2072-4946-A2B8-39F09D094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A748C8C8-F348-4D00-852A-26DD9EBCC2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0555"/>
          <a:stretch/>
        </p:blipFill>
        <p:spPr>
          <a:xfrm>
            <a:off x="0" y="0"/>
            <a:ext cx="6026763" cy="6856214"/>
          </a:xfrm>
          <a:prstGeom prst="rect">
            <a:avLst/>
          </a:prstGeom>
        </p:spPr>
      </p:pic>
      <p:sp>
        <p:nvSpPr>
          <p:cNvPr id="2" name="Title 1">
            <a:extLst>
              <a:ext uri="{FF2B5EF4-FFF2-40B4-BE49-F238E27FC236}">
                <a16:creationId xmlns:a16="http://schemas.microsoft.com/office/drawing/2014/main" id="{D46578DF-3387-7647-B50E-1877CBB2E37E}"/>
              </a:ext>
            </a:extLst>
          </p:cNvPr>
          <p:cNvSpPr>
            <a:spLocks noGrp="1"/>
          </p:cNvSpPr>
          <p:nvPr>
            <p:ph type="ctrTitle"/>
          </p:nvPr>
        </p:nvSpPr>
        <p:spPr>
          <a:xfrm>
            <a:off x="2021" y="718725"/>
            <a:ext cx="5823000" cy="1244258"/>
          </a:xfrm>
        </p:spPr>
        <p:txBody>
          <a:bodyPr>
            <a:normAutofit/>
          </a:bodyPr>
          <a:lstStyle/>
          <a:p>
            <a:r>
              <a:rPr lang="en-IN">
                <a:solidFill>
                  <a:srgbClr val="FFFFFF"/>
                </a:solidFill>
              </a:rPr>
              <a:t>Machine learning</a:t>
            </a:r>
            <a:endParaRPr lang="en-US">
              <a:solidFill>
                <a:srgbClr val="FFFFFF"/>
              </a:solidFill>
            </a:endParaRPr>
          </a:p>
        </p:txBody>
      </p:sp>
      <p:sp>
        <p:nvSpPr>
          <p:cNvPr id="3" name="Subtitle 2">
            <a:extLst>
              <a:ext uri="{FF2B5EF4-FFF2-40B4-BE49-F238E27FC236}">
                <a16:creationId xmlns:a16="http://schemas.microsoft.com/office/drawing/2014/main" id="{045A0136-3B79-1841-8F6D-6C0A0FD403A4}"/>
              </a:ext>
            </a:extLst>
          </p:cNvPr>
          <p:cNvSpPr>
            <a:spLocks noGrp="1"/>
          </p:cNvSpPr>
          <p:nvPr>
            <p:ph type="subTitle" idx="1"/>
          </p:nvPr>
        </p:nvSpPr>
        <p:spPr>
          <a:xfrm>
            <a:off x="458479" y="3251672"/>
            <a:ext cx="4513792" cy="914401"/>
          </a:xfrm>
        </p:spPr>
        <p:txBody>
          <a:bodyPr>
            <a:normAutofit/>
          </a:bodyPr>
          <a:lstStyle/>
          <a:p>
            <a:r>
              <a:rPr lang="en-IN" b="1">
                <a:solidFill>
                  <a:srgbClr val="FFFFFF"/>
                </a:solidFill>
              </a:rPr>
              <a:t>Census Income Data Set</a:t>
            </a:r>
            <a:endParaRPr lang="en-US">
              <a:solidFill>
                <a:srgbClr val="FFFFFF"/>
              </a:solidFill>
            </a:endParaRPr>
          </a:p>
        </p:txBody>
      </p:sp>
      <p:sp useBgFill="1">
        <p:nvSpPr>
          <p:cNvPr id="14" name="Freeform 5">
            <a:extLst>
              <a:ext uri="{FF2B5EF4-FFF2-40B4-BE49-F238E27FC236}">
                <a16:creationId xmlns:a16="http://schemas.microsoft.com/office/drawing/2014/main" id="{559FD8B5-8CC4-4CFE-BD2A-1216B1F2C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6" name="Freeform 14">
            <a:extLst>
              <a:ext uri="{FF2B5EF4-FFF2-40B4-BE49-F238E27FC236}">
                <a16:creationId xmlns:a16="http://schemas.microsoft.com/office/drawing/2014/main" id="{9ECF13F4-3D2A-4F2E-9BBD-3038670D2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9660E16-DCC0-4B6C-8E84-4C2925800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9" name="Straight Connector 18">
              <a:extLst>
                <a:ext uri="{FF2B5EF4-FFF2-40B4-BE49-F238E27FC236}">
                  <a16:creationId xmlns:a16="http://schemas.microsoft.com/office/drawing/2014/main" id="{29130F79-611E-4458-B53E-36A2572171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EA78691-46E9-469A-921B-9D16933EE1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A4AA196-3090-4283-ADF0-893F810858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FD33794-9D71-4B08-AE11-8B589EFBA2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AFBF0E-867E-4181-93DF-9A13F334B0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7EA8258-0459-4037-BABC-B1A0A5D705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8BB355F-363A-4046-90AF-3DDB7AA184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9334308-B9EC-41CF-8B6C-23FB134BA5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81133-0656-4918-BE6A-703C148ED9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B4F93AD-8044-447B-8CAC-8A06971603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AA78689-5B7A-4420-A3DC-0EA0815835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09CC934-4D78-4334-8B7F-4D0C13D6C9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68DA411-6F43-42CF-8A08-B2871E3822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417563A-04A5-4952-AA6D-E503558C5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A41B232-E630-4AC7-9A97-763529D70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EABA1A2-F7BA-4FB5-AD0A-A4DBBCF6F7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EA99E51-908F-4D65-AC2B-A8E75A1FE4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F2D126B-7D1C-4D2C-97D5-2D8C686B78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4B20164-1C4E-4FA3-A2E5-389E740773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4E7AD9-228F-47CD-A598-CB579B489A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7D2B81A-6082-4668-8AA7-F2757C8EC2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469BD5F-3BFE-4BA0-A24F-7F80A73B8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24D532A-F49F-4BB9-AAA6-8B2B89CB6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2224AE-40A4-483D-991E-9490A01B76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D3DE117-F3FA-4657-B4A7-40DE41238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85EA1EB-1126-463C-AD87-4FB126C6FF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0336723-7646-4B25-9EE9-519CC8334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52B6D8B-5579-4262-9376-B702382B0E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07893BD-D1AE-48C1-91A9-D478793762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C6FEEA5-8E66-4C31-92AD-01305FF488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3E18335-591C-4354-9390-DD371BB3F9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51098D0-C2B4-4D61-92D5-C81DDBDA22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EACD9C3-3E01-47CF-BC68-BDAE22E30B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0A5C950-6480-44E0-9D50-F193147D55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68F1BDE-24EB-4308-AB69-F353C8598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83E12EF-845B-41E6-BA82-F6CD46C0FE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646EE72-4D70-46B4-B655-74722AAC2A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2BB073B-89FD-4B47-814B-A8EE7A1EE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EE25488-63A9-43E5-A03F-2E628C3B21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BE7FDEE-BD70-4D8F-B5CE-4D03F1D00E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039673A-8522-4BFC-B8B2-7F2FEAED4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7AB08C4-AF01-4D1D-90EA-A4113CFF99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C8E7B06-FF45-4365-9DF4-E8E315A5B3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8F00765-F5EC-427C-A7A1-CDFA0406F2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FE1EF8A-C81D-4879-9142-3697CA0BCB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80C0B62-6F07-4DD2-B308-F3C29F29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9C7C8CB-2D13-4138-B3C1-B78EC19B59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EB1BC7E-04BC-423C-843D-7C149C25A1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8BA62C3-B17C-4AD0-B585-1C42ED745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B6F8BD1-22F9-4EE2-93C7-F859F3B990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173F2AA-33AE-4A43-AFA9-50C60D6F68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6339DB1-5BB0-42C5-B12D-7555AD403D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413BF1A-CE02-41EB-8977-EBE39AE0DA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899680C-3DC7-4B71-8D34-7EE8306FEC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3B57EA5-419A-4EE0-BB93-356B12F6D0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7A79B15-73B1-417F-A985-25FBC893F7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66DE9DC-92E2-44D8-B7D0-D1295DD8F0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9A1F3CD-685D-4541-8715-91E39B1E23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63E90F9-BD80-4805-A68E-CA56D52496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014402D-979B-4D18-9E85-4D8F6C986F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A04AE49-4B0B-4908-B1DB-480F568D2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293E6AC-4EF0-4B88-AC7E-BCB112010B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344B49D-AFCD-4426-AC08-F3128282C3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3B776AB-0884-47E4-AC8D-69A19A6103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1EC5397-87DB-4803-855B-44DFE9BBB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8EF0075-59DA-4C16-BF01-C65EE2DDD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ABF3642-CC62-4EA5-8A59-1AFF97A560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7715913-AE6D-4FFC-A6EC-E7EE027D2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6B78CB6-17D0-445E-A523-FD18D3BE29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83E7655-41DA-4DFA-9DEC-FD37064F0A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E953697-F897-4DE0-B735-80C721129E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C7CED19-0566-4D81-A59A-5A3561F1B7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E247A59-B18F-4331-BC8D-07C3DA5E8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21C3132-6A07-4EB5-A00C-2176067CB1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067D677-3FA9-4187-B1CA-F6298A917C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2E9FC80-B3E8-47CE-862C-9F6E9E598A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D383F3C-A57C-472A-9E05-CCD8A4F8E5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534D376-6ABA-4DF9-BBEA-EB5A88180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7" name="Graphic 6" descr="Head with Gears">
            <a:extLst>
              <a:ext uri="{FF2B5EF4-FFF2-40B4-BE49-F238E27FC236}">
                <a16:creationId xmlns:a16="http://schemas.microsoft.com/office/drawing/2014/main" id="{1BA3C31E-C8A2-406F-9C3F-C88DD8F414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5001" y="2191639"/>
            <a:ext cx="3686910" cy="3686910"/>
          </a:xfrm>
          <a:prstGeom prst="rect">
            <a:avLst/>
          </a:prstGeom>
        </p:spPr>
      </p:pic>
      <p:sp>
        <p:nvSpPr>
          <p:cNvPr id="4" name="TextBox 3">
            <a:extLst>
              <a:ext uri="{FF2B5EF4-FFF2-40B4-BE49-F238E27FC236}">
                <a16:creationId xmlns:a16="http://schemas.microsoft.com/office/drawing/2014/main" id="{3C2B97F9-E86A-4F5D-96F0-BF2833FDD1EB}"/>
              </a:ext>
            </a:extLst>
          </p:cNvPr>
          <p:cNvSpPr txBox="1"/>
          <p:nvPr/>
        </p:nvSpPr>
        <p:spPr>
          <a:xfrm>
            <a:off x="336761" y="5275006"/>
            <a:ext cx="355252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FFFF"/>
                </a:solidFill>
                <a:cs typeface="Calibri"/>
              </a:rPr>
              <a:t>Group 5</a:t>
            </a:r>
          </a:p>
          <a:p>
            <a:r>
              <a:rPr lang="en-US">
                <a:solidFill>
                  <a:srgbClr val="FFFFFF"/>
                </a:solidFill>
                <a:cs typeface="Calibri"/>
              </a:rPr>
              <a:t>Praveen Kumar 2020SP93055</a:t>
            </a:r>
          </a:p>
          <a:p>
            <a:r>
              <a:rPr lang="en-US">
                <a:solidFill>
                  <a:srgbClr val="FFFFFF"/>
                </a:solidFill>
                <a:cs typeface="Calibri"/>
              </a:rPr>
              <a:t>Deviprasad D Mahale 2020SP93088</a:t>
            </a:r>
          </a:p>
          <a:p>
            <a:r>
              <a:rPr lang="en-US">
                <a:solidFill>
                  <a:srgbClr val="FFFFFF"/>
                </a:solidFill>
                <a:cs typeface="Calibri"/>
              </a:rPr>
              <a:t>Siddhant Tripathi 2020SP93081</a:t>
            </a:r>
          </a:p>
        </p:txBody>
      </p:sp>
    </p:spTree>
    <p:extLst>
      <p:ext uri="{BB962C8B-B14F-4D97-AF65-F5344CB8AC3E}">
        <p14:creationId xmlns:p14="http://schemas.microsoft.com/office/powerpoint/2010/main" val="16680158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C819037-A607-4A7B-ADF1-B04516199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F8C668FA-2417-47B5-B454-2D55FC17FF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7FEBA57-8992-46BB-BCF0-5A83FE8E01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Rectangle 14">
            <a:extLst>
              <a:ext uri="{FF2B5EF4-FFF2-40B4-BE49-F238E27FC236}">
                <a16:creationId xmlns:a16="http://schemas.microsoft.com/office/drawing/2014/main" id="{2B4CDDF6-55C3-415A-8D8B-7E03C3D61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able&#10;&#10;Description automatically generated">
            <a:extLst>
              <a:ext uri="{FF2B5EF4-FFF2-40B4-BE49-F238E27FC236}">
                <a16:creationId xmlns:a16="http://schemas.microsoft.com/office/drawing/2014/main" id="{2FA0D935-C0BF-400D-8FCE-9F1189886AA9}"/>
              </a:ext>
            </a:extLst>
          </p:cNvPr>
          <p:cNvPicPr>
            <a:picLocks noChangeAspect="1"/>
          </p:cNvPicPr>
          <p:nvPr/>
        </p:nvPicPr>
        <p:blipFill>
          <a:blip r:embed="rId3"/>
          <a:stretch>
            <a:fillRect/>
          </a:stretch>
        </p:blipFill>
        <p:spPr>
          <a:xfrm>
            <a:off x="826253" y="583775"/>
            <a:ext cx="10719473" cy="4507340"/>
          </a:xfrm>
          <a:prstGeom prst="rect">
            <a:avLst/>
          </a:prstGeom>
        </p:spPr>
      </p:pic>
      <p:sp>
        <p:nvSpPr>
          <p:cNvPr id="2" name="TextBox 1">
            <a:extLst>
              <a:ext uri="{FF2B5EF4-FFF2-40B4-BE49-F238E27FC236}">
                <a16:creationId xmlns:a16="http://schemas.microsoft.com/office/drawing/2014/main" id="{A335969F-65BA-4D7E-BA67-1990C4FB1BB9}"/>
              </a:ext>
            </a:extLst>
          </p:cNvPr>
          <p:cNvSpPr txBox="1"/>
          <p:nvPr/>
        </p:nvSpPr>
        <p:spPr>
          <a:xfrm>
            <a:off x="520615" y="5317635"/>
            <a:ext cx="107825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lvl="1" indent="-285750">
              <a:buFont typeface="Wingdings"/>
              <a:buChar char="q"/>
            </a:pPr>
            <a:r>
              <a:rPr lang="en-US">
                <a:solidFill>
                  <a:srgbClr val="444444"/>
                </a:solidFill>
                <a:cs typeface="Arial"/>
              </a:rPr>
              <a:t>The minimum age is 17 and the maximum is 90 years, most of the working age group lies between 20-40</a:t>
            </a:r>
            <a:endParaRPr lang="en-US">
              <a:cs typeface="Calibri" panose="020F0502020204030204"/>
            </a:endParaRPr>
          </a:p>
          <a:p>
            <a:pPr marL="742950" lvl="1" indent="-285750">
              <a:buFont typeface="Wingdings"/>
              <a:buChar char="q"/>
            </a:pPr>
            <a:r>
              <a:rPr lang="en-US">
                <a:ea typeface="+mn-lt"/>
                <a:cs typeface="+mn-lt"/>
              </a:rPr>
              <a:t>The minimum hours-per-week is 1 and maximum is 90, with most of the count lying between 30-40</a:t>
            </a:r>
            <a:r>
              <a:rPr lang="en-US">
                <a:solidFill>
                  <a:srgbClr val="444444"/>
                </a:solidFill>
                <a:cs typeface="Arial"/>
              </a:rPr>
              <a:t>​</a:t>
            </a:r>
            <a:endParaRPr lang="en-US">
              <a:cs typeface="Calibri"/>
            </a:endParaRPr>
          </a:p>
        </p:txBody>
      </p:sp>
    </p:spTree>
    <p:extLst>
      <p:ext uri="{BB962C8B-B14F-4D97-AF65-F5344CB8AC3E}">
        <p14:creationId xmlns:p14="http://schemas.microsoft.com/office/powerpoint/2010/main" val="286361837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C819037-A607-4A7B-ADF1-B04516199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F8C668FA-2417-47B5-B454-2D55FC17FF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7FEBA57-8992-46BB-BCF0-5A83FE8E01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Rectangle 14">
            <a:extLst>
              <a:ext uri="{FF2B5EF4-FFF2-40B4-BE49-F238E27FC236}">
                <a16:creationId xmlns:a16="http://schemas.microsoft.com/office/drawing/2014/main" id="{2B4CDDF6-55C3-415A-8D8B-7E03C3D61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ox and whisker chart&#10;&#10;Description automatically generated">
            <a:extLst>
              <a:ext uri="{FF2B5EF4-FFF2-40B4-BE49-F238E27FC236}">
                <a16:creationId xmlns:a16="http://schemas.microsoft.com/office/drawing/2014/main" id="{0C68DE36-7345-4116-BEBC-C3DE72E77642}"/>
              </a:ext>
            </a:extLst>
          </p:cNvPr>
          <p:cNvPicPr>
            <a:picLocks noChangeAspect="1"/>
          </p:cNvPicPr>
          <p:nvPr/>
        </p:nvPicPr>
        <p:blipFill>
          <a:blip r:embed="rId3"/>
          <a:stretch>
            <a:fillRect/>
          </a:stretch>
        </p:blipFill>
        <p:spPr>
          <a:xfrm>
            <a:off x="1731047" y="800007"/>
            <a:ext cx="8715550" cy="4780622"/>
          </a:xfrm>
          <a:prstGeom prst="rect">
            <a:avLst/>
          </a:prstGeom>
        </p:spPr>
      </p:pic>
      <p:sp>
        <p:nvSpPr>
          <p:cNvPr id="5" name="TextBox 4">
            <a:extLst>
              <a:ext uri="{FF2B5EF4-FFF2-40B4-BE49-F238E27FC236}">
                <a16:creationId xmlns:a16="http://schemas.microsoft.com/office/drawing/2014/main" id="{F8A14816-2CF6-42FF-AA06-C5EDB192A0BA}"/>
              </a:ext>
            </a:extLst>
          </p:cNvPr>
          <p:cNvSpPr txBox="1"/>
          <p:nvPr/>
        </p:nvSpPr>
        <p:spPr>
          <a:xfrm>
            <a:off x="500160" y="5798359"/>
            <a:ext cx="111916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lvl="1" indent="-285750">
              <a:buFont typeface="Wingdings"/>
              <a:buChar char="q"/>
            </a:pPr>
            <a:r>
              <a:rPr lang="en-US">
                <a:solidFill>
                  <a:srgbClr val="444444"/>
                </a:solidFill>
                <a:cs typeface="Arial"/>
              </a:rPr>
              <a:t>outliers observed in almost all the numeric features, these are the extreme values that are present in the data.​</a:t>
            </a:r>
            <a:endParaRPr lang="en-US"/>
          </a:p>
        </p:txBody>
      </p:sp>
    </p:spTree>
    <p:extLst>
      <p:ext uri="{BB962C8B-B14F-4D97-AF65-F5344CB8AC3E}">
        <p14:creationId xmlns:p14="http://schemas.microsoft.com/office/powerpoint/2010/main" val="143374744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BEA9AF1-EF35-4EC4-862B-93C14919B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72FB946D-2326-449B-B771-9EDB01C8D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224A0EC-9334-468D-849F-BF1FF8C6FF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Rectangle 14">
            <a:extLst>
              <a:ext uri="{FF2B5EF4-FFF2-40B4-BE49-F238E27FC236}">
                <a16:creationId xmlns:a16="http://schemas.microsoft.com/office/drawing/2014/main" id="{0EFFC263-7EB0-4842-BE9B-3176A41A7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F1985461-1E88-44AB-AFDA-F3DA8B7B1D41}"/>
              </a:ext>
            </a:extLst>
          </p:cNvPr>
          <p:cNvPicPr>
            <a:picLocks noChangeAspect="1"/>
          </p:cNvPicPr>
          <p:nvPr/>
        </p:nvPicPr>
        <p:blipFill rotWithShape="1">
          <a:blip r:embed="rId3"/>
          <a:srcRect t="5217" r="1" b="10690"/>
          <a:stretch/>
        </p:blipFill>
        <p:spPr>
          <a:xfrm>
            <a:off x="643467" y="643467"/>
            <a:ext cx="10905066" cy="4988060"/>
          </a:xfrm>
          <a:prstGeom prst="rect">
            <a:avLst/>
          </a:prstGeom>
        </p:spPr>
      </p:pic>
      <p:sp>
        <p:nvSpPr>
          <p:cNvPr id="6" name="TextBox 5">
            <a:extLst>
              <a:ext uri="{FF2B5EF4-FFF2-40B4-BE49-F238E27FC236}">
                <a16:creationId xmlns:a16="http://schemas.microsoft.com/office/drawing/2014/main" id="{3B7EAAF3-0CC9-41C1-B64E-1CE147223EBA}"/>
              </a:ext>
            </a:extLst>
          </p:cNvPr>
          <p:cNvSpPr txBox="1"/>
          <p:nvPr/>
        </p:nvSpPr>
        <p:spPr>
          <a:xfrm>
            <a:off x="2617394" y="5849500"/>
            <a:ext cx="66810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lvl="1" indent="-285750">
              <a:buFont typeface="Wingdings"/>
              <a:buChar char="q"/>
            </a:pPr>
            <a:r>
              <a:rPr lang="en-US">
                <a:solidFill>
                  <a:srgbClr val="444444"/>
                </a:solidFill>
                <a:cs typeface="Arial"/>
              </a:rPr>
              <a:t>Not very strong correlation observed among variables​</a:t>
            </a:r>
            <a:endParaRPr lang="en-US"/>
          </a:p>
        </p:txBody>
      </p:sp>
    </p:spTree>
    <p:extLst>
      <p:ext uri="{BB962C8B-B14F-4D97-AF65-F5344CB8AC3E}">
        <p14:creationId xmlns:p14="http://schemas.microsoft.com/office/powerpoint/2010/main" val="331855621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819037-A607-4A7B-ADF1-B04516199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F8C668FA-2417-47B5-B454-2D55FC17FF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97FEBA57-8992-46BB-BCF0-5A83FE8E01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id="{2B4CDDF6-55C3-415A-8D8B-7E03C3D61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histogram&#10;&#10;Description automatically generated">
            <a:extLst>
              <a:ext uri="{FF2B5EF4-FFF2-40B4-BE49-F238E27FC236}">
                <a16:creationId xmlns:a16="http://schemas.microsoft.com/office/drawing/2014/main" id="{FAEE1428-B6DA-4FF8-A489-8EFA8E2C2F34}"/>
              </a:ext>
            </a:extLst>
          </p:cNvPr>
          <p:cNvPicPr>
            <a:picLocks noChangeAspect="1"/>
          </p:cNvPicPr>
          <p:nvPr/>
        </p:nvPicPr>
        <p:blipFill>
          <a:blip r:embed="rId3"/>
          <a:stretch>
            <a:fillRect/>
          </a:stretch>
        </p:blipFill>
        <p:spPr>
          <a:xfrm>
            <a:off x="2297401" y="800007"/>
            <a:ext cx="7582843" cy="5251118"/>
          </a:xfrm>
          <a:prstGeom prst="rect">
            <a:avLst/>
          </a:prstGeom>
        </p:spPr>
      </p:pic>
    </p:spTree>
    <p:extLst>
      <p:ext uri="{BB962C8B-B14F-4D97-AF65-F5344CB8AC3E}">
        <p14:creationId xmlns:p14="http://schemas.microsoft.com/office/powerpoint/2010/main" val="139595536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C88BEB-8649-41B4-A172-D178656A7F3D}"/>
              </a:ext>
            </a:extLst>
          </p:cNvPr>
          <p:cNvSpPr>
            <a:spLocks noGrp="1"/>
          </p:cNvSpPr>
          <p:nvPr>
            <p:ph type="title"/>
          </p:nvPr>
        </p:nvSpPr>
        <p:spPr>
          <a:xfrm>
            <a:off x="603976" y="211212"/>
            <a:ext cx="10820400" cy="1177092"/>
          </a:xfrm>
        </p:spPr>
        <p:txBody>
          <a:bodyPr vert="horz" lIns="91440" tIns="45720" rIns="91440" bIns="45720" rtlCol="0" anchor="b">
            <a:normAutofit/>
          </a:bodyPr>
          <a:lstStyle/>
          <a:p>
            <a:r>
              <a:rPr lang="en-US" sz="4400" b="1"/>
              <a:t>Data Pre-processing</a:t>
            </a:r>
            <a:endParaRPr lang="en-US"/>
          </a:p>
        </p:txBody>
      </p:sp>
      <p:cxnSp>
        <p:nvCxnSpPr>
          <p:cNvPr id="11" name="Straight Connector 10">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0017B40-2CED-43E7-8FC4-767DCD7F238E}"/>
              </a:ext>
            </a:extLst>
          </p:cNvPr>
          <p:cNvSpPr txBox="1"/>
          <p:nvPr/>
        </p:nvSpPr>
        <p:spPr>
          <a:xfrm>
            <a:off x="573291" y="1599516"/>
            <a:ext cx="10820400" cy="354730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nSpc>
                <a:spcPct val="90000"/>
              </a:lnSpc>
              <a:spcAft>
                <a:spcPts val="1000"/>
              </a:spcAft>
              <a:buClr>
                <a:schemeClr val="tx1"/>
              </a:buClr>
              <a:buSzPct val="100000"/>
            </a:pPr>
            <a:r>
              <a:rPr lang="en-US" sz="1600" b="1">
                <a:latin typeface="Times New Roman"/>
                <a:cs typeface="Times New Roman"/>
              </a:rPr>
              <a:t>Data preprocessing</a:t>
            </a:r>
            <a:r>
              <a:rPr lang="en-US" sz="1600">
                <a:latin typeface="Times New Roman"/>
                <a:cs typeface="Times New Roman"/>
              </a:rPr>
              <a:t> is a process of preparing the raw data and making it suitable for a machine learning model. It is the first and crucial step while creating a machine learning model.</a:t>
            </a:r>
          </a:p>
          <a:p>
            <a:pPr>
              <a:lnSpc>
                <a:spcPct val="90000"/>
              </a:lnSpc>
              <a:spcAft>
                <a:spcPts val="1000"/>
              </a:spcAft>
              <a:buClr>
                <a:schemeClr val="tx1"/>
              </a:buClr>
              <a:buSzPct val="100000"/>
              <a:buFont typeface="Arial"/>
              <a:buChar char="•"/>
            </a:pPr>
            <a:endParaRPr lang="en-US" sz="1600">
              <a:latin typeface="Times New Roman"/>
              <a:cs typeface="Calibri"/>
            </a:endParaRPr>
          </a:p>
          <a:p>
            <a:pPr>
              <a:lnSpc>
                <a:spcPct val="90000"/>
              </a:lnSpc>
              <a:spcAft>
                <a:spcPts val="1000"/>
              </a:spcAft>
              <a:buClr>
                <a:schemeClr val="tx1"/>
              </a:buClr>
              <a:buSzPct val="100000"/>
            </a:pPr>
            <a:r>
              <a:rPr lang="en-US" sz="1600" b="1">
                <a:latin typeface="Times New Roman"/>
                <a:cs typeface="Times New Roman"/>
              </a:rPr>
              <a:t>Why do we need Data Preprocessing?</a:t>
            </a:r>
          </a:p>
          <a:p>
            <a:pPr>
              <a:lnSpc>
                <a:spcPct val="90000"/>
              </a:lnSpc>
              <a:spcAft>
                <a:spcPts val="1000"/>
              </a:spcAft>
              <a:buClr>
                <a:schemeClr val="tx1"/>
              </a:buClr>
              <a:buSzPct val="100000"/>
            </a:pPr>
            <a:r>
              <a:rPr lang="en-US" sz="1600">
                <a:latin typeface="Times New Roman"/>
                <a:cs typeface="Times New Roman"/>
              </a:rPr>
              <a:t>A real-world data generally contains noises, missing values, and maybe in an unusable format which cannot be directly used for machine learning models. Data preprocessing is required tasks for cleaning the data and making it suitable for a machine learning model which also increases the accuracy and efficiency of a machine learning model.</a:t>
            </a:r>
          </a:p>
          <a:p>
            <a:pPr>
              <a:lnSpc>
                <a:spcPct val="90000"/>
              </a:lnSpc>
              <a:spcAft>
                <a:spcPts val="1000"/>
              </a:spcAft>
              <a:buClr>
                <a:schemeClr val="tx1"/>
              </a:buClr>
              <a:buSzPct val="100000"/>
              <a:buFont typeface="Arial"/>
              <a:buChar char="•"/>
            </a:pPr>
            <a:endParaRPr lang="en-US" sz="1600" b="1">
              <a:latin typeface="Times New Roman"/>
              <a:cs typeface="Calibri"/>
            </a:endParaRPr>
          </a:p>
          <a:p>
            <a:pPr marL="285750" indent="-285750">
              <a:lnSpc>
                <a:spcPct val="90000"/>
              </a:lnSpc>
              <a:spcAft>
                <a:spcPts val="1000"/>
              </a:spcAft>
              <a:buClr>
                <a:schemeClr val="tx1"/>
              </a:buClr>
              <a:buSzPct val="100000"/>
              <a:buFont typeface="Wingdings"/>
              <a:buChar char="Ø"/>
            </a:pPr>
            <a:r>
              <a:rPr lang="en-US" sz="1600" b="1">
                <a:latin typeface="Times New Roman"/>
                <a:cs typeface="Times New Roman"/>
              </a:rPr>
              <a:t>Getting the dataset</a:t>
            </a:r>
            <a:endParaRPr lang="en-US" sz="1600">
              <a:latin typeface="Times New Roman"/>
              <a:cs typeface="Times New Roman"/>
            </a:endParaRPr>
          </a:p>
          <a:p>
            <a:pPr marL="285750" indent="-285750">
              <a:lnSpc>
                <a:spcPct val="90000"/>
              </a:lnSpc>
              <a:spcAft>
                <a:spcPts val="1000"/>
              </a:spcAft>
              <a:buClr>
                <a:schemeClr val="tx1"/>
              </a:buClr>
              <a:buSzPct val="100000"/>
              <a:buFont typeface="Wingdings"/>
              <a:buChar char="Ø"/>
            </a:pPr>
            <a:r>
              <a:rPr lang="en-US" sz="1600" b="1">
                <a:latin typeface="Times New Roman"/>
                <a:cs typeface="Times New Roman"/>
              </a:rPr>
              <a:t>Importing libraries</a:t>
            </a:r>
            <a:endParaRPr lang="en-US" sz="1600">
              <a:latin typeface="Times New Roman"/>
              <a:cs typeface="Times New Roman"/>
            </a:endParaRPr>
          </a:p>
          <a:p>
            <a:pPr marL="285750" indent="-285750">
              <a:lnSpc>
                <a:spcPct val="90000"/>
              </a:lnSpc>
              <a:spcAft>
                <a:spcPts val="1000"/>
              </a:spcAft>
              <a:buClr>
                <a:schemeClr val="tx1"/>
              </a:buClr>
              <a:buSzPct val="100000"/>
              <a:buFont typeface="Wingdings"/>
              <a:buChar char="Ø"/>
            </a:pPr>
            <a:r>
              <a:rPr lang="en-US" sz="1600" b="1">
                <a:latin typeface="Times New Roman"/>
                <a:cs typeface="Times New Roman"/>
              </a:rPr>
              <a:t>Importing datasets</a:t>
            </a:r>
            <a:endParaRPr lang="en-US" sz="1600">
              <a:latin typeface="Times New Roman"/>
              <a:cs typeface="Times New Roman"/>
            </a:endParaRPr>
          </a:p>
          <a:p>
            <a:pPr marL="285750" indent="-285750">
              <a:lnSpc>
                <a:spcPct val="90000"/>
              </a:lnSpc>
              <a:spcAft>
                <a:spcPts val="1000"/>
              </a:spcAft>
              <a:buClr>
                <a:schemeClr val="tx1"/>
              </a:buClr>
              <a:buSzPct val="100000"/>
              <a:buFont typeface="Wingdings"/>
              <a:buChar char="Ø"/>
            </a:pPr>
            <a:r>
              <a:rPr lang="en-US" sz="1600" b="1">
                <a:latin typeface="Times New Roman"/>
                <a:cs typeface="Times New Roman"/>
              </a:rPr>
              <a:t>Finding Missing Data</a:t>
            </a:r>
            <a:endParaRPr lang="en-US" sz="1600">
              <a:latin typeface="Times New Roman"/>
              <a:cs typeface="Times New Roman"/>
            </a:endParaRPr>
          </a:p>
          <a:p>
            <a:pPr marL="285750" indent="-285750">
              <a:lnSpc>
                <a:spcPct val="90000"/>
              </a:lnSpc>
              <a:spcAft>
                <a:spcPts val="1000"/>
              </a:spcAft>
              <a:buClr>
                <a:schemeClr val="tx1"/>
              </a:buClr>
              <a:buSzPct val="100000"/>
              <a:buFont typeface="Wingdings"/>
              <a:buChar char="Ø"/>
            </a:pPr>
            <a:r>
              <a:rPr lang="en-US" sz="1600" b="1">
                <a:latin typeface="Times New Roman"/>
                <a:cs typeface="Times New Roman"/>
              </a:rPr>
              <a:t>Encoding Categorical Data</a:t>
            </a:r>
            <a:endParaRPr lang="en-US" sz="1600">
              <a:latin typeface="Times New Roman"/>
              <a:cs typeface="Times New Roman"/>
            </a:endParaRPr>
          </a:p>
          <a:p>
            <a:pPr marL="285750" indent="-285750">
              <a:lnSpc>
                <a:spcPct val="90000"/>
              </a:lnSpc>
              <a:spcAft>
                <a:spcPts val="1000"/>
              </a:spcAft>
              <a:buClr>
                <a:schemeClr val="tx1"/>
              </a:buClr>
              <a:buSzPct val="100000"/>
              <a:buFont typeface="Wingdings"/>
              <a:buChar char="Ø"/>
            </a:pPr>
            <a:r>
              <a:rPr lang="en-US" sz="1600" b="1">
                <a:latin typeface="Times New Roman"/>
                <a:cs typeface="Times New Roman"/>
              </a:rPr>
              <a:t>Splitting dataset into training and test set</a:t>
            </a:r>
            <a:endParaRPr lang="en-US" sz="1600">
              <a:latin typeface="Times New Roman"/>
              <a:cs typeface="Times New Roman"/>
            </a:endParaRPr>
          </a:p>
          <a:p>
            <a:pPr marL="285750" indent="-285750">
              <a:lnSpc>
                <a:spcPct val="90000"/>
              </a:lnSpc>
              <a:spcAft>
                <a:spcPts val="1000"/>
              </a:spcAft>
              <a:buClr>
                <a:schemeClr val="tx1"/>
              </a:buClr>
              <a:buSzPct val="100000"/>
              <a:buFont typeface="Wingdings"/>
              <a:buChar char="Ø"/>
            </a:pPr>
            <a:r>
              <a:rPr lang="en-US" sz="1600" b="1">
                <a:latin typeface="Times New Roman"/>
                <a:cs typeface="Times New Roman"/>
              </a:rPr>
              <a:t>Feature scaling</a:t>
            </a:r>
            <a:endParaRPr lang="en-US" sz="1600">
              <a:latin typeface="Times New Roman"/>
              <a:cs typeface="Times New Roman"/>
            </a:endParaRPr>
          </a:p>
          <a:p>
            <a:pPr>
              <a:lnSpc>
                <a:spcPct val="90000"/>
              </a:lnSpc>
              <a:spcAft>
                <a:spcPts val="1000"/>
              </a:spcAft>
              <a:buClr>
                <a:schemeClr val="tx1"/>
              </a:buClr>
              <a:buSzPct val="100000"/>
              <a:buFont typeface="Arial"/>
              <a:buChar char="•"/>
            </a:pPr>
            <a:endParaRPr lang="en-US" sz="1600">
              <a:latin typeface="Times New Roman"/>
              <a:cs typeface="Calibri"/>
            </a:endParaRPr>
          </a:p>
        </p:txBody>
      </p:sp>
    </p:spTree>
    <p:extLst>
      <p:ext uri="{BB962C8B-B14F-4D97-AF65-F5344CB8AC3E}">
        <p14:creationId xmlns:p14="http://schemas.microsoft.com/office/powerpoint/2010/main" val="206168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4F4525A6-2C2E-4020-ABA8-C421FDF6386C}"/>
              </a:ext>
            </a:extLst>
          </p:cNvPr>
          <p:cNvSpPr txBox="1"/>
          <p:nvPr/>
        </p:nvSpPr>
        <p:spPr>
          <a:xfrm>
            <a:off x="526236" y="274289"/>
            <a:ext cx="10921683" cy="120032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600" b="1">
                <a:solidFill>
                  <a:srgbClr val="FFFFFF"/>
                </a:solidFill>
                <a:latin typeface="Calibri Light"/>
                <a:cs typeface="Calibri"/>
              </a:rPr>
              <a:t>Pre-processing</a:t>
            </a:r>
            <a:endParaRPr lang="en-US"/>
          </a:p>
          <a:p>
            <a:endParaRPr lang="en-US" b="1">
              <a:solidFill>
                <a:srgbClr val="FFFFFF"/>
              </a:solidFill>
              <a:latin typeface="Titillium Web"/>
            </a:endParaRPr>
          </a:p>
          <a:p>
            <a:endParaRPr lang="en-US">
              <a:solidFill>
                <a:srgbClr val="FFFFFF"/>
              </a:solidFill>
              <a:latin typeface="Titillium Web"/>
            </a:endParaRPr>
          </a:p>
        </p:txBody>
      </p:sp>
      <p:pic>
        <p:nvPicPr>
          <p:cNvPr id="2" name="Picture 2" descr="Chart, bar chart&#10;&#10;Description automatically generated">
            <a:extLst>
              <a:ext uri="{FF2B5EF4-FFF2-40B4-BE49-F238E27FC236}">
                <a16:creationId xmlns:a16="http://schemas.microsoft.com/office/drawing/2014/main" id="{D0FA92B4-A9D0-4E97-9313-293C9E35FC82}"/>
              </a:ext>
            </a:extLst>
          </p:cNvPr>
          <p:cNvPicPr>
            <a:picLocks noChangeAspect="1"/>
          </p:cNvPicPr>
          <p:nvPr/>
        </p:nvPicPr>
        <p:blipFill>
          <a:blip r:embed="rId2"/>
          <a:stretch>
            <a:fillRect/>
          </a:stretch>
        </p:blipFill>
        <p:spPr>
          <a:xfrm>
            <a:off x="296927" y="1280563"/>
            <a:ext cx="6627541" cy="4989609"/>
          </a:xfrm>
          <a:prstGeom prst="rect">
            <a:avLst/>
          </a:prstGeom>
        </p:spPr>
      </p:pic>
      <p:sp>
        <p:nvSpPr>
          <p:cNvPr id="3" name="TextBox 2">
            <a:extLst>
              <a:ext uri="{FF2B5EF4-FFF2-40B4-BE49-F238E27FC236}">
                <a16:creationId xmlns:a16="http://schemas.microsoft.com/office/drawing/2014/main" id="{49027B0E-330F-45E8-A16B-1F79F7AEE3EA}"/>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endParaRPr lang="en-US" err="1"/>
          </a:p>
        </p:txBody>
      </p:sp>
      <p:sp>
        <p:nvSpPr>
          <p:cNvPr id="5" name="TextBox 4">
            <a:extLst>
              <a:ext uri="{FF2B5EF4-FFF2-40B4-BE49-F238E27FC236}">
                <a16:creationId xmlns:a16="http://schemas.microsoft.com/office/drawing/2014/main" id="{FDD8249E-659E-46B5-B9B7-52A9EAEE57D5}"/>
              </a:ext>
            </a:extLst>
          </p:cNvPr>
          <p:cNvSpPr txBox="1"/>
          <p:nvPr/>
        </p:nvSpPr>
        <p:spPr>
          <a:xfrm>
            <a:off x="7091612" y="2411938"/>
            <a:ext cx="493453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t>In this graph we see around 2000 values are '?'.</a:t>
            </a:r>
            <a:endParaRPr lang="en-US"/>
          </a:p>
          <a:p>
            <a:pPr marL="285750" indent="-285750">
              <a:buFont typeface="Wingdings"/>
              <a:buChar char="Ø"/>
            </a:pPr>
            <a:r>
              <a:rPr lang="en-US" dirty="0">
                <a:cs typeface="Calibri"/>
              </a:rPr>
              <a:t>We replace this with mode as this '?' Was only there on the categorical features.</a:t>
            </a:r>
            <a:endParaRPr lang="en-US">
              <a:cs typeface="Calibri"/>
            </a:endParaRPr>
          </a:p>
          <a:p>
            <a:pPr marL="285750" indent="-285750">
              <a:buFont typeface="Wingdings"/>
              <a:buChar char="Ø"/>
            </a:pPr>
            <a:endParaRPr lang="en-US">
              <a:cs typeface="Calibri"/>
            </a:endParaRPr>
          </a:p>
          <a:p>
            <a:pPr marL="285750" indent="-285750">
              <a:buFont typeface="Wingdings"/>
              <a:buChar char="Ø"/>
            </a:pPr>
            <a:r>
              <a:rPr lang="en-US" dirty="0">
                <a:cs typeface="Calibri"/>
              </a:rPr>
              <a:t>Feature scaling and standardization was done.</a:t>
            </a:r>
            <a:endParaRPr lang="en-US">
              <a:cs typeface="Calibri"/>
            </a:endParaRPr>
          </a:p>
          <a:p>
            <a:pPr marL="285750" indent="-285750">
              <a:buFont typeface="Wingdings"/>
              <a:buChar char="Ø"/>
            </a:pPr>
            <a:endParaRPr lang="en-US">
              <a:cs typeface="Calibri"/>
            </a:endParaRPr>
          </a:p>
          <a:p>
            <a:pPr marL="285750" indent="-285750">
              <a:buFont typeface="Wingdings"/>
              <a:buChar char="Ø"/>
            </a:pPr>
            <a:r>
              <a:rPr lang="en-US" dirty="0">
                <a:cs typeface="Calibri"/>
              </a:rPr>
              <a:t>One hot encoding was done.</a:t>
            </a:r>
            <a:endParaRPr lang="en-US">
              <a:cs typeface="Calibri"/>
            </a:endParaRPr>
          </a:p>
        </p:txBody>
      </p:sp>
    </p:spTree>
    <p:extLst>
      <p:ext uri="{BB962C8B-B14F-4D97-AF65-F5344CB8AC3E}">
        <p14:creationId xmlns:p14="http://schemas.microsoft.com/office/powerpoint/2010/main" val="2790892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7E159-FB7A-4AEB-AD35-0CB7C47131C3}"/>
              </a:ext>
            </a:extLst>
          </p:cNvPr>
          <p:cNvSpPr>
            <a:spLocks noGrp="1"/>
          </p:cNvSpPr>
          <p:nvPr>
            <p:ph type="title"/>
          </p:nvPr>
        </p:nvSpPr>
        <p:spPr>
          <a:xfrm>
            <a:off x="685802" y="609600"/>
            <a:ext cx="6282266" cy="1456267"/>
          </a:xfrm>
        </p:spPr>
        <p:txBody>
          <a:bodyPr vert="horz" lIns="91440" tIns="45720" rIns="91440" bIns="45720" rtlCol="0" anchor="ctr">
            <a:normAutofit/>
          </a:bodyPr>
          <a:lstStyle/>
          <a:p>
            <a:r>
              <a:rPr lang="en-US"/>
              <a:t>Training the </a:t>
            </a:r>
            <a:r>
              <a:rPr lang="en-US" b="1"/>
              <a:t>MODE</a:t>
            </a:r>
            <a:r>
              <a:rPr lang="en-US"/>
              <a:t>L and Making Predictions</a:t>
            </a:r>
          </a:p>
          <a:p>
            <a:endParaRPr lang="en-US"/>
          </a:p>
        </p:txBody>
      </p:sp>
      <p:sp>
        <p:nvSpPr>
          <p:cNvPr id="4" name="TextBox 3">
            <a:extLst>
              <a:ext uri="{FF2B5EF4-FFF2-40B4-BE49-F238E27FC236}">
                <a16:creationId xmlns:a16="http://schemas.microsoft.com/office/drawing/2014/main" id="{DBCDA077-067F-4730-AC41-1DE497276D9D}"/>
              </a:ext>
            </a:extLst>
          </p:cNvPr>
          <p:cNvSpPr txBox="1"/>
          <p:nvPr/>
        </p:nvSpPr>
        <p:spPr>
          <a:xfrm>
            <a:off x="685802" y="2142067"/>
            <a:ext cx="6282266" cy="36491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85750">
              <a:lnSpc>
                <a:spcPct val="90000"/>
              </a:lnSpc>
              <a:spcAft>
                <a:spcPts val="1000"/>
              </a:spcAft>
              <a:buClr>
                <a:schemeClr val="tx1"/>
              </a:buClr>
              <a:buSzPct val="100000"/>
              <a:buFont typeface="Wingdings"/>
              <a:buChar char="Ø"/>
            </a:pPr>
            <a:r>
              <a:rPr lang="en-US" dirty="0"/>
              <a:t>Split the data into training and testing set.</a:t>
            </a:r>
            <a:endParaRPr lang="en-US">
              <a:cs typeface="Calibri"/>
            </a:endParaRPr>
          </a:p>
          <a:p>
            <a:pPr marL="285750" indent="-285750">
              <a:lnSpc>
                <a:spcPct val="90000"/>
              </a:lnSpc>
              <a:spcAft>
                <a:spcPts val="1000"/>
              </a:spcAft>
              <a:buClr>
                <a:srgbClr val="FFFFFF"/>
              </a:buClr>
              <a:buSzPct val="100000"/>
              <a:buFont typeface="Wingdings"/>
              <a:buChar char="Ø"/>
            </a:pPr>
            <a:r>
              <a:rPr lang="en-US" dirty="0">
                <a:cs typeface="Calibri"/>
              </a:rPr>
              <a:t>Select a model.</a:t>
            </a:r>
            <a:endParaRPr lang="en-US">
              <a:cs typeface="Calibri"/>
            </a:endParaRPr>
          </a:p>
          <a:p>
            <a:pPr marL="285750" indent="-285750">
              <a:lnSpc>
                <a:spcPct val="90000"/>
              </a:lnSpc>
              <a:spcAft>
                <a:spcPts val="1000"/>
              </a:spcAft>
              <a:buClr>
                <a:schemeClr val="tx1"/>
              </a:buClr>
              <a:buSzPct val="100000"/>
              <a:buFont typeface="Wingdings"/>
              <a:buChar char="Ø"/>
            </a:pPr>
            <a:r>
              <a:rPr lang="en-US" dirty="0"/>
              <a:t>Fit the model on the training set.</a:t>
            </a:r>
            <a:endParaRPr lang="en-US">
              <a:cs typeface="Calibri" panose="020F0502020204030204"/>
            </a:endParaRPr>
          </a:p>
          <a:p>
            <a:pPr marL="285750" indent="-285750">
              <a:lnSpc>
                <a:spcPct val="90000"/>
              </a:lnSpc>
              <a:spcAft>
                <a:spcPts val="1000"/>
              </a:spcAft>
              <a:buClr>
                <a:schemeClr val="tx1"/>
              </a:buClr>
              <a:buSzPct val="100000"/>
              <a:buFont typeface="Wingdings"/>
              <a:buChar char="Ø"/>
            </a:pPr>
            <a:r>
              <a:rPr lang="en-US" dirty="0">
                <a:cs typeface="Calibri"/>
              </a:rPr>
              <a:t>Test the model on the testing set.</a:t>
            </a:r>
            <a:endParaRPr lang="en-US">
              <a:cs typeface="Calibri" panose="020F0502020204030204"/>
            </a:endParaRPr>
          </a:p>
          <a:p>
            <a:pPr marL="285750" indent="-285750">
              <a:lnSpc>
                <a:spcPct val="90000"/>
              </a:lnSpc>
              <a:spcAft>
                <a:spcPts val="1000"/>
              </a:spcAft>
              <a:buClr>
                <a:schemeClr val="tx1"/>
              </a:buClr>
              <a:buSzPct val="100000"/>
              <a:buFont typeface="Wingdings"/>
              <a:buChar char="Ø"/>
            </a:pPr>
            <a:r>
              <a:rPr lang="en-US" dirty="0"/>
              <a:t>Here , we are using Logistic Regression, Random Forest Classifier, SVM, Naïve Bayes</a:t>
            </a:r>
            <a:r>
              <a:rPr lang="en-US"/>
              <a:t> , Neural</a:t>
            </a:r>
            <a:r>
              <a:rPr lang="en-US" dirty="0"/>
              <a:t> Network</a:t>
            </a:r>
            <a:r>
              <a:rPr lang="en-US"/>
              <a:t> </a:t>
            </a:r>
            <a:endParaRPr lang="en-US">
              <a:cs typeface="Calibri" panose="020F0502020204030204"/>
            </a:endParaRPr>
          </a:p>
        </p:txBody>
      </p:sp>
      <p:pic>
        <p:nvPicPr>
          <p:cNvPr id="8" name="Graphic 7" descr="Database">
            <a:extLst>
              <a:ext uri="{FF2B5EF4-FFF2-40B4-BE49-F238E27FC236}">
                <a16:creationId xmlns:a16="http://schemas.microsoft.com/office/drawing/2014/main" id="{D9DB99C9-4A75-4BD1-92AE-9F2649537C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0936" y="1668042"/>
            <a:ext cx="3445714" cy="344571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546851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9" name="Picture 13">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1" name="Freeform: Shape 15">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13" name="TextBox 3">
            <a:extLst>
              <a:ext uri="{FF2B5EF4-FFF2-40B4-BE49-F238E27FC236}">
                <a16:creationId xmlns:a16="http://schemas.microsoft.com/office/drawing/2014/main" id="{A3F4002E-3B22-4D28-8E65-270171E49857}"/>
              </a:ext>
            </a:extLst>
          </p:cNvPr>
          <p:cNvGraphicFramePr/>
          <p:nvPr>
            <p:extLst>
              <p:ext uri="{D42A27DB-BD31-4B8C-83A1-F6EECF244321}">
                <p14:modId xmlns:p14="http://schemas.microsoft.com/office/powerpoint/2010/main" val="1654602632"/>
              </p:ext>
            </p:extLst>
          </p:nvPr>
        </p:nvGraphicFramePr>
        <p:xfrm>
          <a:off x="5289727" y="333552"/>
          <a:ext cx="6426822" cy="62858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TextBox 23">
            <a:extLst>
              <a:ext uri="{FF2B5EF4-FFF2-40B4-BE49-F238E27FC236}">
                <a16:creationId xmlns:a16="http://schemas.microsoft.com/office/drawing/2014/main" id="{1C943A4E-7A15-432D-BEF5-5BFE3E43ADC9}"/>
              </a:ext>
            </a:extLst>
          </p:cNvPr>
          <p:cNvSpPr txBox="1"/>
          <p:nvPr/>
        </p:nvSpPr>
        <p:spPr>
          <a:xfrm>
            <a:off x="1308185" y="306232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solidFill>
                  <a:srgbClr val="FFFFFF"/>
                </a:solidFill>
                <a:cs typeface="Calibri"/>
              </a:rPr>
              <a:t>MODELS</a:t>
            </a:r>
          </a:p>
        </p:txBody>
      </p:sp>
    </p:spTree>
    <p:extLst>
      <p:ext uri="{BB962C8B-B14F-4D97-AF65-F5344CB8AC3E}">
        <p14:creationId xmlns:p14="http://schemas.microsoft.com/office/powerpoint/2010/main" val="3347522678"/>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5AA88FA-FA9B-40A0-AB33-86E7729DA88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37B90A98-385A-466F-8255-0F92AFD43E77}"/>
              </a:ext>
            </a:extLst>
          </p:cNvPr>
          <p:cNvSpPr>
            <a:spLocks noGrp="1"/>
          </p:cNvSpPr>
          <p:nvPr>
            <p:ph type="title"/>
          </p:nvPr>
        </p:nvSpPr>
        <p:spPr>
          <a:xfrm>
            <a:off x="582893" y="392542"/>
            <a:ext cx="10127192" cy="931340"/>
          </a:xfrm>
        </p:spPr>
        <p:txBody>
          <a:bodyPr vert="horz" lIns="91440" tIns="45720" rIns="91440" bIns="45720" rtlCol="0" anchor="b">
            <a:normAutofit/>
          </a:bodyPr>
          <a:lstStyle/>
          <a:p>
            <a:pPr algn="r"/>
            <a:r>
              <a:rPr lang="en-US" sz="4000"/>
              <a:t>Performance evaluation of the model.</a:t>
            </a:r>
          </a:p>
        </p:txBody>
      </p:sp>
      <p:pic>
        <p:nvPicPr>
          <p:cNvPr id="5" name="Picture 5">
            <a:extLst>
              <a:ext uri="{FF2B5EF4-FFF2-40B4-BE49-F238E27FC236}">
                <a16:creationId xmlns:a16="http://schemas.microsoft.com/office/drawing/2014/main" id="{D9F7D931-E26F-492C-BBEC-6625D87F221D}"/>
              </a:ext>
            </a:extLst>
          </p:cNvPr>
          <p:cNvPicPr>
            <a:picLocks noChangeAspect="1"/>
          </p:cNvPicPr>
          <p:nvPr/>
        </p:nvPicPr>
        <p:blipFill>
          <a:blip r:embed="rId4"/>
          <a:stretch>
            <a:fillRect/>
          </a:stretch>
        </p:blipFill>
        <p:spPr>
          <a:xfrm>
            <a:off x="237578" y="1953549"/>
            <a:ext cx="3328416" cy="212446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3" name="Picture 5">
            <a:extLst>
              <a:ext uri="{FF2B5EF4-FFF2-40B4-BE49-F238E27FC236}">
                <a16:creationId xmlns:a16="http://schemas.microsoft.com/office/drawing/2014/main" id="{A24AFEAE-2A96-45FA-A61A-147A42841C4E}"/>
              </a:ext>
            </a:extLst>
          </p:cNvPr>
          <p:cNvPicPr>
            <a:picLocks noChangeAspect="1"/>
          </p:cNvPicPr>
          <p:nvPr/>
        </p:nvPicPr>
        <p:blipFill>
          <a:blip r:embed="rId5"/>
          <a:stretch>
            <a:fillRect/>
          </a:stretch>
        </p:blipFill>
        <p:spPr>
          <a:xfrm>
            <a:off x="4183607" y="1908708"/>
            <a:ext cx="3328416" cy="216811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4" name="Picture 4" descr="Table&#10;&#10;Description automatically generated">
            <a:extLst>
              <a:ext uri="{FF2B5EF4-FFF2-40B4-BE49-F238E27FC236}">
                <a16:creationId xmlns:a16="http://schemas.microsoft.com/office/drawing/2014/main" id="{936885CA-AF3C-4838-9E79-62B32E896A8B}"/>
              </a:ext>
            </a:extLst>
          </p:cNvPr>
          <p:cNvPicPr>
            <a:picLocks noChangeAspect="1"/>
          </p:cNvPicPr>
          <p:nvPr/>
        </p:nvPicPr>
        <p:blipFill>
          <a:blip r:embed="rId6"/>
          <a:stretch>
            <a:fillRect/>
          </a:stretch>
        </p:blipFill>
        <p:spPr>
          <a:xfrm>
            <a:off x="8170548" y="1888183"/>
            <a:ext cx="3328416" cy="221428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6" name="Picture 6">
            <a:extLst>
              <a:ext uri="{FF2B5EF4-FFF2-40B4-BE49-F238E27FC236}">
                <a16:creationId xmlns:a16="http://schemas.microsoft.com/office/drawing/2014/main" id="{831306C3-6F6B-4EBE-BB57-DD031961A204}"/>
              </a:ext>
            </a:extLst>
          </p:cNvPr>
          <p:cNvPicPr>
            <a:picLocks noChangeAspect="1"/>
          </p:cNvPicPr>
          <p:nvPr/>
        </p:nvPicPr>
        <p:blipFill>
          <a:blip r:embed="rId7"/>
          <a:stretch>
            <a:fillRect/>
          </a:stretch>
        </p:blipFill>
        <p:spPr>
          <a:xfrm>
            <a:off x="1727542" y="4502811"/>
            <a:ext cx="3684193" cy="18976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7">
            <a:extLst>
              <a:ext uri="{FF2B5EF4-FFF2-40B4-BE49-F238E27FC236}">
                <a16:creationId xmlns:a16="http://schemas.microsoft.com/office/drawing/2014/main" id="{B552B467-0C5C-46EB-A99B-CCF17953016F}"/>
              </a:ext>
            </a:extLst>
          </p:cNvPr>
          <p:cNvPicPr>
            <a:picLocks noChangeAspect="1"/>
          </p:cNvPicPr>
          <p:nvPr/>
        </p:nvPicPr>
        <p:blipFill>
          <a:blip r:embed="rId8"/>
          <a:stretch>
            <a:fillRect/>
          </a:stretch>
        </p:blipFill>
        <p:spPr>
          <a:xfrm>
            <a:off x="6304157" y="4501493"/>
            <a:ext cx="3917507" cy="1898703"/>
          </a:xfrm>
          <a:prstGeom prst="rect">
            <a:avLst/>
          </a:prstGeom>
        </p:spPr>
      </p:pic>
    </p:spTree>
    <p:extLst>
      <p:ext uri="{BB962C8B-B14F-4D97-AF65-F5344CB8AC3E}">
        <p14:creationId xmlns:p14="http://schemas.microsoft.com/office/powerpoint/2010/main" val="832440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37B90A98-385A-466F-8255-0F92AFD43E77}"/>
              </a:ext>
            </a:extLst>
          </p:cNvPr>
          <p:cNvSpPr>
            <a:spLocks noGrp="1"/>
          </p:cNvSpPr>
          <p:nvPr>
            <p:ph type="title"/>
          </p:nvPr>
        </p:nvSpPr>
        <p:spPr>
          <a:xfrm>
            <a:off x="685801" y="643466"/>
            <a:ext cx="3351530" cy="4995333"/>
          </a:xfrm>
        </p:spPr>
        <p:txBody>
          <a:bodyPr vert="horz" lIns="91440" tIns="45720" rIns="91440" bIns="45720" rtlCol="0" anchor="ctr">
            <a:normAutofit/>
          </a:bodyPr>
          <a:lstStyle/>
          <a:p>
            <a:r>
              <a:rPr lang="en-US">
                <a:solidFill>
                  <a:srgbClr val="FFFFFF"/>
                </a:solidFill>
              </a:rPr>
              <a:t>KEY FINDINGS OF Performance evaluation .</a:t>
            </a:r>
          </a:p>
        </p:txBody>
      </p:sp>
      <p:sp useBgFill="1">
        <p:nvSpPr>
          <p:cNvPr id="22" name="Rectangle 21">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extBox 5">
            <a:extLst>
              <a:ext uri="{FF2B5EF4-FFF2-40B4-BE49-F238E27FC236}">
                <a16:creationId xmlns:a16="http://schemas.microsoft.com/office/drawing/2014/main" id="{8EAA8F6B-C030-417F-AE99-C086D981F752}"/>
              </a:ext>
            </a:extLst>
          </p:cNvPr>
          <p:cNvGraphicFramePr/>
          <p:nvPr>
            <p:extLst>
              <p:ext uri="{D42A27DB-BD31-4B8C-83A1-F6EECF244321}">
                <p14:modId xmlns:p14="http://schemas.microsoft.com/office/powerpoint/2010/main" val="1975534325"/>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1236135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234E8-BE79-154D-9FB4-06B0557E1CAD}"/>
              </a:ext>
            </a:extLst>
          </p:cNvPr>
          <p:cNvSpPr>
            <a:spLocks noGrp="1"/>
          </p:cNvSpPr>
          <p:nvPr>
            <p:ph type="title"/>
          </p:nvPr>
        </p:nvSpPr>
        <p:spPr>
          <a:xfrm>
            <a:off x="685801" y="609600"/>
            <a:ext cx="10131425" cy="1456267"/>
          </a:xfrm>
        </p:spPr>
        <p:txBody>
          <a:bodyPr>
            <a:normAutofit/>
          </a:bodyPr>
          <a:lstStyle/>
          <a:p>
            <a:r>
              <a:rPr lang="en-IN"/>
              <a:t>Problem statement</a:t>
            </a:r>
            <a:br>
              <a:rPr lang="en-IN"/>
            </a:br>
            <a:endParaRPr lang="en-US"/>
          </a:p>
        </p:txBody>
      </p:sp>
      <p:graphicFrame>
        <p:nvGraphicFramePr>
          <p:cNvPr id="5" name="Content Placeholder 2">
            <a:extLst>
              <a:ext uri="{FF2B5EF4-FFF2-40B4-BE49-F238E27FC236}">
                <a16:creationId xmlns:a16="http://schemas.microsoft.com/office/drawing/2014/main" id="{C9DD6873-0A27-41DF-98E4-567E3CED35BC}"/>
              </a:ext>
            </a:extLst>
          </p:cNvPr>
          <p:cNvGraphicFramePr>
            <a:graphicFrameLocks noGrp="1"/>
          </p:cNvGraphicFramePr>
          <p:nvPr>
            <p:ph idx="1"/>
            <p:extLst>
              <p:ext uri="{D42A27DB-BD31-4B8C-83A1-F6EECF244321}">
                <p14:modId xmlns:p14="http://schemas.microsoft.com/office/powerpoint/2010/main" val="1393496045"/>
              </p:ext>
            </p:extLst>
          </p:nvPr>
        </p:nvGraphicFramePr>
        <p:xfrm>
          <a:off x="685800" y="2406400"/>
          <a:ext cx="10903863" cy="37605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07117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5AA88FA-FA9B-40A0-AB33-86E7729DA88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37B90A98-385A-466F-8255-0F92AFD43E77}"/>
              </a:ext>
            </a:extLst>
          </p:cNvPr>
          <p:cNvSpPr>
            <a:spLocks noGrp="1"/>
          </p:cNvSpPr>
          <p:nvPr>
            <p:ph type="title"/>
          </p:nvPr>
        </p:nvSpPr>
        <p:spPr>
          <a:xfrm>
            <a:off x="383568" y="176940"/>
            <a:ext cx="10127192" cy="931340"/>
          </a:xfrm>
        </p:spPr>
        <p:txBody>
          <a:bodyPr vert="horz" lIns="91440" tIns="45720" rIns="91440" bIns="45720" rtlCol="0" anchor="b">
            <a:normAutofit/>
          </a:bodyPr>
          <a:lstStyle/>
          <a:p>
            <a:r>
              <a:rPr lang="en-US" sz="4000"/>
              <a:t>Improving the performance</a:t>
            </a:r>
            <a:endParaRPr lang="en-US">
              <a:cs typeface="Calibri Light" panose="020F0302020204030204"/>
            </a:endParaRPr>
          </a:p>
        </p:txBody>
      </p:sp>
      <p:sp>
        <p:nvSpPr>
          <p:cNvPr id="3" name="TextBox 2">
            <a:extLst>
              <a:ext uri="{FF2B5EF4-FFF2-40B4-BE49-F238E27FC236}">
                <a16:creationId xmlns:a16="http://schemas.microsoft.com/office/drawing/2014/main" id="{7B84C1DF-3C4D-43D3-AA8C-01C1690420C0}"/>
              </a:ext>
            </a:extLst>
          </p:cNvPr>
          <p:cNvSpPr txBox="1"/>
          <p:nvPr/>
        </p:nvSpPr>
        <p:spPr>
          <a:xfrm>
            <a:off x="7464013" y="3879723"/>
            <a:ext cx="561732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panose="020F0502020204030204"/>
            </a:endParaRPr>
          </a:p>
          <a:p>
            <a:endParaRPr lang="en-US">
              <a:cs typeface="Calibri" panose="020F0502020204030204"/>
            </a:endParaRPr>
          </a:p>
          <a:p>
            <a:r>
              <a:rPr lang="en-US">
                <a:cs typeface="Calibri" panose="020F0502020204030204"/>
              </a:rPr>
              <a:t>We use K-Fold cross validation</a:t>
            </a:r>
          </a:p>
        </p:txBody>
      </p:sp>
      <p:pic>
        <p:nvPicPr>
          <p:cNvPr id="4" name="Picture 4">
            <a:extLst>
              <a:ext uri="{FF2B5EF4-FFF2-40B4-BE49-F238E27FC236}">
                <a16:creationId xmlns:a16="http://schemas.microsoft.com/office/drawing/2014/main" id="{83FCE57B-A5B4-44A1-9DF6-6144D9685529}"/>
              </a:ext>
            </a:extLst>
          </p:cNvPr>
          <p:cNvPicPr>
            <a:picLocks noChangeAspect="1"/>
          </p:cNvPicPr>
          <p:nvPr/>
        </p:nvPicPr>
        <p:blipFill>
          <a:blip r:embed="rId4"/>
          <a:stretch>
            <a:fillRect/>
          </a:stretch>
        </p:blipFill>
        <p:spPr>
          <a:xfrm>
            <a:off x="582111" y="1602214"/>
            <a:ext cx="5128590" cy="2562173"/>
          </a:xfrm>
          <a:prstGeom prst="rect">
            <a:avLst/>
          </a:prstGeom>
        </p:spPr>
      </p:pic>
      <p:pic>
        <p:nvPicPr>
          <p:cNvPr id="5" name="Picture 5">
            <a:extLst>
              <a:ext uri="{FF2B5EF4-FFF2-40B4-BE49-F238E27FC236}">
                <a16:creationId xmlns:a16="http://schemas.microsoft.com/office/drawing/2014/main" id="{8EE861ED-902F-44EC-A8DE-36DC3BDA8F8B}"/>
              </a:ext>
            </a:extLst>
          </p:cNvPr>
          <p:cNvPicPr>
            <a:picLocks noChangeAspect="1"/>
          </p:cNvPicPr>
          <p:nvPr/>
        </p:nvPicPr>
        <p:blipFill>
          <a:blip r:embed="rId5"/>
          <a:stretch>
            <a:fillRect/>
          </a:stretch>
        </p:blipFill>
        <p:spPr>
          <a:xfrm>
            <a:off x="6207487" y="1601894"/>
            <a:ext cx="5581522" cy="2529109"/>
          </a:xfrm>
          <a:prstGeom prst="rect">
            <a:avLst/>
          </a:prstGeom>
        </p:spPr>
      </p:pic>
      <p:sp>
        <p:nvSpPr>
          <p:cNvPr id="6" name="TextBox 5">
            <a:extLst>
              <a:ext uri="{FF2B5EF4-FFF2-40B4-BE49-F238E27FC236}">
                <a16:creationId xmlns:a16="http://schemas.microsoft.com/office/drawing/2014/main" id="{76FC8E59-3916-4266-9339-037A28219232}"/>
              </a:ext>
            </a:extLst>
          </p:cNvPr>
          <p:cNvSpPr txBox="1"/>
          <p:nvPr/>
        </p:nvSpPr>
        <p:spPr>
          <a:xfrm>
            <a:off x="362079" y="4463582"/>
            <a:ext cx="55712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We did Hyperparameter tuning with Randomized Search. </a:t>
            </a:r>
          </a:p>
        </p:txBody>
      </p:sp>
    </p:spTree>
    <p:extLst>
      <p:ext uri="{BB962C8B-B14F-4D97-AF65-F5344CB8AC3E}">
        <p14:creationId xmlns:p14="http://schemas.microsoft.com/office/powerpoint/2010/main" val="1032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D0DE441-FE0E-E64D-83F9-AC122B55B714}"/>
              </a:ext>
            </a:extLst>
          </p:cNvPr>
          <p:cNvSpPr txBox="1">
            <a:spLocks/>
          </p:cNvSpPr>
          <p:nvPr/>
        </p:nvSpPr>
        <p:spPr>
          <a:xfrm>
            <a:off x="386861" y="274638"/>
            <a:ext cx="10550769" cy="1143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latin typeface="Calibri Light"/>
                <a:cs typeface="Calibri"/>
              </a:rPr>
              <a:t>Literature Review</a:t>
            </a:r>
            <a:endParaRPr lang="en-US" b="1">
              <a:solidFill>
                <a:srgbClr val="13294B"/>
              </a:solidFill>
              <a:latin typeface="Calibri Light"/>
              <a:ea typeface="Georgia" charset="0"/>
              <a:cs typeface="Calibri"/>
            </a:endParaRPr>
          </a:p>
        </p:txBody>
      </p:sp>
      <p:graphicFrame>
        <p:nvGraphicFramePr>
          <p:cNvPr id="9" name="Content Placeholder 2">
            <a:extLst>
              <a:ext uri="{FF2B5EF4-FFF2-40B4-BE49-F238E27FC236}">
                <a16:creationId xmlns:a16="http://schemas.microsoft.com/office/drawing/2014/main" id="{ADAC4F5B-5551-4B70-B295-7BA1B39D798E}"/>
              </a:ext>
            </a:extLst>
          </p:cNvPr>
          <p:cNvGraphicFramePr/>
          <p:nvPr/>
        </p:nvGraphicFramePr>
        <p:xfrm>
          <a:off x="386861" y="1600201"/>
          <a:ext cx="10710226" cy="43203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0129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4683DB-877B-4D10-88A0-03FC934671F8}"/>
              </a:ext>
            </a:extLst>
          </p:cNvPr>
          <p:cNvSpPr txBox="1"/>
          <p:nvPr/>
        </p:nvSpPr>
        <p:spPr>
          <a:xfrm>
            <a:off x="1005694" y="1863855"/>
            <a:ext cx="4679743" cy="363793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Aft>
                <a:spcPts val="1000"/>
              </a:spcAft>
              <a:buClr>
                <a:schemeClr val="tx1"/>
              </a:buClr>
              <a:buSzPct val="100000"/>
            </a:pPr>
            <a:r>
              <a:rPr lang="en-US" sz="5400">
                <a:latin typeface="Algerian"/>
              </a:rPr>
              <a:t>Thank You</a:t>
            </a:r>
            <a:endParaRPr lang="en-US"/>
          </a:p>
          <a:p>
            <a:pPr>
              <a:spcAft>
                <a:spcPts val="1000"/>
              </a:spcAft>
              <a:buClr>
                <a:schemeClr val="tx1"/>
              </a:buClr>
              <a:buSzPct val="100000"/>
              <a:buFont typeface="Arial"/>
              <a:buChar char="•"/>
            </a:pPr>
            <a:endParaRPr lang="en-US"/>
          </a:p>
        </p:txBody>
      </p:sp>
      <p:pic>
        <p:nvPicPr>
          <p:cNvPr id="8" name="Graphic 7" descr="Smiling Face with No Fill">
            <a:extLst>
              <a:ext uri="{FF2B5EF4-FFF2-40B4-BE49-F238E27FC236}">
                <a16:creationId xmlns:a16="http://schemas.microsoft.com/office/drawing/2014/main" id="{04B66855-5B23-4D9B-ACF8-4654AAE60E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86077" y="796413"/>
            <a:ext cx="5102943"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28277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21942F-F96D-DC4F-A166-ED669770457E}"/>
              </a:ext>
            </a:extLst>
          </p:cNvPr>
          <p:cNvSpPr>
            <a:spLocks noGrp="1"/>
          </p:cNvSpPr>
          <p:nvPr>
            <p:ph type="title"/>
          </p:nvPr>
        </p:nvSpPr>
        <p:spPr>
          <a:xfrm>
            <a:off x="122128" y="1150076"/>
            <a:ext cx="4223060" cy="4557849"/>
          </a:xfrm>
        </p:spPr>
        <p:txBody>
          <a:bodyPr vert="horz" lIns="91440" tIns="45720" rIns="91440" bIns="45720" rtlCol="0" anchor="ctr">
            <a:normAutofit/>
          </a:bodyPr>
          <a:lstStyle/>
          <a:p>
            <a:pPr algn="r"/>
            <a:r>
              <a:rPr lang="en-US"/>
              <a:t>data set </a:t>
            </a:r>
            <a:br>
              <a:rPr lang="en-US"/>
            </a:br>
            <a:r>
              <a:rPr lang="en-US"/>
              <a:t>and </a:t>
            </a:r>
            <a:br>
              <a:rPr lang="en-US"/>
            </a:br>
            <a:r>
              <a:rPr lang="en-US"/>
              <a:t>tasks</a:t>
            </a:r>
            <a:br>
              <a:rPr lang="en-US"/>
            </a:br>
            <a:r>
              <a:rPr lang="en-US"/>
              <a:t>performed</a:t>
            </a:r>
            <a:br>
              <a:rPr lang="en-US"/>
            </a:br>
            <a:endParaRPr lang="en-US">
              <a:cs typeface="Calibri Light" panose="020F0302020204030204"/>
            </a:endParaRPr>
          </a:p>
        </p:txBody>
      </p:sp>
      <p:cxnSp>
        <p:nvCxnSpPr>
          <p:cNvPr id="11" name="Straight Connector 10">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566E535-EAF7-47B8-82B8-8A84D44BB34A}"/>
              </a:ext>
            </a:extLst>
          </p:cNvPr>
          <p:cNvSpPr txBox="1"/>
          <p:nvPr/>
        </p:nvSpPr>
        <p:spPr>
          <a:xfrm>
            <a:off x="4988658" y="1150076"/>
            <a:ext cx="6517543" cy="455784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85750">
              <a:spcAft>
                <a:spcPts val="1000"/>
              </a:spcAft>
              <a:buClr>
                <a:schemeClr val="tx1"/>
              </a:buClr>
              <a:buSzPct val="100000"/>
              <a:buFont typeface="Wingdings"/>
              <a:buChar char="v"/>
            </a:pPr>
            <a:r>
              <a:rPr lang="en-US"/>
              <a:t>Dataset used: </a:t>
            </a:r>
            <a:r>
              <a:rPr lang="en-US" b="1"/>
              <a:t>Census Income Data Set</a:t>
            </a:r>
            <a:endParaRPr lang="en-US">
              <a:cs typeface="Calibri" panose="020F0502020204030204"/>
            </a:endParaRPr>
          </a:p>
          <a:p>
            <a:pPr>
              <a:spcAft>
                <a:spcPts val="1000"/>
              </a:spcAft>
              <a:buClr>
                <a:schemeClr val="tx1"/>
              </a:buClr>
              <a:buSzPct val="100000"/>
            </a:pPr>
            <a:endParaRPr lang="en-US" b="1">
              <a:cs typeface="Calibri" panose="020F0502020204030204"/>
            </a:endParaRPr>
          </a:p>
          <a:p>
            <a:pPr marL="285750" indent="-285750">
              <a:spcAft>
                <a:spcPts val="1000"/>
              </a:spcAft>
              <a:buClr>
                <a:schemeClr val="tx1"/>
              </a:buClr>
              <a:buSzPct val="100000"/>
              <a:buFont typeface="Wingdings"/>
              <a:buChar char="v"/>
            </a:pPr>
            <a:r>
              <a:rPr lang="en-US"/>
              <a:t>Tasks performed: </a:t>
            </a:r>
            <a:endParaRPr lang="en-US">
              <a:cs typeface="Calibri" panose="020F0502020204030204"/>
            </a:endParaRPr>
          </a:p>
          <a:p>
            <a:pPr marL="914400" lvl="1" indent="-457200">
              <a:spcAft>
                <a:spcPts val="1000"/>
              </a:spcAft>
              <a:buClr>
                <a:schemeClr val="tx1"/>
              </a:buClr>
              <a:buSzPct val="100000"/>
              <a:buFont typeface="Arial"/>
              <a:buChar char="•"/>
            </a:pPr>
            <a:r>
              <a:rPr lang="en-US"/>
              <a:t>Data analysis</a:t>
            </a:r>
            <a:endParaRPr lang="en-US">
              <a:cs typeface="Calibri"/>
            </a:endParaRPr>
          </a:p>
          <a:p>
            <a:pPr marL="914400" lvl="1" indent="-457200">
              <a:spcAft>
                <a:spcPts val="1000"/>
              </a:spcAft>
              <a:buClr>
                <a:schemeClr val="tx1"/>
              </a:buClr>
              <a:buSzPct val="100000"/>
              <a:buFont typeface="Arial"/>
              <a:buChar char="•"/>
            </a:pPr>
            <a:r>
              <a:rPr lang="en-US"/>
              <a:t>Data preprocessing</a:t>
            </a:r>
            <a:endParaRPr lang="en-US">
              <a:cs typeface="Calibri"/>
            </a:endParaRPr>
          </a:p>
          <a:p>
            <a:pPr marL="914400" lvl="1" indent="-457200">
              <a:spcAft>
                <a:spcPts val="1000"/>
              </a:spcAft>
              <a:buClr>
                <a:schemeClr val="tx1"/>
              </a:buClr>
              <a:buSzPct val="100000"/>
              <a:buFont typeface="Arial"/>
              <a:buChar char="•"/>
            </a:pPr>
            <a:r>
              <a:rPr lang="en-US"/>
              <a:t>Dataset division in Train and Test data.</a:t>
            </a:r>
            <a:endParaRPr lang="en-US">
              <a:cs typeface="Calibri"/>
            </a:endParaRPr>
          </a:p>
          <a:p>
            <a:pPr marL="914400" lvl="1" indent="-457200">
              <a:spcAft>
                <a:spcPts val="1000"/>
              </a:spcAft>
              <a:buClr>
                <a:schemeClr val="tx1"/>
              </a:buClr>
              <a:buSzPct val="100000"/>
              <a:buFont typeface="Arial"/>
              <a:buChar char="•"/>
            </a:pPr>
            <a:r>
              <a:rPr lang="en-US"/>
              <a:t>Training the model </a:t>
            </a:r>
            <a:endParaRPr lang="en-US">
              <a:cs typeface="Calibri"/>
            </a:endParaRPr>
          </a:p>
          <a:p>
            <a:pPr marL="914400" lvl="1" indent="-457200">
              <a:spcAft>
                <a:spcPts val="1000"/>
              </a:spcAft>
              <a:buClr>
                <a:schemeClr val="tx1"/>
              </a:buClr>
              <a:buSzPct val="100000"/>
              <a:buFont typeface="Arial"/>
              <a:buChar char="•"/>
            </a:pPr>
            <a:r>
              <a:rPr lang="en-US"/>
              <a:t>Testing the model</a:t>
            </a:r>
            <a:endParaRPr lang="en-US">
              <a:cs typeface="Calibri"/>
            </a:endParaRPr>
          </a:p>
          <a:p>
            <a:pPr marL="914400" lvl="1" indent="-457200">
              <a:spcAft>
                <a:spcPts val="1000"/>
              </a:spcAft>
              <a:buClr>
                <a:schemeClr val="tx1"/>
              </a:buClr>
              <a:buSzPct val="100000"/>
              <a:buFont typeface="Arial"/>
              <a:buChar char="•"/>
            </a:pPr>
            <a:r>
              <a:rPr lang="en-US"/>
              <a:t>Performance evaluation of the model.</a:t>
            </a:r>
            <a:endParaRPr lang="en-US">
              <a:cs typeface="Calibri"/>
            </a:endParaRPr>
          </a:p>
        </p:txBody>
      </p:sp>
    </p:spTree>
    <p:extLst>
      <p:ext uri="{BB962C8B-B14F-4D97-AF65-F5344CB8AC3E}">
        <p14:creationId xmlns:p14="http://schemas.microsoft.com/office/powerpoint/2010/main" val="510038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58157-4DD4-4B83-B7C1-526CBA25C0AE}"/>
              </a:ext>
            </a:extLst>
          </p:cNvPr>
          <p:cNvSpPr>
            <a:spLocks noGrp="1"/>
          </p:cNvSpPr>
          <p:nvPr>
            <p:ph type="title"/>
          </p:nvPr>
        </p:nvSpPr>
        <p:spPr>
          <a:xfrm>
            <a:off x="614204" y="98191"/>
            <a:ext cx="10131425" cy="1456267"/>
          </a:xfrm>
        </p:spPr>
        <p:txBody>
          <a:bodyPr/>
          <a:lstStyle/>
          <a:p>
            <a:r>
              <a:rPr lang="en-US" b="1"/>
              <a:t>Details of the Dataset</a:t>
            </a:r>
            <a:endParaRPr lang="en-US"/>
          </a:p>
          <a:p>
            <a:endParaRPr lang="en-US">
              <a:cs typeface="Calibri Light"/>
            </a:endParaRPr>
          </a:p>
        </p:txBody>
      </p:sp>
      <p:sp>
        <p:nvSpPr>
          <p:cNvPr id="4" name="TextBox 3">
            <a:extLst>
              <a:ext uri="{FF2B5EF4-FFF2-40B4-BE49-F238E27FC236}">
                <a16:creationId xmlns:a16="http://schemas.microsoft.com/office/drawing/2014/main" id="{9FB222CB-964B-42CB-8D3F-AEA08A41B6C4}"/>
              </a:ext>
            </a:extLst>
          </p:cNvPr>
          <p:cNvSpPr txBox="1"/>
          <p:nvPr/>
        </p:nvSpPr>
        <p:spPr>
          <a:xfrm>
            <a:off x="87188" y="857827"/>
            <a:ext cx="11999263"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latin typeface="Titillium Web"/>
              </a:rPr>
              <a:t>The dataset contains a mix of categorical and numeric type data.</a:t>
            </a:r>
            <a:endParaRPr lang="en-US"/>
          </a:p>
          <a:p>
            <a:pPr marL="342900" indent="-342900" algn="just">
              <a:buFont typeface="Wingdings"/>
              <a:buChar char="v"/>
            </a:pPr>
            <a:r>
              <a:rPr lang="en-US" b="1">
                <a:latin typeface="Titillium Web"/>
              </a:rPr>
              <a:t>Categorical Attributes</a:t>
            </a:r>
          </a:p>
          <a:p>
            <a:pPr algn="just"/>
            <a:endParaRPr lang="en-US" b="1">
              <a:latin typeface="Titillium Web"/>
            </a:endParaRPr>
          </a:p>
          <a:p>
            <a:pPr marL="285750" indent="-285750" algn="just">
              <a:buFont typeface="Wingdings"/>
              <a:buChar char="Ø"/>
            </a:pPr>
            <a:r>
              <a:rPr lang="en-US" b="1" err="1">
                <a:latin typeface="Titillium Web"/>
              </a:rPr>
              <a:t>workclass</a:t>
            </a:r>
            <a:r>
              <a:rPr lang="en-US">
                <a:latin typeface="Titillium Web"/>
              </a:rPr>
              <a:t>: Private, Self-emp-not-</a:t>
            </a:r>
            <a:r>
              <a:rPr lang="en-US" err="1">
                <a:latin typeface="Titillium Web"/>
              </a:rPr>
              <a:t>inc</a:t>
            </a:r>
            <a:r>
              <a:rPr lang="en-US">
                <a:latin typeface="Titillium Web"/>
              </a:rPr>
              <a:t>, Self-emp-</a:t>
            </a:r>
            <a:r>
              <a:rPr lang="en-US" err="1">
                <a:latin typeface="Titillium Web"/>
              </a:rPr>
              <a:t>inc</a:t>
            </a:r>
            <a:r>
              <a:rPr lang="en-US">
                <a:latin typeface="Titillium Web"/>
              </a:rPr>
              <a:t>, Federal-gov, Local-gov, State-gov, Without-pay, Never-worked.</a:t>
            </a:r>
          </a:p>
          <a:p>
            <a:pPr marL="742950" lvl="1" indent="-285750" algn="just">
              <a:buFont typeface="Wingdings"/>
              <a:buChar char="q"/>
            </a:pPr>
            <a:r>
              <a:rPr lang="en-US">
                <a:latin typeface="Titillium Web"/>
              </a:rPr>
              <a:t>Individual work category</a:t>
            </a:r>
          </a:p>
          <a:p>
            <a:pPr lvl="1" algn="just"/>
            <a:endParaRPr lang="en-US">
              <a:latin typeface="Titillium Web"/>
            </a:endParaRPr>
          </a:p>
          <a:p>
            <a:pPr marL="285750" indent="-285750" algn="just">
              <a:buFont typeface="Wingdings"/>
              <a:buChar char="Ø"/>
            </a:pPr>
            <a:r>
              <a:rPr lang="en-US" b="1">
                <a:latin typeface="Titillium Web"/>
              </a:rPr>
              <a:t>education</a:t>
            </a:r>
            <a:r>
              <a:rPr lang="en-US">
                <a:latin typeface="Titillium Web"/>
              </a:rPr>
              <a:t>: Bachelors, Some-college, 11th, HS-grad, Prof-school, Assoc-</a:t>
            </a:r>
            <a:r>
              <a:rPr lang="en-US" err="1">
                <a:latin typeface="Titillium Web"/>
              </a:rPr>
              <a:t>acdm</a:t>
            </a:r>
            <a:r>
              <a:rPr lang="en-US">
                <a:latin typeface="Titillium Web"/>
              </a:rPr>
              <a:t>, Assoc-</a:t>
            </a:r>
            <a:r>
              <a:rPr lang="en-US" err="1">
                <a:latin typeface="Titillium Web"/>
              </a:rPr>
              <a:t>voc</a:t>
            </a:r>
            <a:r>
              <a:rPr lang="en-US">
                <a:latin typeface="Titillium Web"/>
              </a:rPr>
              <a:t>, 9th, 7th-8th, 12th, Masters, 1st-4th, 10th, Doctorate, 5th-6th, Preschool.</a:t>
            </a:r>
          </a:p>
          <a:p>
            <a:pPr marL="742950" lvl="1" indent="-285750" algn="just">
              <a:buFont typeface="Wingdings"/>
              <a:buChar char="q"/>
            </a:pPr>
            <a:r>
              <a:rPr lang="en-US">
                <a:latin typeface="Titillium Web"/>
              </a:rPr>
              <a:t>Individual’s highest education degree</a:t>
            </a:r>
          </a:p>
          <a:p>
            <a:pPr lvl="1" algn="just"/>
            <a:endParaRPr lang="en-US">
              <a:latin typeface="Titillium Web"/>
            </a:endParaRPr>
          </a:p>
          <a:p>
            <a:pPr marL="285750" indent="-285750" algn="just">
              <a:buFont typeface="Wingdings"/>
              <a:buChar char="Ø"/>
            </a:pPr>
            <a:r>
              <a:rPr lang="en-US" b="1">
                <a:latin typeface="Titillium Web"/>
              </a:rPr>
              <a:t>marital-status</a:t>
            </a:r>
            <a:r>
              <a:rPr lang="en-US">
                <a:latin typeface="Titillium Web"/>
              </a:rPr>
              <a:t>: Married-civ-spouse, Divorced, Never-married, Separated, Widowed, Married-spouse-absent, Married-AF-spouse.</a:t>
            </a:r>
          </a:p>
          <a:p>
            <a:pPr marL="742950" lvl="1" indent="-285750" algn="just">
              <a:buFont typeface="Wingdings"/>
              <a:buChar char="q"/>
            </a:pPr>
            <a:r>
              <a:rPr lang="en-US">
                <a:latin typeface="Titillium Web"/>
              </a:rPr>
              <a:t>Individual marital status</a:t>
            </a:r>
          </a:p>
          <a:p>
            <a:pPr marL="742950" lvl="1" indent="-285750" algn="just">
              <a:buFont typeface="Wingdings"/>
              <a:buChar char="q"/>
            </a:pPr>
            <a:endParaRPr lang="en-US">
              <a:latin typeface="Titillium Web"/>
              <a:ea typeface="+mn-lt"/>
              <a:cs typeface="+mn-lt"/>
            </a:endParaRPr>
          </a:p>
          <a:p>
            <a:pPr marL="285750" indent="-285750" algn="just">
              <a:buFont typeface="Wingdings"/>
              <a:buChar char="Ø"/>
            </a:pPr>
            <a:r>
              <a:rPr lang="en-US" b="1">
                <a:ea typeface="+mn-lt"/>
                <a:cs typeface="+mn-lt"/>
              </a:rPr>
              <a:t>occupation</a:t>
            </a:r>
            <a:r>
              <a:rPr lang="en-US">
                <a:ea typeface="+mn-lt"/>
                <a:cs typeface="+mn-lt"/>
              </a:rPr>
              <a:t>: Tech-support, Craft-repair, Other-service, Sales, Exec-managerial, Prof-specialty, Handlers-cleaners, Machine-op-inspect, Adm-clerical, Farming-fishing, Transport-moving, Priv-house-serv, Protective-serv, Armed-Forces.</a:t>
            </a:r>
            <a:endParaRPr lang="en-US">
              <a:cs typeface="Calibri" panose="020F0502020204030204"/>
            </a:endParaRPr>
          </a:p>
          <a:p>
            <a:pPr marL="742950" lvl="1" indent="-285750" algn="just">
              <a:buFont typeface="Wingdings"/>
              <a:buChar char="q"/>
            </a:pPr>
            <a:r>
              <a:rPr lang="en-US">
                <a:ea typeface="+mn-lt"/>
                <a:cs typeface="+mn-lt"/>
              </a:rPr>
              <a:t>Individual’s occupation</a:t>
            </a:r>
            <a:endParaRPr lang="en-US">
              <a:cs typeface="Calibri" panose="020F0502020204030204"/>
            </a:endParaRPr>
          </a:p>
          <a:p>
            <a:pPr marL="742950" lvl="1" indent="-285750" algn="just">
              <a:buFont typeface="Wingdings"/>
              <a:buChar char="q"/>
            </a:pPr>
            <a:endParaRPr lang="en-US">
              <a:ea typeface="+mn-lt"/>
              <a:cs typeface="+mn-lt"/>
            </a:endParaRPr>
          </a:p>
          <a:p>
            <a:pPr marL="285750" indent="-285750" algn="just">
              <a:buFont typeface="Wingdings"/>
              <a:buChar char="Ø"/>
            </a:pPr>
            <a:r>
              <a:rPr lang="en-US" b="1">
                <a:ea typeface="+mn-lt"/>
                <a:cs typeface="+mn-lt"/>
              </a:rPr>
              <a:t>relationship</a:t>
            </a:r>
            <a:r>
              <a:rPr lang="en-US">
                <a:ea typeface="+mn-lt"/>
                <a:cs typeface="+mn-lt"/>
              </a:rPr>
              <a:t>: Wife, Own-child, Husband, Not-in-family, Other-relative, Unmarried.</a:t>
            </a:r>
            <a:endParaRPr lang="en-US">
              <a:cs typeface="Calibri" panose="020F0502020204030204"/>
            </a:endParaRPr>
          </a:p>
          <a:p>
            <a:pPr marL="742950" lvl="1" indent="-285750" algn="just">
              <a:buFont typeface="Wingdings"/>
              <a:buChar char="q"/>
            </a:pPr>
            <a:r>
              <a:rPr lang="en-US">
                <a:ea typeface="+mn-lt"/>
                <a:cs typeface="+mn-lt"/>
              </a:rPr>
              <a:t>Individual’s relation in a family</a:t>
            </a:r>
            <a:endParaRPr lang="en-US">
              <a:cs typeface="Calibri" panose="020F0502020204030204"/>
            </a:endParaRPr>
          </a:p>
          <a:p>
            <a:pPr marL="742950" lvl="1" indent="-285750">
              <a:buFont typeface="Arial"/>
              <a:buChar char="•"/>
            </a:pPr>
            <a:endParaRPr lang="en-US"/>
          </a:p>
        </p:txBody>
      </p:sp>
    </p:spTree>
    <p:extLst>
      <p:ext uri="{BB962C8B-B14F-4D97-AF65-F5344CB8AC3E}">
        <p14:creationId xmlns:p14="http://schemas.microsoft.com/office/powerpoint/2010/main" val="3729136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A63488-DE7E-42E9-B347-0554CF6F169C}"/>
              </a:ext>
            </a:extLst>
          </p:cNvPr>
          <p:cNvSpPr txBox="1"/>
          <p:nvPr/>
        </p:nvSpPr>
        <p:spPr>
          <a:xfrm>
            <a:off x="144362" y="160477"/>
            <a:ext cx="12000535" cy="70173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b="1">
                <a:cs typeface="Arial"/>
              </a:rPr>
              <a:t>race</a:t>
            </a:r>
            <a:r>
              <a:rPr lang="en-US">
                <a:cs typeface="Arial"/>
              </a:rPr>
              <a:t>: White, Asian-Pac-Islander, Amer-Indian-Eskimo, Other, Black.​</a:t>
            </a:r>
            <a:endParaRPr lang="en-US">
              <a:cs typeface="Calibri" panose="020F0502020204030204"/>
            </a:endParaRPr>
          </a:p>
          <a:p>
            <a:pPr marL="742950" lvl="1" indent="-285750" algn="just">
              <a:buFont typeface="Wingdings"/>
              <a:buChar char="q"/>
            </a:pPr>
            <a:r>
              <a:rPr lang="en-US">
                <a:cs typeface="Arial"/>
              </a:rPr>
              <a:t>Race of Individual​</a:t>
            </a:r>
          </a:p>
          <a:p>
            <a:pPr lvl="1" algn="just"/>
            <a:endParaRPr lang="en-US">
              <a:cs typeface="Arial"/>
            </a:endParaRPr>
          </a:p>
          <a:p>
            <a:pPr marL="285750" indent="-285750" algn="just">
              <a:buFont typeface="Wingdings"/>
              <a:buChar char="Ø"/>
            </a:pPr>
            <a:r>
              <a:rPr lang="en-US" b="1">
                <a:cs typeface="Arial"/>
              </a:rPr>
              <a:t>sex</a:t>
            </a:r>
            <a:r>
              <a:rPr lang="en-US">
                <a:cs typeface="Arial"/>
              </a:rPr>
              <a:t>: Female, Male.​</a:t>
            </a:r>
          </a:p>
          <a:p>
            <a:pPr algn="just"/>
            <a:endParaRPr lang="en-US">
              <a:cs typeface="Arial"/>
            </a:endParaRPr>
          </a:p>
          <a:p>
            <a:pPr marL="285750" indent="-285750" algn="just">
              <a:buFont typeface="Wingdings"/>
              <a:buChar char="Ø"/>
            </a:pPr>
            <a:r>
              <a:rPr lang="en-US" b="1">
                <a:cs typeface="Arial"/>
              </a:rPr>
              <a:t>native-country</a:t>
            </a:r>
            <a:r>
              <a:rPr lang="en-US">
                <a:cs typeface="Arial"/>
              </a:rPr>
              <a:t>: United-States, Cambodia, England, Puerto-Rico, Canada, Germany, Outlying-US(Guam-USVI-</a:t>
            </a:r>
            <a:r>
              <a:rPr lang="en-US" err="1">
                <a:cs typeface="Arial"/>
              </a:rPr>
              <a:t>etc</a:t>
            </a:r>
            <a:r>
              <a:rPr lang="en-US">
                <a:cs typeface="Arial"/>
              </a:rPr>
              <a:t>), India, Japan, Greece, South, China, Cuba, Iran, Honduras, Philippines, Italy, Poland, Jamaica, Vietnam, Mexico, Portugal, Ireland, France, Dominican-Republic, Laos, Ecuador, Taiwan, Haiti, Columbia, Hungary, Guatemala, Nicaragua, Scotland, Thailand, Yugoslavia, El-Salvador, Trinidad Tobago, Peru, Hong, Holland-Netherlands.​</a:t>
            </a:r>
          </a:p>
          <a:p>
            <a:pPr marL="742950" lvl="1" indent="-285750" algn="just">
              <a:buFont typeface="Wingdings"/>
              <a:buChar char="q"/>
            </a:pPr>
            <a:r>
              <a:rPr lang="en-US">
                <a:cs typeface="Arial"/>
              </a:rPr>
              <a:t>Individual’s native country​</a:t>
            </a:r>
          </a:p>
          <a:p>
            <a:pPr lvl="1" algn="just"/>
            <a:endParaRPr lang="en-US">
              <a:latin typeface="Calibri"/>
              <a:cs typeface="Arial"/>
            </a:endParaRPr>
          </a:p>
          <a:p>
            <a:pPr algn="just"/>
            <a:endParaRPr lang="en-US">
              <a:ea typeface="+mn-lt"/>
              <a:cs typeface="Arial"/>
            </a:endParaRPr>
          </a:p>
          <a:p>
            <a:pPr marL="285750" indent="-285750" algn="just">
              <a:spcBef>
                <a:spcPct val="0"/>
              </a:spcBef>
              <a:buFont typeface="Wingdings"/>
              <a:buChar char="v"/>
            </a:pPr>
            <a:r>
              <a:rPr lang="en-US" b="1">
                <a:ea typeface="+mn-lt"/>
                <a:cs typeface="+mn-lt"/>
              </a:rPr>
              <a:t>2. Continuous Attributes</a:t>
            </a:r>
            <a:endParaRPr lang="en-US">
              <a:cs typeface="Calibri" panose="020F0502020204030204"/>
            </a:endParaRPr>
          </a:p>
          <a:p>
            <a:pPr marL="285750" indent="-285750" algn="just">
              <a:spcBef>
                <a:spcPct val="0"/>
              </a:spcBef>
              <a:buFont typeface="Wingdings"/>
              <a:buChar char="v"/>
            </a:pPr>
            <a:endParaRPr lang="en-US" b="1">
              <a:ea typeface="+mn-lt"/>
              <a:cs typeface="+mn-lt"/>
            </a:endParaRPr>
          </a:p>
          <a:p>
            <a:pPr marL="285750" indent="-285750" algn="just">
              <a:buFont typeface="Wingdings"/>
              <a:buChar char="Ø"/>
            </a:pPr>
            <a:r>
              <a:rPr lang="en-US" b="1">
                <a:ea typeface="+mn-lt"/>
                <a:cs typeface="+mn-lt"/>
              </a:rPr>
              <a:t>age</a:t>
            </a:r>
            <a:r>
              <a:rPr lang="en-US">
                <a:ea typeface="+mn-lt"/>
                <a:cs typeface="+mn-lt"/>
              </a:rPr>
              <a:t>: continuous.</a:t>
            </a:r>
            <a:endParaRPr lang="en-US">
              <a:cs typeface="Calibri" panose="020F0502020204030204"/>
            </a:endParaRPr>
          </a:p>
          <a:p>
            <a:pPr marL="742950" lvl="1" indent="-285750" algn="just">
              <a:buFont typeface="Wingdings"/>
              <a:buChar char="q"/>
            </a:pPr>
            <a:r>
              <a:rPr lang="en-US">
                <a:ea typeface="+mn-lt"/>
                <a:cs typeface="+mn-lt"/>
              </a:rPr>
              <a:t>Age of an individual</a:t>
            </a:r>
            <a:endParaRPr lang="en-US">
              <a:cs typeface="Calibri" panose="020F0502020204030204"/>
            </a:endParaRPr>
          </a:p>
          <a:p>
            <a:pPr marL="285750" indent="-285750" algn="just">
              <a:buFont typeface="Wingdings"/>
              <a:buChar char="Ø"/>
            </a:pPr>
            <a:r>
              <a:rPr lang="en-US" b="1" err="1">
                <a:ea typeface="+mn-lt"/>
                <a:cs typeface="+mn-lt"/>
              </a:rPr>
              <a:t>fnlwgt</a:t>
            </a:r>
            <a:r>
              <a:rPr lang="en-US">
                <a:ea typeface="+mn-lt"/>
                <a:cs typeface="+mn-lt"/>
              </a:rPr>
              <a:t>: final weight, continuous.</a:t>
            </a:r>
            <a:endParaRPr lang="en-US">
              <a:cs typeface="Calibri" panose="020F0502020204030204"/>
            </a:endParaRPr>
          </a:p>
          <a:p>
            <a:pPr marL="285750" indent="-285750" algn="just">
              <a:buFont typeface="Wingdings"/>
              <a:buChar char="Ø"/>
            </a:pPr>
            <a:r>
              <a:rPr lang="en-US">
                <a:ea typeface="+mn-lt"/>
                <a:cs typeface="+mn-lt"/>
              </a:rPr>
              <a:t>The weights on the CPS files are controlled to independent estimates of the civilian noninstitutional population of the US. These are prepared monthly for us by Population Division here at the Census Bureau.</a:t>
            </a:r>
            <a:endParaRPr lang="en-US">
              <a:cs typeface="Calibri" panose="020F0502020204030204"/>
            </a:endParaRPr>
          </a:p>
          <a:p>
            <a:pPr marL="285750" indent="-285750" algn="just">
              <a:buFont typeface="Wingdings"/>
              <a:buChar char="Ø"/>
            </a:pPr>
            <a:r>
              <a:rPr lang="en-US" b="1">
                <a:ea typeface="+mn-lt"/>
                <a:cs typeface="+mn-lt"/>
              </a:rPr>
              <a:t>capital-gain</a:t>
            </a:r>
            <a:r>
              <a:rPr lang="en-US">
                <a:ea typeface="+mn-lt"/>
                <a:cs typeface="+mn-lt"/>
              </a:rPr>
              <a:t>: continuous.</a:t>
            </a:r>
            <a:endParaRPr lang="en-US">
              <a:cs typeface="Calibri" panose="020F0502020204030204"/>
            </a:endParaRPr>
          </a:p>
          <a:p>
            <a:pPr marL="285750" indent="-285750" algn="just">
              <a:buFont typeface="Wingdings"/>
              <a:buChar char="Ø"/>
            </a:pPr>
            <a:r>
              <a:rPr lang="en-US" b="1">
                <a:ea typeface="+mn-lt"/>
                <a:cs typeface="+mn-lt"/>
              </a:rPr>
              <a:t>capital-loss</a:t>
            </a:r>
            <a:r>
              <a:rPr lang="en-US">
                <a:ea typeface="+mn-lt"/>
                <a:cs typeface="+mn-lt"/>
              </a:rPr>
              <a:t>: continuous.</a:t>
            </a:r>
            <a:endParaRPr lang="en-US">
              <a:cs typeface="Calibri" panose="020F0502020204030204"/>
            </a:endParaRPr>
          </a:p>
          <a:p>
            <a:pPr marL="285750" indent="-285750" algn="just">
              <a:buFont typeface="Wingdings"/>
              <a:buChar char="Ø"/>
            </a:pPr>
            <a:r>
              <a:rPr lang="en-US" b="1">
                <a:ea typeface="+mn-lt"/>
                <a:cs typeface="+mn-lt"/>
              </a:rPr>
              <a:t>hours-per-week</a:t>
            </a:r>
            <a:r>
              <a:rPr lang="en-US">
                <a:ea typeface="+mn-lt"/>
                <a:cs typeface="+mn-lt"/>
              </a:rPr>
              <a:t>: continuous.</a:t>
            </a:r>
            <a:endParaRPr lang="en-US">
              <a:cs typeface="Calibri" panose="020F0502020204030204"/>
            </a:endParaRPr>
          </a:p>
          <a:p>
            <a:pPr marL="742950" lvl="1" indent="-285750" algn="just">
              <a:buFont typeface="Wingdings"/>
              <a:buChar char="q"/>
            </a:pPr>
            <a:r>
              <a:rPr lang="en-US">
                <a:ea typeface="+mn-lt"/>
                <a:cs typeface="+mn-lt"/>
              </a:rPr>
              <a:t>Individual’s working hour per week</a:t>
            </a:r>
            <a:endParaRPr lang="en-US">
              <a:cs typeface="Calibri" panose="020F0502020204030204"/>
            </a:endParaRPr>
          </a:p>
          <a:p>
            <a:pPr marL="285750" indent="-285750">
              <a:buFont typeface="Wingdings"/>
              <a:buChar char="Ø"/>
            </a:pPr>
            <a:endParaRPr lang="en-US">
              <a:latin typeface="Calibri"/>
              <a:cs typeface="Arial"/>
            </a:endParaRPr>
          </a:p>
          <a:p>
            <a:r>
              <a:rPr lang="en-US">
                <a:latin typeface="Titillium Web"/>
                <a:cs typeface="Segoe UI"/>
              </a:rPr>
              <a:t>​</a:t>
            </a:r>
          </a:p>
        </p:txBody>
      </p:sp>
    </p:spTree>
    <p:extLst>
      <p:ext uri="{BB962C8B-B14F-4D97-AF65-F5344CB8AC3E}">
        <p14:creationId xmlns:p14="http://schemas.microsoft.com/office/powerpoint/2010/main" val="2153822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C819037-A607-4A7B-ADF1-B04516199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F8C668FA-2417-47B5-B454-2D55FC17FF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7FEBA57-8992-46BB-BCF0-5A83FE8E01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Rectangle 14">
            <a:extLst>
              <a:ext uri="{FF2B5EF4-FFF2-40B4-BE49-F238E27FC236}">
                <a16:creationId xmlns:a16="http://schemas.microsoft.com/office/drawing/2014/main" id="{2B4CDDF6-55C3-415A-8D8B-7E03C3D61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able&#10;&#10;Description automatically generated">
            <a:extLst>
              <a:ext uri="{FF2B5EF4-FFF2-40B4-BE49-F238E27FC236}">
                <a16:creationId xmlns:a16="http://schemas.microsoft.com/office/drawing/2014/main" id="{1CB9E755-F40B-414C-9B11-1BA7DFEA6A8E}"/>
              </a:ext>
            </a:extLst>
          </p:cNvPr>
          <p:cNvPicPr>
            <a:picLocks noChangeAspect="1"/>
          </p:cNvPicPr>
          <p:nvPr/>
        </p:nvPicPr>
        <p:blipFill>
          <a:blip r:embed="rId3"/>
          <a:stretch>
            <a:fillRect/>
          </a:stretch>
        </p:blipFill>
        <p:spPr>
          <a:xfrm>
            <a:off x="880236" y="1493703"/>
            <a:ext cx="10840507" cy="3398059"/>
          </a:xfrm>
          <a:prstGeom prst="rect">
            <a:avLst/>
          </a:prstGeom>
        </p:spPr>
      </p:pic>
    </p:spTree>
    <p:extLst>
      <p:ext uri="{BB962C8B-B14F-4D97-AF65-F5344CB8AC3E}">
        <p14:creationId xmlns:p14="http://schemas.microsoft.com/office/powerpoint/2010/main" val="85723745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AECA3-7D43-7C48-834D-779103B2F5F3}"/>
              </a:ext>
            </a:extLst>
          </p:cNvPr>
          <p:cNvSpPr>
            <a:spLocks noGrp="1"/>
          </p:cNvSpPr>
          <p:nvPr>
            <p:ph type="title"/>
          </p:nvPr>
        </p:nvSpPr>
        <p:spPr/>
        <p:txBody>
          <a:bodyPr/>
          <a:lstStyle/>
          <a:p>
            <a:r>
              <a:rPr lang="en-IN" b="1">
                <a:ea typeface="+mj-lt"/>
                <a:cs typeface="+mj-lt"/>
              </a:rPr>
              <a:t>Exploratory Data Analysis</a:t>
            </a:r>
            <a:br>
              <a:rPr lang="en-IN"/>
            </a:br>
            <a:endParaRPr lang="en-US">
              <a:cs typeface="Calibri Light"/>
            </a:endParaRPr>
          </a:p>
        </p:txBody>
      </p:sp>
      <p:sp>
        <p:nvSpPr>
          <p:cNvPr id="3" name="Content Placeholder 2">
            <a:extLst>
              <a:ext uri="{FF2B5EF4-FFF2-40B4-BE49-F238E27FC236}">
                <a16:creationId xmlns:a16="http://schemas.microsoft.com/office/drawing/2014/main" id="{CCAED2F1-4435-9147-BA3F-C5A875F7B4F5}"/>
              </a:ext>
            </a:extLst>
          </p:cNvPr>
          <p:cNvSpPr>
            <a:spLocks noGrp="1"/>
          </p:cNvSpPr>
          <p:nvPr>
            <p:ph idx="1"/>
          </p:nvPr>
        </p:nvSpPr>
        <p:spPr/>
        <p:txBody>
          <a:bodyPr vert="horz" lIns="91440" tIns="45720" rIns="91440" bIns="45720" rtlCol="0" anchor="t">
            <a:normAutofit/>
          </a:bodyPr>
          <a:lstStyle/>
          <a:p>
            <a:pPr marL="0" indent="0">
              <a:buNone/>
            </a:pPr>
            <a:endParaRPr lang="en-US" b="1">
              <a:ea typeface="+mn-lt"/>
              <a:cs typeface="+mn-lt"/>
            </a:endParaRPr>
          </a:p>
          <a:p>
            <a:pPr marL="0" indent="0">
              <a:buNone/>
            </a:pPr>
            <a:endParaRPr lang="en-US">
              <a:cs typeface="Calibri" panose="020F0502020204030204"/>
            </a:endParaRPr>
          </a:p>
        </p:txBody>
      </p:sp>
      <p:sp>
        <p:nvSpPr>
          <p:cNvPr id="4" name="TextBox 3">
            <a:extLst>
              <a:ext uri="{FF2B5EF4-FFF2-40B4-BE49-F238E27FC236}">
                <a16:creationId xmlns:a16="http://schemas.microsoft.com/office/drawing/2014/main" id="{76A80C2C-E5A0-49E5-B15C-45E205BA8578}"/>
              </a:ext>
            </a:extLst>
          </p:cNvPr>
          <p:cNvSpPr txBox="1"/>
          <p:nvPr/>
        </p:nvSpPr>
        <p:spPr>
          <a:xfrm>
            <a:off x="600636" y="1382557"/>
            <a:ext cx="10602258" cy="46628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a:p>
          <a:p>
            <a:r>
              <a:rPr lang="en-US" b="1"/>
              <a:t>Exploratory Data Analysis </a:t>
            </a:r>
            <a:r>
              <a:rPr lang="en-US"/>
              <a:t>(EDA) is an approach/philosophy for data analysis that employs a variety of techniques (mostly graphical) to</a:t>
            </a:r>
            <a:endParaRPr lang="en-US">
              <a:cs typeface="Calibri"/>
            </a:endParaRPr>
          </a:p>
          <a:p>
            <a:endParaRPr lang="en-US">
              <a:cs typeface="Calibri"/>
            </a:endParaRPr>
          </a:p>
          <a:p>
            <a:pPr marL="742950" lvl="1" indent="-285750">
              <a:lnSpc>
                <a:spcPct val="150000"/>
              </a:lnSpc>
              <a:buFont typeface="Wingdings"/>
              <a:buChar char="Ø"/>
            </a:pPr>
            <a:r>
              <a:rPr lang="en-US"/>
              <a:t>maximize insight into a data set;</a:t>
            </a:r>
            <a:endParaRPr lang="en-US">
              <a:cs typeface="Calibri"/>
            </a:endParaRPr>
          </a:p>
          <a:p>
            <a:pPr marL="742950" lvl="1" indent="-285750">
              <a:lnSpc>
                <a:spcPct val="150000"/>
              </a:lnSpc>
              <a:buFont typeface="Wingdings"/>
              <a:buChar char="Ø"/>
            </a:pPr>
            <a:r>
              <a:rPr lang="en-US"/>
              <a:t>uncover underlying structure;</a:t>
            </a:r>
            <a:endParaRPr lang="en-US">
              <a:cs typeface="Calibri"/>
            </a:endParaRPr>
          </a:p>
          <a:p>
            <a:pPr marL="742950" lvl="1" indent="-285750">
              <a:lnSpc>
                <a:spcPct val="150000"/>
              </a:lnSpc>
              <a:buFont typeface="Wingdings"/>
              <a:buChar char="Ø"/>
            </a:pPr>
            <a:r>
              <a:rPr lang="en-US"/>
              <a:t>extract important variables;</a:t>
            </a:r>
            <a:endParaRPr lang="en-US">
              <a:cs typeface="Calibri"/>
            </a:endParaRPr>
          </a:p>
          <a:p>
            <a:pPr marL="742950" lvl="1" indent="-285750">
              <a:lnSpc>
                <a:spcPct val="150000"/>
              </a:lnSpc>
              <a:buFont typeface="Wingdings"/>
              <a:buChar char="Ø"/>
            </a:pPr>
            <a:r>
              <a:rPr lang="en-US"/>
              <a:t>detect outliers and anomalies;</a:t>
            </a:r>
            <a:endParaRPr lang="en-US">
              <a:cs typeface="Calibri"/>
            </a:endParaRPr>
          </a:p>
          <a:p>
            <a:pPr marL="742950" lvl="1" indent="-285750">
              <a:lnSpc>
                <a:spcPct val="150000"/>
              </a:lnSpc>
              <a:buFont typeface="Wingdings"/>
              <a:buChar char="Ø"/>
            </a:pPr>
            <a:r>
              <a:rPr lang="en-US"/>
              <a:t>test underlying assumptions;</a:t>
            </a:r>
            <a:endParaRPr lang="en-US">
              <a:cs typeface="Calibri"/>
            </a:endParaRPr>
          </a:p>
          <a:p>
            <a:pPr marL="742950" lvl="1" indent="-285750">
              <a:lnSpc>
                <a:spcPct val="150000"/>
              </a:lnSpc>
              <a:buFont typeface="Wingdings"/>
              <a:buChar char="Ø"/>
            </a:pPr>
            <a:r>
              <a:rPr lang="en-US"/>
              <a:t>develop parsimonious models; and</a:t>
            </a:r>
            <a:endParaRPr lang="en-US">
              <a:cs typeface="Calibri"/>
            </a:endParaRPr>
          </a:p>
          <a:p>
            <a:pPr marL="742950" lvl="1" indent="-285750">
              <a:lnSpc>
                <a:spcPct val="150000"/>
              </a:lnSpc>
              <a:buFont typeface="Wingdings"/>
              <a:buChar char="Ø"/>
            </a:pPr>
            <a:r>
              <a:rPr lang="en-US"/>
              <a:t>determine optimal factor settings.</a:t>
            </a:r>
            <a:endParaRPr lang="en-US">
              <a:cs typeface="Calibri"/>
            </a:endParaRPr>
          </a:p>
          <a:p>
            <a:pPr marL="742950" lvl="1" indent="-285750">
              <a:buFont typeface="Wingdings"/>
              <a:buChar char="Ø"/>
            </a:pPr>
            <a:endParaRPr lang="en-US">
              <a:cs typeface="Calibri"/>
            </a:endParaRPr>
          </a:p>
          <a:p>
            <a:endParaRPr lang="en-US">
              <a:cs typeface="Calibri"/>
            </a:endParaRPr>
          </a:p>
        </p:txBody>
      </p:sp>
    </p:spTree>
    <p:extLst>
      <p:ext uri="{BB962C8B-B14F-4D97-AF65-F5344CB8AC3E}">
        <p14:creationId xmlns:p14="http://schemas.microsoft.com/office/powerpoint/2010/main" val="1339863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3F7E3-9FDB-4CCA-95B8-BCA28BFAD95E}"/>
              </a:ext>
            </a:extLst>
          </p:cNvPr>
          <p:cNvSpPr>
            <a:spLocks noGrp="1"/>
          </p:cNvSpPr>
          <p:nvPr>
            <p:ph type="title"/>
          </p:nvPr>
        </p:nvSpPr>
        <p:spPr>
          <a:xfrm>
            <a:off x="1068151" y="5244074"/>
            <a:ext cx="10131425" cy="1219200"/>
          </a:xfrm>
        </p:spPr>
        <p:txBody>
          <a:bodyPr vert="horz" lIns="91440" tIns="45720" rIns="91440" bIns="45720" rtlCol="0" anchor="ctr">
            <a:normAutofit/>
          </a:bodyPr>
          <a:lstStyle/>
          <a:p>
            <a:pPr algn="ctr"/>
            <a:r>
              <a:rPr lang="en-US" sz="4400" b="1"/>
              <a:t>DATA VISUALIZATION</a:t>
            </a:r>
            <a:endParaRPr lang="en-US" sz="4400"/>
          </a:p>
          <a:p>
            <a:pPr algn="ctr"/>
            <a:endParaRPr lang="en-US" sz="4400"/>
          </a:p>
        </p:txBody>
      </p:sp>
      <p:graphicFrame>
        <p:nvGraphicFramePr>
          <p:cNvPr id="6" name="TextBox 2">
            <a:extLst>
              <a:ext uri="{FF2B5EF4-FFF2-40B4-BE49-F238E27FC236}">
                <a16:creationId xmlns:a16="http://schemas.microsoft.com/office/drawing/2014/main" id="{03CE2332-6FB2-4EEB-AA05-99906D261494}"/>
              </a:ext>
            </a:extLst>
          </p:cNvPr>
          <p:cNvGraphicFramePr/>
          <p:nvPr>
            <p:extLst>
              <p:ext uri="{D42A27DB-BD31-4B8C-83A1-F6EECF244321}">
                <p14:modId xmlns:p14="http://schemas.microsoft.com/office/powerpoint/2010/main" val="865659578"/>
              </p:ext>
            </p:extLst>
          </p:nvPr>
        </p:nvGraphicFramePr>
        <p:xfrm>
          <a:off x="1001890" y="901987"/>
          <a:ext cx="10131425" cy="3649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9419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CA0913-0C1B-42F5-B78B-67D69AE3D6BF}"/>
              </a:ext>
            </a:extLst>
          </p:cNvPr>
          <p:cNvSpPr txBox="1"/>
          <p:nvPr/>
        </p:nvSpPr>
        <p:spPr>
          <a:xfrm>
            <a:off x="741557" y="2889095"/>
            <a:ext cx="3771899" cy="27813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spcAft>
                <a:spcPts val="1000"/>
              </a:spcAft>
              <a:buClr>
                <a:schemeClr val="tx1"/>
              </a:buClr>
              <a:buSzPct val="100000"/>
            </a:pPr>
            <a:r>
              <a:rPr lang="en-US" sz="3600"/>
              <a:t>Count Plot</a:t>
            </a:r>
            <a:endParaRPr lang="en-US" sz="3600">
              <a:cs typeface="Calibri"/>
            </a:endParaRPr>
          </a:p>
        </p:txBody>
      </p:sp>
      <p:pic>
        <p:nvPicPr>
          <p:cNvPr id="2" name="Picture 2" descr="Chart, bar chart&#10;&#10;Description automatically generated">
            <a:extLst>
              <a:ext uri="{FF2B5EF4-FFF2-40B4-BE49-F238E27FC236}">
                <a16:creationId xmlns:a16="http://schemas.microsoft.com/office/drawing/2014/main" id="{7196FEE1-F034-41A9-A880-6CF917A901DC}"/>
              </a:ext>
            </a:extLst>
          </p:cNvPr>
          <p:cNvPicPr>
            <a:picLocks noChangeAspect="1"/>
          </p:cNvPicPr>
          <p:nvPr/>
        </p:nvPicPr>
        <p:blipFill>
          <a:blip r:embed="rId3"/>
          <a:stretch>
            <a:fillRect/>
          </a:stretch>
        </p:blipFill>
        <p:spPr>
          <a:xfrm>
            <a:off x="3751457" y="544814"/>
            <a:ext cx="7372429" cy="545559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0642329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Celestial</vt:lpstr>
      <vt:lpstr>Machine learning</vt:lpstr>
      <vt:lpstr>Problem statement </vt:lpstr>
      <vt:lpstr>data set  and  tasks performed </vt:lpstr>
      <vt:lpstr>Details of the Dataset </vt:lpstr>
      <vt:lpstr>PowerPoint Presentation</vt:lpstr>
      <vt:lpstr>PowerPoint Presentation</vt:lpstr>
      <vt:lpstr>Exploratory Data Analysis </vt:lpstr>
      <vt:lpstr>DATA VISUALIZATION </vt:lpstr>
      <vt:lpstr>PowerPoint Presentation</vt:lpstr>
      <vt:lpstr>PowerPoint Presentation</vt:lpstr>
      <vt:lpstr>PowerPoint Presentation</vt:lpstr>
      <vt:lpstr>PowerPoint Presentation</vt:lpstr>
      <vt:lpstr>PowerPoint Presentation</vt:lpstr>
      <vt:lpstr>Data Pre-processing</vt:lpstr>
      <vt:lpstr>PowerPoint Presentation</vt:lpstr>
      <vt:lpstr>Training the MODEL and Making Predictions </vt:lpstr>
      <vt:lpstr>PowerPoint Presentation</vt:lpstr>
      <vt:lpstr>Performance evaluation of the model.</vt:lpstr>
      <vt:lpstr>KEY FINDINGS OF Performance evaluation .</vt:lpstr>
      <vt:lpstr>Improving the performance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Mahale, Deviprasad D</dc:creator>
  <cp:revision>547</cp:revision>
  <dcterms:created xsi:type="dcterms:W3CDTF">2021-06-03T13:08:41Z</dcterms:created>
  <dcterms:modified xsi:type="dcterms:W3CDTF">2021-06-05T18:34:48Z</dcterms:modified>
</cp:coreProperties>
</file>