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1" r:id="rId11"/>
    <p:sldId id="265" r:id="rId12"/>
    <p:sldId id="272" r:id="rId13"/>
    <p:sldId id="266" r:id="rId14"/>
    <p:sldId id="267" r:id="rId15"/>
    <p:sldId id="273" r:id="rId16"/>
    <p:sldId id="275" r:id="rId17"/>
    <p:sldId id="276" r:id="rId18"/>
    <p:sldId id="277" r:id="rId19"/>
    <p:sldId id="278" r:id="rId20"/>
    <p:sldId id="279" r:id="rId21"/>
    <p:sldId id="270" r:id="rId22"/>
    <p:sldId id="274"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82A30E-E70B-4D9C-AFAE-72F526483188}" type="datetimeFigureOut">
              <a:rPr lang="en-US" smtClean="0"/>
              <a:pPr/>
              <a:t>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A5FA9B-9232-4291-83F0-A14A4CFC63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A5FA9B-9232-4291-83F0-A14A4CFC639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A5FA9B-9232-4291-83F0-A14A4CFC639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1/4/2016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1/4/2016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295400" y="3733800"/>
            <a:ext cx="6400800" cy="914400"/>
          </a:xfrm>
        </p:spPr>
        <p:txBody>
          <a:bodyPr>
            <a:normAutofit/>
          </a:bodyPr>
          <a:lstStyle/>
          <a:p>
            <a:r>
              <a:rPr lang="en-US" sz="3600" b="1" i="1" dirty="0" smtClean="0">
                <a:solidFill>
                  <a:schemeClr val="tx1">
                    <a:lumMod val="95000"/>
                    <a:lumOff val="5000"/>
                  </a:schemeClr>
                </a:solidFill>
              </a:rPr>
              <a:t>Servlets Introduction</a:t>
            </a:r>
            <a:endParaRPr lang="en-US" sz="3600" b="1" i="1" dirty="0">
              <a:solidFill>
                <a:schemeClr val="tx1">
                  <a:lumMod val="95000"/>
                  <a:lumOff val="5000"/>
                </a:schemeClr>
              </a:solidFill>
            </a:endParaRPr>
          </a:p>
        </p:txBody>
      </p:sp>
      <p:sp>
        <p:nvSpPr>
          <p:cNvPr id="10" name="Rectangle 5"/>
          <p:cNvSpPr>
            <a:spLocks noGrp="1" noChangeArrowheads="1"/>
          </p:cNvSpPr>
          <p:nvPr>
            <p:ph type="ftr" sz="quarter" idx="11"/>
          </p:nvPr>
        </p:nvSpPr>
        <p:spPr bwMode="auto">
          <a:xfrm>
            <a:off x="228600" y="6248400"/>
            <a:ext cx="3962400" cy="45720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cs typeface="Arial" pitchFamily="34" charset="0"/>
              </a:rPr>
              <a:t>Corporate Trainer</a:t>
            </a:r>
          </a:p>
        </p:txBody>
      </p:sp>
      <p:sp>
        <p:nvSpPr>
          <p:cNvPr id="11" name="Rectangle 4"/>
          <p:cNvSpPr>
            <a:spLocks noGrp="1" noChangeArrowheads="1"/>
          </p:cNvSpPr>
          <p:nvPr>
            <p:ph type="dt" sz="quarter" idx="10"/>
          </p:nvPr>
        </p:nvSpPr>
        <p:spPr bwMode="auto">
          <a:xfrm>
            <a:off x="6504720" y="6191250"/>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
        <p:nvSpPr>
          <p:cNvPr id="15" name="Rectangle 2"/>
          <p:cNvSpPr>
            <a:spLocks noGrp="1" noChangeArrowheads="1"/>
          </p:cNvSpPr>
          <p:nvPr>
            <p:ph type="ctrTitle"/>
          </p:nvPr>
        </p:nvSpPr>
        <p:spPr/>
        <p:txBody>
          <a:bodyPr/>
          <a:lstStyle/>
          <a:p>
            <a:pPr eaLnBrk="1" hangingPunct="1"/>
            <a:r>
              <a:rPr lang="en-GB" smtClean="0"/>
              <a:t>Advanced Java Programming</a:t>
            </a:r>
          </a:p>
        </p:txBody>
      </p:sp>
    </p:spTree>
  </p:cSld>
  <p:clrMapOvr>
    <a:masterClrMapping/>
  </p:clrMapOvr>
  <p:transition>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5800" y="304800"/>
            <a:ext cx="78486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304800"/>
            <a:ext cx="9144000" cy="100489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143000" algn="l"/>
              </a:tabLst>
            </a:pPr>
            <a:r>
              <a:rPr kumimoji="0" lang="en-US" sz="2400" b="1" i="1" u="sng" strike="noStrike" cap="none" normalizeH="0" baseline="0" dirty="0" smtClean="0">
                <a:ln>
                  <a:noFill/>
                </a:ln>
                <a:solidFill>
                  <a:srgbClr val="FF0000"/>
                </a:solidFill>
                <a:effectLst/>
                <a:latin typeface="Verdana" pitchFamily="34" charset="0"/>
                <a:ea typeface="Times New Roman" pitchFamily="18" charset="0"/>
              </a:rPr>
              <a:t>SERVLETS:</a:t>
            </a:r>
          </a:p>
          <a:p>
            <a:pPr marL="0" marR="0" lvl="0" indent="0" algn="just" defTabSz="914400" rtl="0" eaLnBrk="1" fontAlgn="base" latinLnBrk="0" hangingPunct="1">
              <a:lnSpc>
                <a:spcPct val="100000"/>
              </a:lnSpc>
              <a:spcBef>
                <a:spcPct val="0"/>
              </a:spcBef>
              <a:spcAft>
                <a:spcPct val="0"/>
              </a:spcAft>
              <a:buClrTx/>
              <a:buSzTx/>
              <a:buFontTx/>
              <a:buNone/>
              <a:tabLst>
                <a:tab pos="1143000" algn="l"/>
              </a:tabLst>
            </a:pPr>
            <a:endParaRPr kumimoji="0" lang="en-US" sz="1100" b="0" i="0" u="none" strike="noStrike" cap="none" normalizeH="0" baseline="0" dirty="0" smtClean="0">
              <a:ln>
                <a:noFill/>
              </a:ln>
              <a:solidFill>
                <a:schemeClr val="tx1"/>
              </a:solidFill>
              <a:effectLst/>
              <a:latin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Servlets is a server side technology which was designed on the basis of Java Technology. As we know Java is a Thread Based Technology that’s why Servlets is also a Thread Based Technology.</a:t>
            </a: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2200" b="0" i="0" u="none" strike="noStrike" cap="none" normalizeH="0" baseline="0" dirty="0" smtClean="0">
              <a:ln>
                <a:noFill/>
              </a:ln>
              <a:solidFill>
                <a:schemeClr val="tx1"/>
              </a:solidFill>
              <a:effectLst/>
              <a:latin typeface="Century" pitchFamily="18"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  If we deploy any Servlets application at server machine then for every new request came from clients automatically servlet may create a separate thread on the servlet object.</a:t>
            </a: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2200" b="0" i="0" u="none" strike="noStrike" cap="none" normalizeH="0" baseline="0" dirty="0" smtClean="0">
              <a:ln>
                <a:noFill/>
              </a:ln>
              <a:solidFill>
                <a:schemeClr val="tx1"/>
              </a:solidFill>
              <a:effectLst/>
              <a:latin typeface="Century" pitchFamily="18"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If we increase more number of client requests then more number of threads will be created instead of process. </a:t>
            </a: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2200" b="0" i="0" u="none" strike="noStrike" cap="none" normalizeH="0" baseline="0" dirty="0" smtClean="0">
              <a:ln>
                <a:noFill/>
              </a:ln>
              <a:solidFill>
                <a:schemeClr val="tx1"/>
              </a:solidFill>
              <a:effectLst/>
              <a:latin typeface="Century" pitchFamily="18"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Thread is a light weight component when compare to process that’s why this approach will not increase burden to the server machine.</a:t>
            </a: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2400" dirty="0" smtClean="0">
              <a:latin typeface="Century" pitchFamily="18"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kumimoji="0" lang="en-US" sz="1000" b="0" i="0" u="none" strike="noStrike" cap="none" normalizeH="0" baseline="0" dirty="0" smtClean="0">
              <a:ln>
                <a:noFill/>
              </a:ln>
              <a:solidFill>
                <a:schemeClr val="tx1"/>
              </a:solidFill>
              <a:effectLst/>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lang="en-US" sz="1000" dirty="0" smtClean="0">
              <a:latin typeface="Verdana" pitchFamily="34" charset="0"/>
            </a:endParaRPr>
          </a:p>
          <a:p>
            <a:pPr marL="457200" marR="0" lvl="1" indent="0" algn="just" defTabSz="914400" rtl="0" eaLnBrk="0" fontAlgn="base" latinLnBrk="0" hangingPunct="0">
              <a:lnSpc>
                <a:spcPct val="100000"/>
              </a:lnSpc>
              <a:spcBef>
                <a:spcPct val="0"/>
              </a:spcBef>
              <a:spcAft>
                <a:spcPct val="0"/>
              </a:spcAft>
              <a:buClrTx/>
              <a:buSzTx/>
              <a:tabLst>
                <a:tab pos="1143000" algn="l"/>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Rectangle 4"/>
          <p:cNvSpPr>
            <a:spLocks noGrp="1" noChangeArrowheads="1"/>
          </p:cNvSpPr>
          <p:nvPr>
            <p:ph type="dt" sz="quarter" idx="10"/>
          </p:nvPr>
        </p:nvSpPr>
        <p:spPr bwMode="auto">
          <a:xfrm>
            <a:off x="6504720" y="637136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600" y="762000"/>
            <a:ext cx="79248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76201" y="623470"/>
            <a:ext cx="9067800" cy="82330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Verdana" pitchFamily="34" charset="0"/>
                <a:ea typeface="Times New Roman" pitchFamily="18" charset="0"/>
              </a:rPr>
              <a:t>Write the differences between Servlets and Jsp’s?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entury" pitchFamily="18" charset="0"/>
                <a:ea typeface="Times New Roman" pitchFamily="18" charset="0"/>
              </a:rPr>
              <a:t>a) </a:t>
            </a: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To design any web application if we use Servlets as a technology then we should require minimum java knowledge.</a:t>
            </a:r>
            <a:endParaRPr kumimoji="0" lang="en-US" sz="2200" b="0" i="0" u="none" strike="noStrike" cap="none" normalizeH="0" baseline="0" dirty="0" smtClean="0">
              <a:ln>
                <a:noFill/>
              </a:ln>
              <a:solidFill>
                <a:schemeClr val="tx1"/>
              </a:solidFill>
              <a:effectLst/>
              <a:latin typeface="Century"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200" dirty="0" smtClean="0">
                <a:latin typeface="Century" pitchFamily="18" charset="0"/>
                <a:ea typeface="Times New Roman" pitchFamily="18" charset="0"/>
              </a:rPr>
              <a:t>	</a:t>
            </a: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  To design the same web application if we use JSP as a technology then it is not at all require to have java knowledge.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Century"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b) Servlets are good at the time of pickup the request and process the requests.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dirty="0" smtClean="0">
                <a:ln>
                  <a:noFill/>
                </a:ln>
                <a:solidFill>
                  <a:schemeClr val="tx1"/>
                </a:solidFill>
                <a:effectLst/>
                <a:latin typeface="Century" pitchFamily="18" charset="0"/>
                <a:ea typeface="Times New Roman" pitchFamily="18" charset="0"/>
              </a:rPr>
              <a:t>       </a:t>
            </a: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               Jsp’s are good at the time of delivering the dynamic response to client with very good look and feel.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Century"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c) In case of Servlets we are enable to separate presentation logic and business logic.</a:t>
            </a:r>
            <a:endParaRPr kumimoji="0" lang="en-US" sz="2200" b="0" i="0" u="none" strike="noStrike" cap="none" normalizeH="0" baseline="0" dirty="0" smtClean="0">
              <a:ln>
                <a:noFill/>
              </a:ln>
              <a:solidFill>
                <a:schemeClr val="tx1"/>
              </a:solidFill>
              <a:effectLst/>
              <a:latin typeface="Century"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entury" pitchFamily="18" charset="0"/>
                <a:ea typeface="Times New Roman" pitchFamily="18" charset="0"/>
              </a:rPr>
              <a:t>	     But in case of Jsp’s we are able to separate both presentation logic and business logic due to the availability of separate tags for presentation and separate tags for business logic.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entury"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Rectangle 4"/>
          <p:cNvSpPr>
            <a:spLocks noGrp="1" noChangeArrowheads="1"/>
          </p:cNvSpPr>
          <p:nvPr>
            <p:ph type="dt" sz="quarter" idx="10"/>
          </p:nvPr>
        </p:nvSpPr>
        <p:spPr bwMode="auto">
          <a:xfrm>
            <a:off x="6504720" y="639907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553">
                                            <p:txEl>
                                              <p:pRg st="0" end="0"/>
                                            </p:txEl>
                                          </p:spTgt>
                                        </p:tgtEl>
                                        <p:attrNameLst>
                                          <p:attrName>style.visibility</p:attrName>
                                        </p:attrNameLst>
                                      </p:cBhvr>
                                      <p:to>
                                        <p:strVal val="visible"/>
                                      </p:to>
                                    </p:set>
                                    <p:animEffect transition="in" filter="diamond(in)">
                                      <p:cBhvr>
                                        <p:cTn id="7" dur="2000"/>
                                        <p:tgtEl>
                                          <p:spTgt spid="235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838200"/>
            <a:ext cx="8991600" cy="5867400"/>
          </a:xfrm>
        </p:spPr>
        <p:txBody>
          <a:bodyPr>
            <a:normAutofit fontScale="92500"/>
          </a:bodyPr>
          <a:lstStyle/>
          <a:p>
            <a:pPr marL="0" lvl="0" indent="0" algn="just" eaLnBrk="0" fontAlgn="base" hangingPunct="0">
              <a:spcBef>
                <a:spcPct val="0"/>
              </a:spcBef>
              <a:spcAft>
                <a:spcPct val="0"/>
              </a:spcAft>
              <a:buClrTx/>
              <a:buSzTx/>
              <a:buNone/>
            </a:pPr>
            <a:endParaRPr lang="en-US" dirty="0" smtClean="0">
              <a:latin typeface="Century" pitchFamily="18" charset="0"/>
              <a:ea typeface="Times New Roman" pitchFamily="18" charset="0"/>
            </a:endParaRPr>
          </a:p>
          <a:p>
            <a:pPr marL="0" lvl="0" indent="0" algn="just" eaLnBrk="0" fontAlgn="base" hangingPunct="0">
              <a:spcBef>
                <a:spcPct val="0"/>
              </a:spcBef>
              <a:spcAft>
                <a:spcPct val="0"/>
              </a:spcAft>
              <a:buClrTx/>
              <a:buSzTx/>
              <a:buNone/>
            </a:pPr>
            <a:r>
              <a:rPr lang="en-US" dirty="0" smtClean="0">
                <a:latin typeface="Century" pitchFamily="18" charset="0"/>
                <a:ea typeface="Times New Roman" pitchFamily="18" charset="0"/>
              </a:rPr>
              <a:t>d) If we made any modifications on the existed servlet then we should require recompiling and reloaded to server explicitly.</a:t>
            </a:r>
          </a:p>
          <a:p>
            <a:pPr marL="0" lvl="0" indent="0" algn="just" eaLnBrk="0" fontAlgn="base" hangingPunct="0">
              <a:spcBef>
                <a:spcPct val="0"/>
              </a:spcBef>
              <a:spcAft>
                <a:spcPct val="0"/>
              </a:spcAft>
              <a:buClrTx/>
              <a:buSzTx/>
              <a:buNone/>
            </a:pPr>
            <a:r>
              <a:rPr lang="en-US" dirty="0" smtClean="0">
                <a:latin typeface="Century" pitchFamily="18" charset="0"/>
                <a:ea typeface="Times New Roman" pitchFamily="18" charset="0"/>
              </a:rPr>
              <a:t>	 If we made any modifications on the existed Jsp’s is it not require to recompiling and reloaded to server explicitly. Why bcz JSP pages are auto compiled and auto loaded.</a:t>
            </a:r>
          </a:p>
          <a:p>
            <a:pPr marL="0" lvl="0" indent="0" algn="just" eaLnBrk="0" fontAlgn="base" hangingPunct="0">
              <a:spcBef>
                <a:spcPct val="0"/>
              </a:spcBef>
              <a:spcAft>
                <a:spcPct val="0"/>
              </a:spcAft>
              <a:buClrTx/>
              <a:buSzTx/>
              <a:buNone/>
            </a:pPr>
            <a:endParaRPr lang="en-US" dirty="0" smtClean="0">
              <a:latin typeface="Century" pitchFamily="18" charset="0"/>
            </a:endParaRPr>
          </a:p>
          <a:p>
            <a:pPr marL="0" lvl="0" indent="0" algn="just" eaLnBrk="0" fontAlgn="base" hangingPunct="0">
              <a:spcBef>
                <a:spcPct val="0"/>
              </a:spcBef>
              <a:spcAft>
                <a:spcPct val="0"/>
              </a:spcAft>
              <a:buClrTx/>
              <a:buSzTx/>
              <a:buNone/>
            </a:pPr>
            <a:r>
              <a:rPr lang="en-US" dirty="0" smtClean="0">
                <a:latin typeface="Century" pitchFamily="18" charset="0"/>
                <a:ea typeface="Times New Roman" pitchFamily="18" charset="0"/>
              </a:rPr>
              <a:t>e) If we go for any MVC Based Web applications where we should use Servlets as a Controller and Jsp’s as a View Part.</a:t>
            </a:r>
          </a:p>
          <a:p>
            <a:pPr marL="0" lvl="0" indent="0" algn="just" eaLnBrk="0" fontAlgn="base" hangingPunct="0">
              <a:spcBef>
                <a:spcPct val="0"/>
              </a:spcBef>
              <a:spcAft>
                <a:spcPct val="0"/>
              </a:spcAft>
              <a:buClrTx/>
              <a:buSzTx/>
              <a:buNone/>
            </a:pPr>
            <a:endParaRPr lang="en-US" dirty="0" smtClean="0">
              <a:latin typeface="Century" pitchFamily="18" charset="0"/>
            </a:endParaRPr>
          </a:p>
          <a:p>
            <a:pPr marL="0" lvl="0" indent="0" algn="just" eaLnBrk="0" fontAlgn="base" hangingPunct="0">
              <a:spcBef>
                <a:spcPct val="0"/>
              </a:spcBef>
              <a:spcAft>
                <a:spcPct val="0"/>
              </a:spcAft>
              <a:buClrTx/>
              <a:buSzTx/>
              <a:buNone/>
            </a:pPr>
            <a:r>
              <a:rPr lang="en-US" b="1" dirty="0" smtClean="0">
                <a:latin typeface="Century" pitchFamily="18" charset="0"/>
                <a:ea typeface="Times New Roman" pitchFamily="18" charset="0"/>
              </a:rPr>
              <a:t>Eg: </a:t>
            </a:r>
            <a:r>
              <a:rPr lang="en-US" dirty="0" smtClean="0">
                <a:latin typeface="Century" pitchFamily="18" charset="0"/>
                <a:ea typeface="Times New Roman" pitchFamily="18" charset="0"/>
              </a:rPr>
              <a:t>In Struts Frame Work we will use </a:t>
            </a:r>
            <a:r>
              <a:rPr lang="en-US" b="1" dirty="0" smtClean="0">
                <a:latin typeface="Century" pitchFamily="18" charset="0"/>
                <a:ea typeface="Times New Roman" pitchFamily="18" charset="0"/>
              </a:rPr>
              <a:t>ActionServlet as a controller</a:t>
            </a:r>
            <a:r>
              <a:rPr lang="en-US" dirty="0" smtClean="0">
                <a:latin typeface="Century" pitchFamily="18" charset="0"/>
                <a:ea typeface="Times New Roman" pitchFamily="18" charset="0"/>
              </a:rPr>
              <a:t> and some set of and some set of </a:t>
            </a:r>
            <a:r>
              <a:rPr lang="en-US" b="1" dirty="0" smtClean="0">
                <a:latin typeface="Century" pitchFamily="18" charset="0"/>
                <a:ea typeface="Times New Roman" pitchFamily="18" charset="0"/>
              </a:rPr>
              <a:t>Jsp’s as a view part.</a:t>
            </a:r>
            <a:endParaRPr lang="en-US" dirty="0" smtClean="0">
              <a:latin typeface="Century" pitchFamily="18" charset="0"/>
            </a:endParaRPr>
          </a:p>
          <a:p>
            <a:pPr marL="0" lvl="0" indent="0" algn="just" eaLnBrk="0" fontAlgn="base" hangingPunct="0">
              <a:spcBef>
                <a:spcPct val="0"/>
              </a:spcBef>
              <a:spcAft>
                <a:spcPct val="0"/>
              </a:spcAft>
              <a:buClrTx/>
              <a:buSzTx/>
              <a:buNone/>
            </a:pPr>
            <a:r>
              <a:rPr lang="en-US" b="1" dirty="0" smtClean="0">
                <a:latin typeface="Century" pitchFamily="18" charset="0"/>
                <a:ea typeface="Times New Roman" pitchFamily="18" charset="0"/>
              </a:rPr>
              <a:t>Eg:</a:t>
            </a:r>
            <a:r>
              <a:rPr lang="en-US" dirty="0" smtClean="0">
                <a:latin typeface="Century" pitchFamily="18" charset="0"/>
                <a:ea typeface="Times New Roman" pitchFamily="18" charset="0"/>
              </a:rPr>
              <a:t> In case of JSF Frame Work we should use </a:t>
            </a:r>
            <a:r>
              <a:rPr lang="en-US" b="1" dirty="0" smtClean="0">
                <a:latin typeface="Century" pitchFamily="18" charset="0"/>
                <a:ea typeface="Times New Roman" pitchFamily="18" charset="0"/>
              </a:rPr>
              <a:t>FacesServlet as a controller</a:t>
            </a:r>
            <a:r>
              <a:rPr lang="en-US" dirty="0" smtClean="0">
                <a:latin typeface="Century" pitchFamily="18" charset="0"/>
                <a:ea typeface="Times New Roman" pitchFamily="18" charset="0"/>
              </a:rPr>
              <a:t> and some set of </a:t>
            </a:r>
            <a:r>
              <a:rPr lang="en-US" b="1" dirty="0" smtClean="0">
                <a:latin typeface="Century" pitchFamily="18" charset="0"/>
                <a:ea typeface="Times New Roman" pitchFamily="18" charset="0"/>
              </a:rPr>
              <a:t>Jsp’s as a view part.</a:t>
            </a:r>
          </a:p>
          <a:p>
            <a:pPr marL="0" lvl="0" indent="0" algn="just" eaLnBrk="0" fontAlgn="base" hangingPunct="0">
              <a:spcBef>
                <a:spcPct val="0"/>
              </a:spcBef>
              <a:spcAft>
                <a:spcPct val="0"/>
              </a:spcAft>
              <a:buClrTx/>
              <a:buSzTx/>
              <a:buNone/>
            </a:pPr>
            <a:endParaRPr lang="en-US" b="1" dirty="0" smtClean="0">
              <a:latin typeface="Century" pitchFamily="18" charset="0"/>
            </a:endParaRPr>
          </a:p>
          <a:p>
            <a:pPr marL="0" lvl="0" indent="0" algn="just" eaLnBrk="0" fontAlgn="base" hangingPunct="0">
              <a:spcBef>
                <a:spcPct val="0"/>
              </a:spcBef>
              <a:spcAft>
                <a:spcPct val="0"/>
              </a:spcAft>
              <a:buClrTx/>
              <a:buSzTx/>
              <a:buNone/>
            </a:pPr>
            <a:endParaRPr lang="en-US" b="1" dirty="0" smtClean="0">
              <a:latin typeface="Century" pitchFamily="18" charset="0"/>
            </a:endParaRPr>
          </a:p>
          <a:p>
            <a:pPr marL="0" lvl="0" indent="0" algn="just" eaLnBrk="0" fontAlgn="base" hangingPunct="0">
              <a:spcBef>
                <a:spcPct val="0"/>
              </a:spcBef>
              <a:spcAft>
                <a:spcPct val="0"/>
              </a:spcAft>
              <a:buClrTx/>
              <a:buSzTx/>
              <a:buNone/>
            </a:pPr>
            <a:endParaRPr lang="en-US" b="1" dirty="0" smtClean="0">
              <a:latin typeface="Century" pitchFamily="18" charset="0"/>
            </a:endParaRPr>
          </a:p>
          <a:p>
            <a:pPr marL="0" lvl="0" indent="0" algn="just" eaLnBrk="0" fontAlgn="base" hangingPunct="0">
              <a:spcBef>
                <a:spcPct val="0"/>
              </a:spcBef>
              <a:spcAft>
                <a:spcPct val="0"/>
              </a:spcAft>
              <a:buClrTx/>
              <a:buSzTx/>
              <a:buNone/>
            </a:pPr>
            <a:endParaRPr lang="en-US" sz="2800" b="1" dirty="0" smtClean="0">
              <a:latin typeface="Century" pitchFamily="18" charset="0"/>
            </a:endParaRPr>
          </a:p>
          <a:p>
            <a:pPr marL="0" lvl="0" indent="0" algn="just" eaLnBrk="0" fontAlgn="base" hangingPunct="0">
              <a:spcBef>
                <a:spcPct val="0"/>
              </a:spcBef>
              <a:spcAft>
                <a:spcPct val="0"/>
              </a:spcAft>
              <a:buClrTx/>
              <a:buSzTx/>
              <a:buNone/>
            </a:pPr>
            <a:endParaRPr lang="en-US" sz="1100" b="1" dirty="0" smtClean="0">
              <a:latin typeface="Verdana" pitchFamily="34" charset="0"/>
            </a:endParaRPr>
          </a:p>
          <a:p>
            <a:endParaRPr lang="en-US" dirty="0"/>
          </a:p>
        </p:txBody>
      </p:sp>
      <p:sp>
        <p:nvSpPr>
          <p:cNvPr id="5" name="Rectangle 4"/>
          <p:cNvSpPr>
            <a:spLocks noGrp="1" noChangeArrowheads="1"/>
          </p:cNvSpPr>
          <p:nvPr>
            <p:ph type="dt" sz="quarter" idx="10"/>
          </p:nvPr>
        </p:nvSpPr>
        <p:spPr bwMode="auto">
          <a:xfrm>
            <a:off x="6504720" y="637136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623888"/>
            <a:ext cx="8305800" cy="6005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52400" y="0"/>
            <a:ext cx="8839200" cy="57861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685800" algn="l"/>
              </a:tabLst>
            </a:pPr>
            <a:r>
              <a:rPr kumimoji="0" lang="en-US" sz="2800" b="1" i="1" u="sng" strike="noStrike" cap="none" normalizeH="0" baseline="0" dirty="0" smtClean="0">
                <a:ln>
                  <a:noFill/>
                </a:ln>
                <a:solidFill>
                  <a:schemeClr val="tx1"/>
                </a:solidFill>
                <a:effectLst/>
                <a:latin typeface="Verdana" pitchFamily="34" charset="0"/>
                <a:ea typeface="Times New Roman" pitchFamily="18" charset="0"/>
              </a:rPr>
              <a:t>Client Server Architecture:</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sz="1000" b="0" i="0" u="none" strike="noStrike" cap="none" normalizeH="0" baseline="0" dirty="0" smtClean="0">
                <a:ln>
                  <a:noFill/>
                </a:ln>
                <a:solidFill>
                  <a:schemeClr val="tx1"/>
                </a:solidFill>
                <a:effectLst/>
                <a:latin typeface="Verdana" pitchFamily="34" charset="0"/>
                <a:ea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sz="1000" b="0" i="0" u="none" strike="noStrike" cap="none" normalizeH="0" baseline="0" dirty="0" smtClean="0">
                <a:ln>
                  <a:noFill/>
                </a:ln>
                <a:solidFill>
                  <a:schemeClr val="tx1"/>
                </a:solidFill>
                <a:effectLst/>
                <a:latin typeface="Verdana" pitchFamily="34" charset="0"/>
                <a:ea typeface="Times New Roman" pitchFamily="18" charset="0"/>
              </a:rPr>
              <a:t>	                           </a:t>
            </a:r>
            <a:r>
              <a:rPr kumimoji="0" lang="en-US" sz="2800" b="0" i="0" u="none" strike="noStrike" cap="none" normalizeH="0" baseline="0" dirty="0" smtClean="0">
                <a:ln>
                  <a:noFill/>
                </a:ln>
                <a:solidFill>
                  <a:schemeClr val="tx1"/>
                </a:solidFill>
                <a:effectLst/>
                <a:latin typeface="Verdana" pitchFamily="34" charset="0"/>
                <a:ea typeface="Times New Roman" pitchFamily="18" charset="0"/>
              </a:rPr>
              <a:t>To design any web application minimum we should require 2-tier architecture i.e. client server architecture. In this c-s architecture we have mainly three components are there. They are given bellow.</a:t>
            </a:r>
          </a:p>
          <a:p>
            <a:pPr marL="0" marR="0" lvl="0" indent="0" algn="just" defTabSz="914400" rtl="0" eaLnBrk="0" fontAlgn="base" latinLnBrk="0" hangingPunct="0">
              <a:lnSpc>
                <a:spcPct val="100000"/>
              </a:lnSpc>
              <a:spcBef>
                <a:spcPct val="0"/>
              </a:spcBef>
              <a:spcAft>
                <a:spcPct val="0"/>
              </a:spcAft>
              <a:buClrTx/>
              <a:buSzTx/>
              <a:buFontTx/>
              <a:buNone/>
              <a:tabLst>
                <a:tab pos="685800" algn="l"/>
              </a:tabLst>
            </a:pPr>
            <a:endParaRPr kumimoji="0" lang="en-US" sz="3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800" b="1" i="1" u="none" strike="noStrike" cap="none" normalizeH="0" baseline="0" dirty="0" smtClean="0">
                <a:ln>
                  <a:noFill/>
                </a:ln>
                <a:solidFill>
                  <a:schemeClr val="tx1"/>
                </a:solidFill>
                <a:effectLst/>
                <a:latin typeface="Verdana" pitchFamily="34" charset="0"/>
                <a:ea typeface="Times New Roman" pitchFamily="18" charset="0"/>
              </a:rPr>
              <a:t>CLIENT</a:t>
            </a: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3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800" b="1" i="1" u="none" strike="noStrike" cap="none" normalizeH="0" baseline="0" dirty="0" smtClean="0">
                <a:ln>
                  <a:noFill/>
                </a:ln>
                <a:solidFill>
                  <a:schemeClr val="tx1"/>
                </a:solidFill>
                <a:effectLst/>
                <a:latin typeface="Verdana" pitchFamily="34" charset="0"/>
                <a:ea typeface="Times New Roman" pitchFamily="18" charset="0"/>
              </a:rPr>
              <a:t>PROTOCOL</a:t>
            </a:r>
          </a:p>
          <a:p>
            <a:pPr marL="0" marR="0" lvl="0" indent="0" algn="just" defTabSz="914400" rtl="0" eaLnBrk="0" fontAlgn="base" latinLnBrk="0" hangingPunct="0">
              <a:lnSpc>
                <a:spcPct val="100000"/>
              </a:lnSpc>
              <a:spcBef>
                <a:spcPct val="0"/>
              </a:spcBef>
              <a:spcAft>
                <a:spcPct val="0"/>
              </a:spcAft>
              <a:buClrTx/>
              <a:buSzTx/>
              <a:tabLst>
                <a:tab pos="685800" algn="l"/>
              </a:tabLst>
            </a:pPr>
            <a:endParaRPr kumimoji="0" lang="en-US" sz="3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800" b="1" i="1" u="none" strike="noStrike" cap="none" normalizeH="0" baseline="0" dirty="0" smtClean="0">
                <a:ln>
                  <a:noFill/>
                </a:ln>
                <a:solidFill>
                  <a:schemeClr val="tx1"/>
                </a:solidFill>
                <a:effectLst/>
                <a:latin typeface="Verdana" pitchFamily="34" charset="0"/>
                <a:ea typeface="Times New Roman" pitchFamily="18" charset="0"/>
              </a:rPr>
              <a:t>SERVER</a:t>
            </a:r>
            <a:endParaRPr kumimoji="0" lang="en-US" sz="5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81000"/>
            <a:ext cx="8839200" cy="6172200"/>
          </a:xfrm>
        </p:spPr>
        <p:txBody>
          <a:bodyPr>
            <a:normAutofit/>
          </a:bodyPr>
          <a:lstStyle/>
          <a:p>
            <a:pPr>
              <a:buNone/>
            </a:pPr>
            <a:endParaRPr lang="en-US" sz="100" b="1" i="1" u="sng" dirty="0" smtClean="0"/>
          </a:p>
          <a:p>
            <a:pPr>
              <a:buNone/>
            </a:pPr>
            <a:r>
              <a:rPr lang="en-US" b="1" i="1" u="sng" dirty="0" smtClean="0"/>
              <a:t>CLIENT:</a:t>
            </a:r>
            <a:endParaRPr lang="en-US" dirty="0" smtClean="0"/>
          </a:p>
          <a:p>
            <a:pPr algn="just"/>
            <a:r>
              <a:rPr lang="en-US" dirty="0" smtClean="0"/>
              <a:t>	</a:t>
            </a:r>
            <a:r>
              <a:rPr lang="en-US" sz="3200" dirty="0" smtClean="0"/>
              <a:t>The job of the client machine in client server architecture is to send request and to get the responses from the server machine.</a:t>
            </a:r>
          </a:p>
          <a:p>
            <a:pPr algn="just"/>
            <a:r>
              <a:rPr lang="en-US" sz="3200" dirty="0" smtClean="0"/>
              <a:t>	From client machine to send request and to get the responses we should use a tool at client machine called as Browser, here Browser is acting like a Client.</a:t>
            </a:r>
          </a:p>
          <a:p>
            <a:pPr algn="just"/>
            <a:r>
              <a:rPr lang="en-US" sz="3200" dirty="0" smtClean="0"/>
              <a:t>	In client server architecture we will send request from client to the server </a:t>
            </a:r>
            <a:r>
              <a:rPr lang="en-US" sz="3200" b="1" i="1" u="sng" dirty="0" smtClean="0"/>
              <a:t>by specifying a string at clients address bar called as URI.</a:t>
            </a:r>
            <a:endParaRPr lang="en-US" sz="32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fontScale="85000" lnSpcReduction="20000"/>
          </a:bodyPr>
          <a:lstStyle/>
          <a:p>
            <a:pPr>
              <a:buNone/>
            </a:pPr>
            <a:r>
              <a:rPr lang="en-US" b="1" i="1" u="sng" dirty="0" smtClean="0"/>
              <a:t>PROTOCOL:</a:t>
            </a:r>
            <a:r>
              <a:rPr lang="en-US" b="1" dirty="0" smtClean="0"/>
              <a:t>	</a:t>
            </a:r>
            <a:endParaRPr lang="en-US" dirty="0" smtClean="0"/>
          </a:p>
          <a:p>
            <a:r>
              <a:rPr lang="en-US" b="1" dirty="0" smtClean="0"/>
              <a:t>	</a:t>
            </a:r>
            <a:r>
              <a:rPr lang="en-US" sz="3600" b="1" dirty="0" smtClean="0">
                <a:solidFill>
                  <a:srgbClr val="FF0000"/>
                </a:solidFill>
              </a:rPr>
              <a:t>It is a set of rules and regulations, which can be used to carry the data from one machine to another machine over the network.</a:t>
            </a:r>
            <a:endParaRPr lang="en-US" b="1" dirty="0" smtClean="0">
              <a:solidFill>
                <a:srgbClr val="FF0000"/>
              </a:solidFill>
            </a:endParaRPr>
          </a:p>
          <a:p>
            <a:pPr lvl="0"/>
            <a:r>
              <a:rPr lang="en-US" dirty="0" smtClean="0"/>
              <a:t>The main purpose of protocol in the client server architecture is to carry request from client to the server and to carry response from server to the client. TCP, IP, UDP, HTTP, ARP, RARP…… etc</a:t>
            </a:r>
          </a:p>
          <a:p>
            <a:pPr lvl="0">
              <a:buNone/>
            </a:pPr>
            <a:r>
              <a:rPr lang="en-US" b="1" dirty="0" smtClean="0"/>
              <a:t>    </a:t>
            </a:r>
            <a:r>
              <a:rPr lang="en-US" b="1" dirty="0" smtClean="0">
                <a:solidFill>
                  <a:srgbClr val="FF0000"/>
                </a:solidFill>
              </a:rPr>
              <a:t>In general we will use Http protocol in our web applications why?</a:t>
            </a:r>
            <a:endParaRPr lang="en-US" dirty="0" smtClean="0">
              <a:solidFill>
                <a:srgbClr val="FF0000"/>
              </a:solidFill>
            </a:endParaRPr>
          </a:p>
          <a:p>
            <a:pPr lvl="0" algn="just"/>
            <a:r>
              <a:rPr lang="en-US" dirty="0" smtClean="0"/>
              <a:t>In general web application requires a protocol and it must satisfy the fallowing properties.</a:t>
            </a:r>
          </a:p>
          <a:p>
            <a:pPr lvl="0" algn="just"/>
            <a:r>
              <a:rPr lang="en-US" b="1" dirty="0" smtClean="0"/>
              <a:t>1) Connection less protocol: </a:t>
            </a:r>
            <a:r>
              <a:rPr lang="en-US" dirty="0" smtClean="0"/>
              <a:t>Not to have physical connection, to have a logical connection.</a:t>
            </a:r>
          </a:p>
          <a:p>
            <a:pPr lvl="0" algn="just"/>
            <a:r>
              <a:rPr lang="en-US" b="1" dirty="0" smtClean="0"/>
              <a:t>2) Stateless protocol:</a:t>
            </a:r>
            <a:r>
              <a:rPr lang="en-US" dirty="0" smtClean="0"/>
              <a:t> Not to remember the previous request data at the time of processing the later request.</a:t>
            </a:r>
          </a:p>
          <a:p>
            <a:pPr lvl="0" algn="just"/>
            <a:r>
              <a:rPr lang="en-US" b="1" dirty="0" smtClean="0"/>
              <a:t>3) A compatible protocol should carry hypertext data:</a:t>
            </a:r>
            <a:r>
              <a:rPr lang="en-US" dirty="0" smtClean="0"/>
              <a:t> In general we will carry only hypertext data as a request from client to server and as a response from server to client.</a:t>
            </a:r>
          </a:p>
          <a:p>
            <a:pPr lvl="0" algn="just"/>
            <a:r>
              <a:rPr lang="en-US" b="1" dirty="0" smtClean="0"/>
              <a:t>Http protocol is a connection less, stateless and a compatible protocol to carry hypertext data from client to server and from server to client.</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763000" cy="6324600"/>
          </a:xfrm>
        </p:spPr>
        <p:txBody>
          <a:bodyPr>
            <a:normAutofit lnSpcReduction="10000"/>
          </a:bodyPr>
          <a:lstStyle/>
          <a:p>
            <a:pPr>
              <a:buNone/>
            </a:pPr>
            <a:r>
              <a:rPr lang="en-US" b="1" u="sng" dirty="0" smtClean="0">
                <a:solidFill>
                  <a:srgbClr val="FF0000"/>
                </a:solidFill>
              </a:rPr>
              <a:t>SERVER:</a:t>
            </a:r>
            <a:endParaRPr lang="en-US" dirty="0" smtClean="0">
              <a:solidFill>
                <a:srgbClr val="FF0000"/>
              </a:solidFill>
            </a:endParaRPr>
          </a:p>
          <a:p>
            <a:pPr algn="just">
              <a:buNone/>
            </a:pPr>
            <a:r>
              <a:rPr lang="en-US" dirty="0" smtClean="0"/>
              <a:t>		To the job of the server in Client Server Architecture is to get the request and to generate the response. If we want to make a machine as a server machine then we need to install a piece of software called as </a:t>
            </a:r>
            <a:r>
              <a:rPr lang="en-US" b="1" i="1" dirty="0" smtClean="0"/>
              <a:t>server software.</a:t>
            </a:r>
            <a:endParaRPr lang="en-US" dirty="0" smtClean="0"/>
          </a:p>
          <a:p>
            <a:pPr>
              <a:buNone/>
            </a:pPr>
            <a:r>
              <a:rPr lang="en-US" b="1" dirty="0" smtClean="0"/>
              <a:t>Eg: </a:t>
            </a:r>
            <a:endParaRPr lang="en-US" dirty="0" smtClean="0"/>
          </a:p>
          <a:p>
            <a:pPr lvl="0"/>
            <a:r>
              <a:rPr lang="en-US" b="1" dirty="0" smtClean="0"/>
              <a:t>Apache Tomcat</a:t>
            </a:r>
            <a:endParaRPr lang="en-US" dirty="0" smtClean="0"/>
          </a:p>
          <a:p>
            <a:pPr lvl="0"/>
            <a:r>
              <a:rPr lang="en-US" b="1" dirty="0" smtClean="0"/>
              <a:t>BEA Web logic (Oracle)</a:t>
            </a:r>
            <a:endParaRPr lang="en-US" dirty="0" smtClean="0"/>
          </a:p>
          <a:p>
            <a:pPr lvl="0"/>
            <a:r>
              <a:rPr lang="en-US" b="1" dirty="0" smtClean="0"/>
              <a:t>IBM Web sphere</a:t>
            </a:r>
            <a:endParaRPr lang="en-US" dirty="0" smtClean="0"/>
          </a:p>
          <a:p>
            <a:pPr lvl="0"/>
            <a:r>
              <a:rPr lang="en-US" b="1" dirty="0" smtClean="0"/>
              <a:t>Macromedia JRUN</a:t>
            </a:r>
            <a:endParaRPr lang="en-US" dirty="0" smtClean="0"/>
          </a:p>
          <a:p>
            <a:pPr lvl="0"/>
            <a:r>
              <a:rPr lang="en-US" b="1" dirty="0" smtClean="0"/>
              <a:t>Sun Micro Systems J2EE, SUNONE, Glass Fish ………..  etc..</a:t>
            </a:r>
            <a:endParaRPr lang="en-US" dirty="0" smtClean="0"/>
          </a:p>
          <a:p>
            <a:pPr>
              <a:buNone/>
            </a:pPr>
            <a:r>
              <a:rPr lang="en-US" b="1" dirty="0" smtClean="0">
                <a:solidFill>
                  <a:schemeClr val="accent1"/>
                </a:solidFill>
              </a:rPr>
              <a:t>There are two types of servers are there.</a:t>
            </a:r>
            <a:endParaRPr lang="en-US" dirty="0" smtClean="0">
              <a:solidFill>
                <a:schemeClr val="accent1"/>
              </a:solidFill>
            </a:endParaRPr>
          </a:p>
          <a:p>
            <a:pPr lvl="0"/>
            <a:r>
              <a:rPr lang="en-US" b="1" dirty="0" smtClean="0">
                <a:solidFill>
                  <a:schemeClr val="accent1"/>
                </a:solidFill>
              </a:rPr>
              <a:t>Web Servers</a:t>
            </a:r>
            <a:endParaRPr lang="en-US" dirty="0" smtClean="0">
              <a:solidFill>
                <a:schemeClr val="accent1"/>
              </a:solidFill>
            </a:endParaRPr>
          </a:p>
          <a:p>
            <a:pPr lvl="0"/>
            <a:r>
              <a:rPr lang="en-US" b="1" dirty="0" smtClean="0">
                <a:solidFill>
                  <a:schemeClr val="accent1"/>
                </a:solidFill>
              </a:rPr>
              <a:t>Application Servers</a:t>
            </a:r>
            <a:endParaRPr lang="en-US" dirty="0" smtClean="0">
              <a:solidFill>
                <a:schemeClr val="accent1"/>
              </a:solidFill>
            </a:endParaRPr>
          </a:p>
          <a:p>
            <a:pPr>
              <a:buNone/>
            </a:pPr>
            <a:endParaRPr lang="en-US"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 y="228600"/>
            <a:ext cx="5791200" cy="685800"/>
          </a:xfrm>
        </p:spPr>
        <p:txBody>
          <a:bodyPr>
            <a:normAutofit fontScale="90000"/>
          </a:bodyPr>
          <a:lstStyle/>
          <a:p>
            <a:r>
              <a:rPr lang="en-US" b="1" i="1" u="sng" dirty="0" smtClean="0">
                <a:solidFill>
                  <a:srgbClr val="FF0000"/>
                </a:solidFill>
              </a:rPr>
              <a:t>Client – Server Architecture</a:t>
            </a:r>
            <a:endParaRPr lang="en-US" b="1" i="1" u="sng" dirty="0">
              <a:solidFill>
                <a:srgbClr val="FF0000"/>
              </a:solidFill>
            </a:endParaRPr>
          </a:p>
        </p:txBody>
      </p:sp>
      <p:sp>
        <p:nvSpPr>
          <p:cNvPr id="3" name="Content Placeholder 2"/>
          <p:cNvSpPr>
            <a:spLocks noGrp="1"/>
          </p:cNvSpPr>
          <p:nvPr>
            <p:ph sz="quarter" idx="1"/>
          </p:nvPr>
        </p:nvSpPr>
        <p:spPr>
          <a:xfrm>
            <a:off x="228600" y="990600"/>
            <a:ext cx="8686800" cy="5638800"/>
          </a:xfrm>
        </p:spPr>
        <p:txBody>
          <a:bodyPr>
            <a:normAutofit/>
          </a:bodyPr>
          <a:lstStyle/>
          <a:p>
            <a:pPr algn="just">
              <a:buNone/>
            </a:pPr>
            <a:r>
              <a:rPr lang="en-US" sz="2400" dirty="0" smtClean="0">
                <a:latin typeface="Century" pitchFamily="18" charset="0"/>
              </a:rPr>
              <a:t>				At the beginning stages of computers we have client server architecture. Where the main purpose of the server is to share the static resources to the client requirements. In this case when we send a request to the server machine, server will identify the requested resource and send back to the client machine as a response. Here server is generating the response without executing any application at server machine so that this kind of response is called as static response. As per the application requirements we need to get dynamic response from server machine. To generate dynamic response server must execute some applications at server machine, for this we should provide server side applications.</a:t>
            </a:r>
          </a:p>
          <a:p>
            <a:endParaRPr lang="en-US" dirty="0"/>
          </a:p>
        </p:txBody>
      </p:sp>
      <p:sp>
        <p:nvSpPr>
          <p:cNvPr id="6" name="Rectangle 4"/>
          <p:cNvSpPr>
            <a:spLocks noGrp="1" noChangeArrowheads="1"/>
          </p:cNvSpPr>
          <p:nvPr>
            <p:ph type="dt" sz="quarter" idx="10"/>
          </p:nvPr>
        </p:nvSpPr>
        <p:spPr bwMode="auto">
          <a:xfrm>
            <a:off x="6504720" y="637136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81000"/>
            <a:ext cx="8763000" cy="6324600"/>
          </a:xfrm>
        </p:spPr>
        <p:txBody>
          <a:bodyPr/>
          <a:lstStyle/>
          <a:p>
            <a:pPr>
              <a:buNone/>
            </a:pPr>
            <a:r>
              <a:rPr lang="en-US" b="1" i="1" u="sng" dirty="0" smtClean="0">
                <a:solidFill>
                  <a:srgbClr val="FF0000"/>
                </a:solidFill>
              </a:rPr>
              <a:t>Steps to Design Web Application</a:t>
            </a:r>
            <a:r>
              <a:rPr lang="en-US" b="1" i="1" dirty="0" smtClean="0">
                <a:solidFill>
                  <a:srgbClr val="FF0000"/>
                </a:solidFill>
              </a:rPr>
              <a:t> :</a:t>
            </a:r>
          </a:p>
          <a:p>
            <a:pPr>
              <a:buNone/>
            </a:pPr>
            <a:r>
              <a:rPr lang="en-US" b="1" i="1" dirty="0" smtClean="0">
                <a:solidFill>
                  <a:srgbClr val="FF0000"/>
                </a:solidFill>
              </a:rPr>
              <a:t>		</a:t>
            </a:r>
          </a:p>
          <a:p>
            <a:pPr>
              <a:buNone/>
            </a:pPr>
            <a:r>
              <a:rPr lang="en-US" b="1" i="1" dirty="0" smtClean="0">
                <a:solidFill>
                  <a:srgbClr val="FF0000"/>
                </a:solidFill>
              </a:rPr>
              <a:t>				</a:t>
            </a:r>
            <a:r>
              <a:rPr lang="en-US" dirty="0" smtClean="0"/>
              <a:t>To design any Web Application we should use the fallowing steps.</a:t>
            </a:r>
          </a:p>
          <a:p>
            <a:endParaRPr lang="en-US" dirty="0" smtClean="0"/>
          </a:p>
          <a:p>
            <a:pPr lvl="0">
              <a:buNone/>
            </a:pPr>
            <a:r>
              <a:rPr lang="en-US" b="1" dirty="0" smtClean="0"/>
              <a:t>1) Prepare Web Applications Directory Structure</a:t>
            </a:r>
          </a:p>
          <a:p>
            <a:pPr lvl="0">
              <a:buNone/>
            </a:pPr>
            <a:endParaRPr lang="en-US" dirty="0" smtClean="0"/>
          </a:p>
          <a:p>
            <a:pPr lvl="0">
              <a:buNone/>
            </a:pPr>
            <a:r>
              <a:rPr lang="en-US" b="1" dirty="0" smtClean="0"/>
              <a:t>2) Design Deployment Descriptor</a:t>
            </a:r>
          </a:p>
          <a:p>
            <a:pPr lvl="0">
              <a:buNone/>
            </a:pPr>
            <a:endParaRPr lang="en-US" dirty="0" smtClean="0"/>
          </a:p>
          <a:p>
            <a:pPr lvl="0">
              <a:buNone/>
            </a:pPr>
            <a:r>
              <a:rPr lang="en-US" b="1" dirty="0" smtClean="0"/>
              <a:t>3) Design the Web Resources as per the Application  Requirements</a:t>
            </a:r>
          </a:p>
          <a:p>
            <a:pPr lvl="0">
              <a:buNone/>
            </a:pPr>
            <a:endParaRPr lang="en-US" dirty="0" smtClean="0"/>
          </a:p>
          <a:p>
            <a:pPr lvl="0">
              <a:buNone/>
            </a:pPr>
            <a:r>
              <a:rPr lang="en-US" b="1" dirty="0" smtClean="0"/>
              <a:t>4) Start the server and execute the Web Application </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3400" y="304800"/>
            <a:ext cx="82296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 y="576263"/>
            <a:ext cx="7772400" cy="6281737"/>
          </a:xfrm>
          <a:prstGeom prst="rect">
            <a:avLst/>
          </a:prstGeom>
          <a:noFill/>
          <a:ln w="9525">
            <a:noFill/>
            <a:miter lim="800000"/>
            <a:headEnd/>
            <a:tailEnd/>
          </a:ln>
          <a:effectLst/>
        </p:spPr>
      </p:pic>
      <p:cxnSp>
        <p:nvCxnSpPr>
          <p:cNvPr id="6" name="Straight Arrow Connector 5"/>
          <p:cNvCxnSpPr/>
          <p:nvPr/>
        </p:nvCxnSpPr>
        <p:spPr>
          <a:xfrm rot="5400000" flipH="1" flipV="1">
            <a:off x="8077200" y="838200"/>
            <a:ext cx="10668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7696200" y="228600"/>
            <a:ext cx="1295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Calling of init()</a:t>
            </a:r>
            <a:endParaRPr lang="en-US" dirty="0"/>
          </a:p>
        </p:txBody>
      </p:sp>
      <p:sp>
        <p:nvSpPr>
          <p:cNvPr id="8" name="Rectangle 7"/>
          <p:cNvSpPr/>
          <p:nvPr/>
        </p:nvSpPr>
        <p:spPr>
          <a:xfrm>
            <a:off x="7848600" y="3505200"/>
            <a:ext cx="1295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Calling of  service()</a:t>
            </a:r>
            <a:endParaRPr lang="en-US" dirty="0"/>
          </a:p>
        </p:txBody>
      </p:sp>
      <p:cxnSp>
        <p:nvCxnSpPr>
          <p:cNvPr id="9" name="Straight Arrow Connector 8"/>
          <p:cNvCxnSpPr>
            <a:endCxn id="8" idx="1"/>
          </p:cNvCxnSpPr>
          <p:nvPr/>
        </p:nvCxnSpPr>
        <p:spPr>
          <a:xfrm rot="16200000" flipH="1">
            <a:off x="6877050" y="2800350"/>
            <a:ext cx="12573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0575" y="315310"/>
            <a:ext cx="5457825" cy="522890"/>
          </a:xfrm>
        </p:spPr>
        <p:txBody>
          <a:bodyPr>
            <a:normAutofit fontScale="90000"/>
          </a:bodyPr>
          <a:lstStyle/>
          <a:p>
            <a:pPr eaLnBrk="1" hangingPunct="1"/>
            <a:r>
              <a:rPr lang="en-US" b="1" dirty="0" smtClean="0">
                <a:solidFill>
                  <a:srgbClr val="FF0000"/>
                </a:solidFill>
              </a:rPr>
              <a:t>Questions?</a:t>
            </a:r>
          </a:p>
        </p:txBody>
      </p:sp>
      <p:pic>
        <p:nvPicPr>
          <p:cNvPr id="5" name="Content Placeholder 4" descr="question mark"/>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a:xfrm>
            <a:off x="3810000" y="2819400"/>
            <a:ext cx="1600200" cy="1325563"/>
          </a:xfrm>
        </p:spPr>
      </p:pic>
      <p:sp>
        <p:nvSpPr>
          <p:cNvPr id="7" name="Rectangle 4"/>
          <p:cNvSpPr>
            <a:spLocks noGrp="1" noChangeArrowheads="1"/>
          </p:cNvSpPr>
          <p:nvPr>
            <p:ph type="dt" sz="quarter" idx="10"/>
          </p:nvPr>
        </p:nvSpPr>
        <p:spPr bwMode="auto">
          <a:xfrm>
            <a:off x="6504720" y="637136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8600" y="0"/>
            <a:ext cx="4267200" cy="731838"/>
          </a:xfrm>
        </p:spPr>
        <p:txBody>
          <a:bodyPr>
            <a:normAutofit fontScale="90000"/>
          </a:bodyPr>
          <a:lstStyle/>
          <a:p>
            <a:r>
              <a:rPr lang="en-US" b="1" i="1" dirty="0" smtClean="0">
                <a:solidFill>
                  <a:srgbClr val="FF0000"/>
                </a:solidFill>
              </a:rPr>
              <a:t>Static Pages:</a:t>
            </a:r>
          </a:p>
        </p:txBody>
      </p:sp>
      <p:pic>
        <p:nvPicPr>
          <p:cNvPr id="5" name="Picture 3" descr="index_rack_010604"/>
          <p:cNvPicPr>
            <a:picLocks noChangeAspect="1" noChangeArrowheads="1"/>
          </p:cNvPicPr>
          <p:nvPr/>
        </p:nvPicPr>
        <p:blipFill>
          <a:blip r:embed="rId2" cstate="print"/>
          <a:srcRect/>
          <a:stretch>
            <a:fillRect/>
          </a:stretch>
        </p:blipFill>
        <p:spPr>
          <a:xfrm>
            <a:off x="2114550" y="2943225"/>
            <a:ext cx="952500" cy="2190750"/>
          </a:xfrm>
          <a:prstGeom prst="rect">
            <a:avLst/>
          </a:prstGeom>
          <a:noFill/>
        </p:spPr>
      </p:pic>
      <p:pic>
        <p:nvPicPr>
          <p:cNvPr id="6" name="Picture 4" descr="images-1"/>
          <p:cNvPicPr>
            <a:picLocks noChangeAspect="1" noChangeArrowheads="1"/>
          </p:cNvPicPr>
          <p:nvPr/>
        </p:nvPicPr>
        <p:blipFill>
          <a:blip r:embed="rId3" cstate="print"/>
          <a:srcRect/>
          <a:stretch>
            <a:fillRect/>
          </a:stretch>
        </p:blipFill>
        <p:spPr>
          <a:xfrm>
            <a:off x="2124075" y="2133600"/>
            <a:ext cx="1260475" cy="946150"/>
          </a:xfrm>
          <a:prstGeom prst="rect">
            <a:avLst/>
          </a:prstGeom>
          <a:noFill/>
        </p:spPr>
      </p:pic>
      <p:pic>
        <p:nvPicPr>
          <p:cNvPr id="7" name="Picture 5" descr="images-3"/>
          <p:cNvPicPr>
            <a:picLocks noChangeAspect="1" noChangeArrowheads="1"/>
          </p:cNvPicPr>
          <p:nvPr/>
        </p:nvPicPr>
        <p:blipFill>
          <a:blip r:embed="rId4" cstate="print"/>
          <a:srcRect/>
          <a:stretch>
            <a:fillRect/>
          </a:stretch>
        </p:blipFill>
        <p:spPr>
          <a:xfrm>
            <a:off x="2058988" y="4735513"/>
            <a:ext cx="1433512" cy="1055687"/>
          </a:xfrm>
          <a:prstGeom prst="rect">
            <a:avLst/>
          </a:prstGeom>
          <a:noFill/>
        </p:spPr>
      </p:pic>
      <p:sp>
        <p:nvSpPr>
          <p:cNvPr id="8" name="Line 6"/>
          <p:cNvSpPr>
            <a:spLocks noChangeShapeType="1"/>
          </p:cNvSpPr>
          <p:nvPr/>
        </p:nvSpPr>
        <p:spPr bwMode="auto">
          <a:xfrm>
            <a:off x="3124200" y="2438400"/>
            <a:ext cx="3048000" cy="1143000"/>
          </a:xfrm>
          <a:prstGeom prst="line">
            <a:avLst/>
          </a:prstGeom>
          <a:noFill/>
          <a:ln w="57150">
            <a:solidFill>
              <a:schemeClr val="tx1"/>
            </a:solidFill>
            <a:round/>
            <a:headEnd/>
            <a:tailEnd type="triangle" w="med" len="med"/>
          </a:ln>
        </p:spPr>
        <p:txBody>
          <a:bodyPr/>
          <a:lstStyle/>
          <a:p>
            <a:endParaRPr lang="en-US"/>
          </a:p>
        </p:txBody>
      </p:sp>
      <p:sp>
        <p:nvSpPr>
          <p:cNvPr id="9" name="Line 7"/>
          <p:cNvSpPr>
            <a:spLocks noChangeShapeType="1"/>
          </p:cNvSpPr>
          <p:nvPr/>
        </p:nvSpPr>
        <p:spPr bwMode="auto">
          <a:xfrm flipH="1">
            <a:off x="3505200" y="4114800"/>
            <a:ext cx="2667000" cy="914400"/>
          </a:xfrm>
          <a:prstGeom prst="line">
            <a:avLst/>
          </a:prstGeom>
          <a:noFill/>
          <a:ln w="57150">
            <a:solidFill>
              <a:schemeClr val="tx1"/>
            </a:solidFill>
            <a:round/>
            <a:headEnd/>
            <a:tailEnd type="triangle" w="med" len="med"/>
          </a:ln>
        </p:spPr>
        <p:txBody>
          <a:bodyPr/>
          <a:lstStyle/>
          <a:p>
            <a:endParaRPr lang="en-US"/>
          </a:p>
        </p:txBody>
      </p:sp>
      <p:sp>
        <p:nvSpPr>
          <p:cNvPr id="10" name="Text Box 8"/>
          <p:cNvSpPr txBox="1">
            <a:spLocks noChangeArrowheads="1"/>
          </p:cNvSpPr>
          <p:nvPr/>
        </p:nvSpPr>
        <p:spPr bwMode="auto">
          <a:xfrm>
            <a:off x="7299325" y="3544888"/>
            <a:ext cx="1795463" cy="457200"/>
          </a:xfrm>
          <a:prstGeom prst="rect">
            <a:avLst/>
          </a:prstGeom>
          <a:noFill/>
          <a:ln w="9525">
            <a:noFill/>
            <a:miter lim="800000"/>
            <a:headEnd/>
            <a:tailEnd/>
          </a:ln>
        </p:spPr>
        <p:txBody>
          <a:bodyPr wrap="none">
            <a:spAutoFit/>
          </a:bodyPr>
          <a:lstStyle/>
          <a:p>
            <a:r>
              <a:rPr lang="en-US">
                <a:latin typeface="Arial" charset="0"/>
                <a:cs typeface="Arial" charset="0"/>
              </a:rPr>
              <a:t>Retrieve file</a:t>
            </a:r>
          </a:p>
        </p:txBody>
      </p:sp>
      <p:sp>
        <p:nvSpPr>
          <p:cNvPr id="11" name="Text Box 9"/>
          <p:cNvSpPr txBox="1">
            <a:spLocks noChangeArrowheads="1"/>
          </p:cNvSpPr>
          <p:nvPr/>
        </p:nvSpPr>
        <p:spPr bwMode="auto">
          <a:xfrm>
            <a:off x="4038600" y="4876800"/>
            <a:ext cx="1371600" cy="457200"/>
          </a:xfrm>
          <a:prstGeom prst="rect">
            <a:avLst/>
          </a:prstGeom>
          <a:noFill/>
          <a:ln w="9525">
            <a:noFill/>
            <a:miter lim="800000"/>
            <a:headEnd/>
            <a:tailEnd/>
          </a:ln>
        </p:spPr>
        <p:txBody>
          <a:bodyPr wrap="none">
            <a:spAutoFit/>
          </a:bodyPr>
          <a:lstStyle/>
          <a:p>
            <a:r>
              <a:rPr lang="en-US">
                <a:latin typeface="Arial" charset="0"/>
                <a:cs typeface="Arial" charset="0"/>
              </a:rPr>
              <a:t>Send file</a:t>
            </a:r>
          </a:p>
        </p:txBody>
      </p:sp>
      <p:sp>
        <p:nvSpPr>
          <p:cNvPr id="12" name="Text Box 10"/>
          <p:cNvSpPr txBox="1">
            <a:spLocks noChangeArrowheads="1"/>
          </p:cNvSpPr>
          <p:nvPr/>
        </p:nvSpPr>
        <p:spPr bwMode="auto">
          <a:xfrm>
            <a:off x="3843338" y="2362200"/>
            <a:ext cx="1795462" cy="457200"/>
          </a:xfrm>
          <a:prstGeom prst="rect">
            <a:avLst/>
          </a:prstGeom>
          <a:noFill/>
          <a:ln w="9525">
            <a:noFill/>
            <a:miter lim="800000"/>
            <a:headEnd/>
            <a:tailEnd/>
          </a:ln>
        </p:spPr>
        <p:txBody>
          <a:bodyPr wrap="none">
            <a:spAutoFit/>
          </a:bodyPr>
          <a:lstStyle/>
          <a:p>
            <a:r>
              <a:rPr lang="en-US">
                <a:latin typeface="Arial" charset="0"/>
                <a:cs typeface="Arial" charset="0"/>
              </a:rPr>
              <a:t>Request file</a:t>
            </a:r>
          </a:p>
        </p:txBody>
      </p:sp>
      <p:sp>
        <p:nvSpPr>
          <p:cNvPr id="14" name="Rectangle 4"/>
          <p:cNvSpPr>
            <a:spLocks noGrp="1" noChangeArrowheads="1"/>
          </p:cNvSpPr>
          <p:nvPr>
            <p:ph type="dt" sz="quarter" idx="10"/>
          </p:nvPr>
        </p:nvSpPr>
        <p:spPr bwMode="auto">
          <a:xfrm>
            <a:off x="6504720" y="637136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304800"/>
            <a:ext cx="38100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1" strike="noStrike" kern="1200" cap="none" spc="0" normalizeH="0" baseline="0" noProof="0" dirty="0" smtClean="0">
                <a:ln>
                  <a:noFill/>
                </a:ln>
                <a:solidFill>
                  <a:srgbClr val="FF0000"/>
                </a:solidFill>
                <a:effectLst/>
                <a:uLnTx/>
                <a:uFillTx/>
                <a:latin typeface="+mj-lt"/>
                <a:ea typeface="+mj-ea"/>
                <a:cs typeface="+mj-cs"/>
              </a:rPr>
              <a:t>Dynamic Pages</a:t>
            </a:r>
          </a:p>
        </p:txBody>
      </p:sp>
      <p:pic>
        <p:nvPicPr>
          <p:cNvPr id="5" name="Picture 3" descr="index_rack_010604"/>
          <p:cNvPicPr>
            <a:picLocks noChangeAspect="1" noChangeArrowheads="1"/>
          </p:cNvPicPr>
          <p:nvPr/>
        </p:nvPicPr>
        <p:blipFill>
          <a:blip r:embed="rId2" cstate="print"/>
          <a:srcRect/>
          <a:stretch>
            <a:fillRect/>
          </a:stretch>
        </p:blipFill>
        <p:spPr>
          <a:xfrm>
            <a:off x="2114550" y="2943225"/>
            <a:ext cx="952500" cy="2190750"/>
          </a:xfrm>
          <a:prstGeom prst="rect">
            <a:avLst/>
          </a:prstGeom>
          <a:noFill/>
        </p:spPr>
      </p:pic>
      <p:pic>
        <p:nvPicPr>
          <p:cNvPr id="6" name="Picture 4" descr="images-1"/>
          <p:cNvPicPr>
            <a:picLocks noChangeAspect="1" noChangeArrowheads="1"/>
          </p:cNvPicPr>
          <p:nvPr/>
        </p:nvPicPr>
        <p:blipFill>
          <a:blip r:embed="rId3" cstate="print"/>
          <a:srcRect/>
          <a:stretch>
            <a:fillRect/>
          </a:stretch>
        </p:blipFill>
        <p:spPr>
          <a:xfrm>
            <a:off x="1147763" y="2133600"/>
            <a:ext cx="1258887" cy="946150"/>
          </a:xfrm>
          <a:prstGeom prst="rect">
            <a:avLst/>
          </a:prstGeom>
          <a:noFill/>
        </p:spPr>
      </p:pic>
      <p:pic>
        <p:nvPicPr>
          <p:cNvPr id="7" name="Picture 5" descr="images-3"/>
          <p:cNvPicPr>
            <a:picLocks noChangeAspect="1" noChangeArrowheads="1"/>
          </p:cNvPicPr>
          <p:nvPr/>
        </p:nvPicPr>
        <p:blipFill>
          <a:blip r:embed="rId4" cstate="print"/>
          <a:srcRect/>
          <a:stretch>
            <a:fillRect/>
          </a:stretch>
        </p:blipFill>
        <p:spPr>
          <a:xfrm>
            <a:off x="971550" y="4735513"/>
            <a:ext cx="1433513" cy="1055687"/>
          </a:xfrm>
          <a:prstGeom prst="rect">
            <a:avLst/>
          </a:prstGeom>
          <a:noFill/>
        </p:spPr>
      </p:pic>
      <p:sp>
        <p:nvSpPr>
          <p:cNvPr id="8" name="Line 6"/>
          <p:cNvSpPr>
            <a:spLocks noChangeShapeType="1"/>
          </p:cNvSpPr>
          <p:nvPr/>
        </p:nvSpPr>
        <p:spPr bwMode="auto">
          <a:xfrm>
            <a:off x="2051050" y="2438400"/>
            <a:ext cx="3048000" cy="1143000"/>
          </a:xfrm>
          <a:prstGeom prst="line">
            <a:avLst/>
          </a:prstGeom>
          <a:noFill/>
          <a:ln w="57150">
            <a:solidFill>
              <a:schemeClr val="tx1"/>
            </a:solidFill>
            <a:round/>
            <a:headEnd/>
            <a:tailEnd type="triangle" w="med" len="med"/>
          </a:ln>
        </p:spPr>
        <p:txBody>
          <a:bodyPr/>
          <a:lstStyle/>
          <a:p>
            <a:endParaRPr lang="en-US"/>
          </a:p>
        </p:txBody>
      </p:sp>
      <p:sp>
        <p:nvSpPr>
          <p:cNvPr id="9" name="Line 7"/>
          <p:cNvSpPr>
            <a:spLocks noChangeShapeType="1"/>
          </p:cNvSpPr>
          <p:nvPr/>
        </p:nvSpPr>
        <p:spPr bwMode="auto">
          <a:xfrm flipH="1">
            <a:off x="2432050" y="4114800"/>
            <a:ext cx="2667000" cy="914400"/>
          </a:xfrm>
          <a:prstGeom prst="line">
            <a:avLst/>
          </a:prstGeom>
          <a:noFill/>
          <a:ln w="57150">
            <a:solidFill>
              <a:schemeClr val="tx1"/>
            </a:solidFill>
            <a:round/>
            <a:headEnd/>
            <a:tailEnd type="triangle" w="med" len="med"/>
          </a:ln>
        </p:spPr>
        <p:txBody>
          <a:bodyPr/>
          <a:lstStyle/>
          <a:p>
            <a:endParaRPr lang="en-US"/>
          </a:p>
        </p:txBody>
      </p:sp>
      <p:sp>
        <p:nvSpPr>
          <p:cNvPr id="10" name="Text Box 8"/>
          <p:cNvSpPr txBox="1">
            <a:spLocks noChangeArrowheads="1"/>
          </p:cNvSpPr>
          <p:nvPr/>
        </p:nvSpPr>
        <p:spPr bwMode="auto">
          <a:xfrm>
            <a:off x="6477000" y="2743200"/>
            <a:ext cx="2473325" cy="2647950"/>
          </a:xfrm>
          <a:prstGeom prst="rect">
            <a:avLst/>
          </a:prstGeom>
          <a:noFill/>
          <a:ln w="9525">
            <a:noFill/>
            <a:miter lim="800000"/>
            <a:headEnd/>
            <a:tailEnd/>
          </a:ln>
        </p:spPr>
        <p:txBody>
          <a:bodyPr wrap="none">
            <a:spAutoFit/>
          </a:bodyPr>
          <a:lstStyle/>
          <a:p>
            <a:r>
              <a:rPr lang="en-US">
                <a:latin typeface="Arial" charset="0"/>
                <a:cs typeface="Arial" charset="0"/>
              </a:rPr>
              <a:t>Do Computation</a:t>
            </a:r>
          </a:p>
          <a:p>
            <a:endParaRPr lang="en-US">
              <a:latin typeface="Arial" charset="0"/>
              <a:cs typeface="Arial" charset="0"/>
            </a:endParaRPr>
          </a:p>
          <a:p>
            <a:r>
              <a:rPr lang="en-US">
                <a:latin typeface="Arial" charset="0"/>
                <a:cs typeface="Arial" charset="0"/>
              </a:rPr>
              <a:t>Generate HTML </a:t>
            </a:r>
          </a:p>
          <a:p>
            <a:r>
              <a:rPr lang="en-US">
                <a:latin typeface="Arial" charset="0"/>
                <a:cs typeface="Arial" charset="0"/>
              </a:rPr>
              <a:t>page with results</a:t>
            </a:r>
          </a:p>
          <a:p>
            <a:r>
              <a:rPr lang="en-US">
                <a:latin typeface="Arial" charset="0"/>
                <a:cs typeface="Arial" charset="0"/>
              </a:rPr>
              <a:t>of computation</a:t>
            </a:r>
          </a:p>
          <a:p>
            <a:endParaRPr lang="en-US">
              <a:latin typeface="Arial" charset="0"/>
              <a:cs typeface="Arial" charset="0"/>
            </a:endParaRPr>
          </a:p>
          <a:p>
            <a:endParaRPr lang="en-US">
              <a:latin typeface="Arial" charset="0"/>
              <a:cs typeface="Arial" charset="0"/>
            </a:endParaRPr>
          </a:p>
        </p:txBody>
      </p:sp>
      <p:sp>
        <p:nvSpPr>
          <p:cNvPr id="11" name="Text Box 9"/>
          <p:cNvSpPr txBox="1">
            <a:spLocks noChangeArrowheads="1"/>
          </p:cNvSpPr>
          <p:nvPr/>
        </p:nvSpPr>
        <p:spPr bwMode="auto">
          <a:xfrm>
            <a:off x="2590800" y="4953000"/>
            <a:ext cx="3206750" cy="822325"/>
          </a:xfrm>
          <a:prstGeom prst="rect">
            <a:avLst/>
          </a:prstGeom>
          <a:noFill/>
          <a:ln w="9525">
            <a:noFill/>
            <a:miter lim="800000"/>
            <a:headEnd/>
            <a:tailEnd/>
          </a:ln>
        </p:spPr>
        <p:txBody>
          <a:bodyPr>
            <a:spAutoFit/>
          </a:bodyPr>
          <a:lstStyle/>
          <a:p>
            <a:r>
              <a:rPr lang="en-US">
                <a:latin typeface="Arial" charset="0"/>
                <a:cs typeface="Arial" charset="0"/>
              </a:rPr>
              <a:t>Return dynamically generated HTML file</a:t>
            </a:r>
          </a:p>
        </p:txBody>
      </p:sp>
      <p:sp>
        <p:nvSpPr>
          <p:cNvPr id="12" name="Text Box 10"/>
          <p:cNvSpPr txBox="1">
            <a:spLocks noChangeArrowheads="1"/>
          </p:cNvSpPr>
          <p:nvPr/>
        </p:nvSpPr>
        <p:spPr bwMode="auto">
          <a:xfrm>
            <a:off x="2770188" y="2362200"/>
            <a:ext cx="2371725" cy="457200"/>
          </a:xfrm>
          <a:prstGeom prst="rect">
            <a:avLst/>
          </a:prstGeom>
          <a:noFill/>
          <a:ln w="9525">
            <a:noFill/>
            <a:miter lim="800000"/>
            <a:headEnd/>
            <a:tailEnd/>
          </a:ln>
        </p:spPr>
        <p:txBody>
          <a:bodyPr wrap="none">
            <a:spAutoFit/>
          </a:bodyPr>
          <a:lstStyle/>
          <a:p>
            <a:r>
              <a:rPr lang="en-US">
                <a:latin typeface="Arial" charset="0"/>
                <a:cs typeface="Arial" charset="0"/>
              </a:rPr>
              <a:t>Request service</a:t>
            </a:r>
          </a:p>
        </p:txBody>
      </p:sp>
      <p:sp>
        <p:nvSpPr>
          <p:cNvPr id="14" name="Rectangle 4"/>
          <p:cNvSpPr>
            <a:spLocks noGrp="1" noChangeArrowheads="1"/>
          </p:cNvSpPr>
          <p:nvPr>
            <p:ph type="dt" sz="quarter" idx="10"/>
          </p:nvPr>
        </p:nvSpPr>
        <p:spPr bwMode="auto">
          <a:xfrm>
            <a:off x="6504720" y="6371365"/>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1524000"/>
            <a:ext cx="8610600" cy="74459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tab pos="685800" algn="l"/>
              </a:tabLst>
            </a:pPr>
            <a:r>
              <a:rPr kumimoji="0" lang="en-US" sz="2500" b="0" i="0" u="none" strike="noStrike" cap="none" normalizeH="0" baseline="0" dirty="0" smtClean="0">
                <a:ln>
                  <a:noFill/>
                </a:ln>
                <a:solidFill>
                  <a:schemeClr val="tx1"/>
                </a:solidFill>
                <a:effectLst/>
                <a:latin typeface="Verdana" pitchFamily="34" charset="0"/>
                <a:ea typeface="Times New Roman" pitchFamily="18" charset="0"/>
              </a:rPr>
              <a:t>To provide server side programming for the sake of dynamic response we should use the fallowing server side technologies.</a:t>
            </a:r>
          </a:p>
          <a:p>
            <a:pPr marL="0" marR="0" lvl="0" indent="457200" algn="just" defTabSz="914400" rtl="0" eaLnBrk="1" fontAlgn="base" latinLnBrk="0" hangingPunct="1">
              <a:lnSpc>
                <a:spcPct val="100000"/>
              </a:lnSpc>
              <a:spcBef>
                <a:spcPct val="0"/>
              </a:spcBef>
              <a:spcAft>
                <a:spcPct val="0"/>
              </a:spcAft>
              <a:buClrTx/>
              <a:buSzTx/>
              <a:buFontTx/>
              <a:buNone/>
              <a:tabLst>
                <a:tab pos="685800" algn="l"/>
              </a:tabLst>
            </a:pPr>
            <a:endParaRPr lang="en-US" sz="2500" dirty="0" smtClean="0">
              <a:latin typeface="Verdana"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tab pos="685800" algn="l"/>
              </a:tabLst>
            </a:pPr>
            <a:endParaRPr kumimoji="0" lang="en-US" sz="2500" b="0"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rgbClr val="FF0000"/>
                </a:solidFill>
                <a:effectLst/>
                <a:latin typeface="Verdana" pitchFamily="34" charset="0"/>
                <a:ea typeface="Times New Roman" pitchFamily="18" charset="0"/>
              </a:rPr>
              <a:t>CGI</a:t>
            </a:r>
            <a:endParaRPr kumimoji="0" lang="en-US" sz="2400" b="0" i="0" u="none" strike="noStrike" cap="none" normalizeH="0" baseline="0" dirty="0" smtClean="0">
              <a:ln>
                <a:noFill/>
              </a:ln>
              <a:solidFill>
                <a:srgbClr val="FF0000"/>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rgbClr val="FF0000"/>
                </a:solidFill>
                <a:effectLst/>
                <a:latin typeface="Verdana" pitchFamily="34" charset="0"/>
                <a:ea typeface="Times New Roman" pitchFamily="18" charset="0"/>
              </a:rPr>
              <a:t>Servlets</a:t>
            </a:r>
            <a:endParaRPr kumimoji="0" lang="en-US" sz="2400" b="0" i="0" u="none" strike="noStrike" cap="none" normalizeH="0" baseline="0" dirty="0" smtClean="0">
              <a:ln>
                <a:noFill/>
              </a:ln>
              <a:solidFill>
                <a:srgbClr val="FF0000"/>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rgbClr val="FF0000"/>
                </a:solidFill>
                <a:effectLst/>
                <a:latin typeface="Verdana" pitchFamily="34" charset="0"/>
                <a:ea typeface="Times New Roman" pitchFamily="18" charset="0"/>
              </a:rPr>
              <a:t>JSP            …. Etc</a:t>
            </a: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25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25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25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lang="en-US" sz="1000" b="1" dirty="0" smtClean="0">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000" b="1" i="0" u="none" strike="noStrike" cap="none" normalizeH="0" baseline="0" dirty="0" smtClean="0">
              <a:ln>
                <a:noFill/>
              </a:ln>
              <a:solidFill>
                <a:schemeClr val="tx1"/>
              </a:solidFill>
              <a:effectLst/>
              <a:latin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Rectangle 4"/>
          <p:cNvSpPr>
            <a:spLocks noGrp="1" noChangeArrowheads="1"/>
          </p:cNvSpPr>
          <p:nvPr>
            <p:ph type="dt" sz="quarter" idx="10"/>
          </p:nvPr>
        </p:nvSpPr>
        <p:spPr bwMode="auto">
          <a:xfrm>
            <a:off x="6504720" y="6191250"/>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152400" y="1676400"/>
            <a:ext cx="8839200" cy="5029200"/>
          </a:xfrm>
        </p:spPr>
        <p:txBody>
          <a:bodyPr/>
          <a:lstStyle/>
          <a:p>
            <a:r>
              <a:rPr lang="en-US" sz="2800" dirty="0" smtClean="0">
                <a:cs typeface="Times New Roman" pitchFamily="16" charset="0"/>
              </a:rPr>
              <a:t>CGI can be implemented </a:t>
            </a:r>
          </a:p>
          <a:p>
            <a:pPr lvl="1"/>
            <a:r>
              <a:rPr lang="en-US" dirty="0" smtClean="0">
                <a:cs typeface="Times New Roman" pitchFamily="16" charset="0"/>
              </a:rPr>
              <a:t>in an interpreted language such as PERL </a:t>
            </a:r>
          </a:p>
          <a:p>
            <a:pPr lvl="1"/>
            <a:r>
              <a:rPr lang="en-US" dirty="0" smtClean="0">
                <a:cs typeface="Times New Roman" pitchFamily="16" charset="0"/>
              </a:rPr>
              <a:t>in a compiled language such as C</a:t>
            </a:r>
          </a:p>
          <a:p>
            <a:r>
              <a:rPr lang="en-US" sz="2800" dirty="0" smtClean="0"/>
              <a:t>Any program can be converted to a CGI program </a:t>
            </a:r>
          </a:p>
          <a:p>
            <a:pPr lvl="1"/>
            <a:r>
              <a:rPr lang="en-US" dirty="0" smtClean="0"/>
              <a:t>It just has to follow the CGI rules</a:t>
            </a:r>
          </a:p>
          <a:p>
            <a:r>
              <a:rPr lang="en-US" sz="2800" dirty="0" smtClean="0"/>
              <a:t>The rules define </a:t>
            </a:r>
          </a:p>
          <a:p>
            <a:pPr lvl="1"/>
            <a:r>
              <a:rPr lang="en-US" dirty="0" smtClean="0"/>
              <a:t>How programs get and sends data  (i.e., communication protocol) </a:t>
            </a:r>
          </a:p>
          <a:p>
            <a:pPr lvl="1"/>
            <a:r>
              <a:rPr lang="en-US" dirty="0" smtClean="0"/>
              <a:t>How to make sure Web server knows that a program is a CGI program.</a:t>
            </a:r>
          </a:p>
        </p:txBody>
      </p:sp>
      <p:sp>
        <p:nvSpPr>
          <p:cNvPr id="6" name="Rectangle 2"/>
          <p:cNvSpPr>
            <a:spLocks noGrp="1" noChangeArrowheads="1"/>
          </p:cNvSpPr>
          <p:nvPr>
            <p:ph type="title"/>
          </p:nvPr>
        </p:nvSpPr>
        <p:spPr>
          <a:xfrm>
            <a:off x="69275" y="685800"/>
            <a:ext cx="8915400" cy="990600"/>
          </a:xfrm>
        </p:spPr>
        <p:txBody>
          <a:bodyPr/>
          <a:lstStyle/>
          <a:p>
            <a:r>
              <a:rPr lang="en-US" b="1" i="1" u="sng" dirty="0" smtClean="0">
                <a:solidFill>
                  <a:srgbClr val="FF0000"/>
                </a:solidFill>
              </a:rPr>
              <a:t>Common Gateway Interface (CGI)</a:t>
            </a:r>
          </a:p>
        </p:txBody>
      </p:sp>
      <p:sp>
        <p:nvSpPr>
          <p:cNvPr id="5" name="Rectangle 4"/>
          <p:cNvSpPr>
            <a:spLocks noGrp="1" noChangeArrowheads="1"/>
          </p:cNvSpPr>
          <p:nvPr>
            <p:ph type="dt" sz="quarter" idx="10"/>
          </p:nvPr>
        </p:nvSpPr>
        <p:spPr bwMode="auto">
          <a:xfrm>
            <a:off x="6504720" y="6357510"/>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228600" y="1524000"/>
            <a:ext cx="8763000" cy="5105400"/>
          </a:xfrm>
        </p:spPr>
        <p:txBody>
          <a:bodyPr/>
          <a:lstStyle/>
          <a:p>
            <a:r>
              <a:rPr lang="en-US" sz="2800" dirty="0" smtClean="0"/>
              <a:t>A CGI program is </a:t>
            </a:r>
          </a:p>
          <a:p>
            <a:pPr lvl="1"/>
            <a:r>
              <a:rPr lang="en-US" dirty="0" smtClean="0"/>
              <a:t>Stored on the server, </a:t>
            </a:r>
          </a:p>
          <a:p>
            <a:pPr lvl="1"/>
            <a:r>
              <a:rPr lang="en-US" dirty="0" smtClean="0"/>
              <a:t>Executed on the server, </a:t>
            </a:r>
          </a:p>
          <a:p>
            <a:pPr lvl="1"/>
            <a:r>
              <a:rPr lang="en-US" dirty="0" smtClean="0"/>
              <a:t>Executed in response to request from client.</a:t>
            </a:r>
          </a:p>
          <a:p>
            <a:r>
              <a:rPr lang="en-US" sz="2800" dirty="0" smtClean="0"/>
              <a:t>By running a CGI program, rather than delivering a static HTML page, the server can:</a:t>
            </a:r>
          </a:p>
          <a:p>
            <a:pPr lvl="1"/>
            <a:r>
              <a:rPr lang="en-US" dirty="0" smtClean="0"/>
              <a:t>Put dynamic and updated information on web page (e.g., weather forecast, stocks price, product availability, etc…).</a:t>
            </a:r>
          </a:p>
          <a:p>
            <a:pPr lvl="1"/>
            <a:r>
              <a:rPr lang="en-US" dirty="0" smtClean="0"/>
              <a:t>Respond appropriately to user input.</a:t>
            </a:r>
          </a:p>
          <a:p>
            <a:pPr lvl="1"/>
            <a:r>
              <a:rPr lang="en-US" dirty="0" smtClean="0"/>
              <a:t>Store user data on server-side in a file or DB.</a:t>
            </a:r>
          </a:p>
        </p:txBody>
      </p:sp>
      <p:sp>
        <p:nvSpPr>
          <p:cNvPr id="5" name="Rectangle 2"/>
          <p:cNvSpPr>
            <a:spLocks noGrp="1" noChangeArrowheads="1"/>
          </p:cNvSpPr>
          <p:nvPr>
            <p:ph type="title"/>
          </p:nvPr>
        </p:nvSpPr>
        <p:spPr>
          <a:xfrm>
            <a:off x="304800" y="533400"/>
            <a:ext cx="6096000" cy="1143000"/>
          </a:xfrm>
        </p:spPr>
        <p:txBody>
          <a:bodyPr/>
          <a:lstStyle/>
          <a:p>
            <a:r>
              <a:rPr lang="en-US" b="1" i="1" dirty="0" smtClean="0">
                <a:solidFill>
                  <a:srgbClr val="FF0000"/>
                </a:solidFill>
              </a:rPr>
              <a:t>CGI</a:t>
            </a:r>
          </a:p>
        </p:txBody>
      </p:sp>
      <p:sp>
        <p:nvSpPr>
          <p:cNvPr id="7" name="Rectangle 4"/>
          <p:cNvSpPr>
            <a:spLocks noGrp="1" noChangeArrowheads="1"/>
          </p:cNvSpPr>
          <p:nvPr>
            <p:ph type="dt" sz="quarter" idx="10"/>
          </p:nvPr>
        </p:nvSpPr>
        <p:spPr bwMode="auto">
          <a:xfrm>
            <a:off x="6504720" y="6357510"/>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lstStyle/>
          <a:p>
            <a:r>
              <a:rPr lang="en-US" smtClean="0"/>
              <a:t>Dynamic Pages</a:t>
            </a:r>
          </a:p>
        </p:txBody>
      </p:sp>
      <p:pic>
        <p:nvPicPr>
          <p:cNvPr id="5" name="Picture 3" descr="index_rack_010604"/>
          <p:cNvPicPr>
            <a:picLocks noGrp="1" noChangeAspect="1" noChangeArrowheads="1"/>
          </p:cNvPicPr>
          <p:nvPr>
            <p:ph sz="half" idx="1"/>
          </p:nvPr>
        </p:nvPicPr>
        <p:blipFill>
          <a:blip r:embed="rId2" cstate="print"/>
          <a:srcRect/>
          <a:stretch>
            <a:fillRect/>
          </a:stretch>
        </p:blipFill>
        <p:spPr>
          <a:xfrm>
            <a:off x="2114550" y="2943225"/>
            <a:ext cx="952500" cy="2190750"/>
          </a:xfrm>
          <a:noFill/>
        </p:spPr>
      </p:pic>
      <p:pic>
        <p:nvPicPr>
          <p:cNvPr id="6" name="Picture 4" descr="images-1"/>
          <p:cNvPicPr>
            <a:picLocks noChangeAspect="1" noChangeArrowheads="1"/>
          </p:cNvPicPr>
          <p:nvPr/>
        </p:nvPicPr>
        <p:blipFill>
          <a:blip r:embed="rId3" cstate="print"/>
          <a:srcRect/>
          <a:stretch>
            <a:fillRect/>
          </a:stretch>
        </p:blipFill>
        <p:spPr>
          <a:xfrm>
            <a:off x="1147763" y="2133600"/>
            <a:ext cx="1258887" cy="946150"/>
          </a:xfrm>
          <a:prstGeom prst="rect">
            <a:avLst/>
          </a:prstGeom>
          <a:noFill/>
        </p:spPr>
      </p:pic>
      <p:pic>
        <p:nvPicPr>
          <p:cNvPr id="7" name="Picture 5" descr="images-3"/>
          <p:cNvPicPr>
            <a:picLocks noChangeAspect="1" noChangeArrowheads="1"/>
          </p:cNvPicPr>
          <p:nvPr/>
        </p:nvPicPr>
        <p:blipFill>
          <a:blip r:embed="rId4" cstate="print"/>
          <a:srcRect/>
          <a:stretch>
            <a:fillRect/>
          </a:stretch>
        </p:blipFill>
        <p:spPr>
          <a:xfrm>
            <a:off x="971550" y="4735513"/>
            <a:ext cx="1433513" cy="1055687"/>
          </a:xfrm>
          <a:prstGeom prst="rect">
            <a:avLst/>
          </a:prstGeom>
          <a:noFill/>
        </p:spPr>
      </p:pic>
      <p:sp>
        <p:nvSpPr>
          <p:cNvPr id="8" name="Line 6"/>
          <p:cNvSpPr>
            <a:spLocks noChangeShapeType="1"/>
          </p:cNvSpPr>
          <p:nvPr/>
        </p:nvSpPr>
        <p:spPr bwMode="auto">
          <a:xfrm>
            <a:off x="2051050" y="2438400"/>
            <a:ext cx="3048000" cy="1143000"/>
          </a:xfrm>
          <a:prstGeom prst="line">
            <a:avLst/>
          </a:prstGeom>
          <a:noFill/>
          <a:ln w="57150">
            <a:solidFill>
              <a:schemeClr val="tx1"/>
            </a:solidFill>
            <a:round/>
            <a:headEnd/>
            <a:tailEnd type="triangle" w="med" len="med"/>
          </a:ln>
        </p:spPr>
        <p:txBody>
          <a:bodyPr/>
          <a:lstStyle/>
          <a:p>
            <a:endParaRPr lang="en-US"/>
          </a:p>
        </p:txBody>
      </p:sp>
      <p:sp>
        <p:nvSpPr>
          <p:cNvPr id="9" name="Line 7"/>
          <p:cNvSpPr>
            <a:spLocks noChangeShapeType="1"/>
          </p:cNvSpPr>
          <p:nvPr/>
        </p:nvSpPr>
        <p:spPr bwMode="auto">
          <a:xfrm flipH="1">
            <a:off x="2432050" y="4114800"/>
            <a:ext cx="2667000" cy="914400"/>
          </a:xfrm>
          <a:prstGeom prst="line">
            <a:avLst/>
          </a:prstGeom>
          <a:noFill/>
          <a:ln w="57150">
            <a:solidFill>
              <a:schemeClr val="tx1"/>
            </a:solidFill>
            <a:round/>
            <a:headEnd/>
            <a:tailEnd type="triangle" w="med" len="med"/>
          </a:ln>
        </p:spPr>
        <p:txBody>
          <a:bodyPr/>
          <a:lstStyle/>
          <a:p>
            <a:endParaRPr lang="en-US"/>
          </a:p>
        </p:txBody>
      </p:sp>
      <p:sp>
        <p:nvSpPr>
          <p:cNvPr id="10" name="Text Box 9"/>
          <p:cNvSpPr txBox="1">
            <a:spLocks noChangeArrowheads="1"/>
          </p:cNvSpPr>
          <p:nvPr/>
        </p:nvSpPr>
        <p:spPr bwMode="auto">
          <a:xfrm>
            <a:off x="2733675" y="4797425"/>
            <a:ext cx="3206750" cy="822325"/>
          </a:xfrm>
          <a:prstGeom prst="rect">
            <a:avLst/>
          </a:prstGeom>
          <a:noFill/>
          <a:ln w="9525">
            <a:noFill/>
            <a:miter lim="800000"/>
            <a:headEnd/>
            <a:tailEnd/>
          </a:ln>
        </p:spPr>
        <p:txBody>
          <a:bodyPr>
            <a:spAutoFit/>
          </a:bodyPr>
          <a:lstStyle/>
          <a:p>
            <a:r>
              <a:rPr lang="en-US">
                <a:latin typeface="Arial" charset="0"/>
                <a:cs typeface="Arial" charset="0"/>
              </a:rPr>
              <a:t>Return dynamically generated HTML file</a:t>
            </a:r>
          </a:p>
        </p:txBody>
      </p:sp>
      <p:sp>
        <p:nvSpPr>
          <p:cNvPr id="11" name="Text Box 10"/>
          <p:cNvSpPr txBox="1">
            <a:spLocks noChangeArrowheads="1"/>
          </p:cNvSpPr>
          <p:nvPr/>
        </p:nvSpPr>
        <p:spPr bwMode="auto">
          <a:xfrm>
            <a:off x="2770188" y="2362200"/>
            <a:ext cx="2371725" cy="457200"/>
          </a:xfrm>
          <a:prstGeom prst="rect">
            <a:avLst/>
          </a:prstGeom>
          <a:noFill/>
          <a:ln w="9525">
            <a:noFill/>
            <a:miter lim="800000"/>
            <a:headEnd/>
            <a:tailEnd/>
          </a:ln>
        </p:spPr>
        <p:txBody>
          <a:bodyPr wrap="none">
            <a:spAutoFit/>
          </a:bodyPr>
          <a:lstStyle/>
          <a:p>
            <a:r>
              <a:rPr lang="en-US">
                <a:latin typeface="Arial" charset="0"/>
                <a:cs typeface="Arial" charset="0"/>
              </a:rPr>
              <a:t>Request service</a:t>
            </a:r>
          </a:p>
        </p:txBody>
      </p:sp>
      <p:sp>
        <p:nvSpPr>
          <p:cNvPr id="12" name="Rectangle 11"/>
          <p:cNvSpPr>
            <a:spLocks noChangeArrowheads="1"/>
          </p:cNvSpPr>
          <p:nvPr/>
        </p:nvSpPr>
        <p:spPr bwMode="auto">
          <a:xfrm>
            <a:off x="3205163" y="5591175"/>
            <a:ext cx="1311275" cy="1150938"/>
          </a:xfrm>
          <a:prstGeom prst="rect">
            <a:avLst/>
          </a:prstGeom>
          <a:noFill/>
          <a:ln w="9525">
            <a:solidFill>
              <a:schemeClr val="tx1"/>
            </a:solidFill>
            <a:miter lim="800000"/>
            <a:headEnd/>
            <a:tailEnd/>
          </a:ln>
        </p:spPr>
        <p:txBody>
          <a:bodyPr wrap="none" anchor="ctr"/>
          <a:lstStyle/>
          <a:p>
            <a:r>
              <a:rPr lang="en-US" sz="1400">
                <a:solidFill>
                  <a:schemeClr val="bg2"/>
                </a:solidFill>
                <a:latin typeface="Garamond" pitchFamily="18" charset="0"/>
                <a:cs typeface="Arial" charset="0"/>
              </a:rPr>
              <a:t>&lt;HEADER&gt;</a:t>
            </a:r>
          </a:p>
          <a:p>
            <a:r>
              <a:rPr lang="en-US" sz="1400">
                <a:solidFill>
                  <a:schemeClr val="bg2"/>
                </a:solidFill>
                <a:latin typeface="Garamond" pitchFamily="18" charset="0"/>
                <a:cs typeface="Arial" charset="0"/>
              </a:rPr>
              <a:t>&lt;BODY</a:t>
            </a:r>
          </a:p>
          <a:p>
            <a:endParaRPr lang="en-US" sz="1400">
              <a:solidFill>
                <a:schemeClr val="bg2"/>
              </a:solidFill>
              <a:latin typeface="Garamond" pitchFamily="18" charset="0"/>
              <a:cs typeface="Arial" charset="0"/>
            </a:endParaRPr>
          </a:p>
          <a:p>
            <a:endParaRPr lang="en-US" sz="1400">
              <a:solidFill>
                <a:schemeClr val="bg2"/>
              </a:solidFill>
              <a:latin typeface="Garamond" pitchFamily="18" charset="0"/>
              <a:cs typeface="Arial" charset="0"/>
            </a:endParaRPr>
          </a:p>
          <a:p>
            <a:r>
              <a:rPr lang="en-US" sz="1400">
                <a:solidFill>
                  <a:schemeClr val="bg2"/>
                </a:solidFill>
                <a:latin typeface="Garamond" pitchFamily="18" charset="0"/>
                <a:cs typeface="Arial" charset="0"/>
              </a:rPr>
              <a:t>&lt;/BODY&gt;</a:t>
            </a:r>
          </a:p>
        </p:txBody>
      </p:sp>
      <p:sp>
        <p:nvSpPr>
          <p:cNvPr id="13" name="Freeform 12"/>
          <p:cNvSpPr>
            <a:spLocks/>
          </p:cNvSpPr>
          <p:nvPr/>
        </p:nvSpPr>
        <p:spPr bwMode="auto">
          <a:xfrm>
            <a:off x="4673600" y="4868863"/>
            <a:ext cx="2922588" cy="1450975"/>
          </a:xfrm>
          <a:custGeom>
            <a:avLst/>
            <a:gdLst>
              <a:gd name="T0" fmla="*/ 2132 w 2132"/>
              <a:gd name="T1" fmla="*/ 0 h 226"/>
              <a:gd name="T2" fmla="*/ 1769 w 2132"/>
              <a:gd name="T3" fmla="*/ 136 h 226"/>
              <a:gd name="T4" fmla="*/ 0 w 2132"/>
              <a:gd name="T5" fmla="*/ 226 h 226"/>
              <a:gd name="T6" fmla="*/ 0 60000 65536"/>
              <a:gd name="T7" fmla="*/ 0 60000 65536"/>
              <a:gd name="T8" fmla="*/ 0 60000 65536"/>
              <a:gd name="T9" fmla="*/ 0 w 2132"/>
              <a:gd name="T10" fmla="*/ 0 h 226"/>
              <a:gd name="T11" fmla="*/ 2132 w 2132"/>
              <a:gd name="T12" fmla="*/ 226 h 226"/>
            </a:gdLst>
            <a:ahLst/>
            <a:cxnLst>
              <a:cxn ang="T6">
                <a:pos x="T0" y="T1"/>
              </a:cxn>
              <a:cxn ang="T7">
                <a:pos x="T2" y="T3"/>
              </a:cxn>
              <a:cxn ang="T8">
                <a:pos x="T4" y="T5"/>
              </a:cxn>
            </a:cxnLst>
            <a:rect l="T9" t="T10" r="T11" b="T12"/>
            <a:pathLst>
              <a:path w="2132" h="226">
                <a:moveTo>
                  <a:pt x="2132" y="0"/>
                </a:moveTo>
                <a:cubicBezTo>
                  <a:pt x="2128" y="49"/>
                  <a:pt x="2124" y="98"/>
                  <a:pt x="1769" y="136"/>
                </a:cubicBezTo>
                <a:cubicBezTo>
                  <a:pt x="1414" y="174"/>
                  <a:pt x="707" y="200"/>
                  <a:pt x="0" y="226"/>
                </a:cubicBezTo>
              </a:path>
            </a:pathLst>
          </a:custGeom>
          <a:noFill/>
          <a:ln w="9525">
            <a:solidFill>
              <a:schemeClr val="tx1"/>
            </a:solidFill>
            <a:round/>
            <a:headEnd/>
            <a:tailEnd type="triangle" w="med" len="med"/>
          </a:ln>
        </p:spPr>
        <p:txBody>
          <a:bodyPr/>
          <a:lstStyle/>
          <a:p>
            <a:endParaRPr lang="en-US"/>
          </a:p>
        </p:txBody>
      </p:sp>
      <p:sp>
        <p:nvSpPr>
          <p:cNvPr id="14" name="AutoShape 13"/>
          <p:cNvSpPr>
            <a:spLocks/>
          </p:cNvSpPr>
          <p:nvPr/>
        </p:nvSpPr>
        <p:spPr bwMode="auto">
          <a:xfrm>
            <a:off x="4540250" y="5899150"/>
            <a:ext cx="134938" cy="782638"/>
          </a:xfrm>
          <a:prstGeom prst="rightBrace">
            <a:avLst>
              <a:gd name="adj1" fmla="val 48333"/>
              <a:gd name="adj2" fmla="val 50000"/>
            </a:avLst>
          </a:prstGeom>
          <a:noFill/>
          <a:ln w="9525">
            <a:solidFill>
              <a:schemeClr val="tx1"/>
            </a:solidFill>
            <a:round/>
            <a:headEnd/>
            <a:tailEnd/>
          </a:ln>
        </p:spPr>
        <p:txBody>
          <a:bodyPr wrap="none" anchor="ctr"/>
          <a:lstStyle/>
          <a:p>
            <a:endParaRPr lang="en-US"/>
          </a:p>
        </p:txBody>
      </p:sp>
      <p:sp>
        <p:nvSpPr>
          <p:cNvPr id="15" name="Text Box 8"/>
          <p:cNvSpPr txBox="1">
            <a:spLocks noChangeArrowheads="1"/>
          </p:cNvSpPr>
          <p:nvPr/>
        </p:nvSpPr>
        <p:spPr bwMode="auto">
          <a:xfrm>
            <a:off x="6019800" y="2362200"/>
            <a:ext cx="2859088" cy="2677656"/>
          </a:xfrm>
          <a:prstGeom prst="rect">
            <a:avLst/>
          </a:prstGeom>
          <a:noFill/>
          <a:ln w="9525">
            <a:noFill/>
            <a:miter lim="800000"/>
            <a:headEnd/>
            <a:tailEnd/>
          </a:ln>
        </p:spPr>
        <p:txBody>
          <a:bodyPr wrap="square">
            <a:spAutoFit/>
          </a:bodyPr>
          <a:lstStyle/>
          <a:p>
            <a:r>
              <a:rPr lang="en-US" sz="2400" dirty="0"/>
              <a:t>Run CGI program</a:t>
            </a:r>
          </a:p>
          <a:p>
            <a:r>
              <a:rPr lang="en-US" sz="2400" dirty="0"/>
              <a:t>…</a:t>
            </a:r>
          </a:p>
          <a:p>
            <a:r>
              <a:rPr lang="en-US" sz="2400" dirty="0"/>
              <a:t>…</a:t>
            </a:r>
          </a:p>
          <a:p>
            <a:r>
              <a:rPr lang="en-US" sz="2400" dirty="0"/>
              <a:t>…</a:t>
            </a:r>
          </a:p>
          <a:p>
            <a:r>
              <a:rPr lang="en-US" sz="2400" dirty="0"/>
              <a:t>print $result</a:t>
            </a:r>
          </a:p>
          <a:p>
            <a:endParaRPr lang="en-US" sz="2400" dirty="0">
              <a:latin typeface="Arial" charset="0"/>
              <a:cs typeface="Arial" charset="0"/>
            </a:endParaRPr>
          </a:p>
          <a:p>
            <a:endParaRPr lang="en-US" sz="2400" dirty="0">
              <a:latin typeface="Arial" charset="0"/>
              <a:cs typeface="Arial" charset="0"/>
            </a:endParaRPr>
          </a:p>
        </p:txBody>
      </p:sp>
      <p:sp>
        <p:nvSpPr>
          <p:cNvPr id="17" name="Rectangle 4"/>
          <p:cNvSpPr>
            <a:spLocks noGrp="1" noChangeArrowheads="1"/>
          </p:cNvSpPr>
          <p:nvPr>
            <p:ph type="dt" sz="quarter" idx="10"/>
          </p:nvPr>
        </p:nvSpPr>
        <p:spPr bwMode="auto">
          <a:xfrm>
            <a:off x="6504720" y="6385220"/>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3855" y="346375"/>
            <a:ext cx="8566769" cy="2831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endParaRPr kumimoji="0" lang="en-US" sz="2000" b="1" i="0" u="none" strike="noStrike" cap="none" normalizeH="0" baseline="0" dirty="0" smtClean="0">
              <a:ln>
                <a:noFill/>
              </a:ln>
              <a:solidFill>
                <a:srgbClr val="FF0000"/>
              </a:solidFill>
              <a:effectLst/>
              <a:latin typeface="Verdana"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000" b="1" i="0" u="none" strike="noStrike" cap="none" normalizeH="0" baseline="0" dirty="0" smtClean="0">
                <a:ln>
                  <a:noFill/>
                </a:ln>
                <a:solidFill>
                  <a:srgbClr val="FF0000"/>
                </a:solidFill>
                <a:effectLst/>
                <a:latin typeface="Verdana" pitchFamily="34" charset="0"/>
                <a:ea typeface="Times New Roman" pitchFamily="18" charset="0"/>
              </a:rPr>
              <a:t>To generate dynamic response we have already CGI technology then why you go for Servlets technology?</a:t>
            </a:r>
          </a:p>
          <a:p>
            <a:pPr marL="0" marR="0" lvl="0" indent="0" algn="just" defTabSz="914400" rtl="0" eaLnBrk="1" fontAlgn="base" latinLnBrk="0" hangingPunct="1">
              <a:lnSpc>
                <a:spcPct val="100000"/>
              </a:lnSpc>
              <a:spcBef>
                <a:spcPct val="0"/>
              </a:spcBef>
              <a:spcAft>
                <a:spcPct val="0"/>
              </a:spcAft>
              <a:buClrTx/>
              <a:buSzTx/>
              <a:tabLst>
                <a:tab pos="457200" algn="l"/>
              </a:tabLst>
            </a:pPr>
            <a:endParaRPr lang="en-US" sz="2000" b="1" dirty="0" smtClean="0">
              <a:solidFill>
                <a:srgbClr val="FF0000"/>
              </a:solidFill>
              <a:latin typeface="Verdana"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457200" algn="l"/>
              </a:tabLst>
            </a:pPr>
            <a:endParaRPr kumimoji="0" lang="en-US" sz="2000" b="1" i="0" u="none" strike="noStrike" cap="none" normalizeH="0" baseline="0" dirty="0" smtClean="0">
              <a:ln>
                <a:noFill/>
              </a:ln>
              <a:solidFill>
                <a:srgbClr val="FF0000"/>
              </a:solidFill>
              <a:effectLst/>
              <a:latin typeface="Verdana"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457200" algn="l"/>
              </a:tabLst>
            </a:pPr>
            <a:endParaRPr kumimoji="0" lang="en-US" sz="2000" b="1" i="0" u="none" strike="noStrike" cap="none" normalizeH="0" baseline="0" dirty="0" smtClean="0">
              <a:ln>
                <a:noFill/>
              </a:ln>
              <a:solidFill>
                <a:srgbClr val="FF0000"/>
              </a:solidFill>
              <a:effectLst/>
              <a:latin typeface="Verdana"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endParaRPr lang="en-US" sz="2000" b="1" dirty="0" smtClean="0">
              <a:solidFill>
                <a:srgbClr val="FF0000"/>
              </a:solidFill>
              <a:latin typeface="Verdana"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endParaRPr kumimoji="0" lang="en-US" sz="2000" b="1" i="0" u="none" strike="noStrike" cap="none" normalizeH="0" baseline="0" dirty="0" smtClean="0">
              <a:ln>
                <a:noFill/>
              </a:ln>
              <a:solidFill>
                <a:srgbClr val="FF0000"/>
              </a:solidFill>
              <a:effectLst/>
              <a:latin typeface="Verdana"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8434" name="Rectangle 2"/>
          <p:cNvSpPr>
            <a:spLocks noChangeArrowheads="1"/>
          </p:cNvSpPr>
          <p:nvPr/>
        </p:nvSpPr>
        <p:spPr bwMode="auto">
          <a:xfrm>
            <a:off x="57152" y="1524000"/>
            <a:ext cx="8991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Tx/>
              <a:buAutoNum type="arabicParenR"/>
              <a:tabLst>
                <a:tab pos="914400" algn="l"/>
              </a:tabLst>
            </a:pPr>
            <a:r>
              <a:rPr kumimoji="0" lang="en-US" sz="2000" b="0" i="0" u="none" strike="noStrike" cap="none" normalizeH="0" baseline="0" dirty="0" smtClean="0">
                <a:ln>
                  <a:noFill/>
                </a:ln>
                <a:solidFill>
                  <a:schemeClr val="tx1"/>
                </a:solidFill>
                <a:effectLst/>
                <a:latin typeface="Century" pitchFamily="18" charset="0"/>
                <a:ea typeface="Times New Roman" pitchFamily="18" charset="0"/>
                <a:cs typeface="Arial" pitchFamily="34" charset="0"/>
              </a:rPr>
              <a:t>CGI is a technology which was designed on the basis of ‘C’ technology and some scripting technology. As we know ‘C’ technology is a process based technology.</a:t>
            </a:r>
          </a:p>
          <a:p>
            <a:pPr marL="457200" marR="0" lvl="1" indent="0" algn="just" defTabSz="914400" rtl="0" eaLnBrk="1" fontAlgn="base" latinLnBrk="0" hangingPunct="1">
              <a:lnSpc>
                <a:spcPct val="100000"/>
              </a:lnSpc>
              <a:spcBef>
                <a:spcPct val="0"/>
              </a:spcBef>
              <a:spcAft>
                <a:spcPct val="0"/>
              </a:spcAft>
              <a:buClrTx/>
              <a:buSzTx/>
              <a:buFontTx/>
              <a:buAutoNum type="arabicParenR"/>
              <a:tabLst>
                <a:tab pos="914400" algn="l"/>
              </a:tabLst>
            </a:pPr>
            <a:endParaRPr kumimoji="0" lang="en-US" sz="2000" b="0" i="0" u="none" strike="noStrike" cap="none" normalizeH="0" baseline="0" dirty="0" smtClean="0">
              <a:ln>
                <a:noFill/>
              </a:ln>
              <a:solidFill>
                <a:schemeClr val="tx1"/>
              </a:solidFill>
              <a:effectLst/>
              <a:latin typeface="Century" pitchFamily="18"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914400" algn="l"/>
              </a:tabLst>
            </a:pPr>
            <a:r>
              <a:rPr kumimoji="0" lang="en-US" sz="2000" b="0" i="0" u="none" strike="noStrike" cap="none" normalizeH="0" baseline="0" dirty="0" smtClean="0">
                <a:ln>
                  <a:noFill/>
                </a:ln>
                <a:solidFill>
                  <a:schemeClr val="tx1"/>
                </a:solidFill>
                <a:effectLst/>
                <a:latin typeface="Century" pitchFamily="18" charset="0"/>
                <a:ea typeface="Times New Roman" pitchFamily="18" charset="0"/>
                <a:cs typeface="Arial" pitchFamily="34" charset="0"/>
              </a:rPr>
              <a:t>If we deploy any CGI application at server for every new request came from client automatically server will create a separate process at server machine.</a:t>
            </a: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914400" algn="l"/>
              </a:tabLst>
            </a:pPr>
            <a:endParaRPr kumimoji="0" lang="en-US" sz="2000" b="0" i="0" u="none" strike="noStrike" cap="none" normalizeH="0" baseline="0" dirty="0" smtClean="0">
              <a:ln>
                <a:noFill/>
              </a:ln>
              <a:solidFill>
                <a:schemeClr val="tx1"/>
              </a:solidFill>
              <a:effectLst/>
              <a:latin typeface="Century" pitchFamily="18"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914400" algn="l"/>
              </a:tabLst>
            </a:pPr>
            <a:r>
              <a:rPr kumimoji="0" lang="en-US" sz="2000" b="0" i="0" u="none" strike="noStrike" cap="none" normalizeH="0" baseline="0" dirty="0" smtClean="0">
                <a:ln>
                  <a:noFill/>
                </a:ln>
                <a:solidFill>
                  <a:schemeClr val="tx1"/>
                </a:solidFill>
                <a:effectLst/>
                <a:latin typeface="Century" pitchFamily="18" charset="0"/>
                <a:ea typeface="Times New Roman" pitchFamily="18" charset="0"/>
                <a:cs typeface="Arial" pitchFamily="34" charset="0"/>
              </a:rPr>
              <a:t>Process is a heavy weight component that’s why to handle it system must consume more number of system resources.</a:t>
            </a: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914400" algn="l"/>
              </a:tabLst>
            </a:pPr>
            <a:endParaRPr kumimoji="0" lang="en-US" sz="2000" b="0" i="0" u="none" strike="noStrike" cap="none" normalizeH="0" baseline="0" dirty="0" smtClean="0">
              <a:ln>
                <a:noFill/>
              </a:ln>
              <a:solidFill>
                <a:schemeClr val="tx1"/>
              </a:solidFill>
              <a:effectLst/>
              <a:latin typeface="Century" pitchFamily="18"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Tx/>
              <a:buAutoNum type="arabicParenR"/>
              <a:tabLst>
                <a:tab pos="914400" algn="l"/>
              </a:tabLst>
            </a:pPr>
            <a:r>
              <a:rPr kumimoji="0" lang="en-US" sz="2000" b="0" i="0" u="none" strike="noStrike" cap="none" normalizeH="0" baseline="0" dirty="0" smtClean="0">
                <a:ln>
                  <a:noFill/>
                </a:ln>
                <a:solidFill>
                  <a:schemeClr val="tx1"/>
                </a:solidFill>
                <a:effectLst/>
                <a:latin typeface="Century" pitchFamily="18" charset="0"/>
                <a:ea typeface="Times New Roman" pitchFamily="18" charset="0"/>
                <a:cs typeface="Arial" pitchFamily="34" charset="0"/>
              </a:rPr>
              <a:t>In the above situation if we increase more number of requests to the same CGI application then server will create more number of processes. This approach will increase burden to the server machine as a result application quality could be degraded. </a:t>
            </a:r>
            <a:endParaRPr kumimoji="0" lang="en-US" sz="2000"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sz="2000" b="0" i="0" u="none" strike="noStrike" cap="none" normalizeH="0" baseline="0" dirty="0" smtClean="0">
              <a:ln>
                <a:noFill/>
              </a:ln>
              <a:solidFill>
                <a:schemeClr val="tx1"/>
              </a:solidFill>
              <a:effectLst/>
              <a:latin typeface="Century" pitchFamily="18" charset="0"/>
              <a:cs typeface="Arial" pitchFamily="34" charset="0"/>
            </a:endParaRPr>
          </a:p>
        </p:txBody>
      </p:sp>
      <p:sp>
        <p:nvSpPr>
          <p:cNvPr id="5" name="Rectangle 4"/>
          <p:cNvSpPr>
            <a:spLocks noGrp="1" noChangeArrowheads="1"/>
          </p:cNvSpPr>
          <p:nvPr>
            <p:ph type="dt" sz="quarter" idx="10"/>
          </p:nvPr>
        </p:nvSpPr>
        <p:spPr bwMode="auto">
          <a:xfrm>
            <a:off x="6504720" y="6385220"/>
            <a:ext cx="2476500" cy="476250"/>
          </a:xfrm>
          <a:noFill/>
          <a:ln>
            <a:miter lim="800000"/>
            <a:headEnd/>
            <a:tailEnd/>
          </a:ln>
        </p:spPr>
        <p:txBody>
          <a:bodyPr vert="horz" wrap="square" lIns="91440" tIns="45720" rIns="91440" bIns="45720" numCol="1" compatLnSpc="1">
            <a:prstTxWarp prst="textNoShape">
              <a:avLst/>
            </a:prstTxWarp>
          </a:bodyPr>
          <a:lstStyle/>
          <a:p>
            <a:r>
              <a:rPr lang="en-US" sz="2400" b="1" i="1" dirty="0" smtClean="0">
                <a:solidFill>
                  <a:srgbClr val="FF0000"/>
                </a:solidFill>
                <a:latin typeface="Verdana" pitchFamily="34" charset="0"/>
              </a:rPr>
              <a:t>Csreddy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641</TotalTime>
  <Words>582</Words>
  <Application>Microsoft Office PowerPoint</Application>
  <PresentationFormat>On-screen Show (4:3)</PresentationFormat>
  <Paragraphs>216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Advanced Java Programming</vt:lpstr>
      <vt:lpstr>Client – Server Architecture</vt:lpstr>
      <vt:lpstr>Static Pages:</vt:lpstr>
      <vt:lpstr>Slide 4</vt:lpstr>
      <vt:lpstr>Slide 5</vt:lpstr>
      <vt:lpstr>Common Gateway Interface (CGI)</vt:lpstr>
      <vt:lpstr>CGI</vt:lpstr>
      <vt:lpstr>Dynamic Pages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
  <cp:lastModifiedBy>Challa</cp:lastModifiedBy>
  <cp:revision>51</cp:revision>
  <dcterms:created xsi:type="dcterms:W3CDTF">2006-08-16T00:00:00Z</dcterms:created>
  <dcterms:modified xsi:type="dcterms:W3CDTF">2016-01-04T15:17:34Z</dcterms:modified>
</cp:coreProperties>
</file>