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71" r:id="rId3"/>
    <p:sldId id="270" r:id="rId4"/>
    <p:sldId id="269" r:id="rId5"/>
    <p:sldId id="257" r:id="rId6"/>
    <p:sldId id="260" r:id="rId7"/>
    <p:sldId id="261" r:id="rId8"/>
    <p:sldId id="262" r:id="rId9"/>
    <p:sldId id="263" r:id="rId10"/>
    <p:sldId id="264" r:id="rId11"/>
    <p:sldId id="265" r:id="rId12"/>
    <p:sldId id="259" r:id="rId13"/>
    <p:sldId id="267" r:id="rId14"/>
    <p:sldId id="268"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1AE0E-EB5D-4226-B257-A6B20C15DFB8}" type="datetimeFigureOut">
              <a:rPr lang="en-US" smtClean="0"/>
              <a:pPr/>
              <a:t>9/26/2015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B4022-89C0-4CD1-92CD-286463E62A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1B4022-89C0-4CD1-92CD-286463E62AF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E224C2-723B-41CF-8E29-AC19F6977829}" type="datetimeFigureOut">
              <a:rPr lang="en-US" smtClean="0"/>
              <a:pPr/>
              <a:t>9/26/2015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8B89028-121A-4795-ABE8-D978F066531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224C2-723B-41CF-8E29-AC19F6977829}" type="datetimeFigureOut">
              <a:rPr lang="en-US" smtClean="0"/>
              <a:pPr/>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89028-121A-4795-ABE8-D978F066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E224C2-723B-41CF-8E29-AC19F6977829}" type="datetimeFigureOut">
              <a:rPr lang="en-US" smtClean="0"/>
              <a:pPr/>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89028-121A-4795-ABE8-D978F066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E224C2-723B-41CF-8E29-AC19F6977829}" type="datetimeFigureOut">
              <a:rPr lang="en-US" smtClean="0"/>
              <a:pPr/>
              <a:t>9/26/2015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B89028-121A-4795-ABE8-D978F066531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E224C2-723B-41CF-8E29-AC19F6977829}" type="datetimeFigureOut">
              <a:rPr lang="en-US" smtClean="0"/>
              <a:pPr/>
              <a:t>9/26/2015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8B89028-121A-4795-ABE8-D978F066531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E224C2-723B-41CF-8E29-AC19F6977829}" type="datetimeFigureOut">
              <a:rPr lang="en-US" smtClean="0"/>
              <a:pPr/>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89028-121A-4795-ABE8-D978F066531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E224C2-723B-41CF-8E29-AC19F6977829}" type="datetimeFigureOut">
              <a:rPr lang="en-US" smtClean="0"/>
              <a:pPr/>
              <a:t>9/26/2015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B89028-121A-4795-ABE8-D978F066531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E224C2-723B-41CF-8E29-AC19F6977829}" type="datetimeFigureOut">
              <a:rPr lang="en-US" smtClean="0"/>
              <a:pPr/>
              <a:t>9/26/2015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B89028-121A-4795-ABE8-D978F066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224C2-723B-41CF-8E29-AC19F6977829}" type="datetimeFigureOut">
              <a:rPr lang="en-US" smtClean="0"/>
              <a:pPr/>
              <a:t>9/26/2015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B89028-121A-4795-ABE8-D978F066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E224C2-723B-41CF-8E29-AC19F6977829}" type="datetimeFigureOut">
              <a:rPr lang="en-US" smtClean="0"/>
              <a:pPr/>
              <a:t>9/26/2015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B89028-121A-4795-ABE8-D978F066531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E224C2-723B-41CF-8E29-AC19F6977829}" type="datetimeFigureOut">
              <a:rPr lang="en-US" smtClean="0"/>
              <a:pPr/>
              <a:t>9/26/2015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8B89028-121A-4795-ABE8-D978F066531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4E224C2-723B-41CF-8E29-AC19F6977829}" type="datetimeFigureOut">
              <a:rPr lang="en-US" smtClean="0"/>
              <a:pPr/>
              <a:t>9/26/2015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8B89028-121A-4795-ABE8-D978F0665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3400" y="2553831"/>
            <a:ext cx="6858000" cy="2739211"/>
          </a:xfrm>
          <a:prstGeom prst="rect">
            <a:avLst/>
          </a:prstGeom>
        </p:spPr>
        <p:txBody>
          <a:bodyPr wrap="square">
            <a:spAutoFit/>
          </a:bodyPr>
          <a:lstStyle/>
          <a:p>
            <a:pPr algn="ctr"/>
            <a:endParaRPr lang="en-US" sz="3200" b="1" i="1" u="sng" dirty="0" smtClean="0">
              <a:solidFill>
                <a:srgbClr val="FF0000"/>
              </a:solidFill>
            </a:endParaRPr>
          </a:p>
          <a:p>
            <a:pPr algn="ctr"/>
            <a:r>
              <a:rPr lang="en-US" sz="3200" b="1" i="1" u="sng" dirty="0" smtClean="0">
                <a:solidFill>
                  <a:srgbClr val="FF0000"/>
                </a:solidFill>
              </a:rPr>
              <a:t>Introduction to JSP</a:t>
            </a:r>
          </a:p>
          <a:p>
            <a:endParaRPr lang="en-US" b="1" dirty="0" smtClean="0"/>
          </a:p>
          <a:p>
            <a:endParaRPr lang="en-US" b="1" dirty="0" smtClean="0"/>
          </a:p>
          <a:p>
            <a:endParaRPr lang="en-US" b="1" dirty="0" smtClean="0"/>
          </a:p>
          <a:p>
            <a:endParaRPr lang="en-US" b="1" dirty="0" smtClean="0"/>
          </a:p>
          <a:p>
            <a:endParaRPr lang="en-US" b="1" dirty="0" smtClean="0"/>
          </a:p>
          <a:p>
            <a:endParaRPr lang="en-US" dirty="0"/>
          </a:p>
        </p:txBody>
      </p:sp>
      <p:sp>
        <p:nvSpPr>
          <p:cNvPr id="13" name="Rectangle 12"/>
          <p:cNvSpPr/>
          <p:nvPr/>
        </p:nvSpPr>
        <p:spPr>
          <a:xfrm>
            <a:off x="5943600" y="6396097"/>
            <a:ext cx="4495800" cy="2062103"/>
          </a:xfrm>
          <a:prstGeom prst="rect">
            <a:avLst/>
          </a:prstGeom>
        </p:spPr>
        <p:txBody>
          <a:bodyPr wrap="square">
            <a:spAutoFit/>
          </a:bodyPr>
          <a:lstStyle/>
          <a:p>
            <a:pPr algn="ctr"/>
            <a:r>
              <a:rPr lang="en-US" sz="2000" b="1" i="1" dirty="0" smtClean="0">
                <a:solidFill>
                  <a:srgbClr val="FF0000"/>
                </a:solidFill>
              </a:rPr>
              <a:t>By CSREDDY</a:t>
            </a:r>
          </a:p>
          <a:p>
            <a:endParaRPr lang="en-US" b="1" dirty="0" smtClean="0"/>
          </a:p>
          <a:p>
            <a:endParaRPr lang="en-US" b="1" dirty="0" smtClean="0"/>
          </a:p>
          <a:p>
            <a:endParaRPr lang="en-US" b="1" dirty="0" smtClean="0"/>
          </a:p>
          <a:p>
            <a:endParaRPr lang="en-US" b="1" dirty="0" smtClean="0"/>
          </a:p>
          <a:p>
            <a:endParaRPr lang="en-US" b="1"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096000"/>
          </a:xfrm>
        </p:spPr>
        <p:txBody>
          <a:bodyPr>
            <a:normAutofit/>
          </a:bodyPr>
          <a:lstStyle/>
          <a:p>
            <a:pPr>
              <a:buNone/>
            </a:pPr>
            <a:r>
              <a:rPr lang="en-US" sz="2800" b="1" i="1" dirty="0">
                <a:solidFill>
                  <a:srgbClr val="FF0000"/>
                </a:solidFill>
              </a:rPr>
              <a:t>What is the </a:t>
            </a:r>
            <a:r>
              <a:rPr lang="en-US" sz="2800" b="1" i="1" dirty="0" err="1">
                <a:solidFill>
                  <a:srgbClr val="FF0000"/>
                </a:solidFill>
              </a:rPr>
              <a:t>jspDestroy</a:t>
            </a:r>
            <a:r>
              <a:rPr lang="en-US" sz="2800" b="1" i="1" dirty="0">
                <a:solidFill>
                  <a:srgbClr val="FF0000"/>
                </a:solidFill>
              </a:rPr>
              <a:t>() method? </a:t>
            </a:r>
            <a:r>
              <a:rPr lang="en-US" dirty="0"/>
              <a:t/>
            </a:r>
            <a:br>
              <a:rPr lang="en-US" dirty="0"/>
            </a:br>
            <a:endParaRPr lang="en-US" dirty="0" smtClean="0"/>
          </a:p>
          <a:p>
            <a:pPr>
              <a:buNone/>
            </a:pPr>
            <a:r>
              <a:rPr lang="en-US" dirty="0" smtClean="0"/>
              <a:t>		The </a:t>
            </a:r>
            <a:r>
              <a:rPr lang="en-US" dirty="0" err="1"/>
              <a:t>jspDestroy</a:t>
            </a:r>
            <a:r>
              <a:rPr lang="en-US" dirty="0"/>
              <a:t>() method of the javax.servlet.jsp.JspPage interface is invoked by the container when a JSP page is about to be destroyed</a:t>
            </a:r>
            <a:r>
              <a:rPr lang="en-US" dirty="0" smtClean="0"/>
              <a:t>.</a:t>
            </a:r>
          </a:p>
          <a:p>
            <a:pPr>
              <a:buNone/>
            </a:pPr>
            <a:endParaRPr lang="en-US" dirty="0" smtClean="0"/>
          </a:p>
          <a:p>
            <a:pPr>
              <a:buNone/>
            </a:pPr>
            <a:r>
              <a:rPr lang="en-US" dirty="0" smtClean="0"/>
              <a:t> 		This </a:t>
            </a:r>
            <a:r>
              <a:rPr lang="en-US" dirty="0"/>
              <a:t>method is similar to the destroy() method of </a:t>
            </a:r>
            <a:r>
              <a:rPr lang="en-US" dirty="0" err="1"/>
              <a:t>servlets</a:t>
            </a:r>
            <a:r>
              <a:rPr lang="en-US" dirty="0"/>
              <a:t>. It can be overridden by a page author to perform any cleanup operation such as closing a database connection.</a:t>
            </a:r>
            <a:br>
              <a:rPr lang="en-US" dirty="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114492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Verdana" pitchFamily="34" charset="0"/>
              <a:ea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Verdana" pitchFamily="34" charset="0"/>
                <a:ea typeface="Times New Roman" pitchFamily="18" charset="0"/>
              </a:rPr>
              <a:t>What JSP lifecycle methods can I override?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rgbClr val="3300FF"/>
                </a:solidFill>
                <a:effectLst/>
                <a:latin typeface="Verdana" pitchFamily="34" charset="0"/>
                <a:ea typeface="Times New Roman" pitchFamily="18" charset="0"/>
              </a:rPr>
              <a:t>We can override </a:t>
            </a:r>
            <a:r>
              <a:rPr kumimoji="0" lang="en-US" sz="2000" b="0" i="0" u="none" strike="noStrike" cap="none" normalizeH="0" baseline="0" dirty="0" err="1" smtClean="0">
                <a:ln>
                  <a:noFill/>
                </a:ln>
                <a:solidFill>
                  <a:srgbClr val="3300FF"/>
                </a:solidFill>
                <a:effectLst/>
                <a:latin typeface="Verdana" pitchFamily="34" charset="0"/>
                <a:ea typeface="Times New Roman" pitchFamily="18" charset="0"/>
              </a:rPr>
              <a:t>jspInit</a:t>
            </a:r>
            <a:r>
              <a:rPr kumimoji="0" lang="en-US" sz="2000" b="0" i="0" u="none" strike="noStrike" cap="none" normalizeH="0" baseline="0" dirty="0" smtClean="0">
                <a:ln>
                  <a:noFill/>
                </a:ln>
                <a:solidFill>
                  <a:srgbClr val="3300FF"/>
                </a:solidFill>
                <a:effectLst/>
                <a:latin typeface="Verdana" pitchFamily="34" charset="0"/>
                <a:ea typeface="Times New Roman" pitchFamily="18" charset="0"/>
              </a:rPr>
              <a:t>() and </a:t>
            </a:r>
            <a:r>
              <a:rPr kumimoji="0" lang="en-US" sz="2000" b="0" i="0" u="none" strike="noStrike" cap="none" normalizeH="0" baseline="0" dirty="0" err="1" smtClean="0">
                <a:ln>
                  <a:noFill/>
                </a:ln>
                <a:solidFill>
                  <a:srgbClr val="3300FF"/>
                </a:solidFill>
                <a:effectLst/>
                <a:latin typeface="Verdana" pitchFamily="34" charset="0"/>
                <a:ea typeface="Times New Roman" pitchFamily="18" charset="0"/>
              </a:rPr>
              <a:t>jspDestroy</a:t>
            </a:r>
            <a:r>
              <a:rPr kumimoji="0" lang="en-US" sz="2000" b="0" i="0" u="none" strike="noStrike" cap="none" normalizeH="0" baseline="0" dirty="0" smtClean="0">
                <a:ln>
                  <a:noFill/>
                </a:ln>
                <a:solidFill>
                  <a:srgbClr val="3300FF"/>
                </a:solidFill>
                <a:effectLst/>
                <a:latin typeface="Verdana" pitchFamily="34" charset="0"/>
                <a:ea typeface="Times New Roman" pitchFamily="18" charset="0"/>
              </a:rPr>
              <a:t>() methods but we cannot override _jspService() method.</a:t>
            </a: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endParaRPr lang="en-US" sz="2000" dirty="0" smtClean="0">
              <a:latin typeface="Verdana" pitchFamily="34" charset="0"/>
              <a:ea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Verdana" pitchFamily="34" charset="0"/>
                <a:ea typeface="Times New Roman" pitchFamily="18" charset="0"/>
              </a:rPr>
              <a:t> </a:t>
            </a:r>
            <a:endParaRPr lang="en-US" sz="2000" b="1" dirty="0" smtClean="0">
              <a:latin typeface="Verdana" pitchFamily="34" charset="0"/>
              <a:ea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Verdana" pitchFamily="34" charset="0"/>
                <a:ea typeface="Times New Roman" pitchFamily="18" charset="0"/>
              </a:rPr>
              <a:t>How can I override the </a:t>
            </a:r>
            <a:r>
              <a:rPr kumimoji="0" lang="en-US" sz="2000" b="1" i="0" u="none" strike="noStrike" cap="none" normalizeH="0" baseline="0" dirty="0" err="1" smtClean="0">
                <a:ln>
                  <a:noFill/>
                </a:ln>
                <a:solidFill>
                  <a:srgbClr val="FF0000"/>
                </a:solidFill>
                <a:effectLst/>
                <a:latin typeface="Verdana" pitchFamily="34" charset="0"/>
                <a:ea typeface="Times New Roman" pitchFamily="18" charset="0"/>
              </a:rPr>
              <a:t>jspInit</a:t>
            </a:r>
            <a:r>
              <a:rPr kumimoji="0" lang="en-US" sz="2000" b="1" i="0" u="none" strike="noStrike" cap="none" normalizeH="0" baseline="0" dirty="0" smtClean="0">
                <a:ln>
                  <a:noFill/>
                </a:ln>
                <a:solidFill>
                  <a:srgbClr val="FF0000"/>
                </a:solidFill>
                <a:effectLst/>
                <a:latin typeface="Verdana" pitchFamily="34" charset="0"/>
                <a:ea typeface="Times New Roman" pitchFamily="18" charset="0"/>
              </a:rPr>
              <a:t>() and </a:t>
            </a:r>
            <a:r>
              <a:rPr kumimoji="0" lang="en-US" sz="2000" b="1" i="0" u="none" strike="noStrike" cap="none" normalizeH="0" baseline="0" dirty="0" err="1" smtClean="0">
                <a:ln>
                  <a:noFill/>
                </a:ln>
                <a:solidFill>
                  <a:srgbClr val="FF0000"/>
                </a:solidFill>
                <a:effectLst/>
                <a:latin typeface="Verdana" pitchFamily="34" charset="0"/>
                <a:ea typeface="Times New Roman" pitchFamily="18" charset="0"/>
              </a:rPr>
              <a:t>jspDestroy</a:t>
            </a:r>
            <a:r>
              <a:rPr kumimoji="0" lang="en-US" sz="2000" b="1" i="0" u="none" strike="noStrike" cap="none" normalizeH="0" baseline="0" dirty="0" smtClean="0">
                <a:ln>
                  <a:noFill/>
                </a:ln>
                <a:solidFill>
                  <a:srgbClr val="FF0000"/>
                </a:solidFill>
                <a:effectLst/>
                <a:latin typeface="Verdana" pitchFamily="34" charset="0"/>
                <a:ea typeface="Times New Roman" pitchFamily="18" charset="0"/>
              </a:rPr>
              <a:t>() methods within a JSP page? </a:t>
            </a: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endParaRPr kumimoji="0" lang="en-US" sz="2000" b="0" i="0" u="none" strike="noStrike" cap="none" normalizeH="0" baseline="0" dirty="0" smtClean="0">
              <a:ln>
                <a:noFill/>
              </a:ln>
              <a:solidFill>
                <a:schemeClr val="tx1"/>
              </a:solidFill>
              <a:effectLst/>
              <a:latin typeface="Verdana" pitchFamily="34" charset="0"/>
              <a:ea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00FF"/>
                </a:solidFill>
                <a:effectLst/>
                <a:latin typeface="Verdana" pitchFamily="34" charset="0"/>
                <a:ea typeface="Times New Roman" pitchFamily="18" charset="0"/>
              </a:rPr>
              <a:t>By using JSP </a:t>
            </a:r>
            <a:r>
              <a:rPr kumimoji="0" lang="en-US" sz="2000" b="0" i="0" u="none" strike="noStrike" cap="none" normalizeH="0" baseline="0" dirty="0" err="1" smtClean="0">
                <a:ln>
                  <a:noFill/>
                </a:ln>
                <a:solidFill>
                  <a:srgbClr val="3300FF"/>
                </a:solidFill>
                <a:effectLst/>
                <a:latin typeface="Verdana" pitchFamily="34" charset="0"/>
                <a:ea typeface="Times New Roman" pitchFamily="18" charset="0"/>
              </a:rPr>
              <a:t>declation</a:t>
            </a:r>
            <a:r>
              <a:rPr kumimoji="0" lang="en-US" sz="2000" b="0" i="0" u="none" strike="noStrike" cap="none" normalizeH="0" baseline="0" dirty="0" smtClean="0">
                <a:ln>
                  <a:noFill/>
                </a:ln>
                <a:solidFill>
                  <a:srgbClr val="3300FF"/>
                </a:solidFill>
                <a:effectLst/>
                <a:latin typeface="Verdana" pitchFamily="34" charset="0"/>
                <a:ea typeface="Times New Roman" pitchFamily="18" charset="0"/>
              </a:rPr>
              <a:t> tag</a:t>
            </a:r>
            <a:endParaRPr kumimoji="0" lang="en-US" sz="3200"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&lt;%!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public void </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rPr>
              <a:t>jspInit</a:t>
            </a: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 .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%&gt;</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&lt;%!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public void </a:t>
            </a:r>
            <a:r>
              <a:rPr kumimoji="0" lang="en-US" sz="2000" b="0" i="0" u="none" strike="noStrike" cap="none" normalizeH="0" baseline="0" dirty="0" err="1" smtClean="0">
                <a:ln>
                  <a:noFill/>
                </a:ln>
                <a:solidFill>
                  <a:schemeClr val="tx1"/>
                </a:solidFill>
                <a:effectLst/>
                <a:latin typeface="Verdana" pitchFamily="34" charset="0"/>
                <a:ea typeface="Times New Roman" pitchFamily="18" charset="0"/>
              </a:rPr>
              <a:t>jspDestroy</a:t>
            </a: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 . .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        }</a:t>
            </a:r>
            <a:br>
              <a:rPr kumimoji="0" lang="en-US" sz="2000" b="0" i="0" u="none" strike="noStrike" cap="none" normalizeH="0" baseline="0" dirty="0" smtClean="0">
                <a:ln>
                  <a:noFill/>
                </a:ln>
                <a:solidFill>
                  <a:schemeClr val="tx1"/>
                </a:solidFill>
                <a:effectLst/>
                <a:latin typeface="Verdana" pitchFamily="34" charset="0"/>
                <a:ea typeface="Times New Roman" pitchFamily="18" charset="0"/>
              </a:rPr>
            </a:br>
            <a:r>
              <a:rPr kumimoji="0" lang="en-US" sz="2000" b="0" i="0" u="none" strike="noStrike" cap="none" normalizeH="0" baseline="0" dirty="0" smtClean="0">
                <a:ln>
                  <a:noFill/>
                </a:ln>
                <a:solidFill>
                  <a:schemeClr val="tx1"/>
                </a:solidFill>
                <a:effectLst/>
                <a:latin typeface="Verdana" pitchFamily="34" charset="0"/>
                <a:ea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smtClean="0">
              <a:latin typeface="Verdan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algn="l"/>
            <a:r>
              <a:rPr lang="en-US" sz="2400" b="1" i="1" dirty="0" smtClean="0">
                <a:solidFill>
                  <a:srgbClr val="FF0000"/>
                </a:solidFill>
              </a:rPr>
              <a:t>The entire JSP Life Cycle could be divided into the fallowing two phases.</a:t>
            </a:r>
            <a:br>
              <a:rPr lang="en-US" sz="2400" b="1" i="1" dirty="0" smtClean="0">
                <a:solidFill>
                  <a:srgbClr val="FF0000"/>
                </a:solidFill>
              </a:rPr>
            </a:br>
            <a:r>
              <a:rPr lang="en-US" sz="2400" dirty="0" smtClean="0"/>
              <a:t/>
            </a:r>
            <a:br>
              <a:rPr lang="en-US" sz="2400" dirty="0" smtClean="0"/>
            </a:br>
            <a:r>
              <a:rPr lang="en-US" sz="2400" dirty="0" smtClean="0"/>
              <a:t>1) Translation Phase</a:t>
            </a:r>
            <a:br>
              <a:rPr lang="en-US" sz="2400" dirty="0" smtClean="0"/>
            </a:br>
            <a:r>
              <a:rPr lang="en-US" sz="2400" dirty="0" smtClean="0"/>
              <a:t>2) Request Processing Phase</a:t>
            </a:r>
            <a:br>
              <a:rPr lang="en-US" sz="2400" dirty="0" smtClean="0"/>
            </a:br>
            <a:r>
              <a:rPr lang="en-US" sz="2400" dirty="0" smtClean="0"/>
              <a:t/>
            </a:r>
            <a:br>
              <a:rPr lang="en-US" sz="2400" dirty="0" smtClean="0"/>
            </a:br>
            <a:r>
              <a:rPr lang="en-US" sz="2400" dirty="0"/>
              <a:t>	</a:t>
            </a:r>
            <a:r>
              <a:rPr lang="en-US" sz="2400" dirty="0" smtClean="0"/>
              <a:t>Where Translation phase is nothing but all the steps included up to servlets.class file generation .</a:t>
            </a:r>
            <a:br>
              <a:rPr lang="en-US" sz="2400" dirty="0" smtClean="0"/>
            </a:br>
            <a:r>
              <a:rPr lang="en-US" sz="2400" dirty="0" smtClean="0"/>
              <a:t/>
            </a:r>
            <a:br>
              <a:rPr lang="en-US" sz="2400" dirty="0" smtClean="0"/>
            </a:br>
            <a:r>
              <a:rPr lang="en-US" sz="2400" dirty="0"/>
              <a:t>	</a:t>
            </a:r>
            <a:r>
              <a:rPr lang="en-US" sz="2400" dirty="0" smtClean="0"/>
              <a:t>Where Request processing phase will include the rest of the JSP Life Cycle.</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cstate="print"/>
          <a:srcRect/>
          <a:stretch>
            <a:fillRect/>
          </a:stretch>
        </p:blipFill>
        <p:spPr bwMode="auto">
          <a:xfrm>
            <a:off x="55420" y="457200"/>
            <a:ext cx="8991599"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cstate="print"/>
          <a:srcRect/>
          <a:stretch>
            <a:fillRect/>
          </a:stretch>
        </p:blipFill>
        <p:spPr bwMode="auto">
          <a:xfrm>
            <a:off x="152400" y="304800"/>
            <a:ext cx="8762999" cy="655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3" cstate="print"/>
          <a:srcRect/>
          <a:stretch>
            <a:fillRect/>
          </a:stretch>
        </p:blipFill>
        <p:spPr bwMode="auto">
          <a:xfrm>
            <a:off x="152400" y="228600"/>
            <a:ext cx="8991600"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pPr algn="just">
              <a:buNone/>
            </a:pPr>
            <a:r>
              <a:rPr lang="en-US" dirty="0"/>
              <a:t> </a:t>
            </a:r>
            <a:r>
              <a:rPr lang="en-US" sz="2600" dirty="0"/>
              <a:t>         </a:t>
            </a:r>
            <a:endParaRPr lang="en-US" sz="2600" dirty="0" smtClean="0"/>
          </a:p>
          <a:p>
            <a:pPr algn="just">
              <a:buNone/>
            </a:pPr>
            <a:endParaRPr lang="en-US" sz="2600" dirty="0"/>
          </a:p>
          <a:p>
            <a:pPr algn="just">
              <a:buNone/>
            </a:pPr>
            <a:r>
              <a:rPr lang="en-US" sz="2600" dirty="0" smtClean="0"/>
              <a:t>		Java </a:t>
            </a:r>
            <a:r>
              <a:rPr lang="en-US" sz="2600" dirty="0"/>
              <a:t>Server Pages (JSP) is a server side component for the generation of dynamic information as the response. Best suitable to implement view components (presentation layer components). It is part of SUN’s J2EE platform</a:t>
            </a:r>
            <a:r>
              <a:rPr lang="en-US" sz="2600" dirty="0" smtClean="0"/>
              <a:t>.</a:t>
            </a:r>
          </a:p>
          <a:p>
            <a:pPr algn="just">
              <a:buNone/>
            </a:pPr>
            <a:r>
              <a:rPr lang="en-US" sz="2800" b="1" i="1" u="sng" dirty="0" smtClean="0">
                <a:solidFill>
                  <a:srgbClr val="FF0000"/>
                </a:solidFill>
              </a:rPr>
              <a:t>Advantages </a:t>
            </a:r>
            <a:r>
              <a:rPr lang="en-US" sz="2800" b="1" i="1" u="sng" dirty="0">
                <a:solidFill>
                  <a:srgbClr val="FF0000"/>
                </a:solidFill>
              </a:rPr>
              <a:t>of JSP over </a:t>
            </a:r>
            <a:r>
              <a:rPr lang="en-US" sz="2800" b="1" i="1" u="sng" dirty="0" smtClean="0">
                <a:solidFill>
                  <a:srgbClr val="FF0000"/>
                </a:solidFill>
              </a:rPr>
              <a:t>Servlet:</a:t>
            </a:r>
            <a:endParaRPr lang="en-US" sz="2000" b="1" i="1" u="sng" dirty="0">
              <a:solidFill>
                <a:srgbClr val="FF0000"/>
              </a:solidFill>
            </a:endParaRPr>
          </a:p>
          <a:p>
            <a:pPr lvl="0" algn="just"/>
            <a:r>
              <a:rPr lang="en-US" sz="2600" dirty="0"/>
              <a:t>Best suitable for view components </a:t>
            </a:r>
          </a:p>
          <a:p>
            <a:pPr lvl="0" algn="just"/>
            <a:r>
              <a:rPr lang="en-US" sz="2600" dirty="0"/>
              <a:t>we can separate presentation and business logic </a:t>
            </a:r>
          </a:p>
          <a:p>
            <a:pPr lvl="0" algn="just"/>
            <a:r>
              <a:rPr lang="en-US" sz="2600" dirty="0"/>
              <a:t>The JSP author not required to have strong java knowledge </a:t>
            </a:r>
          </a:p>
          <a:p>
            <a:pPr lvl="0" algn="just"/>
            <a:r>
              <a:rPr lang="en-US" sz="2600" dirty="0"/>
              <a:t>If we are performing any changes to the JSP, then not required to recompile and reload explicitly </a:t>
            </a:r>
          </a:p>
          <a:p>
            <a:pPr lvl="0" algn="just"/>
            <a:r>
              <a:rPr lang="en-US" sz="2600" dirty="0"/>
              <a:t>We can reduce development time. </a:t>
            </a:r>
          </a:p>
          <a:p>
            <a:pPr algn="just">
              <a:buNone/>
            </a:pPr>
            <a:endParaRPr lang="en-US" sz="2600" dirty="0"/>
          </a:p>
          <a:p>
            <a:pPr>
              <a:buNone/>
            </a:pPr>
            <a:endParaRPr lang="en-US" dirty="0"/>
          </a:p>
        </p:txBody>
      </p:sp>
      <p:sp>
        <p:nvSpPr>
          <p:cNvPr id="5" name="Rectangle 4"/>
          <p:cNvSpPr/>
          <p:nvPr/>
        </p:nvSpPr>
        <p:spPr>
          <a:xfrm>
            <a:off x="0" y="164068"/>
            <a:ext cx="2286000" cy="523220"/>
          </a:xfrm>
          <a:prstGeom prst="rect">
            <a:avLst/>
          </a:prstGeom>
        </p:spPr>
        <p:txBody>
          <a:bodyPr wrap="square">
            <a:spAutoFit/>
          </a:bodyPr>
          <a:lstStyle/>
          <a:p>
            <a:r>
              <a:rPr lang="en-US" sz="2800" b="1" i="1" u="sng" dirty="0" smtClean="0">
                <a:solidFill>
                  <a:srgbClr val="FF0000"/>
                </a:solidFill>
              </a:rPr>
              <a:t>What is JSP:</a:t>
            </a:r>
            <a:endParaRPr lang="en-US" sz="2800" b="1" i="1" u="sng"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a:stretch>
            <a:fillRect/>
          </a:stretch>
        </p:blipFill>
        <p:spPr bwMode="auto">
          <a:xfrm>
            <a:off x="2057400" y="1295400"/>
            <a:ext cx="4727575" cy="5181600"/>
          </a:xfrm>
          <a:prstGeom prst="rect">
            <a:avLst/>
          </a:prstGeom>
          <a:noFill/>
          <a:ln w="9525">
            <a:noFill/>
            <a:miter lim="800000"/>
            <a:headEnd/>
            <a:tailEnd/>
          </a:ln>
          <a:effectLst/>
        </p:spPr>
      </p:pic>
      <p:sp>
        <p:nvSpPr>
          <p:cNvPr id="5" name="Rectangle 2"/>
          <p:cNvSpPr>
            <a:spLocks noGrp="1" noChangeArrowheads="1"/>
          </p:cNvSpPr>
          <p:nvPr>
            <p:ph type="title"/>
          </p:nvPr>
        </p:nvSpPr>
        <p:spPr/>
        <p:txBody>
          <a:bodyPr/>
          <a:lstStyle/>
          <a:p>
            <a:r>
              <a:rPr lang="en-US" dirty="0" smtClean="0">
                <a:solidFill>
                  <a:schemeClr val="tx1"/>
                </a:solidFill>
              </a:rPr>
              <a:t>JSP Life-Cycle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2"/>
          <p:cNvSpPr>
            <a:spLocks noChangeShapeType="1"/>
          </p:cNvSpPr>
          <p:nvPr/>
        </p:nvSpPr>
        <p:spPr bwMode="auto">
          <a:xfrm>
            <a:off x="5410200" y="5181600"/>
            <a:ext cx="685800" cy="0"/>
          </a:xfrm>
          <a:prstGeom prst="line">
            <a:avLst/>
          </a:prstGeom>
          <a:noFill/>
          <a:ln w="9525">
            <a:solidFill>
              <a:srgbClr val="3B3D3C"/>
            </a:solidFill>
            <a:round/>
            <a:headEnd/>
            <a:tailEnd type="triangle" w="med" len="med"/>
          </a:ln>
          <a:effectLst>
            <a:outerShdw dist="107763" dir="2700000" algn="ctr" rotWithShape="0">
              <a:srgbClr val="131313">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5" name="Line 11"/>
          <p:cNvSpPr>
            <a:spLocks noChangeShapeType="1"/>
          </p:cNvSpPr>
          <p:nvPr/>
        </p:nvSpPr>
        <p:spPr bwMode="auto">
          <a:xfrm>
            <a:off x="4419600" y="4191000"/>
            <a:ext cx="0" cy="457200"/>
          </a:xfrm>
          <a:prstGeom prst="line">
            <a:avLst/>
          </a:prstGeom>
          <a:noFill/>
          <a:ln w="9525">
            <a:solidFill>
              <a:srgbClr val="3B3D3C"/>
            </a:solidFill>
            <a:round/>
            <a:headEnd/>
            <a:tailEnd type="triangle" w="med" len="med"/>
          </a:ln>
          <a:effectLst>
            <a:outerShdw dist="107763" dir="2700000" algn="ctr" rotWithShape="0">
              <a:srgbClr val="131313">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6" name="Line 10"/>
          <p:cNvSpPr>
            <a:spLocks noChangeShapeType="1"/>
          </p:cNvSpPr>
          <p:nvPr/>
        </p:nvSpPr>
        <p:spPr bwMode="auto">
          <a:xfrm>
            <a:off x="4419600" y="2667000"/>
            <a:ext cx="0" cy="457200"/>
          </a:xfrm>
          <a:prstGeom prst="line">
            <a:avLst/>
          </a:prstGeom>
          <a:noFill/>
          <a:ln w="9525">
            <a:solidFill>
              <a:srgbClr val="3B3D3C"/>
            </a:solidFill>
            <a:round/>
            <a:headEnd/>
            <a:tailEnd type="triangle" w="med" len="med"/>
          </a:ln>
          <a:effectLst>
            <a:outerShdw dist="107763" dir="2700000" algn="ctr" rotWithShape="0">
              <a:srgbClr val="131313">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7" name="Line 9"/>
          <p:cNvSpPr>
            <a:spLocks noChangeShapeType="1"/>
          </p:cNvSpPr>
          <p:nvPr/>
        </p:nvSpPr>
        <p:spPr bwMode="auto">
          <a:xfrm>
            <a:off x="2743200" y="2057400"/>
            <a:ext cx="685800" cy="0"/>
          </a:xfrm>
          <a:prstGeom prst="line">
            <a:avLst/>
          </a:prstGeom>
          <a:noFill/>
          <a:ln w="9525">
            <a:solidFill>
              <a:srgbClr val="3B3D3C"/>
            </a:solidFill>
            <a:round/>
            <a:headEnd/>
            <a:tailEnd type="triangle" w="med" len="med"/>
          </a:ln>
          <a:effectLst>
            <a:outerShdw dist="107763" dir="2700000" algn="ctr" rotWithShape="0">
              <a:srgbClr val="131313">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8" name="AutoShape 4"/>
          <p:cNvSpPr>
            <a:spLocks noChangeArrowheads="1"/>
          </p:cNvSpPr>
          <p:nvPr/>
        </p:nvSpPr>
        <p:spPr bwMode="auto">
          <a:xfrm>
            <a:off x="762000" y="1600200"/>
            <a:ext cx="1981200" cy="1066800"/>
          </a:xfrm>
          <a:prstGeom prst="flowChartAlternateProcess">
            <a:avLst/>
          </a:prstGeom>
          <a:solidFill>
            <a:srgbClr val="AAABAD"/>
          </a:solidFill>
          <a:ln w="9525">
            <a:solidFill>
              <a:srgbClr val="3B3D3C"/>
            </a:solidFill>
            <a:miter lim="800000"/>
            <a:headEnd/>
            <a:tailEnd/>
          </a:ln>
          <a:effectLst>
            <a:outerShdw dist="107763" dir="2700000" algn="ctr" rotWithShape="0">
              <a:srgbClr val="131313">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JSP to </a:t>
            </a:r>
            <a:r>
              <a:rPr kumimoji="0" lang="en-US" sz="1600" b="1" i="0" u="none" strike="noStrike" kern="0" cap="none" spc="0" normalizeH="0" baseline="0" noProof="0" dirty="0" err="1">
                <a:ln>
                  <a:noFill/>
                </a:ln>
                <a:solidFill>
                  <a:srgbClr val="000000"/>
                </a:solidFill>
                <a:effectLst/>
                <a:uLnTx/>
                <a:uFillTx/>
                <a:latin typeface="Courier New" pitchFamily="49" charset="0"/>
              </a:rPr>
              <a:t>Servlet</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Translation</a:t>
            </a:r>
          </a:p>
        </p:txBody>
      </p:sp>
      <p:sp>
        <p:nvSpPr>
          <p:cNvPr id="9" name="AutoShape 5"/>
          <p:cNvSpPr>
            <a:spLocks noChangeArrowheads="1"/>
          </p:cNvSpPr>
          <p:nvPr/>
        </p:nvSpPr>
        <p:spPr bwMode="auto">
          <a:xfrm>
            <a:off x="3429000" y="1600200"/>
            <a:ext cx="1981200" cy="1066800"/>
          </a:xfrm>
          <a:prstGeom prst="flowChartAlternateProcess">
            <a:avLst/>
          </a:prstGeom>
          <a:solidFill>
            <a:srgbClr val="AAABAD"/>
          </a:solidFill>
          <a:ln w="9525">
            <a:solidFill>
              <a:srgbClr val="3B3D3C"/>
            </a:solidFill>
            <a:miter lim="800000"/>
            <a:headEnd/>
            <a:tailEnd/>
          </a:ln>
          <a:effectLst>
            <a:outerShdw dist="107763" dir="2700000" algn="ctr" rotWithShape="0">
              <a:srgbClr val="131313">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err="1">
                <a:ln>
                  <a:noFill/>
                </a:ln>
                <a:solidFill>
                  <a:srgbClr val="000000"/>
                </a:solidFill>
                <a:effectLst/>
                <a:uLnTx/>
                <a:uFillTx/>
                <a:latin typeface="Courier New" pitchFamily="49" charset="0"/>
              </a:rPr>
              <a:t>Servlet</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Compiled</a:t>
            </a:r>
          </a:p>
        </p:txBody>
      </p:sp>
      <p:sp>
        <p:nvSpPr>
          <p:cNvPr id="10" name="AutoShape 6"/>
          <p:cNvSpPr>
            <a:spLocks noChangeArrowheads="1"/>
          </p:cNvSpPr>
          <p:nvPr/>
        </p:nvSpPr>
        <p:spPr bwMode="auto">
          <a:xfrm>
            <a:off x="3429000" y="3124200"/>
            <a:ext cx="1981200" cy="1066800"/>
          </a:xfrm>
          <a:prstGeom prst="flowChartAlternateProcess">
            <a:avLst/>
          </a:prstGeom>
          <a:solidFill>
            <a:srgbClr val="AAABAD"/>
          </a:solidFill>
          <a:ln w="9525">
            <a:solidFill>
              <a:srgbClr val="3B3D3C"/>
            </a:solidFill>
            <a:miter lim="800000"/>
            <a:headEnd/>
            <a:tailEnd/>
          </a:ln>
          <a:effectLst>
            <a:outerShdw dist="107763" dir="2700000" algn="ctr" rotWithShape="0">
              <a:srgbClr val="131313">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Courier New" pitchFamily="49" charset="0"/>
              </a:rPr>
              <a:t>Servlet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Courier New" pitchFamily="49" charset="0"/>
              </a:rPr>
              <a:t>Loaded</a:t>
            </a:r>
          </a:p>
        </p:txBody>
      </p:sp>
      <p:sp>
        <p:nvSpPr>
          <p:cNvPr id="11" name="AutoShape 7"/>
          <p:cNvSpPr>
            <a:spLocks noChangeArrowheads="1"/>
          </p:cNvSpPr>
          <p:nvPr/>
        </p:nvSpPr>
        <p:spPr bwMode="auto">
          <a:xfrm>
            <a:off x="3429000" y="4648200"/>
            <a:ext cx="1981200" cy="1066800"/>
          </a:xfrm>
          <a:prstGeom prst="flowChartAlternateProcess">
            <a:avLst/>
          </a:prstGeom>
          <a:solidFill>
            <a:srgbClr val="AAABAD"/>
          </a:solidFill>
          <a:ln w="9525">
            <a:solidFill>
              <a:srgbClr val="3B3D3C"/>
            </a:solidFill>
            <a:miter lim="800000"/>
            <a:headEnd/>
            <a:tailEnd/>
          </a:ln>
          <a:effectLst>
            <a:outerShdw dist="107763" dir="2700000" algn="ctr" rotWithShape="0">
              <a:srgbClr val="131313">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Courier New" pitchFamily="49" charset="0"/>
              </a:rPr>
              <a:t>jspInit()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Courier New" pitchFamily="49" charset="0"/>
              </a:rPr>
              <a:t>called</a:t>
            </a:r>
          </a:p>
        </p:txBody>
      </p:sp>
      <p:sp>
        <p:nvSpPr>
          <p:cNvPr id="12" name="AutoShape 8"/>
          <p:cNvSpPr>
            <a:spLocks noChangeArrowheads="1"/>
          </p:cNvSpPr>
          <p:nvPr/>
        </p:nvSpPr>
        <p:spPr bwMode="auto">
          <a:xfrm>
            <a:off x="6096000" y="4648200"/>
            <a:ext cx="1981200" cy="1066800"/>
          </a:xfrm>
          <a:prstGeom prst="flowChartAlternateProcess">
            <a:avLst/>
          </a:prstGeom>
          <a:solidFill>
            <a:srgbClr val="AAABAD"/>
          </a:solidFill>
          <a:ln w="9525">
            <a:solidFill>
              <a:srgbClr val="3B3D3C"/>
            </a:solidFill>
            <a:miter lim="800000"/>
            <a:headEnd/>
            <a:tailEnd/>
          </a:ln>
          <a:effectLst>
            <a:outerShdw dist="107763" dir="2700000" algn="ctr" rotWithShape="0">
              <a:srgbClr val="131313">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Courier New" pitchFamily="49" charset="0"/>
              </a:rPr>
              <a:t>_jspService()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Courier New" pitchFamily="49" charset="0"/>
              </a:rPr>
              <a:t>called</a:t>
            </a:r>
          </a:p>
        </p:txBody>
      </p:sp>
      <p:sp>
        <p:nvSpPr>
          <p:cNvPr id="22" name="Rectangle 2"/>
          <p:cNvSpPr txBox="1">
            <a:spLocks noChangeArrowheads="1"/>
          </p:cNvSpPr>
          <p:nvPr/>
        </p:nvSpPr>
        <p:spPr bwMode="auto">
          <a:xfrm>
            <a:off x="790575" y="363538"/>
            <a:ext cx="5457825" cy="4746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rgbClr val="901A24"/>
                </a:solidFill>
                <a:effectLst/>
                <a:uLnTx/>
                <a:uFillTx/>
                <a:latin typeface="Arial"/>
                <a:ea typeface="ヒラギノ角ゴ Pro W3"/>
                <a:cs typeface="ヒラギノ角ゴ Pro W3"/>
              </a:rPr>
              <a:t>JSP Lifecycle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srcRect/>
          <a:stretch>
            <a:fillRect/>
          </a:stretch>
        </p:blipFill>
        <p:spPr bwMode="auto">
          <a:xfrm>
            <a:off x="1223963" y="1536700"/>
            <a:ext cx="4678362" cy="4906963"/>
          </a:xfrm>
          <a:prstGeom prst="rect">
            <a:avLst/>
          </a:prstGeom>
          <a:noFill/>
          <a:ln w="9525">
            <a:noFill/>
            <a:round/>
            <a:headEnd/>
            <a:tailEnd/>
          </a:ln>
        </p:spPr>
      </p:pic>
      <p:sp>
        <p:nvSpPr>
          <p:cNvPr id="6" name="Rectangle 5"/>
          <p:cNvSpPr/>
          <p:nvPr/>
        </p:nvSpPr>
        <p:spPr>
          <a:xfrm>
            <a:off x="609600" y="152400"/>
            <a:ext cx="3962400" cy="584775"/>
          </a:xfrm>
          <a:prstGeom prst="rect">
            <a:avLst/>
          </a:prstGeom>
        </p:spPr>
        <p:txBody>
          <a:bodyPr wrap="square">
            <a:spAutoFit/>
          </a:bodyPr>
          <a:lstStyle/>
          <a:p>
            <a:r>
              <a:rPr lang="en-GB" sz="3200" dirty="0" smtClean="0"/>
              <a:t>How Does JSP Work?</a:t>
            </a:r>
            <a:endParaRPr lang="en-US" sz="3200" dirty="0"/>
          </a:p>
        </p:txBody>
      </p:sp>
      <p:sp>
        <p:nvSpPr>
          <p:cNvPr id="8" name="Rectangle 7"/>
          <p:cNvSpPr/>
          <p:nvPr/>
        </p:nvSpPr>
        <p:spPr>
          <a:xfrm>
            <a:off x="5867400" y="3581400"/>
            <a:ext cx="530915" cy="355482"/>
          </a:xfrm>
          <a:prstGeom prst="rect">
            <a:avLst/>
          </a:prstGeom>
        </p:spPr>
        <p:txBody>
          <a:bodyPr wrap="square">
            <a:spAutoFit/>
          </a:bodyPr>
          <a:lstStyle/>
          <a:p>
            <a:pPr defTabSz="420688" hangingPunct="0">
              <a:lnSpc>
                <a:spcPct val="95000"/>
              </a:lnSpc>
              <a:buClr>
                <a:srgbClr val="000000"/>
              </a:buClr>
              <a:buSzPct val="100000"/>
              <a:buFont typeface="Wingdings" pitchFamily="2" charset="2"/>
              <a:buNone/>
              <a:tabLst>
                <a:tab pos="0" algn="l"/>
                <a:tab pos="428625" algn="l"/>
                <a:tab pos="857250" algn="l"/>
                <a:tab pos="1285875" algn="l"/>
                <a:tab pos="1714500" algn="l"/>
                <a:tab pos="2143125" algn="l"/>
                <a:tab pos="2571750" algn="l"/>
                <a:tab pos="3000375" algn="l"/>
                <a:tab pos="3429000" algn="l"/>
                <a:tab pos="3856038" algn="l"/>
                <a:tab pos="4284663" algn="l"/>
                <a:tab pos="4713288" algn="l"/>
                <a:tab pos="5141913" algn="l"/>
                <a:tab pos="5570538" algn="l"/>
                <a:tab pos="5999163" algn="l"/>
                <a:tab pos="6427788" algn="l"/>
                <a:tab pos="6856413" algn="l"/>
                <a:tab pos="7285038" algn="l"/>
                <a:tab pos="7713663" algn="l"/>
                <a:tab pos="8142288" algn="l"/>
                <a:tab pos="8570913" algn="l"/>
              </a:tabLst>
            </a:pPr>
            <a:r>
              <a:rPr lang="en-GB" dirty="0" smtClean="0">
                <a:solidFill>
                  <a:srgbClr val="000080"/>
                </a:solidFill>
                <a:latin typeface="Times New Roman" pitchFamily="18" charset="0"/>
              </a:rPr>
              <a:t>JSP</a:t>
            </a:r>
            <a:endParaRPr lang="en-GB" dirty="0">
              <a:solidFill>
                <a:srgbClr val="000080"/>
              </a:solidFill>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763000" cy="6629400"/>
          </a:xfrm>
        </p:spPr>
        <p:txBody>
          <a:bodyPr>
            <a:normAutofit/>
          </a:bodyPr>
          <a:lstStyle/>
          <a:p>
            <a:pPr>
              <a:buNone/>
            </a:pPr>
            <a:r>
              <a:rPr lang="en-US" b="1" dirty="0">
                <a:solidFill>
                  <a:srgbClr val="FF0000"/>
                </a:solidFill>
              </a:rPr>
              <a:t>What are the lifecycle phases of a JSP? </a:t>
            </a:r>
            <a:endParaRPr lang="en-US" dirty="0">
              <a:solidFill>
                <a:srgbClr val="FF0000"/>
              </a:solidFill>
            </a:endParaRPr>
          </a:p>
          <a:p>
            <a:pPr>
              <a:buNone/>
            </a:pPr>
            <a:r>
              <a:rPr lang="en-US" dirty="0" smtClean="0"/>
              <a:t>		Life </a:t>
            </a:r>
            <a:r>
              <a:rPr lang="en-US" dirty="0"/>
              <a:t>cycle of JSP contains the following phases:</a:t>
            </a:r>
          </a:p>
          <a:p>
            <a:pPr>
              <a:buNone/>
            </a:pPr>
            <a:r>
              <a:rPr lang="en-US" dirty="0"/>
              <a:t>1. </a:t>
            </a:r>
            <a:r>
              <a:rPr lang="en-US" dirty="0" smtClean="0"/>
              <a:t> </a:t>
            </a:r>
            <a:r>
              <a:rPr lang="en-US" b="1" dirty="0"/>
              <a:t>Page translation:</a:t>
            </a:r>
            <a:r>
              <a:rPr lang="en-US" dirty="0"/>
              <a:t> -converting from .jsp file to .java file </a:t>
            </a:r>
            <a:endParaRPr lang="en-US" dirty="0" smtClean="0"/>
          </a:p>
          <a:p>
            <a:pPr>
              <a:buNone/>
            </a:pPr>
            <a:r>
              <a:rPr lang="en-US" dirty="0" smtClean="0"/>
              <a:t>2</a:t>
            </a:r>
            <a:r>
              <a:rPr lang="en-US" dirty="0"/>
              <a:t>. </a:t>
            </a:r>
            <a:r>
              <a:rPr lang="en-US" b="1" dirty="0" smtClean="0"/>
              <a:t>Page </a:t>
            </a:r>
            <a:r>
              <a:rPr lang="en-US" b="1" dirty="0"/>
              <a:t>compilation</a:t>
            </a:r>
            <a:r>
              <a:rPr lang="en-US" dirty="0"/>
              <a:t>: converting .java to .class </a:t>
            </a:r>
            <a:r>
              <a:rPr lang="en-US" dirty="0" smtClean="0"/>
              <a:t>file</a:t>
            </a:r>
          </a:p>
          <a:p>
            <a:pPr>
              <a:buNone/>
            </a:pPr>
            <a:r>
              <a:rPr lang="en-US" dirty="0" smtClean="0"/>
              <a:t>3</a:t>
            </a:r>
            <a:r>
              <a:rPr lang="en-US" dirty="0"/>
              <a:t>. </a:t>
            </a:r>
            <a:r>
              <a:rPr lang="en-US" b="1" dirty="0" smtClean="0"/>
              <a:t>Page </a:t>
            </a:r>
            <a:r>
              <a:rPr lang="en-US" b="1" dirty="0"/>
              <a:t>loading</a:t>
            </a:r>
            <a:r>
              <a:rPr lang="en-US" dirty="0"/>
              <a:t>: This class file is loaded. </a:t>
            </a:r>
            <a:endParaRPr lang="en-US" dirty="0" smtClean="0"/>
          </a:p>
          <a:p>
            <a:pPr>
              <a:buNone/>
            </a:pPr>
            <a:r>
              <a:rPr lang="en-US" dirty="0" smtClean="0"/>
              <a:t>4</a:t>
            </a:r>
            <a:r>
              <a:rPr lang="en-US" dirty="0"/>
              <a:t>. </a:t>
            </a:r>
            <a:r>
              <a:rPr lang="en-US" b="1" dirty="0" smtClean="0"/>
              <a:t>Create </a:t>
            </a:r>
            <a:r>
              <a:rPr lang="en-US" b="1" dirty="0"/>
              <a:t>an instance</a:t>
            </a:r>
            <a:r>
              <a:rPr lang="en-US" dirty="0"/>
              <a:t>: - Instance of servlet is created </a:t>
            </a:r>
            <a:endParaRPr lang="en-US" dirty="0" smtClean="0"/>
          </a:p>
          <a:p>
            <a:pPr>
              <a:buNone/>
            </a:pPr>
            <a:r>
              <a:rPr lang="en-US" dirty="0" smtClean="0"/>
              <a:t>5</a:t>
            </a:r>
            <a:r>
              <a:rPr lang="en-US" dirty="0"/>
              <a:t>.  </a:t>
            </a:r>
            <a:r>
              <a:rPr lang="en-US" dirty="0" smtClean="0"/>
              <a:t> </a:t>
            </a:r>
            <a:r>
              <a:rPr lang="en-US" b="1" dirty="0" err="1"/>
              <a:t>jspInit</a:t>
            </a:r>
            <a:r>
              <a:rPr lang="en-US" b="1" dirty="0"/>
              <a:t>()</a:t>
            </a:r>
            <a:r>
              <a:rPr lang="en-US" dirty="0"/>
              <a:t> method is called </a:t>
            </a:r>
            <a:endParaRPr lang="en-US" dirty="0" smtClean="0"/>
          </a:p>
          <a:p>
            <a:pPr>
              <a:buNone/>
            </a:pPr>
            <a:r>
              <a:rPr lang="en-US" dirty="0" smtClean="0"/>
              <a:t>6</a:t>
            </a:r>
            <a:r>
              <a:rPr lang="en-US" dirty="0"/>
              <a:t>.  </a:t>
            </a:r>
            <a:r>
              <a:rPr lang="en-US" b="1" dirty="0" smtClean="0"/>
              <a:t>_ jspService</a:t>
            </a:r>
            <a:r>
              <a:rPr lang="en-US" b="1" dirty="0"/>
              <a:t>()</a:t>
            </a:r>
            <a:r>
              <a:rPr lang="en-US" dirty="0"/>
              <a:t> is called to handle service calls </a:t>
            </a:r>
            <a:br>
              <a:rPr lang="en-US" dirty="0"/>
            </a:br>
            <a:endParaRPr lang="en-US" dirty="0" smtClean="0"/>
          </a:p>
          <a:p>
            <a:pPr>
              <a:buNone/>
            </a:pPr>
            <a:r>
              <a:rPr lang="en-US" dirty="0" smtClean="0"/>
              <a:t>7</a:t>
            </a:r>
            <a:r>
              <a:rPr lang="en-US" dirty="0"/>
              <a:t>.    </a:t>
            </a:r>
            <a:r>
              <a:rPr lang="en-US" b="1" dirty="0" err="1"/>
              <a:t>jspDestroy</a:t>
            </a:r>
            <a:r>
              <a:rPr lang="en-US" b="1" dirty="0"/>
              <a:t>()</a:t>
            </a:r>
            <a:r>
              <a:rPr lang="en-US" dirty="0"/>
              <a:t> is called to destroy it when the servlet is not required.</a:t>
            </a:r>
            <a:br>
              <a:rPr lang="en-US" dirty="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22237"/>
            <a:ext cx="8763000" cy="6507163"/>
          </a:xfrm>
        </p:spPr>
        <p:txBody>
          <a:bodyPr>
            <a:normAutofit/>
          </a:bodyPr>
          <a:lstStyle/>
          <a:p>
            <a:pPr>
              <a:buNone/>
            </a:pPr>
            <a:r>
              <a:rPr lang="en-US" b="1" dirty="0">
                <a:solidFill>
                  <a:srgbClr val="FF0000"/>
                </a:solidFill>
              </a:rPr>
              <a:t>Explain JSP API?</a:t>
            </a:r>
            <a:endParaRPr lang="en-US" dirty="0">
              <a:solidFill>
                <a:srgbClr val="FF0000"/>
              </a:solidFill>
            </a:endParaRPr>
          </a:p>
          <a:p>
            <a:pPr>
              <a:buNone/>
            </a:pPr>
            <a:r>
              <a:rPr lang="en-US" dirty="0" smtClean="0"/>
              <a:t>The JSP API contains only one package: </a:t>
            </a:r>
            <a:r>
              <a:rPr lang="en-US" dirty="0" smtClean="0">
                <a:solidFill>
                  <a:srgbClr val="FF0000"/>
                </a:solidFill>
              </a:rPr>
              <a:t>javax.servlet.jsp</a:t>
            </a:r>
            <a:r>
              <a:rPr lang="en-US" dirty="0" smtClean="0"/>
              <a:t/>
            </a:r>
            <a:br>
              <a:rPr lang="en-US" dirty="0" smtClean="0"/>
            </a:br>
            <a:r>
              <a:rPr lang="en-US" dirty="0" smtClean="0"/>
              <a:t> It contains the following 2 interfaces:</a:t>
            </a:r>
          </a:p>
          <a:p>
            <a:pPr lvl="0"/>
            <a:r>
              <a:rPr lang="en-US" b="1" dirty="0" err="1" smtClean="0"/>
              <a:t>JspPage</a:t>
            </a:r>
            <a:r>
              <a:rPr lang="en-US" dirty="0" smtClean="0"/>
              <a:t>: </a:t>
            </a:r>
          </a:p>
          <a:p>
            <a:pPr algn="just">
              <a:buNone/>
            </a:pPr>
            <a:r>
              <a:rPr lang="en-US" dirty="0"/>
              <a:t>        This interface defines the two life cycle methods </a:t>
            </a:r>
            <a:r>
              <a:rPr lang="en-US" dirty="0" err="1"/>
              <a:t>jspInit</a:t>
            </a:r>
            <a:r>
              <a:rPr lang="en-US" dirty="0"/>
              <a:t>() and </a:t>
            </a:r>
            <a:r>
              <a:rPr lang="en-US" dirty="0" err="1"/>
              <a:t>jspDestroy</a:t>
            </a:r>
            <a:r>
              <a:rPr lang="en-US" dirty="0"/>
              <a:t>().</a:t>
            </a:r>
          </a:p>
          <a:p>
            <a:pPr lvl="0"/>
            <a:r>
              <a:rPr lang="en-US" b="1" dirty="0" err="1"/>
              <a:t>HttpJspPage</a:t>
            </a:r>
            <a:r>
              <a:rPr lang="en-US" dirty="0"/>
              <a:t>: </a:t>
            </a:r>
          </a:p>
          <a:p>
            <a:pPr algn="just">
              <a:buNone/>
            </a:pPr>
            <a:r>
              <a:rPr lang="en-US" dirty="0" smtClean="0"/>
              <a:t>	    This </a:t>
            </a:r>
            <a:r>
              <a:rPr lang="en-US" dirty="0"/>
              <a:t>interface defines only one life </a:t>
            </a:r>
            <a:r>
              <a:rPr lang="en-US" dirty="0" err="1"/>
              <a:t>cyle</a:t>
            </a:r>
            <a:r>
              <a:rPr lang="en-US" dirty="0"/>
              <a:t> method _jspService() method.</a:t>
            </a:r>
          </a:p>
          <a:p>
            <a:pPr algn="just">
              <a:buNone/>
            </a:pPr>
            <a:r>
              <a:rPr lang="en-US" dirty="0" smtClean="0"/>
              <a:t>		</a:t>
            </a:r>
            <a:r>
              <a:rPr lang="en-US" dirty="0"/>
              <a:t>      Every generated servlet for the </a:t>
            </a:r>
            <a:r>
              <a:rPr lang="en-US" dirty="0" err="1"/>
              <a:t>jsps</a:t>
            </a:r>
            <a:r>
              <a:rPr lang="en-US" dirty="0"/>
              <a:t> should implement either </a:t>
            </a:r>
            <a:r>
              <a:rPr lang="en-US" dirty="0" err="1"/>
              <a:t>JspPage</a:t>
            </a:r>
            <a:r>
              <a:rPr lang="en-US" dirty="0"/>
              <a:t> or </a:t>
            </a:r>
            <a:r>
              <a:rPr lang="en-US" dirty="0" err="1"/>
              <a:t>HttpJspPage</a:t>
            </a:r>
            <a:r>
              <a:rPr lang="en-US" dirty="0"/>
              <a:t> interface either directly or indirectly.</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4876800"/>
          </a:xfrm>
        </p:spPr>
        <p:txBody>
          <a:bodyPr>
            <a:noAutofit/>
          </a:bodyPr>
          <a:lstStyle/>
          <a:p>
            <a:pPr algn="l"/>
            <a:r>
              <a:rPr lang="en-US" sz="2800" b="1" i="1" dirty="0" smtClean="0">
                <a:solidFill>
                  <a:srgbClr val="FF0000"/>
                </a:solidFill>
              </a:rPr>
              <a:t>What </a:t>
            </a:r>
            <a:r>
              <a:rPr lang="en-US" sz="2800" b="1" i="1" dirty="0">
                <a:solidFill>
                  <a:srgbClr val="FF0000"/>
                </a:solidFill>
              </a:rPr>
              <a:t>is the </a:t>
            </a:r>
            <a:r>
              <a:rPr lang="en-US" sz="2800" b="1" i="1" dirty="0" err="1">
                <a:solidFill>
                  <a:srgbClr val="FF0000"/>
                </a:solidFill>
              </a:rPr>
              <a:t>jspInit</a:t>
            </a:r>
            <a:r>
              <a:rPr lang="en-US" sz="2800" b="1" i="1" dirty="0">
                <a:solidFill>
                  <a:srgbClr val="FF0000"/>
                </a:solidFill>
              </a:rPr>
              <a:t>() method? </a:t>
            </a:r>
            <a:r>
              <a:rPr lang="en-US" sz="2800" b="1" dirty="0" smtClean="0"/>
              <a:t/>
            </a:r>
            <a:br>
              <a:rPr lang="en-US" sz="2800" b="1" dirty="0" smtClean="0"/>
            </a:br>
            <a:r>
              <a:rPr lang="en-US" sz="2800" dirty="0"/>
              <a:t/>
            </a:r>
            <a:br>
              <a:rPr lang="en-US" sz="2800" dirty="0"/>
            </a:br>
            <a:r>
              <a:rPr lang="en-US" sz="2800" dirty="0" smtClean="0"/>
              <a:t>                  The </a:t>
            </a:r>
            <a:r>
              <a:rPr lang="en-US" sz="2800" dirty="0" err="1"/>
              <a:t>jspInit</a:t>
            </a:r>
            <a:r>
              <a:rPr lang="en-US" sz="2800" dirty="0"/>
              <a:t>() method of the javax.servlet.jsp.JspPage interface is similar to the init() method of </a:t>
            </a:r>
            <a:r>
              <a:rPr lang="en-US" sz="2800" dirty="0" err="1"/>
              <a:t>servlets</a:t>
            </a:r>
            <a:r>
              <a:rPr lang="en-US" sz="2800" dirty="0"/>
              <a:t>. </a:t>
            </a:r>
            <a:r>
              <a:rPr lang="en-US" sz="2800" dirty="0" smtClean="0"/>
              <a:t/>
            </a:r>
            <a:br>
              <a:rPr lang="en-US" sz="2800" dirty="0" smtClean="0"/>
            </a:br>
            <a:r>
              <a:rPr lang="en-US" sz="2800" dirty="0" smtClean="0"/>
              <a:t/>
            </a:r>
            <a:br>
              <a:rPr lang="en-US" sz="2800" dirty="0" smtClean="0"/>
            </a:br>
            <a:r>
              <a:rPr lang="en-US" sz="2800" dirty="0" smtClean="0"/>
              <a:t>This </a:t>
            </a:r>
            <a:r>
              <a:rPr lang="en-US" sz="2800" dirty="0"/>
              <a:t>method is invoked by the container only once when a JSP page is initialized. </a:t>
            </a:r>
            <a:r>
              <a:rPr lang="en-US" sz="2800" dirty="0" smtClean="0"/>
              <a:t/>
            </a:r>
            <a:br>
              <a:rPr lang="en-US" sz="2800" dirty="0" smtClean="0"/>
            </a:br>
            <a:r>
              <a:rPr lang="en-US" sz="2800" dirty="0"/>
              <a:t/>
            </a:r>
            <a:br>
              <a:rPr lang="en-US" sz="2800" dirty="0"/>
            </a:br>
            <a:r>
              <a:rPr lang="en-US" sz="2800" dirty="0" smtClean="0"/>
              <a:t>It </a:t>
            </a:r>
            <a:r>
              <a:rPr lang="en-US" sz="2800" dirty="0"/>
              <a:t>can be overridden by a page author to initialize resources such as database and network connections, and to allow a JSP page to read persistent configuration data. </a:t>
            </a:r>
            <a:br>
              <a:rPr lang="en-US" sz="2800" dirty="0"/>
            </a:b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019800"/>
          </a:xfrm>
        </p:spPr>
        <p:txBody>
          <a:bodyPr>
            <a:normAutofit/>
          </a:bodyPr>
          <a:lstStyle/>
          <a:p>
            <a:pPr>
              <a:buNone/>
            </a:pPr>
            <a:r>
              <a:rPr lang="en-US" b="1" i="1" dirty="0">
                <a:solidFill>
                  <a:srgbClr val="FF0000"/>
                </a:solidFill>
              </a:rPr>
              <a:t>What is the _jspService() method? </a:t>
            </a:r>
            <a:endParaRPr lang="en-US" b="1" i="1" dirty="0" smtClean="0">
              <a:solidFill>
                <a:srgbClr val="FF0000"/>
              </a:solidFill>
            </a:endParaRPr>
          </a:p>
          <a:p>
            <a:pPr>
              <a:buNone/>
            </a:pPr>
            <a:r>
              <a:rPr lang="en-US" dirty="0"/>
              <a:t/>
            </a:r>
            <a:br>
              <a:rPr lang="en-US" dirty="0"/>
            </a:br>
            <a:r>
              <a:rPr lang="en-US" dirty="0"/>
              <a:t>      The _jspService() method of the javax.servlet.jsp.HttpJspPage interface is invoked every time a new request comes to a JSP page. </a:t>
            </a:r>
            <a:endParaRPr lang="en-US" dirty="0" smtClean="0"/>
          </a:p>
          <a:p>
            <a:pPr>
              <a:buNone/>
            </a:pPr>
            <a:endParaRPr lang="en-US" dirty="0" smtClean="0"/>
          </a:p>
          <a:p>
            <a:pPr>
              <a:buNone/>
            </a:pPr>
            <a:r>
              <a:rPr lang="en-US" dirty="0"/>
              <a:t> </a:t>
            </a:r>
            <a:r>
              <a:rPr lang="en-US" dirty="0" smtClean="0"/>
              <a:t>         This </a:t>
            </a:r>
            <a:r>
              <a:rPr lang="en-US" dirty="0"/>
              <a:t>method takes the </a:t>
            </a:r>
            <a:r>
              <a:rPr lang="en-US" dirty="0" err="1"/>
              <a:t>HttpServletRequest</a:t>
            </a:r>
            <a:r>
              <a:rPr lang="en-US" dirty="0"/>
              <a:t> and </a:t>
            </a:r>
            <a:r>
              <a:rPr lang="en-US" dirty="0" err="1"/>
              <a:t>HttpServletResponse</a:t>
            </a:r>
            <a:r>
              <a:rPr lang="en-US" dirty="0"/>
              <a:t> objects as its arguments. A page author cannot override this method, as its implementation is provided by the container.</a:t>
            </a:r>
            <a:br>
              <a:rPr lang="en-US" dirty="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452</TotalTime>
  <Words>101</Words>
  <Application>Microsoft Office PowerPoint</Application>
  <PresentationFormat>On-screen Show (4:3)</PresentationFormat>
  <Paragraphs>99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Slide 1</vt:lpstr>
      <vt:lpstr>Slide 2</vt:lpstr>
      <vt:lpstr>JSP Life-Cycle</vt:lpstr>
      <vt:lpstr>Slide 4</vt:lpstr>
      <vt:lpstr>Slide 5</vt:lpstr>
      <vt:lpstr>Slide 6</vt:lpstr>
      <vt:lpstr>Slide 7</vt:lpstr>
      <vt:lpstr>What is the jspInit() method?                     The jspInit() method of the javax.servlet.jsp.JspPage interface is similar to the init() method of servlets.   This method is invoked by the container only once when a JSP page is initialized.   It can be overridden by a page author to initialize resources such as database and network connections, and to allow a JSP page to read persistent configuration data.  </vt:lpstr>
      <vt:lpstr>Slide 9</vt:lpstr>
      <vt:lpstr>Slide 10</vt:lpstr>
      <vt:lpstr>Slide 11</vt:lpstr>
      <vt:lpstr>The entire JSP Life Cycle could be divided into the fallowing two phases.  1) Translation Phase 2) Request Processing Phase   Where Translation phase is nothing but all the steps included up to servlets.class file generation .   Where Request processing phase will include the rest of the JSP Life Cycle. </vt:lpstr>
      <vt:lpstr>Slide 13</vt:lpstr>
      <vt:lpstr>Slide 14</vt:lpstr>
      <vt:lpstr>Slide 15</vt:lpstr>
    </vt:vector>
  </TitlesOfParts>
  <Company>Comspark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Comspark</dc:creator>
  <cp:lastModifiedBy>Challa</cp:lastModifiedBy>
  <cp:revision>47</cp:revision>
  <dcterms:created xsi:type="dcterms:W3CDTF">2011-05-21T06:29:05Z</dcterms:created>
  <dcterms:modified xsi:type="dcterms:W3CDTF">2015-09-26T03:12:12Z</dcterms:modified>
</cp:coreProperties>
</file>