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7" r:id="rId11"/>
    <p:sldId id="262" r:id="rId12"/>
    <p:sldId id="263" r:id="rId13"/>
    <p:sldId id="272" r:id="rId14"/>
    <p:sldId id="264" r:id="rId15"/>
    <p:sldId id="265" r:id="rId16"/>
    <p:sldId id="273" r:id="rId17"/>
    <p:sldId id="266" r:id="rId18"/>
  </p:sldIdLst>
  <p:sldSz cx="12192000" cy="6858000"/>
  <p:notesSz cx="7772400" cy="10058400"/>
  <p:defaultTextStyle>
    <a:defPPr>
      <a:defRPr lang="en-GB"/>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1pPr>
    <a:lvl2pPr marL="742950" lvl="1" indent="-28575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2pPr>
    <a:lvl3pPr marL="1143000" lvl="2"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3pPr>
    <a:lvl4pPr marL="1600200" lvl="3"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4pPr>
    <a:lvl5pPr marL="2057400" lvl="4"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5pPr>
    <a:lvl6pPr marL="2286000" lvl="5"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6pPr>
    <a:lvl7pPr marL="2743200" lvl="6"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7pPr>
    <a:lvl8pPr marL="3200400" lvl="7"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8pPr>
    <a:lvl9pPr marL="3657600" lvl="8"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p:restoredTop sz="93627"/>
  </p:normalViewPr>
  <p:slideViewPr>
    <p:cSldViewPr showGuides="1">
      <p:cViewPr varScale="1">
        <p:scale>
          <a:sx n="59" d="100"/>
          <a:sy n="59" d="100"/>
        </p:scale>
        <p:origin x="976" y="52"/>
      </p:cViewPr>
      <p:guideLst>
        <p:guide orient="horz" pos="2160"/>
        <p:guide pos="3838"/>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ectangle 1"/>
          <p:cNvSpPr>
            <a:spLocks noGrp="1" noRot="1" noChangeAspect="1"/>
          </p:cNvSpPr>
          <p:nvPr>
            <p:ph type="sldImg"/>
          </p:nvPr>
        </p:nvSpPr>
        <p:spPr>
          <a:xfrm>
            <a:off x="533400" y="763588"/>
            <a:ext cx="6702425" cy="3770312"/>
          </a:xfrm>
          <a:prstGeom prst="rect">
            <a:avLst/>
          </a:prstGeom>
          <a:noFill/>
          <a:ln w="9525">
            <a:noFill/>
          </a:ln>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p>
            <a:pPr lvl="0" algn="r" defTabSz="457200"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512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5124"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355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560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5604"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717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7172"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921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126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331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536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741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945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150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1508"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8" name="Slide Number Placeholder 7"/>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3" name="Slide Number Placeholder 2"/>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8" name="Slide Number Placeholder 7"/>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3" name="Slide Number Placeholder 2"/>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0" tIns="69088"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1"/>
          <p:cNvSpPr>
            <a:spLocks noGrp="1"/>
          </p:cNvSpPr>
          <p:nvPr>
            <p:ph type="title"/>
          </p:nvPr>
        </p:nvSpPr>
        <p:spPr>
          <a:xfrm>
            <a:off x="914400" y="2130425"/>
            <a:ext cx="10361613" cy="1468438"/>
          </a:xfrm>
          <a:prstGeom prst="rect">
            <a:avLst/>
          </a:prstGeom>
          <a:noFill/>
          <a:ln w="9525">
            <a:noFill/>
          </a:ln>
        </p:spPr>
        <p:txBody>
          <a:bodyPr anchor="ctr" anchorCtr="0"/>
          <a:p>
            <a:pPr lvl="0"/>
            <a:r>
              <a:rPr lang="en-GB" altLang="en-US" dirty="0"/>
              <a:t>Click to edit Master title style</a:t>
            </a:r>
            <a:endParaRPr lang="en-GB" altLang="en-US" dirty="0"/>
          </a:p>
        </p:txBody>
      </p:sp>
      <p:sp>
        <p:nvSpPr>
          <p:cNvPr id="2"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1028" name="Text Box 3"/>
          <p:cNvSpPr txBox="1"/>
          <p:nvPr/>
        </p:nvSpPr>
        <p:spPr>
          <a:xfrm>
            <a:off x="4165600" y="6356350"/>
            <a:ext cx="3860800" cy="365125"/>
          </a:xfrm>
          <a:prstGeom prst="rect">
            <a:avLst/>
          </a:prstGeom>
          <a:noFill/>
          <a:ln w="9525">
            <a:noFill/>
          </a:ln>
        </p:spPr>
        <p:txBody>
          <a:bodyPr wrap="none" anchor="ctr" anchorCtr="0"/>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lvl="0" eaLnBrk="1" hangingPunct="1">
              <a:buClr>
                <a:srgbClr val="000000"/>
              </a:buClr>
              <a:buSzPct val="100000"/>
              <a:buNone/>
            </a:pPr>
            <a:fld id="{9A0DB2DC-4C9A-4742-B13C-FB6460FD3503}" type="slidenum">
              <a:rPr lang="en-US" altLang="en-US" dirty="0"/>
            </a:fld>
            <a:endParaRPr lang="en-US" altLang="en-US" dirty="0"/>
          </a:p>
        </p:txBody>
      </p:sp>
      <p:sp>
        <p:nvSpPr>
          <p:cNvPr id="1030" name="Rectangle 5"/>
          <p:cNvSpPr>
            <a:spLocks noGrp="1"/>
          </p:cNvSpPr>
          <p:nvPr>
            <p:ph type="body" idx="1"/>
          </p:nvPr>
        </p:nvSpPr>
        <p:spPr>
          <a:xfrm>
            <a:off x="609600" y="1604963"/>
            <a:ext cx="10971213" cy="3975100"/>
          </a:xfrm>
          <a:prstGeom prst="rect">
            <a:avLst/>
          </a:prstGeom>
          <a:noFill/>
          <a:ln w="9525">
            <a:noFill/>
          </a:ln>
        </p:spPr>
        <p:txBody>
          <a:bodyPr lIns="0" tIns="69088" rIns="0" bIns="0"/>
          <a:p>
            <a:pPr lvl="0"/>
            <a:r>
              <a:rPr lang="en-GB" altLang="en-US" dirty="0"/>
              <a:t>Click to edit the outline text format</a:t>
            </a:r>
            <a:endParaRPr lang="en-GB" altLang="en-US" dirty="0"/>
          </a:p>
          <a:p>
            <a:pPr lvl="1"/>
            <a:r>
              <a:rPr lang="en-GB" altLang="en-US" dirty="0"/>
              <a:t>Second Outline Level</a:t>
            </a:r>
            <a:endParaRPr lang="en-GB" altLang="en-US" dirty="0"/>
          </a:p>
          <a:p>
            <a:pPr lvl="2"/>
            <a:r>
              <a:rPr lang="en-GB" altLang="en-US" dirty="0"/>
              <a:t>Third Outline Level</a:t>
            </a:r>
            <a:endParaRPr lang="en-GB" altLang="en-US" dirty="0"/>
          </a:p>
          <a:p>
            <a:pPr lvl="3"/>
            <a:r>
              <a:rPr lang="en-GB" altLang="en-US" dirty="0"/>
              <a:t>Fourth Outline Level</a:t>
            </a:r>
            <a:endParaRPr lang="en-GB" altLang="en-US" dirty="0"/>
          </a:p>
          <a:p>
            <a:pPr lvl="4"/>
            <a:r>
              <a:rPr lang="en-GB" altLang="en-US" dirty="0"/>
              <a:t>Fifth Outline Level</a:t>
            </a:r>
            <a:endParaRPr lang="en-GB" altLang="en-US" dirty="0"/>
          </a:p>
          <a:p>
            <a:pPr lvl="4"/>
            <a:r>
              <a:rPr lang="en-GB" altLang="en-US" dirty="0"/>
              <a:t>Sixth Outline Level</a:t>
            </a:r>
            <a:endParaRPr lang="en-GB" altLang="en-US" dirty="0"/>
          </a:p>
          <a:p>
            <a:pPr lvl="4"/>
            <a:r>
              <a:rPr lang="en-GB" altLang="en-US" dirty="0"/>
              <a:t>Seventh Outline Level</a:t>
            </a:r>
            <a:endParaRPr lang="en-GB"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Rectangle 1"/>
          <p:cNvSpPr>
            <a:spLocks noGrp="1"/>
          </p:cNvSpPr>
          <p:nvPr>
            <p:ph type="title"/>
          </p:nvPr>
        </p:nvSpPr>
        <p:spPr>
          <a:xfrm>
            <a:off x="609600" y="274638"/>
            <a:ext cx="10971213" cy="1141412"/>
          </a:xfrm>
          <a:prstGeom prst="rect">
            <a:avLst/>
          </a:prstGeom>
          <a:noFill/>
          <a:ln w="9525">
            <a:noFill/>
          </a:ln>
        </p:spPr>
        <p:txBody>
          <a:bodyPr anchor="ctr" anchorCtr="0"/>
          <a:p>
            <a:pPr lvl="0"/>
            <a:r>
              <a:rPr lang="en-GB" altLang="en-US" dirty="0"/>
              <a:t>Click to edit Master title style</a:t>
            </a:r>
            <a:endParaRPr lang="en-GB" altLang="en-US" dirty="0"/>
          </a:p>
        </p:txBody>
      </p:sp>
      <p:sp>
        <p:nvSpPr>
          <p:cNvPr id="2051" name="Rectangle 2"/>
          <p:cNvSpPr>
            <a:spLocks noGrp="1"/>
          </p:cNvSpPr>
          <p:nvPr>
            <p:ph type="body" idx="1"/>
          </p:nvPr>
        </p:nvSpPr>
        <p:spPr>
          <a:xfrm>
            <a:off x="609600" y="1600200"/>
            <a:ext cx="10971213" cy="4524375"/>
          </a:xfrm>
          <a:prstGeom prst="rect">
            <a:avLst/>
          </a:prstGeom>
          <a:noFill/>
          <a:ln w="9525">
            <a:noFill/>
          </a:ln>
        </p:spPr>
        <p:txBody>
          <a:bodyPr/>
          <a:p>
            <a:pPr lvl="0"/>
            <a:r>
              <a:rPr lang="en-GB" altLang="en-US" dirty="0"/>
              <a:t>Click to edit Master text styles</a:t>
            </a:r>
            <a:endParaRPr lang="en-GB" altLang="en-US" dirty="0"/>
          </a:p>
          <a:p>
            <a:pPr lvl="1"/>
            <a:r>
              <a:rPr lang="en-GB" altLang="en-US" dirty="0"/>
              <a:t>Second level</a:t>
            </a:r>
            <a:endParaRPr lang="en-GB" altLang="en-US" dirty="0"/>
          </a:p>
          <a:p>
            <a:pPr lvl="2"/>
            <a:r>
              <a:rPr lang="en-GB" altLang="en-US" dirty="0"/>
              <a:t>Third level</a:t>
            </a:r>
            <a:endParaRPr lang="en-GB" altLang="en-US" dirty="0"/>
          </a:p>
          <a:p>
            <a:pPr lvl="3"/>
            <a:r>
              <a:rPr lang="en-GB" altLang="en-US" dirty="0"/>
              <a:t>Fourth level</a:t>
            </a:r>
            <a:endParaRPr lang="en-GB" altLang="en-US" dirty="0"/>
          </a:p>
          <a:p>
            <a:pPr lvl="4"/>
            <a:r>
              <a:rPr lang="en-GB" altLang="en-US" dirty="0"/>
              <a:t>Fifth level</a:t>
            </a:r>
            <a:endParaRPr lang="en-GB" altLang="en-US" dirty="0"/>
          </a:p>
        </p:txBody>
      </p:sp>
      <p:sp>
        <p:nvSpPr>
          <p:cNvPr id="2"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2053" name="Text Box 4"/>
          <p:cNvSpPr txBox="1"/>
          <p:nvPr/>
        </p:nvSpPr>
        <p:spPr>
          <a:xfrm>
            <a:off x="4165600" y="6356350"/>
            <a:ext cx="3860800" cy="365125"/>
          </a:xfrm>
          <a:prstGeom prst="rect">
            <a:avLst/>
          </a:prstGeom>
          <a:noFill/>
          <a:ln w="9525">
            <a:noFill/>
          </a:ln>
        </p:spPr>
        <p:txBody>
          <a:bodyPr wrap="none" anchor="ctr" anchorCtr="0"/>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lvl="0" eaLnBrk="1" hangingPunct="1">
              <a:buClr>
                <a:srgbClr val="000000"/>
              </a:buClr>
              <a:buSzPct val="100000"/>
              <a:buNone/>
            </a:pPr>
            <a:fld id="{9A0DB2DC-4C9A-4742-B13C-FB6460FD3503}" type="slidenum">
              <a:rPr lang="en-US" altLang="en-US" dirty="0"/>
            </a:fld>
            <a:endParaRPr lang="en-US"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1"/>
          <p:cNvSpPr>
            <a:spLocks noGrp="1"/>
          </p:cNvSpPr>
          <p:nvPr>
            <p:ph type="subTitle"/>
          </p:nvPr>
        </p:nvSpPr>
        <p:spPr>
          <a:xfrm>
            <a:off x="95250" y="5600700"/>
            <a:ext cx="3168650" cy="1057275"/>
          </a:xfrm>
          <a:solidFill>
            <a:srgbClr val="FFFFFF">
              <a:alpha val="100000"/>
            </a:srgbClr>
          </a:solidFill>
          <a:ln/>
        </p:spPr>
        <p:txBody>
          <a:bodyPr vert="horz" wrap="square" lIns="91440" tIns="45720" rIns="91440" bIns="45720" anchor="t" anchorCtr="0"/>
          <a:lstStyle>
            <a:lvl1pPr marL="0" lvl="0" indent="0" algn="ctr">
              <a:buClr>
                <a:srgbClr val="000000"/>
              </a:buClr>
              <a:buSzPct val="100000"/>
              <a:buFont typeface="Times New Roman" panose="02020603050405020304" pitchFamily="18" charset="0"/>
              <a:buNone/>
              <a:defRPr/>
            </a:lvl1pPr>
            <a:lvl2pPr marL="457200" lvl="1" indent="0" algn="ctr">
              <a:buClr>
                <a:srgbClr val="000000"/>
              </a:buClr>
              <a:buSzPct val="100000"/>
              <a:buFont typeface="Times New Roman" panose="02020603050405020304" pitchFamily="18" charset="0"/>
              <a:buNone/>
              <a:defRPr/>
            </a:lvl2pPr>
            <a:lvl3pPr marL="914400" lvl="2" indent="0" algn="ctr">
              <a:buClr>
                <a:srgbClr val="000000"/>
              </a:buClr>
              <a:buSzPct val="100000"/>
              <a:buFont typeface="Times New Roman" panose="02020603050405020304" pitchFamily="18" charset="0"/>
              <a:buNone/>
              <a:defRPr/>
            </a:lvl3pPr>
            <a:lvl4pPr marL="1371600" lvl="3" indent="0" algn="ctr">
              <a:buClr>
                <a:srgbClr val="000000"/>
              </a:buClr>
              <a:buSzPct val="100000"/>
              <a:buFont typeface="Times New Roman" panose="02020603050405020304" pitchFamily="18" charset="0"/>
              <a:buNone/>
              <a:defRPr/>
            </a:lvl4pPr>
            <a:lvl5pPr marL="1828800" lvl="4" indent="0" algn="ctr">
              <a:buClr>
                <a:srgbClr val="000000"/>
              </a:buClr>
              <a:buSzPct val="100000"/>
              <a:buFont typeface="Times New Roman" panose="02020603050405020304" pitchFamily="18" charset="0"/>
              <a:buNone/>
              <a:defRPr/>
            </a:lvl5pPr>
          </a:lstStyle>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Times New Roman" panose="02020603050405020304" pitchFamily="18" charset="0"/>
                <a:cs typeface="Times New Roman" panose="02020603050405020304" pitchFamily="18" charset="0"/>
              </a:rPr>
              <a:t>PRESENTED</a:t>
            </a:r>
            <a:endParaRPr lang="en-US" altLang="en-US" sz="2400" b="1" dirty="0">
              <a:solidFill>
                <a:schemeClr val="tx1"/>
              </a:solidFill>
              <a:latin typeface="Times New Roman" panose="02020603050405020304" pitchFamily="18" charset="0"/>
              <a:cs typeface="Times New Roman" panose="02020603050405020304" pitchFamily="18"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Times New Roman" panose="02020603050405020304" pitchFamily="18" charset="0"/>
                <a:cs typeface="Times New Roman" panose="02020603050405020304" pitchFamily="18" charset="0"/>
              </a:rPr>
              <a:t>Devipriya.P</a:t>
            </a:r>
            <a:endParaRPr lang="en-US" altLang="en-US" sz="2400" b="1" dirty="0">
              <a:solidFill>
                <a:schemeClr val="tx1"/>
              </a:solidFill>
              <a:latin typeface="Times New Roman" panose="02020603050405020304" pitchFamily="18" charset="0"/>
              <a:cs typeface="Times New Roman" panose="02020603050405020304" pitchFamily="18"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Times New Roman" panose="02020603050405020304" pitchFamily="18" charset="0"/>
                <a:cs typeface="Times New Roman" panose="02020603050405020304" pitchFamily="18" charset="0"/>
              </a:rPr>
              <a:t>2303811710422024</a:t>
            </a:r>
            <a:endParaRPr lang="en-US" altLang="en-US" sz="1800" dirty="0">
              <a:solidFill>
                <a:srgbClr val="8B8B8B"/>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4099" name="Rectangle 2"/>
          <p:cNvSpPr/>
          <p:nvPr/>
        </p:nvSpPr>
        <p:spPr>
          <a:xfrm>
            <a:off x="1679575" y="-1684337"/>
            <a:ext cx="3543300" cy="3514725"/>
          </a:xfrm>
          <a:prstGeom prst="rect">
            <a:avLst/>
          </a:prstGeom>
          <a:noFill/>
          <a:ln w="9525">
            <a:noFill/>
          </a:ln>
        </p:spPr>
        <p:txBody>
          <a:bodyPr wrap="none" anchor="ctr" anchorCtr="0"/>
          <a:p>
            <a:pPr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pic>
        <p:nvPicPr>
          <p:cNvPr id="4100" name="Picture 3"/>
          <p:cNvPicPr>
            <a:picLocks noChangeAspect="1"/>
          </p:cNvPicPr>
          <p:nvPr/>
        </p:nvPicPr>
        <p:blipFill>
          <a:blip r:embed="rId1"/>
          <a:stretch>
            <a:fillRect/>
          </a:stretch>
        </p:blipFill>
        <p:spPr>
          <a:xfrm>
            <a:off x="187325" y="73025"/>
            <a:ext cx="1066800" cy="1057275"/>
          </a:xfrm>
          <a:prstGeom prst="rect">
            <a:avLst/>
          </a:prstGeom>
          <a:noFill/>
          <a:ln w="9525">
            <a:noFill/>
          </a:ln>
        </p:spPr>
      </p:pic>
      <p:sp>
        <p:nvSpPr>
          <p:cNvPr id="4101" name="Rectangle 4"/>
          <p:cNvSpPr/>
          <p:nvPr/>
        </p:nvSpPr>
        <p:spPr>
          <a:xfrm>
            <a:off x="1382713" y="236538"/>
            <a:ext cx="9424987" cy="950595"/>
          </a:xfrm>
          <a:prstGeom prst="rect">
            <a:avLst/>
          </a:prstGeom>
          <a:noFill/>
          <a:ln w="9525">
            <a:noFill/>
          </a:ln>
        </p:spPr>
        <p:txBody>
          <a:bodyPr lIns="90000" tIns="45000" rIns="90000" bIns="45000">
            <a:spAutoFit/>
          </a:bodyPr>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Times New Roman" panose="02020603050405020304" pitchFamily="18" charset="0"/>
                <a:cs typeface="Times New Roman" panose="02020603050405020304" pitchFamily="18" charset="0"/>
              </a:rPr>
              <a:t>K.RAMAKRISHNAN COLLEGE OF TECHNOLOGY</a:t>
            </a:r>
            <a:endParaRPr lang="en-US" altLang="en-US" sz="2800" b="1" dirty="0">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Times New Roman" panose="02020603050405020304" pitchFamily="18" charset="0"/>
                <a:cs typeface="Times New Roman" panose="02020603050405020304" pitchFamily="18" charset="0"/>
              </a:rPr>
              <a:t>(AUTONOMOUS), TRICHY.</a:t>
            </a:r>
            <a:endParaRPr lang="en-US" altLang="en-US" sz="2800" b="1" dirty="0">
              <a:solidFill>
                <a:srgbClr val="0000FF"/>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4102" name="Picture 5"/>
          <p:cNvPicPr>
            <a:picLocks noChangeAspect="1"/>
          </p:cNvPicPr>
          <p:nvPr/>
        </p:nvPicPr>
        <p:blipFill>
          <a:blip r:embed="rId2"/>
          <a:stretch>
            <a:fillRect/>
          </a:stretch>
        </p:blipFill>
        <p:spPr>
          <a:xfrm>
            <a:off x="10866438" y="160338"/>
            <a:ext cx="1154112" cy="1103312"/>
          </a:xfrm>
          <a:prstGeom prst="rect">
            <a:avLst/>
          </a:prstGeom>
          <a:noFill/>
          <a:ln w="9525">
            <a:noFill/>
          </a:ln>
        </p:spPr>
      </p:pic>
      <p:sp>
        <p:nvSpPr>
          <p:cNvPr id="2" name="Rectangle 1"/>
          <p:cNvSpPr txBox="1">
            <a:spLocks noChangeArrowheads="1"/>
          </p:cNvSpPr>
          <p:nvPr/>
        </p:nvSpPr>
        <p:spPr bwMode="auto">
          <a:xfrm>
            <a:off x="8450580" y="5469255"/>
            <a:ext cx="3528060"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a:lstStyle>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SUPERVISOR</a:t>
            </a:r>
            <a:endParaRPr kumimoji="0"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Mr. M. Saravanan, M.E.,</a:t>
            </a:r>
            <a:endParaRPr kumimoji="0"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AP/CSE.</a:t>
            </a:r>
            <a:endParaRPr kumimoji="0" lang="en-US" altLang="en-US" sz="1800" b="0" i="0" u="none" strike="noStrike" kern="0" cap="none" spc="0" normalizeH="0" baseline="0" noProof="0" dirty="0">
              <a:ln>
                <a:noFill/>
              </a:ln>
              <a:solidFill>
                <a:srgbClr val="8B8B8B"/>
              </a:solidFill>
              <a:effectLst/>
              <a:uLnTx/>
              <a:uFillTx/>
              <a:latin typeface="Times New Roman" panose="02020603050405020304" pitchFamily="18" charset="0"/>
              <a:ea typeface="+mn-ea"/>
              <a:cs typeface="Times New Roman" panose="02020603050405020304" pitchFamily="18" charset="0"/>
            </a:endParaRPr>
          </a:p>
        </p:txBody>
      </p:sp>
      <p:sp>
        <p:nvSpPr>
          <p:cNvPr id="4104" name="TextBox 3"/>
          <p:cNvSpPr txBox="1"/>
          <p:nvPr/>
        </p:nvSpPr>
        <p:spPr>
          <a:xfrm>
            <a:off x="3048000" y="2980055"/>
            <a:ext cx="6546850" cy="706755"/>
          </a:xfrm>
          <a:prstGeom prst="rect">
            <a:avLst/>
          </a:prstGeom>
          <a:noFill/>
          <a:ln w="9525">
            <a:noFill/>
          </a:ln>
        </p:spPr>
        <p:txBody>
          <a:bodyPr wrap="square">
            <a:spAutoFit/>
          </a:bodyPr>
          <a:p>
            <a:pPr algn="ctr" defTabSz="457200" eaLnBrk="1" hangingPunct="1">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b="1" dirty="0">
                <a:latin typeface="Times New Roman" panose="02020603050405020304" pitchFamily="18" charset="0"/>
                <a:cs typeface="Times New Roman" panose="02020603050405020304" pitchFamily="18" charset="0"/>
              </a:rPr>
              <a:t>PASSWORD GENERATOR</a:t>
            </a:r>
            <a:endParaRPr lang="en-US" altLang="en-US" sz="3200" dirty="0">
              <a:solidFill>
                <a:srgbClr val="8B8B8B"/>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39850" y="259715"/>
            <a:ext cx="9542145" cy="834390"/>
          </a:xfrm>
        </p:spPr>
        <p:txBody>
          <a:bodyPr/>
          <a:p>
            <a:pPr algn="ctr"/>
            <a:r>
              <a:rPr lang="en-US" altLang="en-US" sz="3200" b="1" dirty="0">
                <a:cs typeface="Arial" panose="020B0604020202020204" pitchFamily="34" charset="0"/>
                <a:sym typeface="+mn-ea"/>
              </a:rPr>
              <a:t>LIST OF MODULES</a:t>
            </a:r>
            <a:endParaRPr lang="en-US" sz="3200"/>
          </a:p>
        </p:txBody>
      </p:sp>
      <p:sp>
        <p:nvSpPr>
          <p:cNvPr id="3" name="Content Placeholder 2"/>
          <p:cNvSpPr>
            <a:spLocks noGrp="1"/>
          </p:cNvSpPr>
          <p:nvPr>
            <p:ph idx="1"/>
          </p:nvPr>
        </p:nvSpPr>
        <p:spPr>
          <a:xfrm>
            <a:off x="609600" y="1470660"/>
            <a:ext cx="10971530" cy="4921885"/>
          </a:xfrm>
        </p:spPr>
        <p:txBody>
          <a:bodyPr/>
          <a:p>
            <a:pPr marL="0" indent="0">
              <a:buNone/>
            </a:pPr>
            <a:r>
              <a:rPr lang="en-US" altLang="en-US" sz="2000" b="1">
                <a:latin typeface="Times New Roman" panose="02020603050405020304" pitchFamily="18" charset="0"/>
                <a:cs typeface="Times New Roman" panose="02020603050405020304" pitchFamily="18" charset="0"/>
              </a:rPr>
              <a:t>3. Graphical User Interface (GUI) Module</a:t>
            </a:r>
            <a:endParaRPr lang="en-US" altLang="en-US" sz="2000" b="1">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sz="2000">
                <a:latin typeface="Times New Roman" panose="02020603050405020304" pitchFamily="18" charset="0"/>
                <a:cs typeface="Times New Roman" panose="02020603050405020304" pitchFamily="18" charset="0"/>
              </a:rPr>
              <a:t>   This module provides a user-friendly interface for interacting with the password generator. It includes a text field for the user to specify the desired password length,checkbox to allow users to decide whether to include special characters and a button to generate the password. A display area where the generated password is shown. The GUI uses Java Swing components such as JFrame, JTextField, JLabel, JCheckBox, and JButton. The layout ensures the application is intuitive and easy to do.</a:t>
            </a:r>
            <a:endParaRPr lang="en-US" altLang="en-US" sz="200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sz="2000" b="1">
                <a:latin typeface="Times New Roman" panose="02020603050405020304" pitchFamily="18" charset="0"/>
                <a:cs typeface="Times New Roman" panose="02020603050405020304" pitchFamily="18" charset="0"/>
              </a:rPr>
              <a:t>4. Event Handling Module</a:t>
            </a:r>
            <a:endParaRPr lang="en-US" altLang="en-US" sz="2000" b="1">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sz="2000">
                <a:latin typeface="Times New Roman" panose="02020603050405020304" pitchFamily="18" charset="0"/>
                <a:cs typeface="Times New Roman" panose="02020603050405020304" pitchFamily="18" charset="0"/>
              </a:rPr>
              <a:t>   This module manages user interactions with the GUI. It listens for events such as button clicks and processes user inputs accordingly. When the Generate Password button is clicked, it triggers the password generation process.  Displays error messages using a popup dialog (JOptionPane) for invalid inputs</a:t>
            </a:r>
            <a:endParaRPr lang="en-US" altLang="en-US" sz="2000">
              <a:latin typeface="Times New Roman" panose="02020603050405020304" pitchFamily="18" charset="0"/>
              <a:cs typeface="Times New Roman" panose="02020603050405020304" pitchFamily="18" charset="0"/>
            </a:endParaRPr>
          </a:p>
          <a:p>
            <a:pPr marL="0" indent="0">
              <a:buNone/>
            </a:pPr>
            <a:endParaRPr lang="en-US" altLang="en-US" sz="2000">
              <a:latin typeface="Times New Roman" panose="02020603050405020304" pitchFamily="18" charset="0"/>
              <a:cs typeface="Times New Roman" panose="02020603050405020304" pitchFamily="18" charset="0"/>
            </a:endParaRPr>
          </a:p>
          <a:p>
            <a:endParaRPr lang="en-US" altLang="en-US" sz="2000" b="1">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pic>
        <p:nvPicPr>
          <p:cNvPr id="18436" name="Picture 3"/>
          <p:cNvPicPr>
            <a:picLocks noChangeAspect="1"/>
          </p:cNvPicPr>
          <p:nvPr/>
        </p:nvPicPr>
        <p:blipFill>
          <a:blip r:embed="rId1"/>
          <a:stretch>
            <a:fillRect/>
          </a:stretch>
        </p:blipFill>
        <p:spPr>
          <a:xfrm>
            <a:off x="191770" y="285115"/>
            <a:ext cx="1066800" cy="1057275"/>
          </a:xfrm>
          <a:prstGeom prst="rect">
            <a:avLst/>
          </a:prstGeom>
          <a:noFill/>
          <a:ln w="9525">
            <a:noFill/>
          </a:ln>
        </p:spPr>
      </p:pic>
      <p:pic>
        <p:nvPicPr>
          <p:cNvPr id="18437" name="Picture 5"/>
          <p:cNvPicPr>
            <a:picLocks noChangeAspect="1"/>
          </p:cNvPicPr>
          <p:nvPr/>
        </p:nvPicPr>
        <p:blipFill>
          <a:blip r:embed="rId2"/>
          <a:stretch>
            <a:fillRect/>
          </a:stretch>
        </p:blipFill>
        <p:spPr>
          <a:xfrm>
            <a:off x="10776585" y="188595"/>
            <a:ext cx="1154113" cy="1103313"/>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t>MERITS</a:t>
            </a:r>
            <a:endParaRPr lang="en-US" altLang="en-US" sz="3200" b="1" dirty="0">
              <a:ea typeface="Arial" panose="020B0604020202020204" pitchFamily="34" charset="0"/>
            </a:endParaRPr>
          </a:p>
        </p:txBody>
      </p:sp>
      <p:sp>
        <p:nvSpPr>
          <p:cNvPr id="20483" name="Text Box 2"/>
          <p:cNvSpPr txBox="1"/>
          <p:nvPr/>
        </p:nvSpPr>
        <p:spPr>
          <a:xfrm>
            <a:off x="0" y="1163320"/>
            <a:ext cx="12187555" cy="5694680"/>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rPr>
              <a:t>1.User-Friendly Interface:</a:t>
            </a:r>
            <a:r>
              <a:rPr lang="en-US" altLang="en-US" sz="2000">
                <a:latin typeface="Times New Roman" panose="02020603050405020304" pitchFamily="18" charset="0"/>
                <a:cs typeface="Times New Roman" panose="02020603050405020304" pitchFamily="18" charset="0"/>
              </a:rPr>
              <a:t> The intuitive design allows users to easily generate passwords without requiring technical knowledge.</a:t>
            </a:r>
            <a:endParaRPr lang="en-US" altLang="en-US" sz="20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rPr>
              <a:t>2.Customization Options:</a:t>
            </a:r>
            <a:r>
              <a:rPr lang="en-US" altLang="en-US" sz="2000">
                <a:latin typeface="Times New Roman" panose="02020603050405020304" pitchFamily="18" charset="0"/>
                <a:cs typeface="Times New Roman" panose="02020603050405020304" pitchFamily="18" charset="0"/>
              </a:rPr>
              <a:t> Users can specify password length and choose whether to include special characters, catering to different security needs.</a:t>
            </a:r>
            <a:endParaRPr lang="en-US" altLang="en-US" sz="20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rPr>
              <a:t>3.Enhanced Security:</a:t>
            </a:r>
            <a:r>
              <a:rPr lang="en-US" altLang="en-US" sz="2000">
                <a:latin typeface="Times New Roman" panose="02020603050405020304" pitchFamily="18" charset="0"/>
                <a:cs typeface="Times New Roman" panose="02020603050405020304" pitchFamily="18" charset="0"/>
              </a:rPr>
              <a:t> Randomly generated passwords are stronger and more secure than user-created ones, reducing vulnerability to hacking.</a:t>
            </a:r>
            <a:endParaRPr lang="en-US" altLang="en-US" sz="20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rPr>
              <a:t>4.Error Handling:</a:t>
            </a:r>
            <a:r>
              <a:rPr lang="en-US" altLang="en-US" sz="2000">
                <a:latin typeface="Times New Roman" panose="02020603050405020304" pitchFamily="18" charset="0"/>
                <a:cs typeface="Times New Roman" panose="02020603050405020304" pitchFamily="18" charset="0"/>
              </a:rPr>
              <a:t> Input validation prevents errors like negative numbers or non-numeric inputs, ensuring the application works reliably.</a:t>
            </a:r>
            <a:endParaRPr lang="en-US" altLang="en-US" sz="20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rPr>
              <a:t>5.Reusable Logic:</a:t>
            </a:r>
            <a:r>
              <a:rPr lang="en-US" altLang="en-US" sz="2000">
                <a:latin typeface="Times New Roman" panose="02020603050405020304" pitchFamily="18" charset="0"/>
                <a:cs typeface="Times New Roman" panose="02020603050405020304" pitchFamily="18" charset="0"/>
              </a:rPr>
              <a:t> The password generation logic is modular, making it adaptable for integration into other applications or use cases.</a:t>
            </a:r>
            <a:endParaRPr lang="en-US" altLang="en-US" sz="20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rPr>
              <a:t>6.Portability:</a:t>
            </a:r>
            <a:r>
              <a:rPr lang="en-US" altLang="en-US" sz="2000">
                <a:latin typeface="Times New Roman" panose="02020603050405020304" pitchFamily="18" charset="0"/>
                <a:cs typeface="Times New Roman" panose="02020603050405020304" pitchFamily="18" charset="0"/>
              </a:rPr>
              <a:t> Written in Java, the application can run on multiple platforms, enhancing accessibility.</a:t>
            </a:r>
            <a:endParaRPr lang="en-US" altLang="en-US" sz="20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rPr>
              <a:t>7.Convenience:</a:t>
            </a:r>
            <a:r>
              <a:rPr lang="en-US" altLang="en-US" sz="2000">
                <a:latin typeface="Times New Roman" panose="02020603050405020304" pitchFamily="18" charset="0"/>
                <a:cs typeface="Times New Roman" panose="02020603050405020304" pitchFamily="18" charset="0"/>
              </a:rPr>
              <a:t> Eliminates the need for external tools or websites for password generation.</a:t>
            </a:r>
            <a:endParaRPr lang="en-US" altLang="en-US" sz="2000" b="1" dirty="0">
              <a:solidFill>
                <a:schemeClr val="tx1"/>
              </a:solidFill>
              <a:latin typeface="Times New Roman" panose="02020603050405020304" pitchFamily="18" charset="0"/>
              <a:cs typeface="Times New Roman" panose="02020603050405020304" pitchFamily="18" charset="0"/>
            </a:endParaRPr>
          </a:p>
        </p:txBody>
      </p:sp>
      <p:pic>
        <p:nvPicPr>
          <p:cNvPr id="20484"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20485"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t>RESULTS AND DISCUSSION</a:t>
            </a:r>
            <a:endParaRPr lang="en-US" altLang="en-US" sz="3200" b="1" dirty="0"/>
          </a:p>
        </p:txBody>
      </p:sp>
      <p:sp>
        <p:nvSpPr>
          <p:cNvPr id="22531"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22532"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22533"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pic>
        <p:nvPicPr>
          <p:cNvPr id="2" name="Picture 1" descr="Screenshot (118)"/>
          <p:cNvPicPr>
            <a:picLocks noChangeAspect="1"/>
          </p:cNvPicPr>
          <p:nvPr/>
        </p:nvPicPr>
        <p:blipFill>
          <a:blip r:embed="rId3"/>
          <a:stretch>
            <a:fillRect/>
          </a:stretch>
        </p:blipFill>
        <p:spPr>
          <a:xfrm>
            <a:off x="681355" y="1485265"/>
            <a:ext cx="5309870" cy="3644900"/>
          </a:xfrm>
          <a:prstGeom prst="rect">
            <a:avLst/>
          </a:prstGeom>
        </p:spPr>
      </p:pic>
      <p:pic>
        <p:nvPicPr>
          <p:cNvPr id="3" name="Picture 2" descr="Screenshot (119)"/>
          <p:cNvPicPr>
            <a:picLocks noChangeAspect="1"/>
          </p:cNvPicPr>
          <p:nvPr/>
        </p:nvPicPr>
        <p:blipFill>
          <a:blip r:embed="rId4"/>
          <a:stretch>
            <a:fillRect/>
          </a:stretch>
        </p:blipFill>
        <p:spPr>
          <a:xfrm>
            <a:off x="6384290" y="1419860"/>
            <a:ext cx="5145405" cy="3710305"/>
          </a:xfrm>
          <a:prstGeom prst="rect">
            <a:avLst/>
          </a:prstGeom>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12875" y="215265"/>
            <a:ext cx="9363075" cy="817245"/>
          </a:xfrm>
        </p:spPr>
        <p:txBody>
          <a:bodyPr/>
          <a:p>
            <a:pPr algn="ctr"/>
            <a:r>
              <a:rPr lang="en-US" altLang="en-US" sz="3200" b="1" dirty="0">
                <a:sym typeface="+mn-ea"/>
              </a:rPr>
              <a:t>RESULTS AND DISCUSSION</a:t>
            </a:r>
            <a:endParaRPr lang="en-US" sz="3200"/>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pic>
        <p:nvPicPr>
          <p:cNvPr id="22532" name="Picture 3"/>
          <p:cNvPicPr>
            <a:picLocks noChangeAspect="1"/>
          </p:cNvPicPr>
          <p:nvPr/>
        </p:nvPicPr>
        <p:blipFill>
          <a:blip r:embed="rId1"/>
          <a:stretch>
            <a:fillRect/>
          </a:stretch>
        </p:blipFill>
        <p:spPr>
          <a:xfrm>
            <a:off x="191770" y="255270"/>
            <a:ext cx="1066800" cy="1057275"/>
          </a:xfrm>
          <a:prstGeom prst="rect">
            <a:avLst/>
          </a:prstGeom>
          <a:noFill/>
          <a:ln w="9525">
            <a:noFill/>
          </a:ln>
        </p:spPr>
      </p:pic>
      <p:pic>
        <p:nvPicPr>
          <p:cNvPr id="22533" name="Picture 5"/>
          <p:cNvPicPr>
            <a:picLocks noChangeAspect="1"/>
          </p:cNvPicPr>
          <p:nvPr/>
        </p:nvPicPr>
        <p:blipFill>
          <a:blip r:embed="rId2"/>
          <a:stretch>
            <a:fillRect/>
          </a:stretch>
        </p:blipFill>
        <p:spPr>
          <a:xfrm>
            <a:off x="10776585" y="226695"/>
            <a:ext cx="1154113" cy="1103313"/>
          </a:xfrm>
          <a:prstGeom prst="rect">
            <a:avLst/>
          </a:prstGeom>
          <a:noFill/>
          <a:ln w="9525">
            <a:noFill/>
          </a:ln>
        </p:spPr>
      </p:pic>
      <p:pic>
        <p:nvPicPr>
          <p:cNvPr id="7" name="Content Placeholder 6" descr="Screenshot (120)"/>
          <p:cNvPicPr>
            <a:picLocks noChangeAspect="1"/>
          </p:cNvPicPr>
          <p:nvPr>
            <p:ph idx="1"/>
          </p:nvPr>
        </p:nvPicPr>
        <p:blipFill>
          <a:blip r:embed="rId3"/>
          <a:stretch>
            <a:fillRect/>
          </a:stretch>
        </p:blipFill>
        <p:spPr>
          <a:xfrm>
            <a:off x="3359785" y="1751965"/>
            <a:ext cx="6164580" cy="4079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1"/>
          <p:cNvSpPr>
            <a:spLocks noGrp="1"/>
          </p:cNvSpPr>
          <p:nvPr>
            <p:ph type="title"/>
          </p:nvPr>
        </p:nvSpPr>
        <p:spPr>
          <a:xfrm>
            <a:off x="1774825" y="2492375"/>
            <a:ext cx="8229600" cy="760413"/>
          </a:xfrm>
          <a:ln/>
        </p:spPr>
        <p:txBody>
          <a:bodyPr vert="horz" wrap="square" lIns="91440" tIns="45720" rIns="91440" bIns="45720" anchor="ctr" anchorCtr="0"/>
          <a:p>
            <a:pPr algn="ctr" eaLnBrk="1" hangingPunct="1">
              <a:lnSpc>
                <a:spcPct val="150000"/>
              </a:lnSpc>
            </a:pPr>
            <a:r>
              <a:rPr lang="en-US" altLang="en-US" sz="4800" b="1" dirty="0"/>
              <a:t>QUERIES ?</a:t>
            </a:r>
            <a:endParaRPr lang="en-US" altLang="en-US" sz="4800" b="1"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1"/>
          <p:cNvSpPr>
            <a:spLocks noGrp="1"/>
          </p:cNvSpPr>
          <p:nvPr>
            <p:ph type="title"/>
          </p:nvPr>
        </p:nvSpPr>
        <p:spPr>
          <a:xfrm>
            <a:off x="1981200" y="190500"/>
            <a:ext cx="8229600" cy="758825"/>
          </a:xfrm>
          <a:ln/>
        </p:spPr>
        <p:txBody>
          <a:bodyPr vert="horz" wrap="square" lIns="91440" tIns="45720" rIns="91440" bIns="45720" anchor="ctr" anchorCtr="0"/>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PRESENTATION OVERVIEW</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6147" name="Text Box 2"/>
          <p:cNvSpPr txBox="1"/>
          <p:nvPr/>
        </p:nvSpPr>
        <p:spPr>
          <a:xfrm>
            <a:off x="623888" y="1412875"/>
            <a:ext cx="11187112" cy="5040313"/>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Objective</a:t>
            </a:r>
            <a:endParaRPr lang="en-US" altLang="en-US" sz="2400" b="1" dirty="0">
              <a:latin typeface="Times New Roman" panose="02020603050405020304" pitchFamily="18" charset="0"/>
              <a:cs typeface="Times New Roman" panose="02020603050405020304" pitchFamily="18"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Project Introduction</a:t>
            </a:r>
            <a:endParaRPr lang="en-US" altLang="en-US" sz="2400" b="1" dirty="0">
              <a:latin typeface="Times New Roman" panose="02020603050405020304" pitchFamily="18" charset="0"/>
              <a:cs typeface="Times New Roman" panose="02020603050405020304" pitchFamily="18"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Problem Statement</a:t>
            </a:r>
            <a:endParaRPr lang="en-US" altLang="en-US" sz="2400" b="1" dirty="0">
              <a:latin typeface="Times New Roman" panose="02020603050405020304" pitchFamily="18" charset="0"/>
              <a:cs typeface="Times New Roman" panose="02020603050405020304" pitchFamily="18"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Methodologies (Programming concepts relevant to problem statement)</a:t>
            </a:r>
            <a:endParaRPr lang="en-US" altLang="en-US" sz="2400" b="1" dirty="0">
              <a:latin typeface="Times New Roman" panose="02020603050405020304" pitchFamily="18" charset="0"/>
              <a:cs typeface="Times New Roman" panose="02020603050405020304" pitchFamily="18"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Times New Roman" panose="02020603050405020304" pitchFamily="18" charset="0"/>
                <a:cs typeface="Times New Roman" panose="02020603050405020304" pitchFamily="18" charset="0"/>
              </a:rPr>
              <a:t>Architecture of the proposed system </a:t>
            </a:r>
            <a:endParaRPr lang="en-US" altLang="en-US" sz="2400" b="1" dirty="0">
              <a:solidFill>
                <a:schemeClr val="tx1"/>
              </a:solidFill>
              <a:latin typeface="Times New Roman" panose="02020603050405020304" pitchFamily="18" charset="0"/>
              <a:cs typeface="Times New Roman" panose="02020603050405020304" pitchFamily="18"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List of Modules</a:t>
            </a:r>
            <a:endParaRPr lang="en-US" altLang="en-US" sz="2400" b="1" dirty="0">
              <a:latin typeface="Times New Roman" panose="02020603050405020304" pitchFamily="18" charset="0"/>
              <a:cs typeface="Times New Roman" panose="02020603050405020304" pitchFamily="18"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Times New Roman" panose="02020603050405020304" pitchFamily="18" charset="0"/>
                <a:cs typeface="Times New Roman" panose="02020603050405020304" pitchFamily="18" charset="0"/>
              </a:rPr>
              <a:t>M</a:t>
            </a:r>
            <a:r>
              <a:rPr lang="en-US" altLang="en-US" sz="2400" b="1" dirty="0">
                <a:solidFill>
                  <a:schemeClr val="tx1"/>
                </a:solidFill>
                <a:latin typeface="Times New Roman" panose="02020603050405020304" pitchFamily="18" charset="0"/>
                <a:cs typeface="Times New Roman" panose="02020603050405020304" pitchFamily="18" charset="0"/>
                <a:sym typeface="+mn-ea"/>
              </a:rPr>
              <a:t>Results </a:t>
            </a:r>
            <a:r>
              <a:rPr lang="en-US" altLang="en-US" sz="2400" b="1" dirty="0">
                <a:solidFill>
                  <a:schemeClr val="tx1"/>
                </a:solidFill>
                <a:latin typeface="Times New Roman" panose="02020603050405020304" pitchFamily="18" charset="0"/>
                <a:cs typeface="Times New Roman" panose="02020603050405020304" pitchFamily="18" charset="0"/>
              </a:rPr>
              <a:t>erits </a:t>
            </a:r>
            <a:endParaRPr lang="en-US" altLang="en-US" sz="2400" b="1" dirty="0">
              <a:solidFill>
                <a:schemeClr val="tx1"/>
              </a:solidFill>
              <a:latin typeface="Times New Roman" panose="02020603050405020304" pitchFamily="18" charset="0"/>
              <a:cs typeface="Times New Roman" panose="02020603050405020304" pitchFamily="18"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Times New Roman" panose="02020603050405020304" pitchFamily="18" charset="0"/>
                <a:cs typeface="Times New Roman" panose="02020603050405020304" pitchFamily="18" charset="0"/>
              </a:rPr>
              <a:t>and Discussion</a:t>
            </a:r>
            <a:endParaRPr lang="en-US" altLang="en-US" sz="2400" b="1" dirty="0">
              <a:solidFill>
                <a:schemeClr val="tx1"/>
              </a:solidFill>
              <a:latin typeface="Times New Roman" panose="02020603050405020304" pitchFamily="18" charset="0"/>
              <a:cs typeface="Times New Roman" panose="02020603050405020304" pitchFamily="18"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Times New Roman" panose="02020603050405020304" pitchFamily="18" charset="0"/>
                <a:cs typeface="Times New Roman" panose="02020603050405020304" pitchFamily="18" charset="0"/>
              </a:rPr>
              <a:t>Queries</a:t>
            </a:r>
            <a:endParaRPr lang="en-US" altLang="en-US" sz="2800" b="1" dirty="0">
              <a:solidFill>
                <a:schemeClr val="tx1"/>
              </a:solidFill>
              <a:latin typeface="Times New Roman" panose="02020603050405020304" pitchFamily="18" charset="0"/>
              <a:cs typeface="Times New Roman" panose="02020603050405020304" pitchFamily="18" charset="0"/>
            </a:endParaRPr>
          </a:p>
        </p:txBody>
      </p:sp>
      <p:pic>
        <p:nvPicPr>
          <p:cNvPr id="6148"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6149"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OBJECTIVE</a:t>
            </a:r>
            <a:endParaRPr lang="en-US" altLang="en-US" sz="3200" b="1" dirty="0">
              <a:ea typeface="Arial" panose="020B0604020202020204" pitchFamily="34" charset="0"/>
            </a:endParaRPr>
          </a:p>
        </p:txBody>
      </p:sp>
      <p:sp>
        <p:nvSpPr>
          <p:cNvPr id="8195"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514350" lvl="0" indent="-285750" algn="l" rtl="0">
              <a:lnSpc>
                <a:spcPct val="125000"/>
              </a:lnSpc>
              <a:spcBef>
                <a:spcPts val="0"/>
              </a:spcBef>
              <a:spcAft>
                <a:spcPts val="0"/>
              </a:spcAft>
              <a:buSzPts val="1800"/>
              <a:buFont typeface="Wingdings" panose="05000000000000000000" charset="0"/>
              <a:buChar char="Ø"/>
            </a:pPr>
            <a:r>
              <a:rPr sz="2800">
                <a:solidFill>
                  <a:schemeClr val="tx1"/>
                </a:solidFill>
                <a:latin typeface="Times New Roman" panose="02020603050405020304" pitchFamily="18" charset="0"/>
                <a:cs typeface="Times New Roman" panose="02020603050405020304" pitchFamily="18" charset="0"/>
                <a:sym typeface="+mn-ea"/>
              </a:rPr>
              <a:t>The objective for your "password generator" project in Java could be to create a secure and customizable tool that can generate strong and random passwords for users. </a:t>
            </a:r>
            <a:endParaRPr sz="2800">
              <a:solidFill>
                <a:schemeClr val="tx1"/>
              </a:solidFill>
              <a:latin typeface="Times New Roman" panose="02020603050405020304" pitchFamily="18" charset="0"/>
              <a:cs typeface="Times New Roman" panose="02020603050405020304" pitchFamily="18" charset="0"/>
            </a:endParaRPr>
          </a:p>
          <a:p>
            <a:pPr marL="514350" lvl="0" indent="-285750" algn="l" rtl="0">
              <a:lnSpc>
                <a:spcPct val="125000"/>
              </a:lnSpc>
              <a:spcBef>
                <a:spcPts val="0"/>
              </a:spcBef>
              <a:spcAft>
                <a:spcPts val="0"/>
              </a:spcAft>
              <a:buSzPts val="1800"/>
              <a:buFont typeface="Wingdings" panose="05000000000000000000" charset="0"/>
              <a:buChar char="Ø"/>
            </a:pPr>
            <a:r>
              <a:rPr sz="2800">
                <a:solidFill>
                  <a:schemeClr val="tx1"/>
                </a:solidFill>
                <a:latin typeface="Times New Roman" panose="02020603050405020304" pitchFamily="18" charset="0"/>
                <a:cs typeface="Times New Roman" panose="02020603050405020304" pitchFamily="18" charset="0"/>
                <a:sym typeface="+mn-ea"/>
              </a:rPr>
              <a:t>This project aims to enhance cybersecurity by providing users with a tool to generate unique and complex passwords that are difficult to crack, thus improving the security of their online accounts and sensitive information</a:t>
            </a:r>
            <a:r>
              <a:rPr sz="3000">
                <a:solidFill>
                  <a:schemeClr val="tx1"/>
                </a:solidFill>
                <a:latin typeface="Times New Roman" panose="02020603050405020304" pitchFamily="18" charset="0"/>
                <a:cs typeface="Times New Roman" panose="02020603050405020304" pitchFamily="18" charset="0"/>
                <a:sym typeface="+mn-ea"/>
              </a:rPr>
              <a:t>.</a:t>
            </a:r>
            <a:endParaRPr lang="en-US" altLang="en-US" sz="3000" b="1" dirty="0">
              <a:solidFill>
                <a:schemeClr val="tx1"/>
              </a:solidFill>
              <a:latin typeface="Arial" panose="020B0604020202020204" pitchFamily="34" charset="0"/>
            </a:endParaRPr>
          </a:p>
        </p:txBody>
      </p:sp>
      <p:pic>
        <p:nvPicPr>
          <p:cNvPr id="8196"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8197"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PROJECT INTRODUCTION</a:t>
            </a:r>
            <a:endParaRPr lang="en-US" altLang="en-US" sz="3200" b="1" dirty="0">
              <a:ea typeface="Arial" panose="020B0604020202020204" pitchFamily="34" charset="0"/>
            </a:endParaRPr>
          </a:p>
        </p:txBody>
      </p:sp>
      <p:sp>
        <p:nvSpPr>
          <p:cNvPr id="10243"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nSpc>
                <a:spcPct val="150000"/>
              </a:lnSpc>
              <a:buFont typeface="Wingdings" panose="05000000000000000000" charset="0"/>
              <a:buChar char="Ø"/>
            </a:pPr>
            <a:r>
              <a:rPr lang="en-US" altLang="en-US" sz="2800">
                <a:latin typeface="Times New Roman" panose="02020603050405020304" pitchFamily="18" charset="0"/>
                <a:cs typeface="Times New Roman" panose="02020603050405020304" pitchFamily="18" charset="0"/>
                <a:sym typeface="+mn-ea"/>
              </a:rPr>
              <a:t>The Password Generator project aims to simplify this process by providing a reliable and user-friendly tool for creating strong, random passwords. </a:t>
            </a:r>
            <a:endParaRPr lang="en-US" altLang="en-US" sz="28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altLang="en-US" sz="2800">
                <a:latin typeface="Times New Roman" panose="02020603050405020304" pitchFamily="18" charset="0"/>
                <a:cs typeface="Times New Roman" panose="02020603050405020304" pitchFamily="18" charset="0"/>
                <a:sym typeface="+mn-ea"/>
              </a:rPr>
              <a:t>Built using Java, the application allows users to specify the desired length and customize the inclusion of special characters. </a:t>
            </a:r>
            <a:endParaRPr lang="en-US" altLang="en-US" sz="28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altLang="en-US" sz="2800">
                <a:latin typeface="Times New Roman" panose="02020603050405020304" pitchFamily="18" charset="0"/>
                <a:cs typeface="Times New Roman" panose="02020603050405020304" pitchFamily="18" charset="0"/>
                <a:sym typeface="+mn-ea"/>
              </a:rPr>
              <a:t>By ensuring a mix of uppercase letters, lowercase letters, digits, and optional special symbols, the generated passwords are both secure and adaptable to various requirements.</a:t>
            </a:r>
            <a:endParaRPr lang="en-US" altLang="en-US" sz="2800" b="1" dirty="0">
              <a:solidFill>
                <a:schemeClr val="tx1"/>
              </a:solidFill>
              <a:latin typeface="Arial" panose="020B0604020202020204" pitchFamily="34" charset="0"/>
            </a:endParaRPr>
          </a:p>
        </p:txBody>
      </p:sp>
      <p:pic>
        <p:nvPicPr>
          <p:cNvPr id="10244"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0245"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PROBLEM STATEMENT</a:t>
            </a:r>
            <a:endParaRPr lang="en-US" altLang="en-US" sz="3200" b="1" dirty="0">
              <a:ea typeface="Arial" panose="020B0604020202020204" pitchFamily="34" charset="0"/>
            </a:endParaRPr>
          </a:p>
        </p:txBody>
      </p:sp>
      <p:sp>
        <p:nvSpPr>
          <p:cNvPr id="12291" name="Text Box 2"/>
          <p:cNvSpPr txBox="1"/>
          <p:nvPr/>
        </p:nvSpPr>
        <p:spPr>
          <a:xfrm>
            <a:off x="-24765"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a:latin typeface="Times New Roman" panose="02020603050405020304" pitchFamily="18" charset="0"/>
                <a:cs typeface="Times New Roman" panose="02020603050405020304" pitchFamily="18" charset="0"/>
              </a:rPr>
              <a:t>The task is to create a Java-based GUI application for generating secure passwords. Users can specify the password length and choose to include special characters via a checkbox. </a:t>
            </a:r>
            <a:endParaRPr lang="en-US" altLang="en-US" sz="2400">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a:latin typeface="Times New Roman" panose="02020603050405020304" pitchFamily="18" charset="0"/>
                <a:cs typeface="Times New Roman" panose="02020603050405020304" pitchFamily="18" charset="0"/>
              </a:rPr>
              <a:t>The generated password will be displayed in a non-editable text field. The application validates user input to ensure the length is a positive number and provides error messages for invalid entries. </a:t>
            </a:r>
            <a:endParaRPr lang="en-US" altLang="en-US" sz="2400">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a:latin typeface="Times New Roman" panose="02020603050405020304" pitchFamily="18" charset="0"/>
                <a:cs typeface="Times New Roman" panose="02020603050405020304" pitchFamily="18" charset="0"/>
              </a:rPr>
              <a:t>It features a user-friendly design with labels, text fields, a checkbox, and a button, offering a simple way to create customizable, secure passwords.</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2292"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2293"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METHODOLOGIES</a:t>
            </a:r>
            <a:endParaRPr lang="en-US" altLang="en-US" sz="3200" b="1" dirty="0">
              <a:ea typeface="Arial" panose="020B0604020202020204" pitchFamily="34" charset="0"/>
            </a:endParaRPr>
          </a:p>
        </p:txBody>
      </p:sp>
      <p:sp>
        <p:nvSpPr>
          <p:cNvPr id="14339"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rPr>
              <a:t>1.Event-Driven Programming:</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a:latin typeface="Times New Roman" panose="02020603050405020304" pitchFamily="18" charset="0"/>
                <a:cs typeface="Times New Roman" panose="02020603050405020304" pitchFamily="18" charset="0"/>
              </a:rPr>
              <a:t>   The application uses Java Swing to handle user interactions, such as button clicks and checkbox selections, through event listeners.</a:t>
            </a: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rPr>
              <a:t>2. Object-Oriented Programming (OOP): </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a:latin typeface="Times New Roman" panose="02020603050405020304" pitchFamily="18" charset="0"/>
                <a:cs typeface="Times New Roman" panose="02020603050405020304" pitchFamily="18" charset="0"/>
              </a:rPr>
              <a:t>   The application is structured using OOP principles, encapsulating the GUI and functionality within the `PasswordGeneratorGUI` class.</a:t>
            </a: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rPr>
              <a:t>3.Graphical User Interface (GUI) Design:  </a:t>
            </a: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a:latin typeface="Times New Roman" panose="02020603050405020304" pitchFamily="18" charset="0"/>
                <a:cs typeface="Times New Roman" panose="02020603050405020304" pitchFamily="18" charset="0"/>
              </a:rPr>
              <a:t>   Java Swing is employed to design an interactive and user-friendly GUI, integrating components like JLabel, JTextField, JButton, and JCheckBox.</a:t>
            </a: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sym typeface="+mn-ea"/>
              </a:rPr>
              <a:t>4.Input Validation: </a:t>
            </a:r>
            <a:r>
              <a:rPr lang="en-US" altLang="en-US" sz="2000">
                <a:latin typeface="Times New Roman" panose="02020603050405020304" pitchFamily="18" charset="0"/>
                <a:cs typeface="Times New Roman" panose="02020603050405020304" pitchFamily="18" charset="0"/>
                <a:sym typeface="+mn-ea"/>
              </a:rPr>
              <a:t> </a:t>
            </a: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a:latin typeface="Times New Roman" panose="02020603050405020304" pitchFamily="18" charset="0"/>
                <a:cs typeface="Times New Roman" panose="02020603050405020304" pitchFamily="18" charset="0"/>
                <a:sym typeface="+mn-ea"/>
              </a:rPr>
              <a:t>   The application includes mechanisms to validate user input, ensuring the password length is a positive integer and handling errors gracefully.</a:t>
            </a: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p:txBody>
      </p:sp>
      <p:pic>
        <p:nvPicPr>
          <p:cNvPr id="14340"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4341"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74470" y="308610"/>
            <a:ext cx="9288780" cy="892810"/>
          </a:xfrm>
        </p:spPr>
        <p:txBody>
          <a:bodyPr/>
          <a:p>
            <a:pPr algn="ctr"/>
            <a:r>
              <a:rPr lang="en-US" altLang="en-US" sz="3200" b="1" dirty="0">
                <a:cs typeface="Arial" panose="020B0604020202020204" pitchFamily="34" charset="0"/>
                <a:sym typeface="+mn-ea"/>
              </a:rPr>
              <a:t>METHODOLOGIES</a:t>
            </a:r>
            <a:endParaRPr lang="en-US" sz="3200"/>
          </a:p>
        </p:txBody>
      </p:sp>
      <p:sp>
        <p:nvSpPr>
          <p:cNvPr id="3" name="Content Placeholder 2"/>
          <p:cNvSpPr>
            <a:spLocks noGrp="1"/>
          </p:cNvSpPr>
          <p:nvPr>
            <p:ph idx="1"/>
          </p:nvPr>
        </p:nvSpPr>
        <p:spPr>
          <a:xfrm>
            <a:off x="609600" y="1600200"/>
            <a:ext cx="11303000" cy="5100955"/>
          </a:xfrm>
        </p:spPr>
        <p:txBody>
          <a:bodyPr/>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sym typeface="+mn-ea"/>
              </a:rPr>
              <a:t>5.Randomization Algorithm:  </a:t>
            </a:r>
            <a:endParaRPr lang="en-US" altLang="en-US" sz="2000" b="1">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a:latin typeface="Times New Roman" panose="02020603050405020304" pitchFamily="18" charset="0"/>
                <a:cs typeface="Times New Roman" panose="02020603050405020304" pitchFamily="18" charset="0"/>
                <a:sym typeface="+mn-ea"/>
              </a:rPr>
              <a:t>   The password generation logic utilizes Java's `Random` class to create a randomized and secure sequence of characters.</a:t>
            </a: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sym typeface="+mn-ea"/>
              </a:rPr>
              <a:t>6.Component Integration:  </a:t>
            </a: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a:latin typeface="Times New Roman" panose="02020603050405020304" pitchFamily="18" charset="0"/>
                <a:cs typeface="Times New Roman" panose="02020603050405020304" pitchFamily="18" charset="0"/>
                <a:sym typeface="+mn-ea"/>
              </a:rPr>
              <a:t>   Multiple Swing components are combined into a cohesive application, ensuring proper layout and functionality using a `FlowLayout`.</a:t>
            </a: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sym typeface="+mn-ea"/>
              </a:rPr>
              <a:t>7.String Manipulation:  </a:t>
            </a:r>
            <a:endParaRPr lang="en-US" altLang="en-US" sz="2000" b="1">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a:latin typeface="Times New Roman" panose="02020603050405020304" pitchFamily="18" charset="0"/>
                <a:cs typeface="Times New Roman" panose="02020603050405020304" pitchFamily="18" charset="0"/>
                <a:sym typeface="+mn-ea"/>
              </a:rPr>
              <a:t>   String concatenation and random character selection from predefined sets are used to dynamically generate passwords.</a:t>
            </a:r>
            <a:endParaRPr lang="en-US" altLang="en-US" sz="2000">
              <a:latin typeface="Times New Roman" panose="02020603050405020304" pitchFamily="18" charset="0"/>
              <a:cs typeface="Times New Roman" panose="02020603050405020304" pitchFamily="18" charset="0"/>
              <a:sym typeface="+mn-ea"/>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sym typeface="+mn-ea"/>
              </a:rPr>
              <a:t>8.Modularity: </a:t>
            </a:r>
            <a:r>
              <a:rPr lang="en-US" altLang="en-US" sz="2000">
                <a:latin typeface="Times New Roman" panose="02020603050405020304" pitchFamily="18" charset="0"/>
                <a:cs typeface="Times New Roman" panose="02020603050405020304" pitchFamily="18" charset="0"/>
                <a:sym typeface="+mn-ea"/>
              </a:rPr>
              <a:t> </a:t>
            </a:r>
            <a:endParaRPr lang="en-US" altLang="en-US" sz="20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a:latin typeface="Times New Roman" panose="02020603050405020304" pitchFamily="18" charset="0"/>
                <a:cs typeface="Times New Roman" panose="02020603050405020304" pitchFamily="18" charset="0"/>
                <a:sym typeface="+mn-ea"/>
              </a:rPr>
              <a:t>   The password generation logic is encapsulated in a separate method promoting code reusability and clarity.</a:t>
            </a:r>
            <a:endParaRPr lang="en-US" sz="2000"/>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a:latin typeface="Times New Roman" panose="02020603050405020304" pitchFamily="18" charset="0"/>
              <a:cs typeface="Times New Roman" panose="02020603050405020304" pitchFamily="18" charset="0"/>
            </a:endParaRPr>
          </a:p>
          <a:p>
            <a:endParaRPr lang="en-US" sz="2000"/>
          </a:p>
        </p:txBody>
      </p:sp>
      <p:pic>
        <p:nvPicPr>
          <p:cNvPr id="14340" name="Picture 3"/>
          <p:cNvPicPr>
            <a:picLocks noChangeAspect="1"/>
          </p:cNvPicPr>
          <p:nvPr/>
        </p:nvPicPr>
        <p:blipFill>
          <a:blip r:embed="rId1"/>
          <a:stretch>
            <a:fillRect/>
          </a:stretch>
        </p:blipFill>
        <p:spPr>
          <a:xfrm>
            <a:off x="263525" y="349250"/>
            <a:ext cx="1066800" cy="1057275"/>
          </a:xfrm>
          <a:prstGeom prst="rect">
            <a:avLst/>
          </a:prstGeom>
          <a:noFill/>
          <a:ln w="9525">
            <a:noFill/>
          </a:ln>
        </p:spPr>
      </p:pic>
      <p:pic>
        <p:nvPicPr>
          <p:cNvPr id="14341" name="Picture 5"/>
          <p:cNvPicPr>
            <a:picLocks noChangeAspect="1"/>
          </p:cNvPicPr>
          <p:nvPr/>
        </p:nvPicPr>
        <p:blipFill>
          <a:blip r:embed="rId2"/>
          <a:stretch>
            <a:fillRect/>
          </a:stretch>
        </p:blipFill>
        <p:spPr>
          <a:xfrm>
            <a:off x="10704830" y="299720"/>
            <a:ext cx="1154113" cy="1103313"/>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t>ARCHITECTURE OF THE PROPOSED SYSTEM </a:t>
            </a:r>
            <a:endParaRPr lang="en-US" altLang="en-US" sz="3200" b="1" dirty="0"/>
          </a:p>
        </p:txBody>
      </p:sp>
      <p:sp>
        <p:nvSpPr>
          <p:cNvPr id="16387" name="Text Box 2"/>
          <p:cNvSpPr txBox="1"/>
          <p:nvPr/>
        </p:nvSpPr>
        <p:spPr>
          <a:xfrm>
            <a:off x="-240665" y="1052513"/>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16388"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6389"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
        <p:nvSpPr>
          <p:cNvPr id="8" name="Flowchart: Terminator 7"/>
          <p:cNvSpPr/>
          <p:nvPr/>
        </p:nvSpPr>
        <p:spPr>
          <a:xfrm>
            <a:off x="4101465" y="1340485"/>
            <a:ext cx="1331595" cy="46101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solidFill>
                  <a:schemeClr val="tx1"/>
                </a:solidFill>
              </a:rPr>
              <a:t>START</a:t>
            </a:r>
            <a:endParaRPr lang="en-US" b="1">
              <a:solidFill>
                <a:schemeClr val="tx1"/>
              </a:solidFill>
            </a:endParaRPr>
          </a:p>
        </p:txBody>
      </p:sp>
      <p:cxnSp>
        <p:nvCxnSpPr>
          <p:cNvPr id="39" name="Straight Arrow Connector 38"/>
          <p:cNvCxnSpPr/>
          <p:nvPr/>
        </p:nvCxnSpPr>
        <p:spPr>
          <a:xfrm>
            <a:off x="5448300" y="1557020"/>
            <a:ext cx="144018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Flowchart: Process 9"/>
          <p:cNvSpPr/>
          <p:nvPr/>
        </p:nvSpPr>
        <p:spPr>
          <a:xfrm>
            <a:off x="6888480" y="1221105"/>
            <a:ext cx="1250315" cy="834390"/>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000" b="1">
                <a:solidFill>
                  <a:schemeClr val="tx1"/>
                </a:solidFill>
              </a:rPr>
              <a:t>Define character set ,password length and initialise password</a:t>
            </a:r>
            <a:endParaRPr lang="en-US" sz="1000" b="1">
              <a:solidFill>
                <a:schemeClr val="tx1"/>
              </a:solidFill>
            </a:endParaRPr>
          </a:p>
        </p:txBody>
      </p:sp>
      <p:cxnSp>
        <p:nvCxnSpPr>
          <p:cNvPr id="40" name="Straight Arrow Connector 39"/>
          <p:cNvCxnSpPr/>
          <p:nvPr/>
        </p:nvCxnSpPr>
        <p:spPr>
          <a:xfrm flipH="1">
            <a:off x="7505700" y="2061210"/>
            <a:ext cx="15875" cy="8642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5" name="Flowchart: Process 24"/>
          <p:cNvSpPr/>
          <p:nvPr/>
        </p:nvSpPr>
        <p:spPr>
          <a:xfrm>
            <a:off x="6888480" y="2931160"/>
            <a:ext cx="1292225" cy="829310"/>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000" b="1">
                <a:solidFill>
                  <a:schemeClr val="tx1"/>
                </a:solidFill>
              </a:rPr>
              <a:t>Is password reache the length?</a:t>
            </a:r>
            <a:endParaRPr lang="en-US" sz="1000" b="1">
              <a:solidFill>
                <a:schemeClr val="tx1"/>
              </a:solidFill>
            </a:endParaRPr>
          </a:p>
        </p:txBody>
      </p:sp>
      <p:sp>
        <p:nvSpPr>
          <p:cNvPr id="31" name="Flowchart: Process 30"/>
          <p:cNvSpPr/>
          <p:nvPr/>
        </p:nvSpPr>
        <p:spPr>
          <a:xfrm>
            <a:off x="6888480" y="4663440"/>
            <a:ext cx="1413510" cy="832485"/>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000" b="1">
                <a:solidFill>
                  <a:schemeClr val="tx1"/>
                </a:solidFill>
              </a:rPr>
              <a:t>Generate random password character and added to the previous password</a:t>
            </a:r>
            <a:endParaRPr lang="en-US" sz="1000" b="1">
              <a:solidFill>
                <a:schemeClr val="tx1"/>
              </a:solidFill>
            </a:endParaRPr>
          </a:p>
        </p:txBody>
      </p:sp>
      <p:cxnSp>
        <p:nvCxnSpPr>
          <p:cNvPr id="41" name="Straight Arrow Connector 40"/>
          <p:cNvCxnSpPr>
            <a:stCxn id="25" idx="2"/>
          </p:cNvCxnSpPr>
          <p:nvPr/>
        </p:nvCxnSpPr>
        <p:spPr>
          <a:xfrm>
            <a:off x="7534910" y="3760470"/>
            <a:ext cx="1270" cy="8928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5" name="Flowchart: Terminator 34"/>
          <p:cNvSpPr/>
          <p:nvPr/>
        </p:nvSpPr>
        <p:spPr>
          <a:xfrm>
            <a:off x="10416540" y="5661660"/>
            <a:ext cx="1247775" cy="40449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solidFill>
                  <a:schemeClr val="tx1"/>
                </a:solidFill>
              </a:rPr>
              <a:t>STOP</a:t>
            </a:r>
            <a:endParaRPr lang="en-US" b="1">
              <a:solidFill>
                <a:schemeClr val="tx1"/>
              </a:solidFill>
            </a:endParaRPr>
          </a:p>
        </p:txBody>
      </p:sp>
      <p:cxnSp>
        <p:nvCxnSpPr>
          <p:cNvPr id="44" name="Straight Connector 43"/>
          <p:cNvCxnSpPr/>
          <p:nvPr/>
        </p:nvCxnSpPr>
        <p:spPr>
          <a:xfrm>
            <a:off x="8180705" y="3284855"/>
            <a:ext cx="2578100" cy="1270"/>
          </a:xfrm>
          <a:prstGeom prst="line">
            <a:avLst/>
          </a:prstGeom>
        </p:spPr>
        <p:style>
          <a:lnRef idx="2">
            <a:schemeClr val="accent1"/>
          </a:lnRef>
          <a:fillRef idx="0">
            <a:srgbClr val="FFFFFF"/>
          </a:fillRef>
          <a:effectRef idx="0">
            <a:srgbClr val="FFFFFF"/>
          </a:effectRef>
          <a:fontRef idx="minor">
            <a:schemeClr val="tx1"/>
          </a:fontRef>
        </p:style>
      </p:cxnSp>
      <p:cxnSp>
        <p:nvCxnSpPr>
          <p:cNvPr id="47" name="Straight Arrow Connector 46"/>
          <p:cNvCxnSpPr/>
          <p:nvPr/>
        </p:nvCxnSpPr>
        <p:spPr>
          <a:xfrm>
            <a:off x="10758805" y="3284855"/>
            <a:ext cx="17780" cy="23768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3" name="Straight Connector 52"/>
          <p:cNvCxnSpPr/>
          <p:nvPr/>
        </p:nvCxnSpPr>
        <p:spPr>
          <a:xfrm>
            <a:off x="5447665" y="5085080"/>
            <a:ext cx="1431290" cy="0"/>
          </a:xfrm>
          <a:prstGeom prst="line">
            <a:avLst/>
          </a:prstGeom>
        </p:spPr>
        <p:style>
          <a:lnRef idx="2">
            <a:schemeClr val="accent1"/>
          </a:lnRef>
          <a:fillRef idx="0">
            <a:srgbClr val="FFFFFF"/>
          </a:fillRef>
          <a:effectRef idx="0">
            <a:srgbClr val="FFFFFF"/>
          </a:effectRef>
          <a:fontRef idx="minor">
            <a:schemeClr val="tx1"/>
          </a:fontRef>
        </p:style>
      </p:cxnSp>
      <p:cxnSp>
        <p:nvCxnSpPr>
          <p:cNvPr id="54" name="Straight Connector 53"/>
          <p:cNvCxnSpPr/>
          <p:nvPr/>
        </p:nvCxnSpPr>
        <p:spPr>
          <a:xfrm flipV="1">
            <a:off x="5447665" y="3284855"/>
            <a:ext cx="0" cy="1800225"/>
          </a:xfrm>
          <a:prstGeom prst="line">
            <a:avLst/>
          </a:prstGeom>
        </p:spPr>
        <p:style>
          <a:lnRef idx="2">
            <a:schemeClr val="accent1"/>
          </a:lnRef>
          <a:fillRef idx="0">
            <a:srgbClr val="FFFFFF"/>
          </a:fillRef>
          <a:effectRef idx="0">
            <a:srgbClr val="FFFFFF"/>
          </a:effectRef>
          <a:fontRef idx="minor">
            <a:schemeClr val="tx1"/>
          </a:fontRef>
        </p:style>
      </p:cxnSp>
      <p:cxnSp>
        <p:nvCxnSpPr>
          <p:cNvPr id="55" name="Straight Arrow Connector 54"/>
          <p:cNvCxnSpPr/>
          <p:nvPr/>
        </p:nvCxnSpPr>
        <p:spPr>
          <a:xfrm>
            <a:off x="5447665" y="3284855"/>
            <a:ext cx="144018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2" name="Straight Connector 41"/>
          <p:cNvCxnSpPr/>
          <p:nvPr/>
        </p:nvCxnSpPr>
        <p:spPr>
          <a:xfrm>
            <a:off x="7529830" y="5517515"/>
            <a:ext cx="6350" cy="360045"/>
          </a:xfrm>
          <a:prstGeom prst="line">
            <a:avLst/>
          </a:prstGeom>
        </p:spPr>
        <p:style>
          <a:lnRef idx="2">
            <a:schemeClr val="accent1"/>
          </a:lnRef>
          <a:fillRef idx="0">
            <a:srgbClr val="FFFFFF"/>
          </a:fillRef>
          <a:effectRef idx="0">
            <a:srgbClr val="FFFFFF"/>
          </a:effectRef>
          <a:fontRef idx="minor">
            <a:schemeClr val="tx1"/>
          </a:fontRef>
        </p:style>
      </p:cxnSp>
      <p:cxnSp>
        <p:nvCxnSpPr>
          <p:cNvPr id="43" name="Straight Arrow Connector 42"/>
          <p:cNvCxnSpPr/>
          <p:nvPr/>
        </p:nvCxnSpPr>
        <p:spPr>
          <a:xfrm>
            <a:off x="7536180" y="5877560"/>
            <a:ext cx="28829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 name="Text Box 1"/>
          <p:cNvSpPr txBox="1"/>
          <p:nvPr/>
        </p:nvSpPr>
        <p:spPr>
          <a:xfrm>
            <a:off x="9142095" y="2854325"/>
            <a:ext cx="898525" cy="76200"/>
          </a:xfrm>
          <a:prstGeom prst="rect">
            <a:avLst/>
          </a:prstGeom>
          <a:noFill/>
        </p:spPr>
        <p:txBody>
          <a:bodyPr wrap="square" rtlCol="0">
            <a:noAutofit/>
          </a:bodyPr>
          <a:p>
            <a:r>
              <a:rPr lang="en-US" altLang="en-US">
                <a:sym typeface="+mn-ea"/>
              </a:rPr>
              <a:t>TRUE</a:t>
            </a:r>
            <a:endParaRPr lang="en-US" altLang="en-US"/>
          </a:p>
          <a:p>
            <a:endParaRPr lang="en-US"/>
          </a:p>
        </p:txBody>
      </p:sp>
      <p:sp>
        <p:nvSpPr>
          <p:cNvPr id="3" name="Text Box 2"/>
          <p:cNvSpPr txBox="1"/>
          <p:nvPr/>
        </p:nvSpPr>
        <p:spPr>
          <a:xfrm>
            <a:off x="7651115" y="4060190"/>
            <a:ext cx="993140" cy="368300"/>
          </a:xfrm>
          <a:prstGeom prst="rect">
            <a:avLst/>
          </a:prstGeom>
          <a:noFill/>
        </p:spPr>
        <p:txBody>
          <a:bodyPr wrap="square" rtlCol="0">
            <a:spAutoFit/>
          </a:bodyPr>
          <a:p>
            <a:r>
              <a:rPr lang="en-US"/>
              <a:t>FALSE</a:t>
            </a:r>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LIST OF MODULES</a:t>
            </a:r>
            <a:endParaRPr lang="en-US" altLang="en-US" sz="3200" b="1" dirty="0">
              <a:ea typeface="Arial" panose="020B0604020202020204" pitchFamily="34" charset="0"/>
            </a:endParaRPr>
          </a:p>
        </p:txBody>
      </p:sp>
      <p:sp>
        <p:nvSpPr>
          <p:cNvPr id="18435"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latin typeface="Times New Roman" panose="02020603050405020304" pitchFamily="18" charset="0"/>
                <a:cs typeface="Times New Roman" panose="02020603050405020304" pitchFamily="18" charset="0"/>
              </a:rPr>
              <a:t>1</a:t>
            </a:r>
            <a:r>
              <a:rPr lang="en-US" altLang="en-US" sz="2000">
                <a:latin typeface="Times New Roman" panose="02020603050405020304" pitchFamily="18" charset="0"/>
                <a:cs typeface="Times New Roman" panose="02020603050405020304" pitchFamily="18" charset="0"/>
              </a:rPr>
              <a:t>.</a:t>
            </a:r>
            <a:r>
              <a:rPr lang="en-US" altLang="en-US" sz="2000" b="1">
                <a:latin typeface="Times New Roman" panose="02020603050405020304" pitchFamily="18" charset="0"/>
                <a:cs typeface="Times New Roman" panose="02020603050405020304" pitchFamily="18" charset="0"/>
              </a:rPr>
              <a:t>Generate Password Module</a:t>
            </a:r>
            <a:endParaRPr lang="en-US" altLang="en-US" sz="20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a:latin typeface="Times New Roman" panose="02020603050405020304" pitchFamily="18" charset="0"/>
                <a:cs typeface="Times New Roman" panose="02020603050405020304" pitchFamily="18" charset="0"/>
              </a:rPr>
              <a:t>   This module is responsible for generating secure and random passwords based on user-defined parameters. It takes into account the desired password length and whether to include special characters. The password is created by randomly selecting characters from a pool of uppercase letters, lowercase letters, numbers, and optionally special characters.The module ensures that the generated password is both secure and satisfies the user's preferences. This is the core functionality of the program.</a:t>
            </a:r>
            <a:endParaRPr lang="en-US" altLang="en-US"/>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dirty="0">
                <a:solidFill>
                  <a:schemeClr val="tx1"/>
                </a:solidFill>
                <a:latin typeface="Times New Roman" panose="02020603050405020304" pitchFamily="18" charset="0"/>
                <a:cs typeface="Times New Roman" panose="02020603050405020304" pitchFamily="18" charset="0"/>
              </a:rPr>
              <a:t>2.</a:t>
            </a:r>
            <a:r>
              <a:rPr lang="en-US" altLang="en-US"/>
              <a:t> </a:t>
            </a:r>
            <a:r>
              <a:rPr lang="en-US" altLang="en-US" sz="2000" b="1">
                <a:latin typeface="Times New Roman" panose="02020603050405020304" pitchFamily="18" charset="0"/>
                <a:cs typeface="Times New Roman" panose="02020603050405020304" pitchFamily="18" charset="0"/>
              </a:rPr>
              <a:t>User Input Validation Module</a:t>
            </a:r>
            <a:endParaRPr lang="en-US" altLang="en-US" sz="2000" b="1">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a:latin typeface="Times New Roman" panose="02020603050405020304" pitchFamily="18" charset="0"/>
                <a:cs typeface="Times New Roman" panose="02020603050405020304" pitchFamily="18" charset="0"/>
              </a:rPr>
              <a:t>   This module handles the validation of user inputs, ensuring that the program can process the inputs correctly without errors. It validates the password length must be a valid positive integer.If an invalid input is detected (e.g., non-numeric length), an error message is displayed to the user. This module ensures robustness by preventing crashes and guiding users with clear instructions.</a:t>
            </a:r>
            <a:endParaRPr lang="en-US" altLang="en-US" sz="20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a:latin typeface="Times New Roman" panose="02020603050405020304" pitchFamily="18" charset="0"/>
              <a:cs typeface="Times New Roman" panose="02020603050405020304" pitchFamily="18" charset="0"/>
            </a:endParaRPr>
          </a:p>
        </p:txBody>
      </p:sp>
      <p:pic>
        <p:nvPicPr>
          <p:cNvPr id="18436"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8437"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6080</Words>
  <Application>WPS Presentation</Application>
  <PresentationFormat>Widescreen</PresentationFormat>
  <Paragraphs>122</Paragraphs>
  <Slides>14</Slides>
  <Notes>11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14</vt:i4>
      </vt:variant>
    </vt:vector>
  </HeadingPairs>
  <TitlesOfParts>
    <vt:vector size="33" baseType="lpstr">
      <vt:lpstr>Arial</vt:lpstr>
      <vt:lpstr>SimSun</vt:lpstr>
      <vt:lpstr>Wingdings</vt:lpstr>
      <vt:lpstr>WenQuanYi Micro Hei</vt:lpstr>
      <vt:lpstr>AMGDT</vt:lpstr>
      <vt:lpstr>Calibri</vt:lpstr>
      <vt:lpstr>Times New Roman</vt:lpstr>
      <vt:lpstr>DejaVu Sans</vt:lpstr>
      <vt:lpstr>Arial Narrow</vt:lpstr>
      <vt:lpstr>WenQuanYi Micro Hei</vt:lpstr>
      <vt:lpstr>DejaVu Sans</vt:lpstr>
      <vt:lpstr>Microsoft YaHei</vt:lpstr>
      <vt:lpstr>Arial Unicode MS</vt:lpstr>
      <vt:lpstr>Wingdings</vt:lpstr>
      <vt:lpstr>Algerian</vt:lpstr>
      <vt:lpstr>Artifakt Element</vt:lpstr>
      <vt:lpstr>Txt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Dell</cp:lastModifiedBy>
  <cp:revision>169</cp:revision>
  <dcterms:created xsi:type="dcterms:W3CDTF">2018-05-03T08:24:28Z</dcterms:created>
  <dcterms:modified xsi:type="dcterms:W3CDTF">2024-11-30T09:44:07Z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y fmtid="{D5CDD505-2E9C-101B-9397-08002B2CF9AE}" pid="12" name="ICV">
    <vt:lpwstr>5B6F256D5B8C46B5986C34A442BF8146_13</vt:lpwstr>
  </property>
  <property fmtid="{D5CDD505-2E9C-101B-9397-08002B2CF9AE}" pid="13" name="KSOProductBuildVer">
    <vt:lpwstr>1033-12.2.0.18911</vt:lpwstr>
  </property>
</Properties>
</file>