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8"/>
  </p:notesMasterIdLst>
  <p:sldIdLst>
    <p:sldId id="531" r:id="rId2"/>
    <p:sldId id="680" r:id="rId3"/>
    <p:sldId id="545" r:id="rId4"/>
    <p:sldId id="603" r:id="rId5"/>
    <p:sldId id="463" r:id="rId6"/>
    <p:sldId id="660" r:id="rId7"/>
    <p:sldId id="661" r:id="rId8"/>
    <p:sldId id="662" r:id="rId9"/>
    <p:sldId id="663" r:id="rId10"/>
    <p:sldId id="664" r:id="rId11"/>
    <p:sldId id="665" r:id="rId12"/>
    <p:sldId id="666" r:id="rId13"/>
    <p:sldId id="669" r:id="rId14"/>
    <p:sldId id="668" r:id="rId15"/>
    <p:sldId id="670" r:id="rId16"/>
    <p:sldId id="673" r:id="rId17"/>
    <p:sldId id="672" r:id="rId18"/>
    <p:sldId id="674" r:id="rId19"/>
    <p:sldId id="676" r:id="rId20"/>
    <p:sldId id="677" r:id="rId21"/>
    <p:sldId id="671" r:id="rId22"/>
    <p:sldId id="675" r:id="rId23"/>
    <p:sldId id="679" r:id="rId24"/>
    <p:sldId id="681" r:id="rId25"/>
    <p:sldId id="682" r:id="rId26"/>
    <p:sldId id="683" r:id="rId27"/>
    <p:sldId id="684" r:id="rId28"/>
    <p:sldId id="685" r:id="rId29"/>
    <p:sldId id="688" r:id="rId30"/>
    <p:sldId id="689" r:id="rId31"/>
    <p:sldId id="690" r:id="rId32"/>
    <p:sldId id="691" r:id="rId33"/>
    <p:sldId id="692" r:id="rId34"/>
    <p:sldId id="686" r:id="rId35"/>
    <p:sldId id="687" r:id="rId36"/>
    <p:sldId id="490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03" autoAdjust="0"/>
    <p:restoredTop sz="88869" autoAdjust="0"/>
  </p:normalViewPr>
  <p:slideViewPr>
    <p:cSldViewPr snapToGrid="0">
      <p:cViewPr varScale="1">
        <p:scale>
          <a:sx n="65" d="100"/>
          <a:sy n="65" d="100"/>
        </p:scale>
        <p:origin x="-9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834556-4FE4-4291-967D-774F44E064E8}" type="datetimeFigureOut">
              <a:rPr lang="en-US"/>
              <a:pPr>
                <a:defRPr/>
              </a:pPr>
              <a:t>7/1/2025</a:t>
            </a:fld>
            <a:endParaRPr lang="en-IN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CE3708-1110-481E-8029-3E0B97C5BAC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8289AE-03C5-4528-B259-E692578DA78C}" type="slidenum">
              <a:rPr lang="en-IN" altLang="en-US"/>
              <a:pPr/>
              <a:t>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11988800" y="3175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5263" y="6391275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07963" y="2419350"/>
            <a:ext cx="1177607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2400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5013" y="2209800"/>
            <a:ext cx="561975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C96E-8BCA-492E-AA25-C8C0E35E4531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868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D646F416-6466-471C-AC95-0F5C8D2F530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A15BA-CCC5-483F-82ED-D810CFFF2348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85B72-AEC2-4538-99E7-5EAC558DA6F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2192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5263" y="6391275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3200" y="155575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6403975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120188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45600" y="3021013"/>
            <a:ext cx="5603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21788" y="3009900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4721AB97-0BED-41CD-9017-FC54689D3D4C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D494-E338-47EC-B51F-CC15B5C8E42A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27CFF-A1E6-4A06-BBEF-34B1591659C5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013" y="1027113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B4B39082-FFC9-4F54-8454-2FE6C4D51D7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203200" y="2286000"/>
            <a:ext cx="1177766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07963" y="142875"/>
            <a:ext cx="11776075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5263" y="6391275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3200" y="152400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203200" y="2438400"/>
            <a:ext cx="1177766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89600" y="211455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5013" y="2209800"/>
            <a:ext cx="561975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D5255-13F7-468D-B9DA-00AC3B85833F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868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18B46BE2-CE81-4868-904E-32D90E5F998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6084888" y="1576388"/>
            <a:ext cx="11112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10325"/>
            <a:ext cx="40592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5175E-FAF0-4BB7-9E34-9BEA92E2A931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C221F-D1FA-4765-BD43-20EC8925744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6096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2" name="Rectangle 11"/>
          <p:cNvSpPr/>
          <p:nvPr/>
        </p:nvSpPr>
        <p:spPr>
          <a:xfrm>
            <a:off x="203200" y="1371600"/>
            <a:ext cx="11777663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263" y="6391275"/>
            <a:ext cx="11776075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203200" y="1279525"/>
            <a:ext cx="1177766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575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89600" y="955675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15013" y="1050925"/>
            <a:ext cx="561975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7E1DB-20B6-4B7B-9139-678214667A02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10325"/>
            <a:ext cx="4775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98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899FEC91-5A29-4140-BF69-166CE8C3B61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00FA-4B4D-4814-953E-657982502022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63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06A64B15-DFDD-48E3-B712-86B2FF245D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12192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263" y="6391275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3200" y="158750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047B-C870-4DA0-9959-E0E5306BF6C3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B2E95E-51DD-4D3B-81B8-4C5D5AF8B3D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200" y="152400"/>
            <a:ext cx="11777663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12192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Rectangle 9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3200" y="152400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203200" y="533400"/>
            <a:ext cx="1177766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52613" y="323850"/>
            <a:ext cx="561975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8438" y="6388100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828800" y="31273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718B1774-CC47-4B8B-B93C-57AEAA984921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EAF85-85F3-4DC8-812C-FF0FC37C7980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01638" y="6410325"/>
            <a:ext cx="45116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203200" y="533400"/>
            <a:ext cx="1177766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663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575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52613" y="323850"/>
            <a:ext cx="561975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8438" y="6388100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828800" y="312738"/>
            <a:ext cx="609600" cy="441325"/>
          </a:xfrm>
        </p:spPr>
        <p:txBody>
          <a:bodyPr/>
          <a:lstStyle>
            <a:lvl1pPr>
              <a:defRPr/>
            </a:lvl1pPr>
          </a:lstStyle>
          <a:p>
            <a:fld id="{3E09F1B0-A624-4754-B357-48F068B91A5B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7716838" y="6405563"/>
            <a:ext cx="406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4707-8EEC-489B-B02C-A2DEC25C0A3F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01638" y="6410325"/>
            <a:ext cx="4779962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12192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438" y="6388100"/>
            <a:ext cx="1177766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5563"/>
            <a:ext cx="4059238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5F5A08-F37C-4B43-801F-610412ED120E}" type="datetime1">
              <a:rPr lang="en-IN"/>
              <a:pPr>
                <a:defRPr/>
              </a:pPr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325"/>
            <a:ext cx="47752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IN"/>
              <a:t>CSE(AI&amp;ML) A.Y.:2022-23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575"/>
            <a:ext cx="11777663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350"/>
            <a:ext cx="11777663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89600" y="955675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15013" y="1050925"/>
            <a:ext cx="561975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39813"/>
            <a:ext cx="6096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164C6C"/>
                </a:solidFill>
              </a:defRPr>
            </a:lvl1pPr>
          </a:lstStyle>
          <a:p>
            <a:fld id="{E56684E9-E6EC-4FED-A628-3DA8DDBF3B3E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01638" y="228600"/>
            <a:ext cx="113792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01638" y="1524000"/>
            <a:ext cx="113792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164C6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164C6C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604878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eeksforgeeks.org/jdbc-driv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288" y="2743200"/>
            <a:ext cx="11796712" cy="38211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Backend development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en-US" sz="3600" dirty="0" smtClean="0">
              <a:solidFill>
                <a:srgbClr val="FF0000"/>
              </a:solidFill>
              <a:latin typeface="Baskerville Old Face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en-US" sz="3600" dirty="0" smtClean="0">
              <a:solidFill>
                <a:srgbClr val="FF0000"/>
              </a:solidFill>
              <a:latin typeface="Baskerville Old Face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en-US" dirty="0" smtClean="0">
              <a:latin typeface="Baskerville Old Face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en-US" dirty="0" smtClean="0">
              <a:latin typeface="Baskerville Old Face" pitchFamily="18" charset="0"/>
              <a:cs typeface="Times New Roman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8644C7-5358-46BF-A94D-8A0E1A1E5D0D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4340" name="Title 3"/>
          <p:cNvSpPr>
            <a:spLocks noGrp="1"/>
          </p:cNvSpPr>
          <p:nvPr>
            <p:ph type="title"/>
          </p:nvPr>
        </p:nvSpPr>
        <p:spPr>
          <a:xfrm>
            <a:off x="273050" y="219075"/>
            <a:ext cx="11545888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23CSS3- FULL STACK DEVELOPMENT-II</a:t>
            </a:r>
            <a:endParaRPr lang="en-US" altLang="en-US" dirty="0" smtClean="0"/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</a:t>
            </a:r>
            <a:r>
              <a:rPr lang="en-IN" altLang="en-US" dirty="0" smtClean="0">
                <a:latin typeface="Arial" charset="0"/>
                <a:cs typeface="Arial" charset="0"/>
              </a:rPr>
              <a:t>A.Y.:</a:t>
            </a:r>
            <a:r>
              <a:rPr lang="en-IN" altLang="en-US" dirty="0" smtClean="0">
                <a:latin typeface="Arial" charset="0"/>
                <a:cs typeface="Arial" charset="0"/>
              </a:rPr>
              <a:t>2025-26</a:t>
            </a:r>
            <a:endParaRPr lang="en-IN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2-tier Architecture</a:t>
            </a:r>
            <a:endParaRPr lang="en-IN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20D288-BD5C-4160-992F-04E0F41D90AA}" type="slidenum">
              <a:rPr lang="en-IN" altLang="en-US"/>
              <a:pPr/>
              <a:t>10</a:t>
            </a:fld>
            <a:endParaRPr lang="en-IN" altLang="en-US"/>
          </a:p>
        </p:txBody>
      </p:sp>
      <p:pic>
        <p:nvPicPr>
          <p:cNvPr id="24580" name="Picture 2" descr="G:\two-tier-archite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4900" y="1597025"/>
            <a:ext cx="7192963" cy="4503738"/>
          </a:xfrm>
          <a:noFill/>
        </p:spPr>
      </p:pic>
      <p:sp>
        <p:nvSpPr>
          <p:cNvPr id="2458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3-Tier Architecture</a:t>
            </a:r>
            <a:endParaRPr lang="en-IN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69306D-F37F-4BAD-97B4-3D977A92A44D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25604" name="AutoShape 2" descr="file:///G:/091318_0745_DBMSArchite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25605" name="AutoShape 4" descr="file:///G:/091318_0745_DBMSArchite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25606" name="Picture 5" descr="G:\15f7f9a0183984ffd7479236c3e79cc1--manual-testing-tier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6563" y="1597025"/>
            <a:ext cx="11109325" cy="4749800"/>
          </a:xfrm>
          <a:noFill/>
        </p:spPr>
      </p:pic>
      <p:sp>
        <p:nvSpPr>
          <p:cNvPr id="2560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  <a:latin typeface="Garamond" pitchFamily="18" charset="0"/>
              </a:rPr>
              <a:t>JDBC </a:t>
            </a:r>
            <a:endParaRPr lang="en-IN" altLang="en-US" b="1" smtClean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33413" y="1390650"/>
            <a:ext cx="11339512" cy="4572000"/>
          </a:xfrm>
        </p:spPr>
        <p:txBody>
          <a:bodyPr/>
          <a:lstStyle/>
          <a:p>
            <a:r>
              <a:rPr lang="en-IN" altLang="en-US" smtClean="0"/>
              <a:t>JDBC stands for Java Database Connectivity.</a:t>
            </a:r>
          </a:p>
          <a:p>
            <a:r>
              <a:rPr lang="en-IN" altLang="en-US" smtClean="0"/>
              <a:t>JDBC is a Java API to connect and execute the query with the database.</a:t>
            </a:r>
          </a:p>
          <a:p>
            <a:r>
              <a:rPr lang="en-US" altLang="en-US" smtClean="0"/>
              <a:t>To connect with database, It requires various JDBC Drivers.</a:t>
            </a:r>
          </a:p>
          <a:p>
            <a:pPr>
              <a:buFont typeface="Wingdings 2" pitchFamily="18" charset="2"/>
              <a:buNone/>
            </a:pPr>
            <a:endParaRPr lang="en-IN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EE7E36-5CFF-4F29-A673-F9F756122429}" type="slidenum">
              <a:rPr lang="en-IN" altLang="en-US"/>
              <a:pPr/>
              <a:t>12</a:t>
            </a:fld>
            <a:endParaRPr lang="en-IN" altLang="en-US"/>
          </a:p>
        </p:txBody>
      </p:sp>
      <p:pic>
        <p:nvPicPr>
          <p:cNvPr id="26629" name="Picture 2" descr="JDBC (Java Database Connectivity)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788" y="290195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JDBC Drivers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>
              <a:defRPr/>
            </a:pPr>
            <a:r>
              <a:rPr lang="en-US" sz="2800" dirty="0" smtClean="0">
                <a:latin typeface="Cambria" pitchFamily="18" charset="0"/>
              </a:rPr>
              <a:t>JDBC Driver is a software component that enables java application to interact with the database. </a:t>
            </a:r>
          </a:p>
          <a:p>
            <a:pPr algn="just">
              <a:defRPr/>
            </a:pPr>
            <a:r>
              <a:rPr lang="en-US" sz="2800" dirty="0" smtClean="0">
                <a:latin typeface="Cambria" pitchFamily="18" charset="0"/>
              </a:rPr>
              <a:t>There are 4 types of JDBC drivers: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JDBC-ODBC bridge driver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Native-API driver (partially java driver)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Network Protocol driver (fully java driver)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Bookman Old Style" pitchFamily="18" charset="0"/>
              </a:rPr>
              <a:t>Thin driver (fully java driver)</a:t>
            </a:r>
          </a:p>
          <a:p>
            <a:pPr algn="just">
              <a:buFont typeface="Wingdings 2" pitchFamily="18" charset="2"/>
              <a:buNone/>
              <a:defRPr/>
            </a:pPr>
            <a:endParaRPr lang="en-US" sz="2800" dirty="0" smtClean="0">
              <a:latin typeface="Cambria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4DD180-4B30-416C-A6F1-60BDB4491174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TYPE-1 DRIVER</a:t>
            </a:r>
            <a:endParaRPr lang="en-IN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/>
            <a:r>
              <a:rPr lang="en-US" altLang="en-US" sz="2400" b="1" smtClean="0">
                <a:latin typeface="Bookman Old Style" pitchFamily="18" charset="0"/>
              </a:rPr>
              <a:t>Type -1 </a:t>
            </a:r>
            <a:r>
              <a:rPr lang="en-US" altLang="en-US" sz="2400" b="1" u="sng" smtClean="0">
                <a:latin typeface="Bookman Old Style" pitchFamily="18" charset="0"/>
                <a:hlinkClick r:id="rId2"/>
              </a:rPr>
              <a:t>JDBC</a:t>
            </a:r>
            <a:r>
              <a:rPr lang="en-US" altLang="en-US" sz="2400" b="1" smtClean="0">
                <a:latin typeface="Bookman Old Style" pitchFamily="18" charset="0"/>
              </a:rPr>
              <a:t> </a:t>
            </a:r>
            <a:r>
              <a:rPr lang="en-US" altLang="en-US" sz="2400" smtClean="0">
                <a:latin typeface="Bookman Old Style" pitchFamily="18" charset="0"/>
              </a:rPr>
              <a:t>driver also known as bridge driver it provides a bridge to access the ODBC driver installed on each client. </a:t>
            </a:r>
          </a:p>
          <a:p>
            <a:pPr algn="just"/>
            <a:r>
              <a:rPr lang="en-US" altLang="en-US" sz="2400" smtClean="0">
                <a:latin typeface="Bookman Old Style" pitchFamily="18" charset="0"/>
              </a:rPr>
              <a:t>The JDBC-ODBC bridge driver converts JDBC method calls into the ODBC function calls.</a:t>
            </a:r>
          </a:p>
          <a:p>
            <a:pPr algn="just"/>
            <a:r>
              <a:rPr lang="en-US" altLang="en-US" sz="2400" smtClean="0">
                <a:latin typeface="Bookman Old Style" pitchFamily="18" charset="0"/>
              </a:rPr>
              <a:t>Form version Java 8, The bridge driver is removed.</a:t>
            </a:r>
          </a:p>
          <a:p>
            <a:pPr algn="just"/>
            <a:endParaRPr lang="en-IN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789288-DEC5-4FE4-83EB-035FA4FD2895}" type="slidenum">
              <a:rPr lang="en-IN" altLang="en-US"/>
              <a:pPr/>
              <a:t>14</a:t>
            </a:fld>
            <a:endParaRPr lang="en-IN" altLang="en-US"/>
          </a:p>
        </p:txBody>
      </p:sp>
      <p:pic>
        <p:nvPicPr>
          <p:cNvPr id="28677" name="Picture 2" descr="bridge driver"/>
          <p:cNvPicPr>
            <a:picLocks noChangeAspect="1" noChangeArrowheads="1"/>
          </p:cNvPicPr>
          <p:nvPr/>
        </p:nvPicPr>
        <p:blipFill>
          <a:blip r:embed="rId3"/>
          <a:srcRect l="1666" t="6250" r="5000" b="6250"/>
          <a:stretch>
            <a:fillRect/>
          </a:stretch>
        </p:blipFill>
        <p:spPr bwMode="auto">
          <a:xfrm>
            <a:off x="2755900" y="3589338"/>
            <a:ext cx="90678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9D36EA-B43B-4030-98DB-3A14CE4CC1C4}" type="slidenum">
              <a:rPr lang="en-IN" altLang="en-US"/>
              <a:pPr/>
              <a:t>15</a:t>
            </a:fld>
            <a:endParaRPr lang="en-IN" altLang="en-US"/>
          </a:p>
        </p:txBody>
      </p:sp>
      <p:pic>
        <p:nvPicPr>
          <p:cNvPr id="29701" name="Picture 2" descr="D: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>
                <a:latin typeface="Arial" charset="0"/>
                <a:cs typeface="Arial" charset="0"/>
              </a:rPr>
              <a:t>CSE(AI&amp;ML) A.Y.:2022-23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90513" y="1354138"/>
            <a:ext cx="11582400" cy="45259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800" b="1" smtClean="0">
                <a:solidFill>
                  <a:srgbClr val="FF0000"/>
                </a:solidFill>
                <a:latin typeface="Cambria" pitchFamily="18" charset="0"/>
              </a:rPr>
              <a:t>Advantages: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easy to use.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can be easily connected to any database.</a:t>
            </a:r>
          </a:p>
          <a:p>
            <a:pPr lvl="1">
              <a:buFont typeface="Wingdings" pitchFamily="2" charset="2"/>
              <a:buNone/>
            </a:pPr>
            <a:endParaRPr lang="en-US" altLang="en-US" sz="2000" smtClean="0">
              <a:latin typeface="Cambria" pitchFamily="18" charset="0"/>
            </a:endParaRPr>
          </a:p>
          <a:p>
            <a:pPr>
              <a:buFont typeface="Wingdings 2" pitchFamily="18" charset="2"/>
              <a:buNone/>
            </a:pPr>
            <a:r>
              <a:rPr lang="en-US" altLang="en-US" sz="2800" b="1" smtClean="0">
                <a:solidFill>
                  <a:srgbClr val="FF0000"/>
                </a:solidFill>
                <a:latin typeface="Cambria" pitchFamily="18" charset="0"/>
              </a:rPr>
              <a:t>Disadvantages: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Performance degraded because JDBC method call is converted into the ODBC function calls.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The ODBC driver needs to be installed on the client machine.</a:t>
            </a:r>
          </a:p>
          <a:p>
            <a:endParaRPr lang="en-US" altLang="en-US" sz="2800" smtClean="0">
              <a:latin typeface="Cambria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2750" y="442913"/>
            <a:ext cx="10972800" cy="5635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mbria" pitchFamily="18" charset="0"/>
              </a:rPr>
              <a:t>JDBC-ODBC BRIDGE DRIVER</a:t>
            </a:r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07625B-2488-4D1D-89D7-8D0841C9DACF}" type="slidenum">
              <a:rPr lang="en-IN" altLang="en-US"/>
              <a:pPr/>
              <a:t>16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TYPE-II DRIVER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r>
              <a:rPr lang="en-US" altLang="en-US" smtClean="0"/>
              <a:t>It is written in C++.</a:t>
            </a:r>
          </a:p>
          <a:p>
            <a:r>
              <a:rPr lang="en-US" altLang="en-US" smtClean="0"/>
              <a:t>The Native API driver uses the client-side libraries of the database. </a:t>
            </a:r>
          </a:p>
          <a:p>
            <a:r>
              <a:rPr lang="en-US" altLang="en-US" smtClean="0"/>
              <a:t>The driver converts JDBC method calls into native calls of the database API. </a:t>
            </a:r>
          </a:p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FEEBED-D2BB-4CFB-97D3-C80F0055B054}" type="slidenum">
              <a:rPr lang="en-IN" altLang="en-US"/>
              <a:pPr/>
              <a:t>17</a:t>
            </a:fld>
            <a:endParaRPr lang="en-IN" altLang="en-US"/>
          </a:p>
        </p:txBody>
      </p:sp>
      <p:pic>
        <p:nvPicPr>
          <p:cNvPr id="31749" name="Picture 2" descr="Native-API driver"/>
          <p:cNvPicPr>
            <a:picLocks noChangeAspect="1" noChangeArrowheads="1"/>
          </p:cNvPicPr>
          <p:nvPr/>
        </p:nvPicPr>
        <p:blipFill>
          <a:blip r:embed="rId2"/>
          <a:srcRect l="870" t="1894" r="3477" b="10606"/>
          <a:stretch>
            <a:fillRect/>
          </a:stretch>
        </p:blipFill>
        <p:spPr bwMode="auto">
          <a:xfrm>
            <a:off x="2801938" y="2973388"/>
            <a:ext cx="86868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Native-API Driver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b="1" smtClean="0">
                <a:solidFill>
                  <a:srgbClr val="FF0000"/>
                </a:solidFill>
                <a:latin typeface="Cambria" pitchFamily="18" charset="0"/>
              </a:rPr>
              <a:t>Advantage: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performance upgraded than JDBC-ODBC bridge driver.</a:t>
            </a:r>
          </a:p>
          <a:p>
            <a:pPr>
              <a:buFont typeface="Wingdings 2" pitchFamily="18" charset="2"/>
              <a:buNone/>
            </a:pPr>
            <a:r>
              <a:rPr lang="en-US" altLang="en-US" b="1" smtClean="0">
                <a:solidFill>
                  <a:srgbClr val="FF0000"/>
                </a:solidFill>
                <a:latin typeface="Cambria" pitchFamily="18" charset="0"/>
              </a:rPr>
              <a:t>Disadvantage: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The Native driver needs to be installed on the each client machine.</a:t>
            </a:r>
          </a:p>
          <a:p>
            <a:pPr lvl="1"/>
            <a:r>
              <a:rPr lang="en-US" altLang="en-US" smtClean="0">
                <a:latin typeface="Cambria" pitchFamily="18" charset="0"/>
              </a:rPr>
              <a:t>The Vendor client library needs to be installed on client machine.</a:t>
            </a:r>
          </a:p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6AB5FE-C0A1-4E8C-85D8-7E02931D0A00}" type="slidenum">
              <a:rPr lang="en-IN" altLang="en-US"/>
              <a:pPr/>
              <a:t>18</a:t>
            </a:fld>
            <a:endParaRPr lang="en-IN" altLang="en-US"/>
          </a:p>
        </p:txBody>
      </p:sp>
      <p:sp>
        <p:nvSpPr>
          <p:cNvPr id="3277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Type-3 Driver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r>
              <a:rPr lang="en-US" altLang="en-US" smtClean="0"/>
              <a:t>It is Fully Written in Java, but it does not send SQL calls directly to the database.</a:t>
            </a:r>
          </a:p>
          <a:p>
            <a:r>
              <a:rPr lang="en-US" altLang="en-US" smtClean="0"/>
              <a:t>Instead, a Type 3 JDBC driver communicates with a separate piece of software that then marshals requests back and forth to the targeted database.</a:t>
            </a:r>
          </a:p>
          <a:p>
            <a:pPr>
              <a:buFont typeface="Wingdings 2" pitchFamily="18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59848C-0E98-495A-A3F3-8531A218D36C}" type="slidenum">
              <a:rPr lang="en-IN" altLang="en-US"/>
              <a:pPr/>
              <a:t>19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24038" y="2743200"/>
            <a:ext cx="8640762" cy="1673225"/>
          </a:xfrm>
        </p:spPr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963613" y="533400"/>
            <a:ext cx="10363200" cy="1524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718DB9-CED1-4814-BD57-E5D130E04D88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5365" name="AutoShape 2" descr="C:\Users\Admin\Downloads\full-stack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160338"/>
            <a:ext cx="11809413" cy="624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 Protocol Driver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558843-3498-4C88-8133-866BC3EA6D30}" type="slidenum">
              <a:rPr lang="en-IN" altLang="en-US"/>
              <a:pPr/>
              <a:t>20</a:t>
            </a:fld>
            <a:endParaRPr lang="en-IN" altLang="en-US"/>
          </a:p>
        </p:txBody>
      </p:sp>
      <p:sp>
        <p:nvSpPr>
          <p:cNvPr id="34821" name="AutoShape 2" descr="D:\Type3Drive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2" name="AutoShape 4" descr="D:\Type3Drive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3" name="AutoShape 6" descr="D:\Type3Drive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4" name="AutoShape 8" descr="D:\Type3Driver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4825" name="Picture 10" descr="Types Of JDBC Driv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635125"/>
            <a:ext cx="11082338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>
                <a:latin typeface="Arial" charset="0"/>
                <a:cs typeface="Arial" charset="0"/>
              </a:rPr>
              <a:t>CSE(AI&amp;ML) A.Y.:2022-23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Type-4 Driver (Thin Driver)</a:t>
            </a:r>
            <a:endParaRPr lang="en-US" b="1" dirty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r>
              <a:rPr lang="en-US" altLang="en-US" smtClean="0"/>
              <a:t>It is Fully Written in Java.</a:t>
            </a:r>
          </a:p>
          <a:p>
            <a:pPr algn="just"/>
            <a:r>
              <a:rPr lang="en-US" altLang="en-US" smtClean="0"/>
              <a:t>It connects directly to the target database either through the use of Java  calls.</a:t>
            </a:r>
          </a:p>
          <a:p>
            <a:pPr algn="just"/>
            <a:r>
              <a:rPr lang="en-US" altLang="en-US" smtClean="0"/>
              <a:t>This JDBC driver is often referred to as the thin JDBC driver, because it involves no native code and no separate middleware to handle SQL queries.</a:t>
            </a:r>
          </a:p>
          <a:p>
            <a:pPr algn="just"/>
            <a:r>
              <a:rPr lang="en-US" altLang="en-US" smtClean="0"/>
              <a:t>By using Type-4 driver, we are able to connect any type of data bases like DB2, derby, HSQLDB and MySQL.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F57DC1-C1EA-4E1A-8594-A0277F2BC29D}" type="slidenum">
              <a:rPr lang="en-IN" altLang="en-US"/>
              <a:pPr/>
              <a:t>21</a:t>
            </a:fld>
            <a:endParaRPr lang="en-IN" altLang="en-US"/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Type-4 Driver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E69109-CBCE-43E9-B501-736BD3CBA222}" type="slidenum">
              <a:rPr lang="en-IN" altLang="en-US"/>
              <a:pPr/>
              <a:t>22</a:t>
            </a:fld>
            <a:endParaRPr lang="en-IN" altLang="en-US"/>
          </a:p>
        </p:txBody>
      </p:sp>
      <p:pic>
        <p:nvPicPr>
          <p:cNvPr id="36869" name="Picture 2" descr="Types Of JDBC Driv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620838"/>
            <a:ext cx="106124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Procedure to establish a Connection 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establish a connection with any data base from client application use the following steps: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Register a Suitable Driver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Establish a Connection with Suitable Database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Create a Statement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Execute the Statement and Process the results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Close the connection.</a:t>
            </a:r>
            <a:endParaRPr lang="en-IN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15A70C-169E-47CC-9A2F-56015AF9489A}" type="slidenum">
              <a:rPr lang="en-IN" altLang="en-US"/>
              <a:pPr/>
              <a:t>23</a:t>
            </a:fld>
            <a:endParaRPr lang="en-IN" altLang="en-US"/>
          </a:p>
        </p:txBody>
      </p:sp>
      <p:pic>
        <p:nvPicPr>
          <p:cNvPr id="37893" name="Picture 2" descr="G:\java-database-connectivity-ste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7050" y="2197100"/>
            <a:ext cx="3794125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Register a Suitable Driver or Load a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load the driver explicitly use a built in method </a:t>
            </a:r>
            <a:r>
              <a:rPr lang="en-US" b="1" dirty="0" smtClean="0">
                <a:solidFill>
                  <a:srgbClr val="FF0000"/>
                </a:solidFill>
              </a:rPr>
              <a:t>Class.forName()</a:t>
            </a:r>
          </a:p>
          <a:p>
            <a:pPr>
              <a:defRPr/>
            </a:pPr>
            <a:r>
              <a:rPr lang="en-US" dirty="0" smtClean="0"/>
              <a:t>Every</a:t>
            </a:r>
            <a:r>
              <a:rPr lang="en-US" b="1" dirty="0" smtClean="0"/>
              <a:t> </a:t>
            </a:r>
            <a:r>
              <a:rPr lang="en-US" dirty="0" smtClean="0"/>
              <a:t>JDBC driver is represented using some class name.</a:t>
            </a:r>
          </a:p>
          <a:p>
            <a:pPr>
              <a:defRPr/>
            </a:pPr>
            <a:r>
              <a:rPr lang="en-US" dirty="0" smtClean="0"/>
              <a:t>All JDBC drivers are available in </a:t>
            </a:r>
            <a:r>
              <a:rPr lang="en-US" b="1" dirty="0" smtClean="0">
                <a:solidFill>
                  <a:srgbClr val="FF0000"/>
                </a:solidFill>
              </a:rPr>
              <a:t>ojdbc14.jar</a:t>
            </a:r>
            <a:r>
              <a:rPr lang="en-US" dirty="0" smtClean="0"/>
              <a:t> file.</a:t>
            </a:r>
          </a:p>
          <a:p>
            <a:pPr>
              <a:defRPr/>
            </a:pPr>
            <a:r>
              <a:rPr lang="en-US" b="1" dirty="0" smtClean="0"/>
              <a:t>Syntax: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b="1" dirty="0" smtClean="0"/>
              <a:t>                     Class.forName(“Driver_Name”);</a:t>
            </a:r>
          </a:p>
          <a:p>
            <a:pPr>
              <a:defRPr/>
            </a:pPr>
            <a:r>
              <a:rPr lang="en-US" dirty="0" smtClean="0"/>
              <a:t>To Load a Oracle Driver 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b="1" dirty="0" smtClean="0"/>
              <a:t>Class.forName(“</a:t>
            </a:r>
            <a:r>
              <a:rPr lang="en-US" b="1" dirty="0" err="1" smtClean="0"/>
              <a:t>oracle.jdbc.driver.OracleDriver</a:t>
            </a:r>
            <a:r>
              <a:rPr lang="en-US" b="1" dirty="0" smtClean="0"/>
              <a:t>”);</a:t>
            </a:r>
          </a:p>
          <a:p>
            <a:pPr>
              <a:defRPr/>
            </a:pPr>
            <a:r>
              <a:rPr lang="en-US" dirty="0" smtClean="0"/>
              <a:t>To Load MySQL Driver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                      </a:t>
            </a:r>
            <a:r>
              <a:rPr lang="en-US" b="1" dirty="0" smtClean="0"/>
              <a:t>Class.forName(“</a:t>
            </a:r>
            <a:r>
              <a:rPr lang="en-US" b="1" dirty="0" err="1" smtClean="0"/>
              <a:t>com.mysql.jdbc.Driver</a:t>
            </a:r>
            <a:r>
              <a:rPr lang="en-US" b="1" dirty="0" smtClean="0"/>
              <a:t>”);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IN" b="1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2DB6EF-6F0D-46A0-94B8-68FB5E98466B}" type="slidenum">
              <a:rPr lang="en-IN" altLang="en-US"/>
              <a:pPr/>
              <a:t>24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Establish a Connection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716463"/>
          </a:xfrm>
        </p:spPr>
        <p:txBody>
          <a:bodyPr/>
          <a:lstStyle/>
          <a:p>
            <a:pPr algn="just"/>
            <a:r>
              <a:rPr lang="en-US" altLang="en-US" sz="2300" smtClean="0">
                <a:latin typeface="Cambria" pitchFamily="18" charset="0"/>
              </a:rPr>
              <a:t>We will create a connection using  </a:t>
            </a:r>
            <a:r>
              <a:rPr lang="en-US" altLang="en-US" sz="2300" b="1" smtClean="0">
                <a:latin typeface="Cambria" pitchFamily="18" charset="0"/>
              </a:rPr>
              <a:t>getConnection()</a:t>
            </a:r>
            <a:r>
              <a:rPr lang="en-US" altLang="en-US" sz="2300" smtClean="0">
                <a:latin typeface="Cambria" pitchFamily="18" charset="0"/>
              </a:rPr>
              <a:t> method of DriverManager class. </a:t>
            </a:r>
          </a:p>
          <a:p>
            <a:pPr algn="just"/>
            <a:r>
              <a:rPr lang="en-US" altLang="en-US" sz="2300" smtClean="0">
                <a:latin typeface="Cambria" pitchFamily="18" charset="0"/>
              </a:rPr>
              <a:t>This method has several overloaded methods that can be used based on the requirement.</a:t>
            </a:r>
          </a:p>
          <a:p>
            <a:r>
              <a:rPr lang="en-US" altLang="en-US" sz="2300" smtClean="0">
                <a:latin typeface="Cambria" pitchFamily="18" charset="0"/>
              </a:rPr>
              <a:t> Basically it require the </a:t>
            </a:r>
            <a:r>
              <a:rPr lang="en-US" altLang="en-US" sz="2300" b="1" smtClean="0">
                <a:latin typeface="Cambria" pitchFamily="18" charset="0"/>
              </a:rPr>
              <a:t>database name</a:t>
            </a:r>
            <a:r>
              <a:rPr lang="en-US" altLang="en-US" sz="2300" smtClean="0">
                <a:latin typeface="Cambria" pitchFamily="18" charset="0"/>
              </a:rPr>
              <a:t>, </a:t>
            </a:r>
            <a:r>
              <a:rPr lang="en-US" altLang="en-US" sz="2300" b="1" smtClean="0">
                <a:latin typeface="Cambria" pitchFamily="18" charset="0"/>
              </a:rPr>
              <a:t>username</a:t>
            </a:r>
            <a:r>
              <a:rPr lang="en-US" altLang="en-US" sz="2300" smtClean="0">
                <a:latin typeface="Cambria" pitchFamily="18" charset="0"/>
              </a:rPr>
              <a:t> and </a:t>
            </a:r>
            <a:r>
              <a:rPr lang="en-US" altLang="en-US" sz="2300" b="1" smtClean="0">
                <a:latin typeface="Cambria" pitchFamily="18" charset="0"/>
              </a:rPr>
              <a:t>password</a:t>
            </a:r>
            <a:r>
              <a:rPr lang="en-US" altLang="en-US" sz="2300" smtClean="0">
                <a:latin typeface="Cambria" pitchFamily="18" charset="0"/>
              </a:rPr>
              <a:t> to establish connection. </a:t>
            </a:r>
            <a:r>
              <a:rPr lang="en-US" altLang="en-US" sz="2800" smtClean="0">
                <a:latin typeface="Cambria" pitchFamily="18" charset="0"/>
              </a:rPr>
              <a:t/>
            </a:r>
            <a:br>
              <a:rPr lang="en-US" altLang="en-US" sz="2800" smtClean="0">
                <a:latin typeface="Cambria" pitchFamily="18" charset="0"/>
              </a:rPr>
            </a:br>
            <a:endParaRPr lang="en-US" altLang="en-US" sz="2800" smtClean="0">
              <a:latin typeface="Cambria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A3E13F-DA42-49FE-B9B3-6DB0155B549E}" type="slidenum">
              <a:rPr lang="en-IN" altLang="en-US"/>
              <a:pPr/>
              <a:t>25</a:t>
            </a:fld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284163" y="3470275"/>
            <a:ext cx="10844212" cy="830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getConnection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(String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url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getConnection(String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url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, String username, String password)</a:t>
            </a:r>
          </a:p>
        </p:txBody>
      </p:sp>
      <p:pic>
        <p:nvPicPr>
          <p:cNvPr id="3994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163" y="4300538"/>
            <a:ext cx="1084421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163" y="5132388"/>
            <a:ext cx="1084421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Create SQL Statement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Cambria" pitchFamily="18" charset="0"/>
              </a:rPr>
              <a:t>In this step we will create statement object using  </a:t>
            </a:r>
            <a:r>
              <a:rPr lang="en-US" sz="2800" b="1" dirty="0" err="1" smtClean="0">
                <a:latin typeface="Cambria" pitchFamily="18" charset="0"/>
              </a:rPr>
              <a:t>createStatement</a:t>
            </a:r>
            <a:r>
              <a:rPr lang="en-US" sz="2800" b="1" dirty="0" smtClean="0">
                <a:latin typeface="Cambria" pitchFamily="18" charset="0"/>
              </a:rPr>
              <a:t>() </a:t>
            </a:r>
            <a:r>
              <a:rPr lang="en-US" sz="2800" dirty="0" smtClean="0">
                <a:latin typeface="Cambria" pitchFamily="18" charset="0"/>
              </a:rPr>
              <a:t>method.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dirty="0" smtClean="0">
                <a:latin typeface="Cambria" pitchFamily="18" charset="0"/>
              </a:rPr>
              <a:t>It is used to execute the SQL queries and defined in  Connection class. 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800" b="1" dirty="0" smtClean="0">
                <a:latin typeface="Cambria" pitchFamily="18" charset="0"/>
              </a:rPr>
              <a:t>Syntax: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2800" b="1" dirty="0" smtClean="0">
              <a:latin typeface="Cambria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IN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DAD203-E2B5-469D-92A3-7A3E994BE7A0}" type="slidenum">
              <a:rPr lang="en-IN" altLang="en-US"/>
              <a:pPr/>
              <a:t>26</a:t>
            </a:fld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1917700" y="3582988"/>
            <a:ext cx="7019925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FF0000"/>
                </a:solidFill>
                <a:latin typeface="Cambria" pitchFamily="18" charset="0"/>
              </a:rPr>
              <a:t>Statement s=</a:t>
            </a:r>
            <a:r>
              <a:rPr lang="en-US" sz="3200" b="1" dirty="0" err="1">
                <a:solidFill>
                  <a:srgbClr val="FF0000"/>
                </a:solidFill>
                <a:latin typeface="Cambria" pitchFamily="18" charset="0"/>
              </a:rPr>
              <a:t>con.createStatement</a:t>
            </a:r>
            <a:r>
              <a:rPr lang="en-US" sz="3200" b="1" dirty="0">
                <a:solidFill>
                  <a:srgbClr val="FF0000"/>
                </a:solidFill>
                <a:latin typeface="Cambria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Execute Query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After creating a SQL statement, we need to execute the statement using the following methods.</a:t>
            </a:r>
          </a:p>
          <a:p>
            <a:pPr>
              <a:defRPr/>
            </a:pPr>
            <a:r>
              <a:rPr lang="en-US" dirty="0" smtClean="0"/>
              <a:t>The Possible methods in the Statement class are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executeUpdate()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executeQuery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xecute()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CCF3D4-A716-4BFD-843C-3B9860C46CBF}" type="slidenum">
              <a:rPr lang="en-IN" altLang="en-US"/>
              <a:pPr/>
              <a:t>27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6F5A95-EEDF-4DCC-9883-82C123B80C35}" type="slidenum">
              <a:rPr lang="en-IN" altLang="en-US"/>
              <a:pPr/>
              <a:t>28</a:t>
            </a:fld>
            <a:endParaRPr lang="en-IN" altLang="en-US"/>
          </a:p>
        </p:txBody>
      </p:sp>
      <p:sp>
        <p:nvSpPr>
          <p:cNvPr id="43013" name="AutoShape 2" descr="C:\Users\Admin\Downloads\executeQueryVSexecuteUpdateVSexecut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430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60338"/>
            <a:ext cx="11879263" cy="624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ResultSet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>
              <a:defRPr/>
            </a:pPr>
            <a:r>
              <a:rPr lang="en-US" dirty="0" smtClean="0"/>
              <a:t>After executing select command , it returns the set of rows and columns.</a:t>
            </a:r>
          </a:p>
          <a:p>
            <a:pPr algn="just">
              <a:defRPr/>
            </a:pPr>
            <a:r>
              <a:rPr lang="en-US" dirty="0" smtClean="0"/>
              <a:t>To store entire table information, use a built in class ResultSet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US" dirty="0" smtClean="0"/>
              <a:t>Syntax: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FF0000"/>
                </a:solidFill>
              </a:rPr>
              <a:t>ResultSet </a:t>
            </a:r>
            <a:r>
              <a:rPr lang="en-US" b="1" dirty="0" err="1" smtClean="0">
                <a:solidFill>
                  <a:srgbClr val="FF0000"/>
                </a:solidFill>
              </a:rPr>
              <a:t>rs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st.executeQuery</a:t>
            </a:r>
            <a:r>
              <a:rPr lang="en-US" b="1" dirty="0" smtClean="0">
                <a:solidFill>
                  <a:srgbClr val="FF0000"/>
                </a:solidFill>
              </a:rPr>
              <a:t>(“select * from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r>
              <a:rPr lang="en-US" b="1" dirty="0" smtClean="0">
                <a:solidFill>
                  <a:srgbClr val="FF0000"/>
                </a:solidFill>
              </a:rPr>
              <a:t>”);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7030A0"/>
                </a:solidFill>
              </a:rPr>
              <a:t>By </a:t>
            </a:r>
            <a:r>
              <a:rPr lang="en-US" dirty="0">
                <a:solidFill>
                  <a:srgbClr val="7030A0"/>
                </a:solidFill>
              </a:rPr>
              <a:t>default, ResultSet object can be moved forward only and it is not updatable.</a:t>
            </a:r>
          </a:p>
          <a:p>
            <a:pPr marL="0" indent="0" algn="just">
              <a:buFont typeface="Wingdings 2" pitchFamily="18" charset="2"/>
              <a:buNone/>
              <a:defRPr/>
            </a:pP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mtClean="0">
                <a:latin typeface="Arial" charset="0"/>
                <a:cs typeface="Arial" charset="0"/>
              </a:rPr>
              <a:t>CSE(AI&amp;ML) A.Y.:2022-23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9F3122-DCF0-440E-9FA7-FA472F77DA38}" type="slidenum">
              <a:rPr lang="en-IN" altLang="en-US"/>
              <a:pPr/>
              <a:t>29</a:t>
            </a:fld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164C6C"/>
                </a:solidFill>
              </a:rPr>
              <a:t>Objective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D084EF-FE4F-40E8-936D-17D0F2C97B5F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12" name="Content Placeholder 3"/>
          <p:cNvSpPr>
            <a:spLocks noGrp="1"/>
          </p:cNvSpPr>
          <p:nvPr>
            <p:ph sz="quarter" idx="1"/>
          </p:nvPr>
        </p:nvSpPr>
        <p:spPr>
          <a:xfrm>
            <a:off x="442913" y="1444625"/>
            <a:ext cx="11339512" cy="5133975"/>
          </a:xfrm>
        </p:spPr>
        <p:txBody>
          <a:bodyPr/>
          <a:lstStyle/>
          <a:p>
            <a:pPr algn="just" eaLnBrk="1" hangingPunct="1"/>
            <a:r>
              <a:rPr lang="en-US" altLang="en-US" sz="3200" dirty="0" smtClean="0"/>
              <a:t>The objective of this course is to develop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dynamic web applications</a:t>
            </a:r>
            <a:r>
              <a:rPr lang="en-US" altLang="en-US" sz="3200" b="1" dirty="0" smtClean="0"/>
              <a:t> </a:t>
            </a:r>
            <a:r>
              <a:rPr lang="en-US" altLang="en-US" sz="3200" dirty="0" smtClean="0"/>
              <a:t>using various advanced Java Technologies.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en-US" sz="3200" dirty="0" smtClean="0"/>
          </a:p>
          <a:p>
            <a:pPr algn="just" eaLnBrk="1" hangingPunct="1"/>
            <a:endParaRPr lang="en-US" altLang="en-US" sz="3200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US" altLang="en-US" sz="3200" dirty="0" smtClean="0"/>
          </a:p>
        </p:txBody>
      </p:sp>
      <p:sp>
        <p:nvSpPr>
          <p:cNvPr id="1741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Methods in ResultSet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457325"/>
            <a:ext cx="11337925" cy="4883150"/>
          </a:xfrm>
        </p:spPr>
        <p:txBody>
          <a:bodyPr/>
          <a:lstStyle/>
          <a:p>
            <a:pPr marL="0" indent="0" algn="just">
              <a:buFont typeface="Wingdings 2" pitchFamily="18" charset="2"/>
              <a:buNone/>
              <a:defRPr/>
            </a:pPr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next</a:t>
            </a:r>
            <a:r>
              <a:rPr lang="en-IN" b="1" dirty="0" smtClean="0"/>
              <a:t>(): </a:t>
            </a:r>
            <a:r>
              <a:rPr lang="en-IN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used to move the cursor to the one row next from the current position</a:t>
            </a:r>
            <a:r>
              <a:rPr lang="en-US" dirty="0" smtClean="0"/>
              <a:t>.</a:t>
            </a:r>
          </a:p>
          <a:p>
            <a:pPr algn="just">
              <a:defRPr/>
            </a:pPr>
            <a:r>
              <a:rPr lang="en-US" dirty="0" smtClean="0"/>
              <a:t>If the next record is not available it returns False.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previous</a:t>
            </a:r>
            <a:r>
              <a:rPr lang="en-IN" b="1" dirty="0" smtClean="0"/>
              <a:t>(): </a:t>
            </a:r>
            <a:r>
              <a:rPr lang="en-IN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used to move the cursor to the one row previous from the current </a:t>
            </a:r>
            <a:r>
              <a:rPr lang="en-US" dirty="0" smtClean="0"/>
              <a:t>position.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IN" b="1" dirty="0"/>
              <a:t> public </a:t>
            </a:r>
            <a:r>
              <a:rPr lang="en-IN" b="1" dirty="0" err="1"/>
              <a:t>boolean</a:t>
            </a:r>
            <a:r>
              <a:rPr lang="en-IN" b="1" dirty="0"/>
              <a:t> first</a:t>
            </a:r>
            <a:r>
              <a:rPr lang="en-IN" b="1" dirty="0" smtClean="0"/>
              <a:t>(): </a:t>
            </a:r>
            <a:r>
              <a:rPr lang="en-US" dirty="0"/>
              <a:t>is used to move the cursor to the first row in result set object</a:t>
            </a:r>
            <a:r>
              <a:rPr lang="en-US" dirty="0" smtClean="0"/>
              <a:t>.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last</a:t>
            </a:r>
            <a:r>
              <a:rPr lang="en-IN" b="1" dirty="0" smtClean="0"/>
              <a:t>(): </a:t>
            </a:r>
            <a:r>
              <a:rPr lang="en-US" dirty="0"/>
              <a:t>is used to move the cursor to the last row in result set object</a:t>
            </a:r>
            <a:r>
              <a:rPr lang="en-US" dirty="0" smtClean="0"/>
              <a:t>.</a:t>
            </a:r>
          </a:p>
          <a:p>
            <a:pPr marL="0" indent="0" algn="just">
              <a:buFont typeface="Wingdings 2" pitchFamily="18" charset="2"/>
              <a:buNone/>
              <a:defRPr/>
            </a:pPr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absolute(</a:t>
            </a:r>
            <a:r>
              <a:rPr lang="en-IN" b="1" dirty="0" err="1"/>
              <a:t>int</a:t>
            </a:r>
            <a:r>
              <a:rPr lang="en-IN" b="1" dirty="0"/>
              <a:t> row</a:t>
            </a:r>
            <a:r>
              <a:rPr lang="en-IN" b="1" dirty="0" smtClean="0"/>
              <a:t>): </a:t>
            </a:r>
            <a:r>
              <a:rPr lang="en-US" dirty="0"/>
              <a:t>is used to move the cursor to the specified row number in the ResultSet object.</a:t>
            </a:r>
            <a:endParaRPr lang="en-US" dirty="0" smtClean="0"/>
          </a:p>
          <a:p>
            <a:pPr marL="0" indent="0" algn="just">
              <a:buFont typeface="Wingdings 2" pitchFamily="18" charset="2"/>
              <a:buNone/>
              <a:defRPr/>
            </a:pPr>
            <a:endParaRPr lang="en-IN" dirty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26389A-0652-4F09-AC63-BAE8267F0277}" type="slidenum">
              <a:rPr lang="en-IN" altLang="en-US"/>
              <a:pPr/>
              <a:t>30</a:t>
            </a:fld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Methods in ResultSet</a:t>
            </a:r>
            <a:endParaRPr lang="en-IN" b="1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468438"/>
            <a:ext cx="11337925" cy="4941887"/>
          </a:xfrm>
        </p:spPr>
        <p:txBody>
          <a:bodyPr/>
          <a:lstStyle/>
          <a:p>
            <a:pPr marL="0" indent="0" algn="just">
              <a:buFont typeface="Wingdings 2" pitchFamily="18" charset="2"/>
              <a:buNone/>
            </a:pPr>
            <a:r>
              <a:rPr lang="en-IN" b="1" smtClean="0"/>
              <a:t>public boolean relative(int row): </a:t>
            </a:r>
            <a:r>
              <a:rPr lang="en-US" smtClean="0"/>
              <a:t>is used to move the cursor to the relative row number in the ResultSet object, it may be positive or negative.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IN" b="1" smtClean="0"/>
              <a:t>public int getInt(int columnIndex): </a:t>
            </a:r>
            <a:r>
              <a:rPr lang="en-US" smtClean="0"/>
              <a:t>is used to return the data of specified column index of the current row as int.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IN" b="1" smtClean="0"/>
              <a:t>public int getInt(String columnName): </a:t>
            </a:r>
            <a:r>
              <a:rPr lang="en-US" smtClean="0"/>
              <a:t>is used to return the data of specified column name of the current row as int.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IN" b="1" smtClean="0"/>
              <a:t>public String getString(int columnIndex): </a:t>
            </a:r>
            <a:r>
              <a:rPr lang="en-US" smtClean="0"/>
              <a:t>is used to return the data of specified column index of the current row as String.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IN" b="1" smtClean="0"/>
              <a:t>public String getString(String columnName):</a:t>
            </a:r>
            <a:r>
              <a:rPr lang="en-US" smtClean="0"/>
              <a:t>is used to return the data of specified column name of the current row as String.</a:t>
            </a:r>
            <a:endParaRPr lang="en-IN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7F9551-A98A-45DE-8B7F-AAEEDC0F6475}" type="slidenum">
              <a:rPr lang="en-IN" altLang="en-US"/>
              <a:pPr/>
              <a:t>31</a:t>
            </a:fld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mtClean="0"/>
              <a:t>ResultSet rs=st.executeQuery(“select * from student_csm”);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while(rs.next())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	System.out.println(rs.getString(1));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	System.out.println(rs.getString(“name”));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IN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D5C5CF-A9F7-4D99-BA68-95820CC6CB19}" type="slidenum">
              <a:rPr lang="en-IN" altLang="en-US"/>
              <a:pPr/>
              <a:t>32</a:t>
            </a:fld>
            <a:endParaRPr lang="en-I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IN" smtClean="0"/>
              <a:t>ResultSet rs=stmt.executeQuery("select * from emp");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mtClean="0"/>
              <a:t>//getting the record of 3rd row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mtClean="0"/>
              <a:t>rs.absolute(3);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mtClean="0"/>
              <a:t>System.out.println(rs.getString(1)+" "+rs.getString(2));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1ECEAB-F36C-477E-9443-DE6D21926922}" type="slidenum">
              <a:rPr lang="en-IN" altLang="en-US"/>
              <a:pPr/>
              <a:t>33</a:t>
            </a:fld>
            <a:endParaRPr lang="en-I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Close the Connection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/>
            <a:r>
              <a:rPr lang="en-US" altLang="en-US" smtClean="0">
                <a:latin typeface="Cambria" pitchFamily="18" charset="0"/>
              </a:rPr>
              <a:t>This is final step which includes closing all the connection that we opened in our previous steps.</a:t>
            </a:r>
          </a:p>
          <a:p>
            <a:pPr algn="just"/>
            <a:r>
              <a:rPr lang="en-US" altLang="en-US" smtClean="0">
                <a:latin typeface="Cambria" pitchFamily="18" charset="0"/>
              </a:rPr>
              <a:t> After executing SQL statement you need to close the connection and release the session. </a:t>
            </a:r>
          </a:p>
          <a:p>
            <a:pPr algn="just"/>
            <a:r>
              <a:rPr lang="en-US" altLang="en-US" smtClean="0">
                <a:latin typeface="Cambria" pitchFamily="18" charset="0"/>
              </a:rPr>
              <a:t>The </a:t>
            </a:r>
            <a:r>
              <a:rPr lang="en-US" altLang="en-US" b="1" smtClean="0">
                <a:latin typeface="Cambria" pitchFamily="18" charset="0"/>
              </a:rPr>
              <a:t>close()</a:t>
            </a:r>
            <a:r>
              <a:rPr lang="en-US" altLang="en-US" smtClean="0">
                <a:latin typeface="Cambria" pitchFamily="18" charset="0"/>
              </a:rPr>
              <a:t> method of Connection interface is used to close the connection.</a:t>
            </a:r>
          </a:p>
          <a:p>
            <a:pPr algn="just">
              <a:buFont typeface="Wingdings 2" pitchFamily="18" charset="2"/>
              <a:buNone/>
            </a:pPr>
            <a:endParaRPr lang="en-US" altLang="en-US" b="1" smtClean="0">
              <a:latin typeface="Cambria" pitchFamily="18" charset="0"/>
            </a:endParaRPr>
          </a:p>
          <a:p>
            <a:pPr algn="just">
              <a:buFont typeface="Wingdings 2" pitchFamily="18" charset="2"/>
              <a:buNone/>
            </a:pPr>
            <a:r>
              <a:rPr lang="en-US" altLang="en-US" b="1" smtClean="0">
                <a:solidFill>
                  <a:srgbClr val="FF0000"/>
                </a:solidFill>
                <a:latin typeface="Cambria" pitchFamily="18" charset="0"/>
              </a:rPr>
              <a:t>Example of closing a connection</a:t>
            </a:r>
          </a:p>
          <a:p>
            <a:pPr algn="just">
              <a:buFont typeface="Wingdings 2" pitchFamily="18" charset="2"/>
              <a:buNone/>
            </a:pPr>
            <a:r>
              <a:rPr lang="en-US" altLang="en-US" smtClean="0">
                <a:latin typeface="Cambria" pitchFamily="18" charset="0"/>
              </a:rPr>
              <a:t>	      </a:t>
            </a:r>
            <a:r>
              <a:rPr lang="en-US" altLang="en-US" b="1" smtClean="0">
                <a:latin typeface="Cambria" pitchFamily="18" charset="0"/>
              </a:rPr>
              <a:t>con.close();</a:t>
            </a:r>
          </a:p>
          <a:p>
            <a:endParaRPr lang="en-IN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E67B95-0B53-4D38-B278-F71DE9AE9C12}" type="slidenum">
              <a:rPr lang="en-IN" altLang="en-US"/>
              <a:pPr/>
              <a:t>34</a:t>
            </a:fld>
            <a:endParaRPr lang="en-I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/>
              <a:t>Exercise Programs</a:t>
            </a:r>
            <a:endParaRPr lang="en-IN" b="1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r>
              <a:rPr lang="en-US" altLang="en-US" smtClean="0"/>
              <a:t>Establish a Connection to Oracle Database.</a:t>
            </a:r>
          </a:p>
          <a:p>
            <a:r>
              <a:rPr lang="en-US" altLang="en-US" smtClean="0"/>
              <a:t>Write a Java Program to create a student table in the oracle database.</a:t>
            </a:r>
          </a:p>
          <a:p>
            <a:r>
              <a:rPr lang="en-US" altLang="en-US" smtClean="0"/>
              <a:t>Write a Java Program to insert records into student table.</a:t>
            </a:r>
          </a:p>
          <a:p>
            <a:r>
              <a:rPr lang="en-US" altLang="en-US" smtClean="0"/>
              <a:t>Write a Java Program to retrieve the records from oracle database.</a:t>
            </a:r>
            <a:endParaRPr lang="en-IN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07B6E0-61D7-4AA9-8F0D-DECE2618157B}" type="slidenum">
              <a:rPr lang="en-IN" altLang="en-US"/>
              <a:pPr/>
              <a:t>35</a:t>
            </a:fld>
            <a:endParaRPr lang="en-I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A3A731-712B-47BC-97B0-CA0E7FDE19CA}" type="slidenum">
              <a:rPr lang="en-IN" altLang="en-US"/>
              <a:pPr/>
              <a:t>36</a:t>
            </a:fld>
            <a:endParaRPr lang="en-IN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altLang="en-US" sz="8000" smtClean="0">
              <a:latin typeface="Monotype Corsiva" pitchFamily="66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en-US" sz="8000" smtClean="0">
                <a:latin typeface="Monotype Corsiva" pitchFamily="66" charset="0"/>
              </a:rPr>
              <a:t>Thank you</a:t>
            </a:r>
            <a:endParaRPr lang="en-IN" altLang="en-US" sz="8000" smtClean="0">
              <a:latin typeface="Monotype Corsiva" pitchFamily="66" charset="0"/>
            </a:endParaRPr>
          </a:p>
        </p:txBody>
      </p:sp>
      <p:sp>
        <p:nvSpPr>
          <p:cNvPr id="5120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>
                <a:latin typeface="Arial" charset="0"/>
                <a:cs typeface="Arial" charset="0"/>
              </a:rPr>
              <a:t>CSE(AI&amp;ML) A.Y.:2022-23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164C6C"/>
                </a:solidFill>
              </a:rPr>
              <a:t>Pre-requisites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8AFFEC-78DE-40CA-96DC-C3C70EB3EE99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8436" name="Content Placeholder 3"/>
          <p:cNvSpPr>
            <a:spLocks noGrp="1"/>
          </p:cNvSpPr>
          <p:nvPr>
            <p:ph sz="quarter" idx="1"/>
          </p:nvPr>
        </p:nvSpPr>
        <p:spPr>
          <a:xfrm>
            <a:off x="442913" y="1444625"/>
            <a:ext cx="11339512" cy="5133975"/>
          </a:xfrm>
        </p:spPr>
        <p:txBody>
          <a:bodyPr/>
          <a:lstStyle/>
          <a:p>
            <a:pPr algn="just" eaLnBrk="1" hangingPunct="1"/>
            <a:r>
              <a:rPr lang="en-US" altLang="en-US" sz="2400" smtClean="0"/>
              <a:t>Object Oriented Programming.</a:t>
            </a:r>
          </a:p>
          <a:p>
            <a:pPr algn="just" eaLnBrk="1" hangingPunct="1"/>
            <a:r>
              <a:rPr lang="en-US" altLang="en-US" sz="2400" smtClean="0"/>
              <a:t>Database Management Systems.</a:t>
            </a:r>
          </a:p>
          <a:p>
            <a:pPr algn="just" eaLnBrk="1" hangingPunct="1"/>
            <a:r>
              <a:rPr lang="en-US" altLang="en-US" sz="2400" smtClean="0"/>
              <a:t>Web Application Development- Module-I.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altLang="en-US" sz="2400" smtClean="0"/>
          </a:p>
        </p:txBody>
      </p:sp>
      <p:sp>
        <p:nvSpPr>
          <p:cNvPr id="1843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74650" y="382588"/>
            <a:ext cx="11379200" cy="604837"/>
          </a:xfrm>
        </p:spPr>
        <p:txBody>
          <a:bodyPr/>
          <a:lstStyle/>
          <a:p>
            <a:pPr algn="l" eaLnBrk="1" hangingPunct="1"/>
            <a:r>
              <a:rPr lang="en-US" altLang="en-US" sz="3000" b="1" smtClean="0">
                <a:solidFill>
                  <a:srgbClr val="164C6C"/>
                </a:solidFill>
              </a:rPr>
              <a:t>WEB APPLICATION DEVELOPMENT-MODULE-1</a:t>
            </a:r>
            <a:endParaRPr lang="en-IN" altLang="en-US" sz="3000" b="1" smtClean="0">
              <a:solidFill>
                <a:srgbClr val="164C6C"/>
              </a:solidFill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4943A7-46F1-4116-9AF7-C6DBB21753CA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9460" name="Content Placeholder 2"/>
          <p:cNvSpPr>
            <a:spLocks noGrp="1"/>
          </p:cNvSpPr>
          <p:nvPr>
            <p:ph sz="quarter" idx="1"/>
          </p:nvPr>
        </p:nvSpPr>
        <p:spPr>
          <a:xfrm>
            <a:off x="409575" y="1527175"/>
            <a:ext cx="11409363" cy="4668838"/>
          </a:xfrm>
        </p:spPr>
        <p:txBody>
          <a:bodyPr/>
          <a:lstStyle/>
          <a:p>
            <a:pPr marL="0" indent="0" algn="just" eaLnBrk="1" hangingPunct="1"/>
            <a:r>
              <a:rPr lang="en-US" altLang="en-US" smtClean="0"/>
              <a:t>HTML- Hyper Text Markup Language</a:t>
            </a:r>
          </a:p>
          <a:p>
            <a:pPr marL="0" indent="0" algn="just" eaLnBrk="1" hangingPunct="1"/>
            <a:r>
              <a:rPr lang="en-US" altLang="en-US" smtClean="0"/>
              <a:t>CSS– Cascading Style Sheet</a:t>
            </a:r>
          </a:p>
          <a:p>
            <a:pPr marL="0" indent="0" algn="just" eaLnBrk="1" hangingPunct="1"/>
            <a:r>
              <a:rPr lang="en-US" altLang="en-US" smtClean="0"/>
              <a:t>JAVA SCRIPT</a:t>
            </a:r>
          </a:p>
          <a:p>
            <a:pPr marL="0" indent="0" algn="just" eaLnBrk="1" hangingPunct="1"/>
            <a:r>
              <a:rPr lang="en-US" altLang="en-US" smtClean="0"/>
              <a:t>Java Query</a:t>
            </a:r>
            <a:endParaRPr lang="en-IN" altLang="en-US" smtClean="0"/>
          </a:p>
        </p:txBody>
      </p:sp>
      <p:sp>
        <p:nvSpPr>
          <p:cNvPr id="1946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Difference between HTML Vs CSS Vs Java Script</a:t>
            </a:r>
            <a:endParaRPr lang="en-IN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0FE3CE-7DE9-436B-AE7A-B382F0AE7454}" type="slidenum">
              <a:rPr lang="en-IN" altLang="en-US"/>
              <a:pPr/>
              <a:t>6</a:t>
            </a:fld>
            <a:endParaRPr lang="en-IN" altLang="en-US"/>
          </a:p>
        </p:txBody>
      </p:sp>
      <p:pic>
        <p:nvPicPr>
          <p:cNvPr id="20484" name="Picture 2" descr="G:\big-pi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63600" y="1527175"/>
            <a:ext cx="10415588" cy="4572000"/>
          </a:xfrm>
          <a:noFill/>
        </p:spPr>
      </p:pic>
      <p:sp>
        <p:nvSpPr>
          <p:cNvPr id="204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Java Script</a:t>
            </a:r>
            <a:endParaRPr lang="en-IN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/>
            <a:r>
              <a:rPr lang="en-US" altLang="en-US" smtClean="0"/>
              <a:t>It is used to create dynamic web applications, client-side validations.</a:t>
            </a:r>
          </a:p>
          <a:p>
            <a:pPr algn="just"/>
            <a:r>
              <a:rPr lang="en-US" altLang="en-US" smtClean="0"/>
              <a:t>It is a Client side scripting language.</a:t>
            </a:r>
          </a:p>
          <a:p>
            <a:pPr algn="just"/>
            <a:r>
              <a:rPr lang="en-US" altLang="en-US" smtClean="0"/>
              <a:t>It is supported by all web browsers.</a:t>
            </a:r>
          </a:p>
          <a:p>
            <a:pPr algn="just"/>
            <a:r>
              <a:rPr lang="en-US" altLang="en-US" smtClean="0"/>
              <a:t>If we include code using java script it is viewable to every one, so there is no security for the code.</a:t>
            </a:r>
          </a:p>
          <a:p>
            <a:pPr algn="just"/>
            <a:r>
              <a:rPr lang="en-US" altLang="en-US" smtClean="0"/>
              <a:t>To overcome this, user server side scripting langauges.</a:t>
            </a:r>
          </a:p>
          <a:p>
            <a:pPr algn="just">
              <a:buFont typeface="Wingdings 2" pitchFamily="18" charset="2"/>
              <a:buNone/>
            </a:pPr>
            <a:endParaRPr lang="en-US" altLang="en-US" smtClean="0"/>
          </a:p>
          <a:p>
            <a:pPr algn="just">
              <a:buFont typeface="Wingdings 2" pitchFamily="18" charset="2"/>
              <a:buNone/>
            </a:pPr>
            <a:endParaRPr lang="en-US" altLang="en-US" smtClean="0"/>
          </a:p>
          <a:p>
            <a:pPr algn="just">
              <a:buFont typeface="Wingdings 2" pitchFamily="18" charset="2"/>
              <a:buNone/>
            </a:pPr>
            <a:endParaRPr lang="en-US" altLang="en-US" smtClean="0"/>
          </a:p>
          <a:p>
            <a:endParaRPr lang="en-IN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B1792F-C561-4538-842B-E840B44DA15E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15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23CSS3- FULL STACK DEVELOPMENT-II</a:t>
            </a:r>
            <a:endParaRPr lang="en-IN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388938" y="1528763"/>
            <a:ext cx="11337925" cy="4652962"/>
          </a:xfrm>
        </p:spPr>
        <p:txBody>
          <a:bodyPr/>
          <a:lstStyle/>
          <a:p>
            <a:r>
              <a:rPr lang="en-US" altLang="en-US" dirty="0" smtClean="0"/>
              <a:t>JDBC-Java Data Base Connectivity </a:t>
            </a:r>
            <a:r>
              <a:rPr lang="en-US" altLang="en-US" dirty="0" smtClean="0"/>
              <a:t> and Java </a:t>
            </a:r>
            <a:r>
              <a:rPr lang="en-US" altLang="en-US" dirty="0" err="1" smtClean="0"/>
              <a:t>Servlets</a:t>
            </a:r>
            <a:r>
              <a:rPr lang="en-US" altLang="en-US" dirty="0" smtClean="0">
                <a:solidFill>
                  <a:srgbClr val="FF0000"/>
                </a:solidFill>
              </a:rPr>
              <a:t>( Week-1-3)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JSP and MVC </a:t>
            </a:r>
            <a:r>
              <a:rPr lang="en-US" altLang="en-US" dirty="0" err="1" smtClean="0"/>
              <a:t>Architechture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 </a:t>
            </a:r>
            <a:r>
              <a:rPr lang="en-US" altLang="en-US" dirty="0" smtClean="0">
                <a:solidFill>
                  <a:srgbClr val="FF0000"/>
                </a:solidFill>
              </a:rPr>
              <a:t>Week-4 &amp;5)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Mini Project Using Above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Node.js and Express.js </a:t>
            </a:r>
            <a:r>
              <a:rPr lang="en-US" dirty="0" smtClean="0">
                <a:solidFill>
                  <a:srgbClr val="FF0000"/>
                </a:solidFill>
              </a:rPr>
              <a:t>(Weeks 6–8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MongoDB</a:t>
            </a:r>
            <a:r>
              <a:rPr lang="en-US" dirty="0" smtClean="0"/>
              <a:t> with </a:t>
            </a:r>
            <a:r>
              <a:rPr lang="en-US" dirty="0" smtClean="0"/>
              <a:t>Express.js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(Weeks </a:t>
            </a:r>
            <a:r>
              <a:rPr lang="en-US" dirty="0" smtClean="0">
                <a:solidFill>
                  <a:srgbClr val="FF0000"/>
                </a:solidFill>
              </a:rPr>
              <a:t>9–10)</a:t>
            </a:r>
          </a:p>
          <a:p>
            <a:r>
              <a:rPr lang="en-US" dirty="0" smtClean="0"/>
              <a:t>React.js and Full Stack Integration </a:t>
            </a:r>
            <a:r>
              <a:rPr lang="en-US" dirty="0" smtClean="0">
                <a:solidFill>
                  <a:srgbClr val="FF0000"/>
                </a:solidFill>
              </a:rPr>
              <a:t>(Weeks 11–14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IN" altLang="en-US" dirty="0" smtClean="0">
              <a:solidFill>
                <a:srgbClr val="FF0000"/>
              </a:solidFill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EFA178-6871-42B3-BC0C-081C339905EF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25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</a:rPr>
              <a:t>JAVA DATABSE CONNECTIVITY</a:t>
            </a:r>
            <a:endParaRPr lang="en-IN" altLang="en-US" b="1" smtClean="0">
              <a:solidFill>
                <a:srgbClr val="FF0000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01638" y="1527175"/>
            <a:ext cx="11339512" cy="4572000"/>
          </a:xfrm>
        </p:spPr>
        <p:txBody>
          <a:bodyPr/>
          <a:lstStyle/>
          <a:p>
            <a:pPr algn="just"/>
            <a:r>
              <a:rPr lang="en-US" altLang="en-US" smtClean="0"/>
              <a:t>In java JDBC API is used to establish the connection between Java Application and Data base.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en-US" sz="2800" smtClean="0">
                <a:latin typeface="Cambria" pitchFamily="18" charset="0"/>
              </a:rPr>
              <a:t>JDBC is used to interact with various type of Database such as Oracle, MS   Access, My SQL and SQL Server.</a:t>
            </a:r>
            <a:endParaRPr lang="en-US" altLang="en-US" smtClean="0"/>
          </a:p>
          <a:p>
            <a:pPr algn="just"/>
            <a:r>
              <a:rPr lang="en-US" altLang="en-US" smtClean="0"/>
              <a:t>To access JDBC API we need to import </a:t>
            </a:r>
            <a:r>
              <a:rPr lang="en-US" altLang="en-US" b="1" smtClean="0">
                <a:solidFill>
                  <a:srgbClr val="FF0000"/>
                </a:solidFill>
              </a:rPr>
              <a:t>java.sql</a:t>
            </a:r>
            <a:r>
              <a:rPr lang="en-US" altLang="en-US" smtClean="0"/>
              <a:t> package.</a:t>
            </a:r>
          </a:p>
          <a:p>
            <a:pPr algn="just"/>
            <a:endParaRPr lang="en-IN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F72470-8EF5-4372-B838-2705D44DF1E8}" type="slidenum">
              <a:rPr lang="en-IN" altLang="en-US"/>
              <a:pPr/>
              <a:t>9</a:t>
            </a:fld>
            <a:endParaRPr lang="en-IN" altLang="en-US"/>
          </a:p>
        </p:txBody>
      </p:sp>
      <p:pic>
        <p:nvPicPr>
          <p:cNvPr id="23557" name="Picture 2" descr="G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300" y="4040188"/>
            <a:ext cx="6345238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 smtClean="0">
                <a:latin typeface="Arial" charset="0"/>
                <a:cs typeface="Arial" charset="0"/>
              </a:rPr>
              <a:t>CSE A.Y.:2025-26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19293</TotalTime>
  <Words>1221</Words>
  <Application>Microsoft Office PowerPoint</Application>
  <PresentationFormat>Custom</PresentationFormat>
  <Paragraphs>218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23CSS3- FULL STACK DEVELOPMENT-II</vt:lpstr>
      <vt:lpstr>Slide 2</vt:lpstr>
      <vt:lpstr>Objective</vt:lpstr>
      <vt:lpstr>Pre-requisites</vt:lpstr>
      <vt:lpstr>WEB APPLICATION DEVELOPMENT-MODULE-1</vt:lpstr>
      <vt:lpstr>Difference between HTML Vs CSS Vs Java Script</vt:lpstr>
      <vt:lpstr>Java Script</vt:lpstr>
      <vt:lpstr>23CSS3- FULL STACK DEVELOPMENT-II</vt:lpstr>
      <vt:lpstr>JAVA DATABSE CONNECTIVITY</vt:lpstr>
      <vt:lpstr>2-tier Architecture</vt:lpstr>
      <vt:lpstr>3-Tier Architecture</vt:lpstr>
      <vt:lpstr>JDBC </vt:lpstr>
      <vt:lpstr>JDBC Drivers</vt:lpstr>
      <vt:lpstr>TYPE-1 DRIVER</vt:lpstr>
      <vt:lpstr>Slide 15</vt:lpstr>
      <vt:lpstr>    JDBC-ODBC BRIDGE DRIVER</vt:lpstr>
      <vt:lpstr>TYPE-II DRIVER</vt:lpstr>
      <vt:lpstr>Native-API Driver</vt:lpstr>
      <vt:lpstr>Type-3 Driver</vt:lpstr>
      <vt:lpstr>Network Protocol Driver</vt:lpstr>
      <vt:lpstr>Type-4 Driver (Thin Driver)</vt:lpstr>
      <vt:lpstr>Type-4 Driver</vt:lpstr>
      <vt:lpstr>Procedure to establish a Connection </vt:lpstr>
      <vt:lpstr>Register a Suitable Driver or Load a Driver</vt:lpstr>
      <vt:lpstr>Establish a Connection</vt:lpstr>
      <vt:lpstr>Create SQL Statement</vt:lpstr>
      <vt:lpstr>Execute Query</vt:lpstr>
      <vt:lpstr>Slide 28</vt:lpstr>
      <vt:lpstr>ResultSet</vt:lpstr>
      <vt:lpstr>Methods in ResultSet </vt:lpstr>
      <vt:lpstr>Methods in ResultSet</vt:lpstr>
      <vt:lpstr>Slide 32</vt:lpstr>
      <vt:lpstr>Example</vt:lpstr>
      <vt:lpstr>Close the Connection</vt:lpstr>
      <vt:lpstr>Exercise Programs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Factor Hash Based Authentication in Cloud Computing</dc:title>
  <dc:creator>Ankush Goyal</dc:creator>
  <cp:lastModifiedBy>Admin</cp:lastModifiedBy>
  <cp:revision>726</cp:revision>
  <dcterms:created xsi:type="dcterms:W3CDTF">2019-05-14T10:26:57Z</dcterms:created>
  <dcterms:modified xsi:type="dcterms:W3CDTF">2025-07-01T07:20:51Z</dcterms:modified>
</cp:coreProperties>
</file>