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59" r:id="rId7"/>
    <p:sldId id="262" r:id="rId8"/>
    <p:sldId id="263" r:id="rId9"/>
    <p:sldId id="264" r:id="rId10"/>
    <p:sldId id="265" r:id="rId11"/>
    <p:sldId id="269" r:id="rId12"/>
    <p:sldId id="266" r:id="rId13"/>
    <p:sldId id="268" r:id="rId14"/>
    <p:sldId id="270" r:id="rId1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45" d="100"/>
          <a:sy n="45" d="100"/>
        </p:scale>
        <p:origin x="-123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3" name="Straight Connector 12"/>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Title 28"/>
          <p:cNvSpPr>
            <a:spLocks noGrp="1"/>
          </p:cNvSpPr>
          <p:nvPr>
            <p:ph type="ctrTitle"/>
          </p:nvPr>
        </p:nvSpPr>
        <p:spPr>
          <a:xfrm>
            <a:off x="381000" y="4853411"/>
            <a:ext cx="8458200" cy="1222375"/>
          </a:xfrm>
        </p:spPr>
        <p:txBody>
          <a:bodyPr anchor="t"/>
          <a:lstStyle/>
          <a:p>
            <a:r>
              <a:rPr lang="en-US" smtClean="0"/>
              <a:t>Click to edit Master title style</a:t>
            </a: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4" name="Date Placeholder 15"/>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B8F69EB-A1BF-4982-AE51-D21E25D8A79B}"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5" name="Footer Placeholder 1"/>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6" name="Slide Number Placeholder 14"/>
          <p:cNvSpPr>
            <a:spLocks noGrp="1"/>
          </p:cNvSpPr>
          <p:nvPr>
            <p:ph type="sldNum" sz="quarter" idx="4"/>
          </p:nvPr>
        </p:nvSpPr>
        <p:spPr>
          <a:xfrm>
            <a:off x="8229600" y="6473825"/>
            <a:ext cx="758825" cy="247650"/>
          </a:xfrm>
          <a:prstGeom prst="rect">
            <a:avLst/>
          </a:prstGeom>
        </p:spPr>
        <p:txBody>
          <a:bodyPr vert="horz"/>
          <a:p>
            <a:pPr algn="r">
              <a:buNone/>
            </a:pPr>
            <a:fld id="{9A0DB2DC-4C9A-4742-B13C-FB6460FD3503}" type="slidenum">
              <a:rPr lang="en-IN" altLang="x-none" dirty="0"/>
            </a:fld>
            <a:endParaRPr lang="en-IN" altLang="x-non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00CEA3-59A3-489F-9704-002C488E3175}"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x-none" dirty="0">
                <a:latin typeface="Franklin Gothic Book" panose="020B0503020102020204" pitchFamily="34" charset="0"/>
              </a:rPr>
            </a:fld>
            <a:endParaRPr lang="en-IN" altLang="x-none" dirty="0">
              <a:latin typeface="Franklin Gothic Book" panose="020B05030201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Date Placeholder 3"/>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0B4135E-54A9-4270-97EA-6495DC34F4A6}"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4" name="Footer Placeholder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5" name="Slide Number Placeholder 5"/>
          <p:cNvSpPr>
            <a:spLocks noGrp="1"/>
          </p:cNvSpPr>
          <p:nvPr>
            <p:ph type="sldNum" sz="quarter" idx="4"/>
          </p:nvPr>
        </p:nvSpPr>
        <p:spPr>
          <a:xfrm>
            <a:off x="8229600" y="6477000"/>
            <a:ext cx="762000" cy="244475"/>
          </a:xfrm>
          <a:prstGeom prst="rect">
            <a:avLst/>
          </a:prstGeom>
        </p:spPr>
        <p:txBody>
          <a:bodyPr vert="horz"/>
          <a:p>
            <a:pPr algn="r">
              <a:buNone/>
            </a:pPr>
            <a:fld id="{9A0DB2DC-4C9A-4742-B13C-FB6460FD3503}" type="slidenum">
              <a:rPr lang="en-IN" altLang="x-none" dirty="0"/>
            </a:fld>
            <a:endParaRPr lang="en-IN" altLang="x-non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smtClean="0"/>
              <a:t>Click to edit Master title style</a:t>
            </a:r>
            <a:endParaRPr lang="en-US"/>
          </a:p>
        </p:txBody>
      </p:sp>
      <p:sp>
        <p:nvSpPr>
          <p:cNvPr id="27" name="Content Placeholder 26"/>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Date Placeholder 24"/>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7A01C3B-5159-45B1-A6BD-15E4CEC11E18}"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4" name="Footer Placeholder 18"/>
          <p:cNvSpPr>
            <a:spLocks noGrp="1"/>
          </p:cNvSpPr>
          <p:nvPr>
            <p:ph type="ftr" sz="quarter" idx="3"/>
          </p:nvPr>
        </p:nvSpPr>
        <p:spPr>
          <a:xfrm>
            <a:off x="3581400" y="76200"/>
            <a:ext cx="2895600" cy="2889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5" name="Slide Number Placeholder 15"/>
          <p:cNvSpPr>
            <a:spLocks noGrp="1"/>
          </p:cNvSpPr>
          <p:nvPr>
            <p:ph type="sldNum" sz="quarter" idx="4"/>
          </p:nvPr>
        </p:nvSpPr>
        <p:spPr>
          <a:xfrm>
            <a:off x="8229600" y="6473825"/>
            <a:ext cx="758825" cy="247650"/>
          </a:xfrm>
          <a:prstGeom prst="rect">
            <a:avLst/>
          </a:prstGeom>
        </p:spPr>
        <p:txBody>
          <a:bodyPr vert="horz"/>
          <a:p>
            <a:pPr algn="r">
              <a:buNone/>
            </a:pPr>
            <a:fld id="{9A0DB2DC-4C9A-4742-B13C-FB6460FD3503}" type="slidenum">
              <a:rPr lang="en-IN" altLang="x-none" dirty="0"/>
            </a:fld>
            <a:endParaRPr lang="en-IN" altLang="x-non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3" name="Straight Connector 12"/>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lang="en-US" smtClean="0"/>
              <a:t>Click to edit Master title style</a:t>
            </a:r>
            <a:endParaRPr lang="en-US"/>
          </a:p>
        </p:txBody>
      </p:sp>
      <p:sp>
        <p:nvSpPr>
          <p:cNvPr id="14" name="Date Placeholder 18"/>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F3B7DD2-90BA-4AFA-8140-07D310B9FEFD}"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5" name="Footer Placeholder 10"/>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6" name="Slide Number Placeholder 15"/>
          <p:cNvSpPr>
            <a:spLocks noGrp="1"/>
          </p:cNvSpPr>
          <p:nvPr>
            <p:ph type="sldNum" sz="quarter" idx="4"/>
          </p:nvPr>
        </p:nvSpPr>
        <p:spPr>
          <a:xfrm>
            <a:off x="8229600" y="6477000"/>
            <a:ext cx="762000" cy="244475"/>
          </a:xfrm>
          <a:prstGeom prst="rect">
            <a:avLst/>
          </a:prstGeom>
        </p:spPr>
        <p:txBody>
          <a:bodyPr vert="horz"/>
          <a:p>
            <a:pPr algn="r">
              <a:buNone/>
            </a:pPr>
            <a:fld id="{9A0DB2DC-4C9A-4742-B13C-FB6460FD3503}" type="slidenum">
              <a:rPr lang="en-IN" altLang="x-none" dirty="0"/>
            </a:fld>
            <a:endParaRPr lang="en-IN" altLang="x-non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00CEA3-59A3-489F-9704-002C488E3175}"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IN" altLang="x-none" dirty="0">
                <a:latin typeface="Franklin Gothic Book" panose="020B0503020102020204" pitchFamily="34" charset="0"/>
              </a:rPr>
            </a:fld>
            <a:endParaRPr lang="en-IN" altLang="x-none" dirty="0">
              <a:latin typeface="Franklin Gothic Book" panose="020B05030201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Straight Connector 12"/>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Title 28"/>
          <p:cNvSpPr>
            <a:spLocks noGrp="1"/>
          </p:cNvSpPr>
          <p:nvPr>
            <p:ph type="title"/>
          </p:nvPr>
        </p:nvSpPr>
        <p:spPr>
          <a:xfrm>
            <a:off x="304800" y="5410200"/>
            <a:ext cx="8610600" cy="882650"/>
          </a:xfrm>
        </p:spPr>
        <p:txBody>
          <a:bodyPr/>
          <a:lstStyle>
            <a:lvl1pPr>
              <a:defRPr/>
            </a:lvl1pPr>
          </a:lstStyle>
          <a:p>
            <a:r>
              <a:rPr lang="en-US" smtClean="0"/>
              <a:t>Click to edit Master title style</a:t>
            </a:r>
            <a:endParaRPr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Date Placeholder 9"/>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02C8CCF-8C32-4027-B3C1-25A4736A0123}"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5" name="Footer Placeholder 5"/>
          <p:cNvSpPr>
            <a:spLocks noGrp="1"/>
          </p:cNvSpPr>
          <p:nvPr>
            <p:ph type="ftr" sz="quarter" idx="13"/>
          </p:nvPr>
        </p:nvSpPr>
        <p:spPr>
          <a:xfrm>
            <a:off x="3124200" y="76200"/>
            <a:ext cx="3352800" cy="2889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6" name="Slide Number Placeholder 6"/>
          <p:cNvSpPr>
            <a:spLocks noGrp="1"/>
          </p:cNvSpPr>
          <p:nvPr>
            <p:ph type="sldNum" sz="quarter" idx="14"/>
          </p:nvPr>
        </p:nvSpPr>
        <p:spPr>
          <a:xfrm>
            <a:off x="8229600" y="6477000"/>
            <a:ext cx="762000" cy="247650"/>
          </a:xfrm>
          <a:prstGeom prst="rect">
            <a:avLst/>
          </a:prstGeom>
        </p:spPr>
        <p:txBody>
          <a:bodyPr vert="horz"/>
          <a:p>
            <a:pPr algn="r">
              <a:buNone/>
            </a:pPr>
            <a:fld id="{9A0DB2DC-4C9A-4742-B13C-FB6460FD3503}" type="slidenum">
              <a:rPr lang="en-IN" altLang="x-none" dirty="0"/>
            </a:fld>
            <a:endParaRPr lang="en-IN" altLang="x-non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00CEA3-59A3-489F-9704-002C488E3175}"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IN" altLang="x-none" dirty="0">
                <a:latin typeface="Franklin Gothic Book" panose="020B0503020102020204" pitchFamily="34" charset="0"/>
              </a:rPr>
            </a:fld>
            <a:endParaRPr lang="en-IN" altLang="x-none" dirty="0">
              <a:latin typeface="Franklin Gothic Book" panose="020B05030201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3" name="Date Placeholder 2"/>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0A98590-53F3-4516-B2EA-286BE09F02ED}"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4" name="Footer Placeholder 23"/>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5" name="Slide Number Placeholder 6"/>
          <p:cNvSpPr>
            <a:spLocks noGrp="1"/>
          </p:cNvSpPr>
          <p:nvPr>
            <p:ph type="sldNum" sz="quarter" idx="4"/>
          </p:nvPr>
        </p:nvSpPr>
        <p:spPr>
          <a:xfrm>
            <a:off x="8229600" y="6477000"/>
            <a:ext cx="762000" cy="244475"/>
          </a:xfrm>
          <a:prstGeom prst="rect">
            <a:avLst/>
          </a:prstGeom>
        </p:spPr>
        <p:txBody>
          <a:bodyPr vert="horz"/>
          <a:p>
            <a:pPr algn="r">
              <a:buNone/>
            </a:pPr>
            <a:fld id="{9A0DB2DC-4C9A-4742-B13C-FB6460FD3503}" type="slidenum">
              <a:rPr lang="en-IN" altLang="x-none" dirty="0"/>
            </a:fld>
            <a:endParaRPr lang="en-IN" altLang="x-non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3" name="Straight Connector 12"/>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11"/>
          <p:cNvSpPr>
            <a:spLocks noGrp="1"/>
          </p:cNvSpPr>
          <p:nvPr>
            <p:ph type="title"/>
          </p:nvPr>
        </p:nvSpPr>
        <p:spPr>
          <a:xfrm>
            <a:off x="457200" y="5486400"/>
            <a:ext cx="8458200" cy="520700"/>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2" name="Date Placeholder 24"/>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D776057-BCC5-45DD-8E71-CA1B054FD368}"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5" name="Footer Placeholder 28"/>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6" name="Slide Number Placeholder 6"/>
          <p:cNvSpPr>
            <a:spLocks noGrp="1"/>
          </p:cNvSpPr>
          <p:nvPr>
            <p:ph type="sldNum" sz="quarter" idx="4"/>
          </p:nvPr>
        </p:nvSpPr>
        <p:spPr>
          <a:xfrm>
            <a:off x="8229600" y="6477000"/>
            <a:ext cx="762000" cy="244475"/>
          </a:xfrm>
          <a:prstGeom prst="rect">
            <a:avLst/>
          </a:prstGeom>
        </p:spPr>
        <p:txBody>
          <a:bodyPr vert="horz"/>
          <a:p>
            <a:pPr algn="r">
              <a:buNone/>
            </a:pPr>
            <a:fld id="{9A0DB2DC-4C9A-4742-B13C-FB6460FD3503}" type="slidenum">
              <a:rPr lang="en-IN" altLang="x-none" dirty="0"/>
            </a:fld>
            <a:endParaRPr lang="en-IN" altLang="x-non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None/>
              <a:defRPr/>
            </a:pPr>
            <a:r>
              <a:rPr kumimoji="0" lang="en-US" sz="3200" b="0" i="0" u="none" strike="noStrike" kern="1200" cap="none" spc="0" normalizeH="0" baseline="0" noProof="0" smtClean="0">
                <a:ln>
                  <a:noFill/>
                </a:ln>
                <a:solidFill>
                  <a:schemeClr val="tx2"/>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7" name="Title 16"/>
          <p:cNvSpPr>
            <a:spLocks noGrp="1"/>
          </p:cNvSpPr>
          <p:nvPr>
            <p:ph type="title"/>
          </p:nvPr>
        </p:nvSpPr>
        <p:spPr>
          <a:xfrm>
            <a:off x="381000" y="4993760"/>
            <a:ext cx="5867400" cy="522288"/>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2" name="Date Placeholder 6"/>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EBE7913-550B-4729-A07A-18D0207EE42B}"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4" name="Footer Placeholder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15" name="Slide Number Placeholder 30"/>
          <p:cNvSpPr>
            <a:spLocks noGrp="1"/>
          </p:cNvSpPr>
          <p:nvPr>
            <p:ph type="sldNum" sz="quarter" idx="4"/>
          </p:nvPr>
        </p:nvSpPr>
        <p:spPr>
          <a:xfrm>
            <a:off x="8229600" y="6477000"/>
            <a:ext cx="762000" cy="244475"/>
          </a:xfrm>
          <a:prstGeom prst="rect">
            <a:avLst/>
          </a:prstGeom>
        </p:spPr>
        <p:txBody>
          <a:bodyPr vert="horz"/>
          <a:p>
            <a:pPr algn="r">
              <a:buNone/>
            </a:pPr>
            <a:fld id="{9A0DB2DC-4C9A-4742-B13C-FB6460FD3503}" type="slidenum">
              <a:rPr lang="en-IN" altLang="x-none" dirty="0"/>
            </a:fld>
            <a:endParaRPr lang="en-IN" altLang="x-non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3">
        <a:schemeClr val="bg2"/>
      </p:bgRef>
    </p:bg>
    <p:spTree>
      <p:nvGrpSpPr>
        <p:cNvPr id="1" name=""/>
        <p:cNvGrpSpPr/>
        <p:nvPr/>
      </p:nvGrpSpPr>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29" name="Text Placeholder 7"/>
          <p:cNvSpPr>
            <a:spLocks noGrp="1"/>
          </p:cNvSpPr>
          <p:nvPr>
            <p:ph type="body" idx="1"/>
          </p:nvPr>
        </p:nvSpPr>
        <p:spPr>
          <a:xfrm>
            <a:off x="304800" y="1554163"/>
            <a:ext cx="8686800" cy="4525962"/>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fontAlgn="auto" latinLnBrk="0" hangingPunct="1">
              <a:spcBef>
                <a:spcPts val="0"/>
              </a:spcBef>
              <a:spcAft>
                <a:spcPts val="0"/>
              </a:spcAft>
              <a:defRPr kumimoji="0" sz="1200" smtClean="0">
                <a:solidFill>
                  <a:schemeClr val="accent1">
                    <a:shade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B00CEA3-59A3-489F-9704-002C488E3175}" type="datetimeFigureOut">
              <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accent1">
                  <a:shade val="75000"/>
                </a:schemeClr>
              </a:solidFill>
              <a:effectLst/>
              <a:uLnTx/>
              <a:uFillTx/>
              <a:latin typeface="+mn-lt"/>
              <a:ea typeface="+mn-ea"/>
              <a:cs typeface="+mn-cs"/>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a:defRPr sz="1200">
                <a:solidFill>
                  <a:srgbClr val="D38E27"/>
                </a:solidFill>
              </a:defRPr>
            </a:lvl1pPr>
          </a:lstStyle>
          <a:p>
            <a:pPr lvl="0" eaLnBrk="1" hangingPunct="1">
              <a:buNone/>
            </a:pPr>
            <a:fld id="{9A0DB2DC-4C9A-4742-B13C-FB6460FD3503}" type="slidenum">
              <a:rPr lang="en-IN" altLang="x-none" dirty="0">
                <a:latin typeface="Franklin Gothic Book" panose="020B0503020102020204" pitchFamily="34" charset="0"/>
              </a:rPr>
            </a:fld>
            <a:endParaRPr lang="en-IN" altLang="x-none" dirty="0">
              <a:latin typeface="Franklin Gothic Book" panose="020B0503020102020204" pitchFamily="34" charset="0"/>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smtClean="0"/>
              <a:t>Click to edit Master title style</a:t>
            </a:r>
            <a:endParaRPr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anose="020B0603020102020204" pitchFamily="34" charset="0"/>
        </a:defRPr>
      </a:lvl2pPr>
      <a:lvl3pPr algn="l" rtl="0" fontAlgn="base">
        <a:spcBef>
          <a:spcPct val="0"/>
        </a:spcBef>
        <a:spcAft>
          <a:spcPct val="0"/>
        </a:spcAft>
        <a:defRPr sz="3600">
          <a:solidFill>
            <a:schemeClr val="tx2"/>
          </a:solidFill>
          <a:latin typeface="Franklin Gothic Medium" panose="020B0603020102020204" pitchFamily="34" charset="0"/>
        </a:defRPr>
      </a:lvl3pPr>
      <a:lvl4pPr algn="l" rtl="0" fontAlgn="base">
        <a:spcBef>
          <a:spcPct val="0"/>
        </a:spcBef>
        <a:spcAft>
          <a:spcPct val="0"/>
        </a:spcAft>
        <a:defRPr sz="3600">
          <a:solidFill>
            <a:schemeClr val="tx2"/>
          </a:solidFill>
          <a:latin typeface="Franklin Gothic Medium" panose="020B0603020102020204" pitchFamily="34" charset="0"/>
        </a:defRPr>
      </a:lvl4pPr>
      <a:lvl5pPr algn="l" rtl="0" fontAlgn="base">
        <a:spcBef>
          <a:spcPct val="0"/>
        </a:spcBef>
        <a:spcAft>
          <a:spcPct val="0"/>
        </a:spcAft>
        <a:defRPr sz="3600">
          <a:solidFill>
            <a:schemeClr val="tx2"/>
          </a:solidFill>
          <a:latin typeface="Franklin Gothic Medium" panose="020B0603020102020204" pitchFamily="34" charset="0"/>
        </a:defRPr>
      </a:lvl5pPr>
      <a:lvl6pPr marL="457200" algn="l" rtl="0" fontAlgn="base">
        <a:spcBef>
          <a:spcPct val="0"/>
        </a:spcBef>
        <a:spcAft>
          <a:spcPct val="0"/>
        </a:spcAft>
        <a:defRPr sz="3600">
          <a:solidFill>
            <a:schemeClr val="tx2"/>
          </a:solidFill>
          <a:latin typeface="Franklin Gothic Medium" panose="020B0603020102020204" pitchFamily="34" charset="0"/>
        </a:defRPr>
      </a:lvl6pPr>
      <a:lvl7pPr marL="914400" algn="l" rtl="0" fontAlgn="base">
        <a:spcBef>
          <a:spcPct val="0"/>
        </a:spcBef>
        <a:spcAft>
          <a:spcPct val="0"/>
        </a:spcAft>
        <a:defRPr sz="3600">
          <a:solidFill>
            <a:schemeClr val="tx2"/>
          </a:solidFill>
          <a:latin typeface="Franklin Gothic Medium" panose="020B0603020102020204" pitchFamily="34" charset="0"/>
        </a:defRPr>
      </a:lvl7pPr>
      <a:lvl8pPr marL="1371600" algn="l" rtl="0" fontAlgn="base">
        <a:spcBef>
          <a:spcPct val="0"/>
        </a:spcBef>
        <a:spcAft>
          <a:spcPct val="0"/>
        </a:spcAft>
        <a:defRPr sz="3600">
          <a:solidFill>
            <a:schemeClr val="tx2"/>
          </a:solidFill>
          <a:latin typeface="Franklin Gothic Medium" panose="020B0603020102020204" pitchFamily="34" charset="0"/>
        </a:defRPr>
      </a:lvl8pPr>
      <a:lvl9pPr marL="1828800" algn="l" rtl="0" fontAlgn="base">
        <a:spcBef>
          <a:spcPct val="0"/>
        </a:spcBef>
        <a:spcAft>
          <a:spcPct val="0"/>
        </a:spcAft>
        <a:defRPr sz="3600">
          <a:solidFill>
            <a:schemeClr val="tx2"/>
          </a:solidFill>
          <a:latin typeface="Franklin Gothic Medium" panose="020B0603020102020204" pitchFamily="34" charset="0"/>
        </a:defRPr>
      </a:lvl9pPr>
    </p:titleStyle>
    <p:body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85720" y="3286124"/>
            <a:ext cx="8458200" cy="2428892"/>
          </a:xfrm>
          <a:noFill/>
          <a:ln>
            <a:noFill/>
          </a:ln>
          <a:effectLst/>
          <a:scene3d>
            <a:camera prst="orthographicFront"/>
            <a:lightRig rig="balanced" dir="t"/>
          </a:scene3d>
          <a:sp3d prstMaterial="plastic"/>
        </p:spPr>
        <p:txBody>
          <a:bodyPr vert="horz" anchor="t">
            <a:normAutofit/>
          </a:body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en-US" sz="18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br>
            <a:br>
              <a:rPr kumimoji="0" lang="en-GB" sz="18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br>
            <a:endParaRPr kumimoji="0" lang="en-IN" sz="18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Subtitle 2"/>
          <p:cNvSpPr>
            <a:spLocks noGrp="1"/>
          </p:cNvSpPr>
          <p:nvPr>
            <p:ph type="subTitle" idx="1"/>
          </p:nvPr>
        </p:nvSpPr>
        <p:spPr>
          <a:xfrm>
            <a:off x="500063" y="785813"/>
            <a:ext cx="8458200" cy="91440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INTERFACES</a:t>
            </a:r>
            <a:endParaRPr kumimoji="0" lang="en-IN" sz="24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I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9459" name="Content Placeholder 2"/>
          <p:cNvSpPr>
            <a:spLocks noGrp="1"/>
          </p:cNvSpPr>
          <p:nvPr>
            <p:ph idx="1"/>
          </p:nvPr>
        </p:nvSpPr>
        <p:spPr>
          <a:ln/>
        </p:spPr>
        <p:txBody>
          <a:bodyPr vert="horz" wrap="square" lIns="91440" tIns="45720" rIns="91440" bIns="45720" anchor="t" anchorCtr="0"/>
          <a:p>
            <a:pPr eaLnBrk="1" hangingPunct="1">
              <a:buNone/>
            </a:pPr>
            <a:r>
              <a:rPr dirty="0"/>
              <a:t>Class circle implements Area</a:t>
            </a:r>
            <a:endParaRPr dirty="0"/>
          </a:p>
          <a:p>
            <a:pPr eaLnBrk="1" hangingPunct="1">
              <a:buNone/>
            </a:pPr>
            <a:r>
              <a:rPr dirty="0"/>
              <a:t>{</a:t>
            </a:r>
            <a:endParaRPr dirty="0"/>
          </a:p>
          <a:p>
            <a:pPr eaLnBrk="1" hangingPunct="1">
              <a:buNone/>
            </a:pPr>
            <a:r>
              <a:rPr dirty="0"/>
              <a:t>public float compute(float x, float y)</a:t>
            </a:r>
            <a:endParaRPr dirty="0"/>
          </a:p>
          <a:p>
            <a:pPr eaLnBrk="1" hangingPunct="1">
              <a:buNone/>
            </a:pPr>
            <a:r>
              <a:rPr dirty="0"/>
              <a:t>{</a:t>
            </a:r>
            <a:endParaRPr dirty="0"/>
          </a:p>
          <a:p>
            <a:pPr eaLnBrk="1" hangingPunct="1">
              <a:buNone/>
            </a:pPr>
            <a:r>
              <a:rPr dirty="0"/>
              <a:t>return(pi*x*x);</a:t>
            </a:r>
            <a:endParaRPr dirty="0"/>
          </a:p>
          <a:p>
            <a:pPr eaLnBrk="1" hangingPunct="1">
              <a:buNone/>
            </a:pPr>
            <a:r>
              <a:rPr dirty="0"/>
              <a:t>}</a:t>
            </a:r>
            <a:endParaRPr dirty="0"/>
          </a:p>
          <a:p>
            <a:pPr eaLnBrk="1" hangingPunct="1">
              <a:buNone/>
            </a:pPr>
            <a:r>
              <a:rPr dirty="0"/>
              <a:t>}</a:t>
            </a:r>
            <a:endParaRPr lang="en-IN" alt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I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anchor="t" anchorCtr="0" compatLnSpc="1">
            <a:normAutofit fontScale="70000" lnSpcReduction="20000"/>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class test</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public static void main(String </a:t>
            </a:r>
            <a:r>
              <a:rPr kumimoji="0" lang="en-US" sz="3200" b="0" i="0" u="none" strike="noStrike" kern="1200" cap="none" spc="0" normalizeH="0" baseline="0" noProof="0" dirty="0" err="1" smtClean="0">
                <a:ln>
                  <a:noFill/>
                </a:ln>
                <a:solidFill>
                  <a:schemeClr val="tx2"/>
                </a:solidFill>
                <a:effectLst/>
                <a:uLnTx/>
                <a:uFillTx/>
                <a:latin typeface="+mn-lt"/>
                <a:ea typeface="+mn-ea"/>
                <a:cs typeface="+mn-cs"/>
              </a:rPr>
              <a:t>arg</a:t>
            </a:r>
            <a:r>
              <a:rPr kumimoji="0" lang="en-US" sz="32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Rectangle r1= new Rectangle(); </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circle  c1= new circle();</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Area  a;</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a=r1;</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err="1" smtClean="0">
                <a:ln>
                  <a:noFill/>
                </a:ln>
                <a:solidFill>
                  <a:schemeClr val="tx2"/>
                </a:solidFill>
                <a:effectLst/>
                <a:uLnTx/>
                <a:uFillTx/>
                <a:latin typeface="+mn-lt"/>
                <a:ea typeface="+mn-ea"/>
                <a:cs typeface="+mn-cs"/>
              </a:rPr>
              <a:t>System.out.println</a:t>
            </a:r>
            <a:r>
              <a:rPr kumimoji="0" lang="en-US" sz="3200" b="0" i="0" u="none" strike="noStrike" kern="1200" cap="none" spc="0" normalizeH="0" baseline="0" noProof="0" dirty="0" smtClean="0">
                <a:ln>
                  <a:noFill/>
                </a:ln>
                <a:solidFill>
                  <a:schemeClr val="tx2"/>
                </a:solidFill>
                <a:effectLst/>
                <a:uLnTx/>
                <a:uFillTx/>
                <a:latin typeface="+mn-lt"/>
                <a:ea typeface="+mn-ea"/>
                <a:cs typeface="+mn-cs"/>
              </a:rPr>
              <a:t>(“Area of a rectangle=“+ </a:t>
            </a:r>
            <a:r>
              <a:rPr kumimoji="0" lang="en-US" sz="3200" b="0" i="0" u="none" strike="noStrike" kern="1200" cap="none" spc="0" normalizeH="0" baseline="0" noProof="0" dirty="0" err="1" smtClean="0">
                <a:ln>
                  <a:noFill/>
                </a:ln>
                <a:solidFill>
                  <a:schemeClr val="tx2"/>
                </a:solidFill>
                <a:effectLst/>
                <a:uLnTx/>
                <a:uFillTx/>
                <a:latin typeface="+mn-lt"/>
                <a:ea typeface="+mn-ea"/>
                <a:cs typeface="+mn-cs"/>
              </a:rPr>
              <a:t>a.compute</a:t>
            </a:r>
            <a:r>
              <a:rPr kumimoji="0" lang="en-US" sz="3200" b="0" i="0" u="none" strike="noStrike" kern="1200" cap="none" spc="0" normalizeH="0" baseline="0" noProof="0" dirty="0" smtClean="0">
                <a:ln>
                  <a:noFill/>
                </a:ln>
                <a:solidFill>
                  <a:schemeClr val="tx2"/>
                </a:solidFill>
                <a:effectLst/>
                <a:uLnTx/>
                <a:uFillTx/>
                <a:latin typeface="+mn-lt"/>
                <a:ea typeface="+mn-ea"/>
                <a:cs typeface="+mn-cs"/>
              </a:rPr>
              <a:t>(10,20));</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a:ln>
                  <a:noFill/>
                </a:ln>
                <a:solidFill>
                  <a:schemeClr val="tx2"/>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2"/>
                </a:solidFill>
                <a:effectLst/>
                <a:uLnTx/>
                <a:uFillTx/>
                <a:latin typeface="+mn-lt"/>
                <a:ea typeface="+mn-ea"/>
                <a:cs typeface="+mn-cs"/>
              </a:rPr>
              <a:t>a=c1;</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err="1">
                <a:ln>
                  <a:noFill/>
                </a:ln>
                <a:solidFill>
                  <a:schemeClr val="tx2"/>
                </a:solidFill>
                <a:effectLst/>
                <a:uLnTx/>
                <a:uFillTx/>
                <a:latin typeface="+mn-lt"/>
                <a:ea typeface="+mn-ea"/>
                <a:cs typeface="+mn-cs"/>
              </a:rPr>
              <a:t>System.out.println</a:t>
            </a:r>
            <a:r>
              <a:rPr kumimoji="0" lang="en-US" sz="3200" b="0" i="0" u="none" strike="noStrike" kern="1200" cap="none" spc="0" normalizeH="0" baseline="0" noProof="0" dirty="0">
                <a:ln>
                  <a:noFill/>
                </a:ln>
                <a:solidFill>
                  <a:schemeClr val="tx2"/>
                </a:solidFill>
                <a:effectLst/>
                <a:uLnTx/>
                <a:uFillTx/>
                <a:latin typeface="+mn-lt"/>
                <a:ea typeface="+mn-ea"/>
                <a:cs typeface="+mn-cs"/>
              </a:rPr>
              <a:t>(“Area of a </a:t>
            </a:r>
            <a:r>
              <a:rPr kumimoji="0" lang="en-US" sz="3200" b="0" i="0" u="none" strike="noStrike" kern="1200" cap="none" spc="0" normalizeH="0" baseline="0" noProof="0" dirty="0" smtClean="0">
                <a:ln>
                  <a:noFill/>
                </a:ln>
                <a:solidFill>
                  <a:schemeClr val="tx2"/>
                </a:solidFill>
                <a:effectLst/>
                <a:uLnTx/>
                <a:uFillTx/>
                <a:latin typeface="+mn-lt"/>
                <a:ea typeface="+mn-ea"/>
                <a:cs typeface="+mn-cs"/>
              </a:rPr>
              <a:t>square=“+ </a:t>
            </a:r>
            <a:r>
              <a:rPr kumimoji="0" lang="en-US" sz="3200" b="0" i="0" u="none" strike="noStrike" kern="1200" cap="none" spc="0" normalizeH="0" baseline="0" noProof="0" dirty="0" err="1" smtClean="0">
                <a:ln>
                  <a:noFill/>
                </a:ln>
                <a:solidFill>
                  <a:schemeClr val="tx2"/>
                </a:solidFill>
                <a:effectLst/>
                <a:uLnTx/>
                <a:uFillTx/>
                <a:latin typeface="+mn-lt"/>
                <a:ea typeface="+mn-ea"/>
                <a:cs typeface="+mn-cs"/>
              </a:rPr>
              <a:t>a.compute</a:t>
            </a:r>
            <a:r>
              <a:rPr kumimoji="0" lang="en-US" sz="3200" b="0" i="0" u="none" strike="noStrike" kern="1200" cap="none" spc="0" normalizeH="0" baseline="0" noProof="0" dirty="0" smtClean="0">
                <a:ln>
                  <a:noFill/>
                </a:ln>
                <a:solidFill>
                  <a:schemeClr val="tx2"/>
                </a:solidFill>
                <a:effectLst/>
                <a:uLnTx/>
                <a:uFillTx/>
                <a:latin typeface="+mn-lt"/>
                <a:ea typeface="+mn-ea"/>
                <a:cs typeface="+mn-cs"/>
              </a:rPr>
              <a:t>(10,0));</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endParaRPr kumimoji="0" lang="en-IN"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Program to show the multiple inheritance.</a:t>
            </a:r>
            <a:endParaRPr kumimoji="0" lang="en-I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Content Placeholder 2"/>
          <p:cNvSpPr>
            <a:spLocks noGrp="1"/>
          </p:cNvSpPr>
          <p:nvPr>
            <p:ph idx="1"/>
          </p:nvPr>
        </p:nvSpPr>
        <p:spPr>
          <a:xfrm>
            <a:off x="304800" y="1554163"/>
            <a:ext cx="8686800" cy="4525963"/>
          </a:xfrm>
        </p:spPr>
        <p:txBody>
          <a:bodyPr vert="horz" wrap="square" lIns="91440" tIns="45720" rIns="91440" bIns="45720" numCol="1" anchor="t" anchorCtr="0" compatLnSpc="1">
            <a:normAutofit fontScale="40000" lnSpcReduction="20000"/>
          </a:bodyPr>
          <a:lstStyle/>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interface a        // an interface is created</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err="1" smtClean="0">
                <a:ln>
                  <a:noFill/>
                </a:ln>
                <a:solidFill>
                  <a:schemeClr val="tx2"/>
                </a:solidFill>
                <a:effectLst/>
                <a:uLnTx/>
                <a:uFillTx/>
                <a:latin typeface="+mn-lt"/>
                <a:ea typeface="+mn-ea"/>
                <a:cs typeface="+mn-cs"/>
              </a:rPr>
              <a:t>Int</a:t>
            </a:r>
            <a:r>
              <a:rPr kumimoji="0" lang="en-US" sz="3200" b="1" i="0" u="none" strike="noStrike" kern="1200" cap="none" spc="0" normalizeH="0" baseline="0" noProof="0" dirty="0" smtClean="0">
                <a:ln>
                  <a:noFill/>
                </a:ln>
                <a:solidFill>
                  <a:schemeClr val="tx2"/>
                </a:solidFill>
                <a:effectLst/>
                <a:uLnTx/>
                <a:uFillTx/>
                <a:latin typeface="+mn-lt"/>
                <a:ea typeface="+mn-ea"/>
                <a:cs typeface="+mn-cs"/>
              </a:rPr>
              <a:t> a=10;          //variable declared</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Interface b</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String   </a:t>
            </a:r>
            <a:r>
              <a:rPr kumimoji="0" lang="en-US" sz="3200" b="1" i="0" u="none" strike="noStrike" kern="1200" cap="none" spc="0" normalizeH="0" baseline="0" noProof="0" dirty="0" err="1" smtClean="0">
                <a:ln>
                  <a:noFill/>
                </a:ln>
                <a:solidFill>
                  <a:schemeClr val="tx2"/>
                </a:solidFill>
                <a:effectLst/>
                <a:uLnTx/>
                <a:uFillTx/>
                <a:latin typeface="+mn-lt"/>
                <a:ea typeface="+mn-ea"/>
                <a:cs typeface="+mn-cs"/>
              </a:rPr>
              <a:t>str</a:t>
            </a:r>
            <a:r>
              <a:rPr kumimoji="0" lang="en-US" sz="3200" b="1" i="0" u="none" strike="noStrike" kern="1200" cap="none" spc="0" normalizeH="0" baseline="0" noProof="0" dirty="0" smtClean="0">
                <a:ln>
                  <a:noFill/>
                </a:ln>
                <a:solidFill>
                  <a:schemeClr val="tx2"/>
                </a:solidFill>
                <a:effectLst/>
                <a:uLnTx/>
                <a:uFillTx/>
                <a:latin typeface="+mn-lt"/>
                <a:ea typeface="+mn-ea"/>
                <a:cs typeface="+mn-cs"/>
              </a:rPr>
              <a:t> =new string (“hello”);</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Interface c extends a, b   // interface c inherit a and b interface                        OUTPUT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                                                                                                                                   10</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Void show();                                                                                                              Hello</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Class test implements c</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Public void show()</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System .out. </a:t>
            </a:r>
            <a:r>
              <a:rPr kumimoji="0" lang="en-US" sz="3200" b="1" i="0" u="none" strike="noStrike" kern="1200" cap="none" spc="0" normalizeH="0" baseline="0" noProof="0" dirty="0" err="1" smtClean="0">
                <a:ln>
                  <a:noFill/>
                </a:ln>
                <a:solidFill>
                  <a:schemeClr val="tx2"/>
                </a:solidFill>
                <a:effectLst/>
                <a:uLnTx/>
                <a:uFillTx/>
                <a:latin typeface="+mn-lt"/>
                <a:ea typeface="+mn-ea"/>
                <a:cs typeface="+mn-cs"/>
              </a:rPr>
              <a:t>Println</a:t>
            </a:r>
            <a:r>
              <a:rPr kumimoji="0" lang="en-US" sz="3200" b="1" i="0" u="none" strike="noStrike" kern="1200" cap="none" spc="0" normalizeH="0" baseline="0" noProof="0" dirty="0" smtClean="0">
                <a:ln>
                  <a:noFill/>
                </a:ln>
                <a:solidFill>
                  <a:schemeClr val="tx2"/>
                </a:solidFill>
                <a:effectLst/>
                <a:uLnTx/>
                <a:uFillTx/>
                <a:latin typeface="+mn-lt"/>
                <a:ea typeface="+mn-ea"/>
                <a:cs typeface="+mn-cs"/>
              </a:rPr>
              <a:t> (“value of a “+ a) ;</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System .out. </a:t>
            </a:r>
            <a:r>
              <a:rPr kumimoji="0" lang="en-US" sz="3200" b="1" i="0" u="none" strike="noStrike" kern="1200" cap="none" spc="0" normalizeH="0" baseline="0" noProof="0" dirty="0" err="1" smtClean="0">
                <a:ln>
                  <a:noFill/>
                </a:ln>
                <a:solidFill>
                  <a:schemeClr val="tx2"/>
                </a:solidFill>
                <a:effectLst/>
                <a:uLnTx/>
                <a:uFillTx/>
                <a:latin typeface="+mn-lt"/>
                <a:ea typeface="+mn-ea"/>
                <a:cs typeface="+mn-cs"/>
              </a:rPr>
              <a:t>println</a:t>
            </a:r>
            <a:r>
              <a:rPr kumimoji="0" lang="en-US" sz="3200" b="1" i="0" u="none" strike="noStrike" kern="1200" cap="none" spc="0" normalizeH="0" baseline="0" noProof="0" dirty="0" smtClean="0">
                <a:ln>
                  <a:noFill/>
                </a:ln>
                <a:solidFill>
                  <a:schemeClr val="tx2"/>
                </a:solidFill>
                <a:effectLst/>
                <a:uLnTx/>
                <a:uFillTx/>
                <a:latin typeface="+mn-lt"/>
                <a:ea typeface="+mn-ea"/>
                <a:cs typeface="+mn-cs"/>
              </a:rPr>
              <a:t> (“value of string:” +  </a:t>
            </a:r>
            <a:r>
              <a:rPr kumimoji="0" lang="en-US" sz="3200" b="1" i="0" u="none" strike="noStrike" kern="1200" cap="none" spc="0" normalizeH="0" baseline="0" noProof="0" dirty="0" err="1" smtClean="0">
                <a:ln>
                  <a:noFill/>
                </a:ln>
                <a:solidFill>
                  <a:schemeClr val="tx2"/>
                </a:solidFill>
                <a:effectLst/>
                <a:uLnTx/>
                <a:uFillTx/>
                <a:latin typeface="+mn-lt"/>
                <a:ea typeface="+mn-ea"/>
                <a:cs typeface="+mn-cs"/>
              </a:rPr>
              <a:t>str</a:t>
            </a:r>
            <a:r>
              <a:rPr kumimoji="0" lang="en-US" sz="3200" b="1" i="0" u="none" strike="noStrike" kern="1200" cap="none" spc="0" normalizeH="0" baseline="0" noProof="0" dirty="0" smtClean="0">
                <a:ln>
                  <a:noFill/>
                </a:ln>
                <a:solidFill>
                  <a:schemeClr val="tx2"/>
                </a:solidFill>
                <a:effectLst/>
                <a:uLnTx/>
                <a:uFillTx/>
                <a:latin typeface="+mn-lt"/>
                <a:ea typeface="+mn-ea"/>
                <a:cs typeface="+mn-cs"/>
              </a:rPr>
              <a:t>) ;  }  } </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Class test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Public static void main( String </a:t>
            </a:r>
            <a:r>
              <a:rPr kumimoji="0" lang="en-US" sz="3200" b="1" i="0" u="none" strike="noStrike" kern="1200" cap="none" spc="0" normalizeH="0" baseline="0" noProof="0" dirty="0" err="1" smtClean="0">
                <a:ln>
                  <a:noFill/>
                </a:ln>
                <a:solidFill>
                  <a:schemeClr val="tx2"/>
                </a:solidFill>
                <a:effectLst/>
                <a:uLnTx/>
                <a:uFillTx/>
                <a:latin typeface="+mn-lt"/>
                <a:ea typeface="+mn-ea"/>
                <a:cs typeface="+mn-cs"/>
              </a:rPr>
              <a:t>args</a:t>
            </a: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test  t1 = new test () ;</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t1. show () ;</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3200" b="1" i="0" u="none" strike="noStrike" kern="1200" cap="none" spc="0" normalizeH="0" baseline="0" noProof="0" dirty="0" smtClean="0">
                <a:ln>
                  <a:noFill/>
                </a:ln>
                <a:solidFill>
                  <a:schemeClr val="tx2"/>
                </a:solidFill>
                <a:effectLst/>
                <a:uLnTx/>
                <a:uFillTx/>
                <a:latin typeface="+mn-lt"/>
                <a:ea typeface="+mn-ea"/>
                <a:cs typeface="+mn-cs"/>
              </a:rPr>
              <a:t>}  } </a:t>
            </a:r>
            <a:endParaRPr kumimoji="0" lang="en-US" sz="3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endParaRPr kumimoji="0" lang="en-IN"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531" name="Content Placeholder 2"/>
          <p:cNvSpPr>
            <a:spLocks noGrp="1"/>
          </p:cNvSpPr>
          <p:nvPr>
            <p:ph idx="1"/>
          </p:nvPr>
        </p:nvSpPr>
        <p:spPr>
          <a:ln/>
        </p:spPr>
        <p:txBody>
          <a:bodyPr vert="horz" wrap="square" lIns="91440" tIns="45720" rIns="91440" bIns="45720" anchor="t" anchorCtr="0"/>
          <a:p>
            <a:pPr eaLnBrk="1" hangingPunct="1">
              <a:buNone/>
            </a:pPr>
            <a:r>
              <a:rPr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ABSTRACT CLASS AND METHODS</a:t>
            </a:r>
            <a:endParaRPr kumimoji="0" lang="en-I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Content Placeholder 2"/>
          <p:cNvSpPr>
            <a:spLocks noGrp="1"/>
          </p:cNvSpPr>
          <p:nvPr>
            <p:ph idx="1"/>
          </p:nvPr>
        </p:nvSpPr>
        <p:spPr>
          <a:xfrm>
            <a:off x="457200" y="1700213"/>
            <a:ext cx="8229600" cy="4752975"/>
          </a:xfrm>
        </p:spPr>
        <p:txBody>
          <a:bodyPr vert="horz" wrap="square" lIns="91440" tIns="45720" rIns="91440" bIns="45720" numCol="1" anchor="t" anchorCtr="0" compatLnSpc="1">
            <a:normAutofit fontScale="77500" lnSpcReduction="20000"/>
          </a:bodyPr>
          <a:lstStyle/>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1800" b="0" i="0" u="none" strike="noStrike" kern="1200" cap="none" spc="0" normalizeH="0" baseline="0" noProof="0" dirty="0" smtClean="0">
                <a:ln>
                  <a:noFill/>
                </a:ln>
                <a:solidFill>
                  <a:schemeClr val="tx2"/>
                </a:solidFill>
                <a:effectLst/>
                <a:uLnTx/>
                <a:uFillTx/>
                <a:latin typeface="+mn-lt"/>
                <a:ea typeface="+mn-ea"/>
                <a:cs typeface="+mn-cs"/>
              </a:rPr>
              <a:t> </a:t>
            </a:r>
            <a:endParaRPr kumimoji="0" lang="en-US" sz="1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smtClean="0">
                <a:ln>
                  <a:noFill/>
                </a:ln>
                <a:solidFill>
                  <a:schemeClr val="tx2"/>
                </a:solidFill>
                <a:effectLst/>
                <a:uLnTx/>
                <a:uFillTx/>
                <a:latin typeface="+mn-lt"/>
                <a:ea typeface="+mn-ea"/>
                <a:cs typeface="+mn-cs"/>
              </a:rPr>
              <a:t>Abstract methods are those methods which are to be redefined in sub class , thus making overriding </a:t>
            </a:r>
            <a:r>
              <a:rPr kumimoji="0" lang="en-US" sz="2800" b="0" i="0" u="none" strike="noStrike" kern="1200" cap="none" spc="0" normalizeH="0" baseline="0" noProof="0" dirty="0" err="1" smtClean="0">
                <a:ln>
                  <a:noFill/>
                </a:ln>
                <a:solidFill>
                  <a:schemeClr val="tx2"/>
                </a:solidFill>
                <a:effectLst/>
                <a:uLnTx/>
                <a:uFillTx/>
                <a:latin typeface="+mn-lt"/>
                <a:ea typeface="+mn-ea"/>
                <a:cs typeface="+mn-cs"/>
              </a:rPr>
              <a:t>compulsary</a:t>
            </a:r>
            <a:r>
              <a:rPr kumimoji="0" lang="en-US" sz="28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smtClean="0">
                <a:ln>
                  <a:noFill/>
                </a:ln>
                <a:solidFill>
                  <a:schemeClr val="tx2"/>
                </a:solidFill>
                <a:effectLst/>
                <a:uLnTx/>
                <a:uFillTx/>
                <a:latin typeface="+mn-lt"/>
                <a:ea typeface="+mn-ea"/>
                <a:cs typeface="+mn-cs"/>
              </a:rPr>
              <a:t>Example:</a:t>
            </a: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a:ln>
                  <a:noFill/>
                </a:ln>
                <a:solidFill>
                  <a:schemeClr val="tx2"/>
                </a:solidFill>
                <a:effectLst/>
                <a:uLnTx/>
                <a:uFillTx/>
                <a:latin typeface="+mn-lt"/>
                <a:ea typeface="+mn-ea"/>
                <a:cs typeface="+mn-cs"/>
              </a:rPr>
              <a:t>a</a:t>
            </a:r>
            <a:r>
              <a:rPr kumimoji="0" lang="en-US" sz="2800" b="0" i="0" u="none" strike="noStrike" kern="1200" cap="none" spc="0" normalizeH="0" baseline="0" noProof="0" dirty="0" smtClean="0">
                <a:ln>
                  <a:noFill/>
                </a:ln>
                <a:solidFill>
                  <a:schemeClr val="tx2"/>
                </a:solidFill>
                <a:effectLst/>
                <a:uLnTx/>
                <a:uFillTx/>
                <a:latin typeface="+mn-lt"/>
                <a:ea typeface="+mn-ea"/>
                <a:cs typeface="+mn-cs"/>
              </a:rPr>
              <a:t>bstract class shape</a:t>
            </a: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endParaRPr kumimoji="0" lang="en-US" sz="2800" b="1"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a:ln>
                  <a:noFill/>
                </a:ln>
                <a:solidFill>
                  <a:schemeClr val="tx2"/>
                </a:solidFill>
                <a:effectLst/>
                <a:uLnTx/>
                <a:uFillTx/>
                <a:latin typeface="+mn-lt"/>
                <a:ea typeface="+mn-ea"/>
                <a:cs typeface="+mn-cs"/>
              </a:rPr>
              <a:t>{</a:t>
            </a: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smtClean="0">
                <a:ln>
                  <a:noFill/>
                </a:ln>
                <a:solidFill>
                  <a:schemeClr val="tx2"/>
                </a:solidFill>
                <a:effectLst/>
                <a:uLnTx/>
                <a:uFillTx/>
                <a:latin typeface="+mn-lt"/>
                <a:ea typeface="+mn-ea"/>
                <a:cs typeface="+mn-cs"/>
              </a:rPr>
              <a:t>     ………………….</a:t>
            </a: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smtClean="0">
                <a:ln>
                  <a:noFill/>
                </a:ln>
                <a:solidFill>
                  <a:schemeClr val="tx2"/>
                </a:solidFill>
                <a:effectLst/>
                <a:uLnTx/>
                <a:uFillTx/>
                <a:latin typeface="+mn-lt"/>
                <a:ea typeface="+mn-ea"/>
                <a:cs typeface="+mn-cs"/>
              </a:rPr>
              <a:t>      …………………. </a:t>
            </a: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smtClean="0">
                <a:ln>
                  <a:noFill/>
                </a:ln>
                <a:solidFill>
                  <a:schemeClr val="tx2"/>
                </a:solidFill>
                <a:effectLst/>
                <a:uLnTx/>
                <a:uFillTx/>
                <a:latin typeface="+mn-lt"/>
                <a:ea typeface="+mn-ea"/>
                <a:cs typeface="+mn-cs"/>
              </a:rPr>
              <a:t>     abstract void draw();  // prototype </a:t>
            </a: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smtClean="0">
                <a:ln>
                  <a:noFill/>
                </a:ln>
                <a:solidFill>
                  <a:schemeClr val="tx2"/>
                </a:solidFill>
                <a:effectLst/>
                <a:uLnTx/>
                <a:uFillTx/>
                <a:latin typeface="+mn-lt"/>
                <a:ea typeface="+mn-ea"/>
                <a:cs typeface="+mn-cs"/>
              </a:rPr>
              <a:t>     …………………</a:t>
            </a: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a:ln>
                  <a:noFill/>
                </a:ln>
                <a:solidFill>
                  <a:schemeClr val="tx2"/>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panose="05000000000000000000" pitchFamily="2" charset="2"/>
              <a:buNone/>
              <a:defRPr/>
            </a:pPr>
            <a:r>
              <a:rPr kumimoji="0" lang="en-US" sz="2800" b="0" i="0" u="none" strike="noStrike" kern="1200" cap="none" spc="0" normalizeH="0" baseline="0" noProof="0" dirty="0" smtClean="0">
                <a:ln>
                  <a:noFill/>
                </a:ln>
                <a:solidFill>
                  <a:schemeClr val="tx2"/>
                </a:solidFill>
                <a:effectLst/>
                <a:uLnTx/>
                <a:uFillTx/>
                <a:latin typeface="+mn-lt"/>
                <a:ea typeface="+mn-ea"/>
                <a:cs typeface="+mn-cs"/>
              </a:rPr>
              <a:t>     } </a:t>
            </a:r>
            <a:br>
              <a:rPr kumimoji="0" lang="en-US" sz="2800" b="0" i="0" u="none" strike="noStrike" kern="1200" cap="none" spc="0" normalizeH="0" baseline="0" noProof="0" dirty="0" smtClean="0">
                <a:ln>
                  <a:noFill/>
                </a:ln>
                <a:solidFill>
                  <a:schemeClr val="tx2"/>
                </a:solidFill>
                <a:effectLst/>
                <a:uLnTx/>
                <a:uFillTx/>
                <a:latin typeface="+mn-lt"/>
                <a:ea typeface="+mn-ea"/>
                <a:cs typeface="+mn-cs"/>
              </a:rPr>
            </a:br>
            <a:br>
              <a:rPr kumimoji="0" lang="en-US" sz="2800" b="0" i="0" u="none" strike="noStrike" kern="1200" cap="none" spc="0" normalizeH="0" baseline="0" noProof="0" dirty="0" smtClean="0">
                <a:ln>
                  <a:noFill/>
                </a:ln>
                <a:solidFill>
                  <a:schemeClr val="tx2"/>
                </a:solidFill>
                <a:effectLst/>
                <a:uLnTx/>
                <a:uFillTx/>
                <a:latin typeface="+mn-lt"/>
                <a:ea typeface="+mn-ea"/>
                <a:cs typeface="+mn-cs"/>
              </a:rPr>
            </a:br>
            <a:r>
              <a:rPr kumimoji="0" lang="en-US" sz="2800" b="0" i="0" u="none" strike="noStrike" kern="1200" cap="none" spc="0" normalizeH="0" baseline="0" noProof="0" dirty="0" smtClean="0">
                <a:ln>
                  <a:noFill/>
                </a:ln>
                <a:solidFill>
                  <a:schemeClr val="tx2"/>
                </a:solidFill>
                <a:effectLst/>
                <a:uLnTx/>
                <a:uFillTx/>
                <a:latin typeface="+mn-lt"/>
                <a:ea typeface="+mn-ea"/>
                <a:cs typeface="+mn-cs"/>
              </a:rPr>
              <a:t> </a:t>
            </a:r>
            <a:br>
              <a:rPr kumimoji="0" lang="en-US" sz="1800" b="0" i="0" u="none" strike="noStrike" kern="1200" cap="none" spc="0" normalizeH="0" baseline="0" noProof="0" dirty="0" smtClean="0">
                <a:ln>
                  <a:noFill/>
                </a:ln>
                <a:solidFill>
                  <a:schemeClr val="tx2"/>
                </a:solidFill>
                <a:effectLst/>
                <a:uLnTx/>
                <a:uFillTx/>
                <a:latin typeface="+mn-lt"/>
                <a:ea typeface="+mn-ea"/>
                <a:cs typeface="+mn-cs"/>
              </a:rPr>
            </a:br>
            <a:r>
              <a:rPr kumimoji="0" lang="en-US" sz="1800" b="0" i="0" u="none" strike="noStrike" kern="1200" cap="none" spc="0" normalizeH="0" baseline="0" noProof="0" dirty="0" smtClean="0">
                <a:ln>
                  <a:noFill/>
                </a:ln>
                <a:solidFill>
                  <a:schemeClr val="tx2"/>
                </a:solidFill>
                <a:effectLst/>
                <a:uLnTx/>
                <a:uFillTx/>
                <a:latin typeface="+mn-lt"/>
                <a:ea typeface="+mn-ea"/>
                <a:cs typeface="+mn-cs"/>
              </a:rPr>
              <a:t>.</a:t>
            </a:r>
            <a:br>
              <a:rPr kumimoji="0" lang="en-US" sz="1800" b="0" i="0" u="none" strike="noStrike" kern="1200" cap="none" spc="0" normalizeH="0" baseline="0" noProof="0" dirty="0" smtClean="0">
                <a:ln>
                  <a:noFill/>
                </a:ln>
                <a:solidFill>
                  <a:schemeClr val="tx2"/>
                </a:solidFill>
                <a:effectLst/>
                <a:uLnTx/>
                <a:uFillTx/>
                <a:latin typeface="+mn-lt"/>
                <a:ea typeface="+mn-ea"/>
                <a:cs typeface="+mn-cs"/>
              </a:rPr>
            </a:br>
            <a:r>
              <a:rPr kumimoji="0" lang="en-US" sz="1800" b="0" i="0" u="none" strike="noStrike" kern="1200" cap="none" spc="0" normalizeH="0" baseline="0" noProof="0" dirty="0" smtClean="0">
                <a:ln>
                  <a:noFill/>
                </a:ln>
                <a:solidFill>
                  <a:schemeClr val="tx2"/>
                </a:solidFill>
                <a:effectLst/>
                <a:uLnTx/>
                <a:uFillTx/>
                <a:latin typeface="+mn-lt"/>
                <a:ea typeface="+mn-ea"/>
                <a:cs typeface="+mn-cs"/>
              </a:rPr>
              <a:t> </a:t>
            </a:r>
            <a:br>
              <a:rPr kumimoji="0" lang="en-US" sz="1800" b="0" i="0" u="none" strike="noStrike" kern="1200" cap="none" spc="0" normalizeH="0" baseline="0" noProof="0" dirty="0" smtClean="0">
                <a:ln>
                  <a:noFill/>
                </a:ln>
                <a:solidFill>
                  <a:schemeClr val="tx2"/>
                </a:solidFill>
                <a:effectLst/>
                <a:uLnTx/>
                <a:uFillTx/>
                <a:latin typeface="+mn-lt"/>
                <a:ea typeface="+mn-ea"/>
                <a:cs typeface="+mn-cs"/>
              </a:rPr>
            </a:br>
            <a:br>
              <a:rPr kumimoji="0" lang="en-US" sz="1800" b="0" i="0" u="none" strike="noStrike" kern="1200" cap="none" spc="0" normalizeH="0" baseline="0" noProof="0" dirty="0" smtClean="0">
                <a:ln>
                  <a:noFill/>
                </a:ln>
                <a:solidFill>
                  <a:schemeClr val="tx2"/>
                </a:solidFill>
                <a:effectLst/>
                <a:uLnTx/>
                <a:uFillTx/>
                <a:latin typeface="+mn-lt"/>
                <a:ea typeface="+mn-ea"/>
                <a:cs typeface="+mn-cs"/>
              </a:rPr>
            </a:br>
            <a:br>
              <a:rPr kumimoji="0" lang="en-US" sz="1800" b="0" i="0" u="none" strike="noStrike" kern="1200" cap="none" spc="0" normalizeH="0" baseline="0" noProof="0" dirty="0" smtClean="0">
                <a:ln>
                  <a:noFill/>
                </a:ln>
                <a:solidFill>
                  <a:schemeClr val="tx2"/>
                </a:solidFill>
                <a:effectLst/>
                <a:uLnTx/>
                <a:uFillTx/>
                <a:latin typeface="+mn-lt"/>
                <a:ea typeface="+mn-ea"/>
                <a:cs typeface="+mn-cs"/>
              </a:rPr>
            </a:br>
            <a:endParaRPr kumimoji="0" lang="en-IN"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Rules</a:t>
            </a:r>
            <a:endParaRPr kumimoji="0" lang="en-I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291" name="Content Placeholder 2"/>
          <p:cNvSpPr>
            <a:spLocks noGrp="1"/>
          </p:cNvSpPr>
          <p:nvPr>
            <p:ph idx="1"/>
          </p:nvPr>
        </p:nvSpPr>
        <p:spPr>
          <a:ln/>
        </p:spPr>
        <p:txBody>
          <a:bodyPr vert="horz" wrap="square" lIns="91440" tIns="45720" rIns="91440" bIns="45720" anchor="t" anchorCtr="0"/>
          <a:p>
            <a:pPr eaLnBrk="1" hangingPunct="1"/>
            <a:r>
              <a:rPr dirty="0"/>
              <a:t>We cannot use abstract classes to instantiate objects directly.</a:t>
            </a:r>
            <a:endParaRPr dirty="0"/>
          </a:p>
          <a:p>
            <a:pPr eaLnBrk="1" hangingPunct="1"/>
            <a:r>
              <a:rPr dirty="0"/>
              <a:t>The abstract method of an abstract class must be defined in its sub class.</a:t>
            </a:r>
            <a:endParaRPr dirty="0"/>
          </a:p>
          <a:p>
            <a:pPr eaLnBrk="1" hangingPunct="1"/>
            <a:r>
              <a:rPr dirty="0"/>
              <a:t>We cannot declare abstract constructor or abstract methods.</a:t>
            </a:r>
            <a:endParaRPr lang="en-IN" altLang="x-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INTERFACES</a:t>
            </a:r>
            <a:endParaRPr kumimoji="0" lang="en-I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Content Placeholder 2"/>
          <p:cNvSpPr>
            <a:spLocks noGrp="1"/>
          </p:cNvSpPr>
          <p:nvPr>
            <p:ph idx="1"/>
          </p:nvPr>
        </p:nvSpPr>
        <p:spPr>
          <a:xfrm>
            <a:off x="304800" y="1554163"/>
            <a:ext cx="8686800" cy="4525963"/>
          </a:xfrm>
        </p:spPr>
        <p:txBody>
          <a:bodyPr vert="horz" wrap="square" lIns="91440" tIns="45720" rIns="91440" bIns="45720" numCol="1" anchor="t" anchorCtr="0" compatLnSpc="1">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Multiple inheritance is not possible in java programming language but we can achieve the feature through interfaces. An interface is basically a kind of class. Like class it contain method and variables with the difference that an interface can contain only abstract method and abstract classes. They cannot contain any code. This is the responsibility of the class that implements an interface to define the code for implementation of these methods.   </a:t>
            </a:r>
            <a:endParaRPr kumimoji="0" lang="en-IN"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8610600" cy="882650"/>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Difference between class and interface.</a:t>
            </a:r>
            <a:endParaRPr kumimoji="0" lang="en-I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Text Placeholder 2"/>
          <p:cNvSpPr>
            <a:spLocks noGrp="1"/>
          </p:cNvSpPr>
          <p:nvPr>
            <p:ph type="body" idx="1"/>
          </p:nvPr>
        </p:nvSpPr>
        <p:spPr>
          <a:xfrm>
            <a:off x="357188" y="1214438"/>
            <a:ext cx="4291013" cy="639763"/>
          </a:xfrm>
        </p:spPr>
        <p:txBody>
          <a:bodyPr vert="horz" wrap="square" lIns="91440" tIns="45720" rIns="91440" bIns="45720" numCol="1" anchor="ctr" anchorCtr="0" compatLnSpc="1">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1800" b="0" i="0" u="none" strike="noStrike" kern="1200" cap="all" spc="0" normalizeH="0" baseline="0" noProof="0" dirty="0" smtClean="0">
                <a:ln>
                  <a:noFill/>
                </a:ln>
                <a:solidFill>
                  <a:schemeClr val="accent1">
                    <a:shade val="50000"/>
                  </a:schemeClr>
                </a:solidFill>
                <a:effectLst/>
                <a:uLnTx/>
                <a:uFillTx/>
                <a:latin typeface="+mj-lt"/>
                <a:ea typeface="+mj-ea"/>
                <a:cs typeface="+mj-cs"/>
              </a:rPr>
              <a:t>CLASS</a:t>
            </a:r>
            <a:endParaRPr kumimoji="0" lang="en-IN" sz="1800" b="0" i="0" u="none" strike="noStrike" kern="1200" cap="all" spc="0" normalizeH="0" baseline="0" noProof="0" dirty="0">
              <a:ln>
                <a:noFill/>
              </a:ln>
              <a:solidFill>
                <a:schemeClr val="accent1">
                  <a:shade val="50000"/>
                </a:schemeClr>
              </a:solidFill>
              <a:effectLst/>
              <a:uLnTx/>
              <a:uFillTx/>
              <a:latin typeface="+mj-lt"/>
              <a:ea typeface="+mj-ea"/>
              <a:cs typeface="+mj-cs"/>
            </a:endParaRPr>
          </a:p>
        </p:txBody>
      </p:sp>
      <p:sp>
        <p:nvSpPr>
          <p:cNvPr id="5" name="Text Placeholder 4"/>
          <p:cNvSpPr>
            <a:spLocks noGrp="1"/>
          </p:cNvSpPr>
          <p:nvPr>
            <p:ph type="body" sz="half" idx="3"/>
          </p:nvPr>
        </p:nvSpPr>
        <p:spPr>
          <a:xfrm>
            <a:off x="4851400" y="1143000"/>
            <a:ext cx="4292600" cy="639763"/>
          </a:xfrm>
        </p:spPr>
        <p:txBody>
          <a:bodyPr vert="horz" wrap="square" lIns="91440" tIns="45720" rIns="91440" bIns="45720" numCol="1" anchor="ctr" anchorCtr="0" compatLnSpc="1">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1800" b="0" i="0" u="none" strike="noStrike" kern="1200" cap="all" spc="0" normalizeH="0" baseline="0" noProof="0" dirty="0" smtClean="0">
                <a:ln>
                  <a:noFill/>
                </a:ln>
                <a:solidFill>
                  <a:schemeClr val="accent1">
                    <a:shade val="50000"/>
                  </a:schemeClr>
                </a:solidFill>
                <a:effectLst/>
                <a:uLnTx/>
                <a:uFillTx/>
                <a:latin typeface="+mj-lt"/>
                <a:ea typeface="+mj-ea"/>
                <a:cs typeface="+mj-cs"/>
              </a:rPr>
              <a:t>INTERFACE</a:t>
            </a:r>
            <a:endParaRPr kumimoji="0" lang="en-IN" sz="1800" b="0" i="0" u="none" strike="noStrike" kern="1200" cap="all" spc="0" normalizeH="0" baseline="0" noProof="0" dirty="0">
              <a:ln>
                <a:noFill/>
              </a:ln>
              <a:solidFill>
                <a:schemeClr val="accent1">
                  <a:shade val="50000"/>
                </a:schemeClr>
              </a:solidFill>
              <a:effectLst/>
              <a:uLnTx/>
              <a:uFillTx/>
              <a:latin typeface="+mj-lt"/>
              <a:ea typeface="+mj-ea"/>
              <a:cs typeface="+mj-cs"/>
            </a:endParaRPr>
          </a:p>
        </p:txBody>
      </p:sp>
      <p:sp>
        <p:nvSpPr>
          <p:cNvPr id="4" name="Content Placeholder 3"/>
          <p:cNvSpPr>
            <a:spLocks noGrp="1"/>
          </p:cNvSpPr>
          <p:nvPr>
            <p:ph sz="quarter" idx="2"/>
          </p:nvPr>
        </p:nvSpPr>
        <p:spPr>
          <a:xfrm>
            <a:off x="285750" y="2071688"/>
            <a:ext cx="4291013" cy="3941763"/>
          </a:xfrm>
        </p:spPr>
        <p:txBody>
          <a:bodyPr vert="horz" wrap="square" lIns="91440" tIns="45720" rIns="91440" bIns="45720" numCol="1" anchor="t" anchorCtr="0" compatLnSpc="1">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endParaRPr kumimoji="0" lang="en-US" sz="24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1.The member of  a class can be constant or variables.</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2.The class definitions can contain code for each of its methods.</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3.It can be </a:t>
            </a:r>
            <a:r>
              <a:rPr kumimoji="0" lang="en-US" sz="2400" b="0" i="0" u="none" strike="noStrike" kern="1200" cap="none" spc="0" normalizeH="0" baseline="0" noProof="0" dirty="0" err="1" smtClean="0">
                <a:ln>
                  <a:noFill/>
                </a:ln>
                <a:solidFill>
                  <a:schemeClr val="tx2"/>
                </a:solidFill>
                <a:effectLst/>
                <a:uLnTx/>
                <a:uFillTx/>
                <a:latin typeface="+mn-lt"/>
                <a:ea typeface="+mn-ea"/>
                <a:cs typeface="+mn-cs"/>
              </a:rPr>
              <a:t>instainted</a:t>
            </a:r>
            <a:r>
              <a:rPr kumimoji="0" lang="en-US" sz="2400" b="0" i="0" u="none" strike="noStrike" kern="1200" cap="none" spc="0" normalizeH="0" baseline="0" noProof="0" dirty="0" smtClean="0">
                <a:ln>
                  <a:noFill/>
                </a:ln>
                <a:solidFill>
                  <a:schemeClr val="tx2"/>
                </a:solidFill>
                <a:effectLst/>
                <a:uLnTx/>
                <a:uFillTx/>
                <a:latin typeface="+mn-lt"/>
                <a:ea typeface="+mn-ea"/>
                <a:cs typeface="+mn-cs"/>
              </a:rPr>
              <a:t> by declaring objects.</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4.It can use various access </a:t>
            </a:r>
            <a:r>
              <a:rPr kumimoji="0" lang="en-US" sz="2400" b="0" i="0" u="none" strike="noStrike" kern="1200" cap="none" spc="0" normalizeH="0" baseline="0" noProof="0" dirty="0" err="1" smtClean="0">
                <a:ln>
                  <a:noFill/>
                </a:ln>
                <a:solidFill>
                  <a:schemeClr val="tx2"/>
                </a:solidFill>
                <a:effectLst/>
                <a:uLnTx/>
                <a:uFillTx/>
                <a:latin typeface="+mn-lt"/>
                <a:ea typeface="+mn-ea"/>
                <a:cs typeface="+mn-cs"/>
              </a:rPr>
              <a:t>specifiers</a:t>
            </a:r>
            <a:r>
              <a:rPr kumimoji="0" lang="en-US" sz="2400" b="0" i="0" u="none" strike="noStrike" kern="1200" cap="none" spc="0" normalizeH="0" baseline="0" noProof="0" dirty="0" smtClean="0">
                <a:ln>
                  <a:noFill/>
                </a:ln>
                <a:solidFill>
                  <a:schemeClr val="tx2"/>
                </a:solidFill>
                <a:effectLst/>
                <a:uLnTx/>
                <a:uFillTx/>
                <a:latin typeface="+mn-lt"/>
                <a:ea typeface="+mn-ea"/>
                <a:cs typeface="+mn-cs"/>
              </a:rPr>
              <a:t> like public , private or protected.</a:t>
            </a:r>
            <a:endParaRPr kumimoji="0" lang="en-IN" sz="2400" b="0" i="0" u="none" strike="noStrike" kern="1200" cap="none" spc="0" normalizeH="0" baseline="0" noProof="0" dirty="0">
              <a:ln>
                <a:noFill/>
              </a:ln>
              <a:solidFill>
                <a:schemeClr val="tx2"/>
              </a:solidFill>
              <a:effectLst/>
              <a:uLnTx/>
              <a:uFillTx/>
              <a:latin typeface="+mn-lt"/>
              <a:ea typeface="+mn-ea"/>
              <a:cs typeface="+mn-cs"/>
            </a:endParaRPr>
          </a:p>
        </p:txBody>
      </p:sp>
      <p:sp>
        <p:nvSpPr>
          <p:cNvPr id="6" name="Content Placeholder 5"/>
          <p:cNvSpPr>
            <a:spLocks noGrp="1"/>
          </p:cNvSpPr>
          <p:nvPr>
            <p:ph sz="quarter" idx="4"/>
          </p:nvPr>
        </p:nvSpPr>
        <p:spPr>
          <a:xfrm>
            <a:off x="4856163" y="2286000"/>
            <a:ext cx="4287838" cy="3941763"/>
          </a:xfrm>
        </p:spPr>
        <p:txBody>
          <a:bodyPr vert="horz" wrap="square" lIns="91440" tIns="45720" rIns="91440" bIns="45720" numCol="1"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1.The members of an interface are always declared as constant.</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2.The methods in an interface are abstract in nature.</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3.It cannot be used to declare objects, It can be only inherit by class.</a:t>
            </a:r>
            <a:endParaRPr kumimoji="0" lang="en-US" sz="2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kumimoji="0" lang="en-US" sz="2400" b="0" i="0" u="none" strike="noStrike" kern="1200" cap="none" spc="0" normalizeH="0" baseline="0" noProof="0" dirty="0" smtClean="0">
                <a:ln>
                  <a:noFill/>
                </a:ln>
                <a:solidFill>
                  <a:schemeClr val="tx2"/>
                </a:solidFill>
                <a:effectLst/>
                <a:uLnTx/>
                <a:uFillTx/>
                <a:latin typeface="+mn-lt"/>
                <a:ea typeface="+mn-ea"/>
                <a:cs typeface="+mn-cs"/>
              </a:rPr>
              <a:t>4. It can only use the public access specify.</a:t>
            </a:r>
            <a:endParaRPr kumimoji="0" lang="en-IN"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Defining an Interface</a:t>
            </a:r>
            <a:endParaRPr kumimoji="0" lang="en-I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Content Placeholder 2"/>
          <p:cNvSpPr>
            <a:spLocks noGrp="1"/>
          </p:cNvSpPr>
          <p:nvPr>
            <p:ph idx="1"/>
          </p:nvPr>
        </p:nvSpPr>
        <p:spPr>
          <a:xfrm>
            <a:off x="457200" y="1600200"/>
            <a:ext cx="8229600" cy="4708525"/>
          </a:xfrm>
        </p:spPr>
        <p:txBody>
          <a:bodyPr vert="horz" wrap="square" lIns="91440" tIns="45720" rIns="91440" bIns="45720" numCol="1"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Here interface is a keyword and interface name is any valid java variable .</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sng" strike="noStrike" kern="1200" cap="none" spc="0" normalizeH="0" baseline="0" noProof="0" dirty="0" smtClean="0">
                <a:ln>
                  <a:noFill/>
                </a:ln>
                <a:solidFill>
                  <a:schemeClr val="tx2"/>
                </a:solidFill>
                <a:effectLst/>
                <a:uLnTx/>
                <a:uFillTx/>
                <a:latin typeface="+mn-lt"/>
                <a:ea typeface="+mn-ea"/>
                <a:cs typeface="+mn-cs"/>
              </a:rPr>
              <a:t>Syntax:</a:t>
            </a:r>
            <a:endParaRPr kumimoji="0" lang="en-US" sz="3200" b="0" i="0" u="sng"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Interface </a:t>
            </a:r>
            <a:r>
              <a:rPr kumimoji="0" lang="en-US" sz="3200" b="0" i="0" u="none" strike="noStrike" kern="1200" cap="none" spc="0" normalizeH="0" baseline="0" noProof="0" dirty="0" err="1" smtClean="0">
                <a:ln>
                  <a:noFill/>
                </a:ln>
                <a:solidFill>
                  <a:schemeClr val="tx2"/>
                </a:solidFill>
                <a:effectLst/>
                <a:uLnTx/>
                <a:uFillTx/>
                <a:latin typeface="+mn-lt"/>
                <a:ea typeface="+mn-ea"/>
                <a:cs typeface="+mn-cs"/>
              </a:rPr>
              <a:t>interfaceName</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Variable Declaration;</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Methods Declaration;</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endParaRPr kumimoji="0" lang="en-US" sz="3200" b="0" i="0" u="sng"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endParaRPr kumimoji="0" lang="en-US" sz="3200" b="0" i="0" u="sng"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188641"/>
            <a:ext cx="7772400" cy="1440159"/>
          </a:xfrm>
          <a:noFill/>
          <a:ln>
            <a:noFill/>
          </a:ln>
          <a:effectLst/>
          <a:scene3d>
            <a:camera prst="orthographicFront"/>
            <a:lightRig rig="balanced" dir="t"/>
          </a:scene3d>
          <a:sp3d prstMaterial="plastic"/>
        </p:spPr>
        <p:txBody>
          <a:bodyPr vert="horz" anchor="t">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Extending Interfaces</a:t>
            </a:r>
            <a:endParaRPr kumimoji="0" lang="en-I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Subtitle 2"/>
          <p:cNvSpPr>
            <a:spLocks noGrp="1"/>
          </p:cNvSpPr>
          <p:nvPr>
            <p:ph type="subTitle" idx="1"/>
          </p:nvPr>
        </p:nvSpPr>
        <p:spPr>
          <a:xfrm>
            <a:off x="1371600" y="1412875"/>
            <a:ext cx="6400800" cy="4225925"/>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Like classes, Interfaces can also be extended. That is  an interface can be sub interfaced from other interfaces by using the keyword </a:t>
            </a:r>
            <a:r>
              <a:rPr kumimoji="0" lang="en-US" sz="2400" b="0" i="0" u="sng" strike="noStrike" kern="1200" cap="none" spc="0" normalizeH="0" baseline="0" noProof="0" dirty="0" smtClean="0">
                <a:ln>
                  <a:noFill/>
                </a:ln>
                <a:solidFill>
                  <a:schemeClr val="tx2">
                    <a:shade val="75000"/>
                  </a:schemeClr>
                </a:solidFill>
                <a:effectLst/>
                <a:uLnTx/>
                <a:uFillTx/>
                <a:latin typeface="+mn-lt"/>
                <a:ea typeface="+mn-ea"/>
                <a:cs typeface="+mn-cs"/>
              </a:rPr>
              <a:t>extends.</a:t>
            </a:r>
            <a:endParaRPr kumimoji="0" lang="en-US" sz="2400" b="0" i="0" u="sng"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sng" strike="noStrike" kern="1200" cap="none" spc="0" normalizeH="0" baseline="0" noProof="0" dirty="0" smtClean="0">
                <a:ln>
                  <a:noFill/>
                </a:ln>
                <a:solidFill>
                  <a:schemeClr val="tx2">
                    <a:shade val="75000"/>
                  </a:schemeClr>
                </a:solidFill>
                <a:effectLst/>
                <a:uLnTx/>
                <a:uFillTx/>
                <a:latin typeface="+mn-lt"/>
                <a:ea typeface="+mn-ea"/>
                <a:cs typeface="+mn-cs"/>
              </a:rPr>
              <a:t>Syntax:</a:t>
            </a:r>
            <a:endParaRPr kumimoji="0" lang="en-US" sz="2400" b="0" i="0" u="sng"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Interface name1 extends name2</a:t>
            </a:r>
            <a:endPar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Body of name 2</a:t>
            </a:r>
            <a:endPar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a:ln>
                  <a:noFill/>
                </a:ln>
                <a:solidFill>
                  <a:schemeClr val="tx2">
                    <a:shade val="75000"/>
                  </a:schemeClr>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endParaRPr kumimoji="0" lang="en-US" sz="2400" b="0" i="0" u="none" strike="noStrike" kern="1200" cap="none" spc="0" normalizeH="0" baseline="0" noProof="0" dirty="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endParaRPr kumimoji="0" lang="en-IN" sz="24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332657"/>
            <a:ext cx="7772400" cy="936103"/>
          </a:xfrm>
          <a:noFill/>
          <a:ln>
            <a:noFill/>
          </a:ln>
          <a:effectLst/>
          <a:scene3d>
            <a:camera prst="orthographicFront"/>
            <a:lightRig rig="balanced" dir="t"/>
          </a:scene3d>
          <a:sp3d prstMaterial="plastic"/>
        </p:spPr>
        <p:txBody>
          <a:bodyPr vert="horz" anchor="t">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Implementing the interfaces </a:t>
            </a:r>
            <a:endParaRPr kumimoji="0" lang="en-I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Subtitle 2"/>
          <p:cNvSpPr>
            <a:spLocks noGrp="1"/>
          </p:cNvSpPr>
          <p:nvPr>
            <p:ph type="subTitle" idx="1"/>
          </p:nvPr>
        </p:nvSpPr>
        <p:spPr>
          <a:xfrm>
            <a:off x="1371600" y="1557338"/>
            <a:ext cx="6400800" cy="4081463"/>
          </a:xfrm>
        </p:spPr>
        <p:txBody>
          <a:bodyPr vert="horz" wrap="square" lIns="91440" tIns="45720" rIns="91440" bIns="45720" numCol="1" anchor="b" anchorCtr="0" compatLnSpc="1">
            <a:normAutofit/>
          </a:bodyPr>
          <a:lstStyle/>
          <a:p>
            <a:pPr marL="0" marR="0" lvl="0" indent="0" algn="just"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Interfaces are used as “</a:t>
            </a:r>
            <a:r>
              <a:rPr kumimoji="0" lang="en-US" sz="2400" b="0" i="0" u="none" strike="noStrike" kern="1200" cap="none" spc="0" normalizeH="0" baseline="0" noProof="0" dirty="0" err="1" smtClean="0">
                <a:ln>
                  <a:noFill/>
                </a:ln>
                <a:solidFill>
                  <a:schemeClr val="tx2">
                    <a:shade val="75000"/>
                  </a:schemeClr>
                </a:solidFill>
                <a:effectLst/>
                <a:uLnTx/>
                <a:uFillTx/>
                <a:latin typeface="+mn-lt"/>
                <a:ea typeface="+mn-ea"/>
                <a:cs typeface="+mn-cs"/>
              </a:rPr>
              <a:t>superclasses</a:t>
            </a: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 whose properties are inherited by classes by using the keyword </a:t>
            </a:r>
            <a:r>
              <a:rPr kumimoji="0" lang="en-US" sz="2400" b="0" i="0" u="sng" strike="noStrike" kern="1200" cap="none" spc="0" normalizeH="0" baseline="0" noProof="0" dirty="0" smtClean="0">
                <a:ln>
                  <a:noFill/>
                </a:ln>
                <a:solidFill>
                  <a:schemeClr val="tx2">
                    <a:shade val="75000"/>
                  </a:schemeClr>
                </a:solidFill>
                <a:effectLst/>
                <a:uLnTx/>
                <a:uFillTx/>
                <a:latin typeface="+mn-lt"/>
                <a:ea typeface="+mn-ea"/>
                <a:cs typeface="+mn-cs"/>
              </a:rPr>
              <a:t>implements</a:t>
            </a: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Syntax:</a:t>
            </a:r>
            <a:endPar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Class </a:t>
            </a:r>
            <a:r>
              <a:rPr kumimoji="0" lang="en-US" sz="2400" b="0" i="0" u="none" strike="noStrike" kern="1200" cap="none" spc="0" normalizeH="0" baseline="0" noProof="0" dirty="0" err="1" smtClean="0">
                <a:ln>
                  <a:noFill/>
                </a:ln>
                <a:solidFill>
                  <a:schemeClr val="tx2">
                    <a:shade val="75000"/>
                  </a:schemeClr>
                </a:solidFill>
                <a:effectLst/>
                <a:uLnTx/>
                <a:uFillTx/>
                <a:latin typeface="+mn-lt"/>
                <a:ea typeface="+mn-ea"/>
                <a:cs typeface="+mn-cs"/>
              </a:rPr>
              <a:t>classname</a:t>
            </a: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2">
                    <a:shade val="75000"/>
                  </a:schemeClr>
                </a:solidFill>
                <a:effectLst/>
                <a:uLnTx/>
                <a:uFillTx/>
                <a:latin typeface="+mn-lt"/>
                <a:ea typeface="+mn-ea"/>
                <a:cs typeface="+mn-cs"/>
              </a:rPr>
              <a:t>impements</a:t>
            </a: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2">
                    <a:shade val="75000"/>
                  </a:schemeClr>
                </a:solidFill>
                <a:effectLst/>
                <a:uLnTx/>
                <a:uFillTx/>
                <a:latin typeface="+mn-lt"/>
                <a:ea typeface="+mn-ea"/>
                <a:cs typeface="+mn-cs"/>
              </a:rPr>
              <a:t>interfacename</a:t>
            </a:r>
            <a:endPar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 </a:t>
            </a:r>
            <a:endPar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body of class</a:t>
            </a:r>
            <a:endParaRPr kumimoji="0" 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2400" b="0" i="0" u="none" strike="noStrike" kern="1200" cap="none" spc="0" normalizeH="0" baseline="0" noProof="0" dirty="0">
                <a:ln>
                  <a:noFill/>
                </a:ln>
                <a:solidFill>
                  <a:schemeClr val="tx2">
                    <a:shade val="75000"/>
                  </a:schemeClr>
                </a:solidFill>
                <a:effectLst/>
                <a:uLnTx/>
                <a:uFillTx/>
                <a:latin typeface="+mn-lt"/>
                <a:ea typeface="+mn-ea"/>
                <a:cs typeface="+mn-cs"/>
              </a:rPr>
              <a:t>}</a:t>
            </a:r>
            <a:endParaRPr kumimoji="0" lang="en-IN" sz="24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Example</a:t>
            </a:r>
            <a:endParaRPr kumimoji="0" lang="en-I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 name="Content Placeholder 2"/>
          <p:cNvSpPr>
            <a:spLocks noGrp="1"/>
          </p:cNvSpPr>
          <p:nvPr>
            <p:ph idx="1"/>
          </p:nvPr>
        </p:nvSpPr>
        <p:spPr>
          <a:xfrm>
            <a:off x="304800" y="1554163"/>
            <a:ext cx="8686800" cy="4525963"/>
          </a:xfrm>
        </p:spPr>
        <p:txBody>
          <a:bodyPr vert="horz" wrap="square" lIns="91440" tIns="45720" rIns="91440" bIns="45720" numCol="1" anchor="t" anchorCtr="0" compatLnSpc="1">
            <a:normAutofit fontScale="32500" lnSpcReduction="20000"/>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Interface Area</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final static float pi=3.14f;</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err="1" smtClean="0">
                <a:ln>
                  <a:noFill/>
                </a:ln>
                <a:solidFill>
                  <a:schemeClr val="tx2"/>
                </a:solidFill>
                <a:effectLst/>
                <a:uLnTx/>
                <a:uFillTx/>
                <a:latin typeface="+mn-lt"/>
                <a:ea typeface="+mn-ea"/>
                <a:cs typeface="+mn-cs"/>
              </a:rPr>
              <a:t>int</a:t>
            </a:r>
            <a:r>
              <a:rPr kumimoji="0" lang="en-US" sz="6700" b="0" i="0" u="none" strike="noStrike" kern="1200" cap="none" spc="0" normalizeH="0" baseline="0" noProof="0" dirty="0" smtClean="0">
                <a:ln>
                  <a:noFill/>
                </a:ln>
                <a:solidFill>
                  <a:schemeClr val="tx2"/>
                </a:solidFill>
                <a:effectLst/>
                <a:uLnTx/>
                <a:uFillTx/>
                <a:latin typeface="+mn-lt"/>
                <a:ea typeface="+mn-ea"/>
                <a:cs typeface="+mn-cs"/>
              </a:rPr>
              <a:t> compute(</a:t>
            </a:r>
            <a:r>
              <a:rPr kumimoji="0" lang="en-US" sz="6700" b="0" i="0" u="none" strike="noStrike" kern="1200" cap="none" spc="0" normalizeH="0" baseline="0" noProof="0" dirty="0" err="1" smtClean="0">
                <a:ln>
                  <a:noFill/>
                </a:ln>
                <a:solidFill>
                  <a:schemeClr val="tx2"/>
                </a:solidFill>
                <a:effectLst/>
                <a:uLnTx/>
                <a:uFillTx/>
                <a:latin typeface="+mn-lt"/>
                <a:ea typeface="+mn-ea"/>
                <a:cs typeface="+mn-cs"/>
              </a:rPr>
              <a:t>int</a:t>
            </a:r>
            <a:r>
              <a:rPr kumimoji="0" lang="en-US" sz="6700" b="0" i="0" u="none" strike="noStrike" kern="1200" cap="none" spc="0" normalizeH="0" baseline="0" noProof="0" dirty="0" smtClean="0">
                <a:ln>
                  <a:noFill/>
                </a:ln>
                <a:solidFill>
                  <a:schemeClr val="tx2"/>
                </a:solidFill>
                <a:effectLst/>
                <a:uLnTx/>
                <a:uFillTx/>
                <a:latin typeface="+mn-lt"/>
                <a:ea typeface="+mn-ea"/>
                <a:cs typeface="+mn-cs"/>
              </a:rPr>
              <a:t> x, </a:t>
            </a:r>
            <a:r>
              <a:rPr kumimoji="0" lang="en-US" sz="6700" b="0" i="0" u="none" strike="noStrike" kern="1200" cap="none" spc="0" normalizeH="0" baseline="0" noProof="0" dirty="0" err="1" smtClean="0">
                <a:ln>
                  <a:noFill/>
                </a:ln>
                <a:solidFill>
                  <a:schemeClr val="tx2"/>
                </a:solidFill>
                <a:effectLst/>
                <a:uLnTx/>
                <a:uFillTx/>
                <a:latin typeface="+mn-lt"/>
                <a:ea typeface="+mn-ea"/>
                <a:cs typeface="+mn-cs"/>
              </a:rPr>
              <a:t>int</a:t>
            </a:r>
            <a:r>
              <a:rPr kumimoji="0" lang="en-US" sz="6700" b="0" i="0" u="none" strike="noStrike" kern="1200" cap="none" spc="0" normalizeH="0" baseline="0" noProof="0" dirty="0" smtClean="0">
                <a:ln>
                  <a:noFill/>
                </a:ln>
                <a:solidFill>
                  <a:schemeClr val="tx2"/>
                </a:solidFill>
                <a:effectLst/>
                <a:uLnTx/>
                <a:uFillTx/>
                <a:latin typeface="+mn-lt"/>
                <a:ea typeface="+mn-ea"/>
                <a:cs typeface="+mn-cs"/>
              </a:rPr>
              <a:t> y);</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class Rectangle implements Area</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public float compute(float x, float y)</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Return(x*y);</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sz="67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sz="67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endParaRPr kumimoji="0" lang="en-IN"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3323</Words>
  <Application>WPS Presentation</Application>
  <PresentationFormat>On-screen Show (4:3)</PresentationFormat>
  <Paragraphs>149</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Franklin Gothic Book</vt:lpstr>
      <vt:lpstr>Franklin Gothic Medium</vt:lpstr>
      <vt:lpstr>Wingdings 2</vt:lpstr>
      <vt:lpstr>Calibri</vt:lpstr>
      <vt:lpstr>Wingdings 2</vt:lpstr>
      <vt:lpstr>Microsoft YaHei</vt:lpstr>
      <vt:lpstr>Arial Unicode MS</vt:lpstr>
      <vt:lpstr>Trek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Wipro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cpu</dc:creator>
  <cp:lastModifiedBy>Admin</cp:lastModifiedBy>
  <cp:revision>15</cp:revision>
  <dcterms:created xsi:type="dcterms:W3CDTF">2012-10-17T04:15:49Z</dcterms:created>
  <dcterms:modified xsi:type="dcterms:W3CDTF">2024-10-04T04:10:09Z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AF3FAC8CD18B4CCE833E1E6C3E4041D5_13</vt:lpwstr>
  </property>
  <property fmtid="{D5CDD505-2E9C-101B-9397-08002B2CF9AE}" pid="3" name="KSOProductBuildVer">
    <vt:lpwstr>1033-12.2.0.18283</vt:lpwstr>
  </property>
</Properties>
</file>