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6" r:id="rId3"/>
  </p:sldMasterIdLst>
  <p:notesMasterIdLst>
    <p:notesMasterId r:id="rId49"/>
  </p:notesMasterIdLst>
  <p:sldIdLst>
    <p:sldId id="256" r:id="rId4"/>
    <p:sldId id="282" r:id="rId5"/>
    <p:sldId id="290" r:id="rId6"/>
    <p:sldId id="283" r:id="rId7"/>
    <p:sldId id="281" r:id="rId8"/>
    <p:sldId id="275" r:id="rId9"/>
    <p:sldId id="277" r:id="rId10"/>
    <p:sldId id="278" r:id="rId11"/>
    <p:sldId id="280" r:id="rId12"/>
    <p:sldId id="284" r:id="rId13"/>
    <p:sldId id="285" r:id="rId14"/>
    <p:sldId id="286" r:id="rId15"/>
    <p:sldId id="287" r:id="rId16"/>
    <p:sldId id="288" r:id="rId17"/>
    <p:sldId id="289" r:id="rId18"/>
    <p:sldId id="261" r:id="rId19"/>
    <p:sldId id="262" r:id="rId20"/>
    <p:sldId id="264" r:id="rId21"/>
    <p:sldId id="291" r:id="rId22"/>
    <p:sldId id="300" r:id="rId23"/>
    <p:sldId id="265" r:id="rId24"/>
    <p:sldId id="301" r:id="rId25"/>
    <p:sldId id="302" r:id="rId26"/>
    <p:sldId id="303" r:id="rId27"/>
    <p:sldId id="266" r:id="rId28"/>
    <p:sldId id="267" r:id="rId29"/>
    <p:sldId id="304" r:id="rId30"/>
    <p:sldId id="305" r:id="rId31"/>
    <p:sldId id="306" r:id="rId32"/>
    <p:sldId id="307" r:id="rId33"/>
    <p:sldId id="308" r:id="rId34"/>
    <p:sldId id="293" r:id="rId35"/>
    <p:sldId id="295" r:id="rId36"/>
    <p:sldId id="309" r:id="rId37"/>
    <p:sldId id="296" r:id="rId38"/>
    <p:sldId id="317" r:id="rId39"/>
    <p:sldId id="310" r:id="rId40"/>
    <p:sldId id="297" r:id="rId41"/>
    <p:sldId id="298" r:id="rId42"/>
    <p:sldId id="299" r:id="rId43"/>
    <p:sldId id="312" r:id="rId44"/>
    <p:sldId id="313" r:id="rId45"/>
    <p:sldId id="314" r:id="rId46"/>
    <p:sldId id="315" r:id="rId47"/>
    <p:sldId id="316" r:id="rId48"/>
  </p:sldIdLst>
  <p:sldSz cx="9144000" cy="6858000" type="screen4x3"/>
  <p:notesSz cx="6858000" cy="9144000"/>
  <p:defaultTextStyle>
    <a:defPPr>
      <a:defRPr lang="en-US"/>
    </a:defPPr>
    <a:lvl1pPr marL="0" algn="l" defTabSz="914294" rtl="0" eaLnBrk="1" latinLnBrk="0" hangingPunct="1">
      <a:defRPr sz="1800" kern="1200">
        <a:solidFill>
          <a:schemeClr val="tx1"/>
        </a:solidFill>
        <a:latin typeface="+mn-lt"/>
        <a:ea typeface="+mn-ea"/>
        <a:cs typeface="+mn-cs"/>
      </a:defRPr>
    </a:lvl1pPr>
    <a:lvl2pPr marL="457147" algn="l" defTabSz="914294" rtl="0" eaLnBrk="1" latinLnBrk="0" hangingPunct="1">
      <a:defRPr sz="1800" kern="1200">
        <a:solidFill>
          <a:schemeClr val="tx1"/>
        </a:solidFill>
        <a:latin typeface="+mn-lt"/>
        <a:ea typeface="+mn-ea"/>
        <a:cs typeface="+mn-cs"/>
      </a:defRPr>
    </a:lvl2pPr>
    <a:lvl3pPr marL="914294" algn="l" defTabSz="914294" rtl="0" eaLnBrk="1" latinLnBrk="0" hangingPunct="1">
      <a:defRPr sz="1800" kern="1200">
        <a:solidFill>
          <a:schemeClr val="tx1"/>
        </a:solidFill>
        <a:latin typeface="+mn-lt"/>
        <a:ea typeface="+mn-ea"/>
        <a:cs typeface="+mn-cs"/>
      </a:defRPr>
    </a:lvl3pPr>
    <a:lvl4pPr marL="1371442" algn="l" defTabSz="914294" rtl="0" eaLnBrk="1" latinLnBrk="0" hangingPunct="1">
      <a:defRPr sz="1800" kern="1200">
        <a:solidFill>
          <a:schemeClr val="tx1"/>
        </a:solidFill>
        <a:latin typeface="+mn-lt"/>
        <a:ea typeface="+mn-ea"/>
        <a:cs typeface="+mn-cs"/>
      </a:defRPr>
    </a:lvl4pPr>
    <a:lvl5pPr marL="1828589" algn="l" defTabSz="914294" rtl="0" eaLnBrk="1" latinLnBrk="0" hangingPunct="1">
      <a:defRPr sz="1800" kern="1200">
        <a:solidFill>
          <a:schemeClr val="tx1"/>
        </a:solidFill>
        <a:latin typeface="+mn-lt"/>
        <a:ea typeface="+mn-ea"/>
        <a:cs typeface="+mn-cs"/>
      </a:defRPr>
    </a:lvl5pPr>
    <a:lvl6pPr marL="2285736" algn="l" defTabSz="914294" rtl="0" eaLnBrk="1" latinLnBrk="0" hangingPunct="1">
      <a:defRPr sz="1800" kern="1200">
        <a:solidFill>
          <a:schemeClr val="tx1"/>
        </a:solidFill>
        <a:latin typeface="+mn-lt"/>
        <a:ea typeface="+mn-ea"/>
        <a:cs typeface="+mn-cs"/>
      </a:defRPr>
    </a:lvl6pPr>
    <a:lvl7pPr marL="2742883" algn="l" defTabSz="914294" rtl="0" eaLnBrk="1" latinLnBrk="0" hangingPunct="1">
      <a:defRPr sz="1800" kern="1200">
        <a:solidFill>
          <a:schemeClr val="tx1"/>
        </a:solidFill>
        <a:latin typeface="+mn-lt"/>
        <a:ea typeface="+mn-ea"/>
        <a:cs typeface="+mn-cs"/>
      </a:defRPr>
    </a:lvl7pPr>
    <a:lvl8pPr marL="3200030" algn="l" defTabSz="914294" rtl="0" eaLnBrk="1" latinLnBrk="0" hangingPunct="1">
      <a:defRPr sz="1800" kern="1200">
        <a:solidFill>
          <a:schemeClr val="tx1"/>
        </a:solidFill>
        <a:latin typeface="+mn-lt"/>
        <a:ea typeface="+mn-ea"/>
        <a:cs typeface="+mn-cs"/>
      </a:defRPr>
    </a:lvl8pPr>
    <a:lvl9pPr marL="3657178" algn="l" defTabSz="914294"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4A3F41-4145-4356-B610-58F1244BF489}" type="datetimeFigureOut">
              <a:rPr lang="en-US" smtClean="0"/>
              <a:pPr/>
              <a:t>4/21/2023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37044B-A6A5-45BA-A38A-36A506D55C5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C37044B-A6A5-45BA-A38A-36A506D55C5D}" type="slidenum">
              <a:rPr lang="en-US" smtClean="0"/>
              <a:pPr/>
              <a:t>38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47" indent="0" algn="ctr">
              <a:buNone/>
              <a:defRPr>
                <a:solidFill>
                  <a:schemeClr val="tx1">
                    <a:tint val="75000"/>
                  </a:schemeClr>
                </a:solidFill>
              </a:defRPr>
            </a:lvl2pPr>
            <a:lvl3pPr marL="914294" indent="0" algn="ctr">
              <a:buNone/>
              <a:defRPr>
                <a:solidFill>
                  <a:schemeClr val="tx1">
                    <a:tint val="75000"/>
                  </a:schemeClr>
                </a:solidFill>
              </a:defRPr>
            </a:lvl3pPr>
            <a:lvl4pPr marL="1371442" indent="0" algn="ctr">
              <a:buNone/>
              <a:defRPr>
                <a:solidFill>
                  <a:schemeClr val="tx1">
                    <a:tint val="75000"/>
                  </a:schemeClr>
                </a:solidFill>
              </a:defRPr>
            </a:lvl4pPr>
            <a:lvl5pPr marL="1828589" indent="0" algn="ctr">
              <a:buNone/>
              <a:defRPr>
                <a:solidFill>
                  <a:schemeClr val="tx1">
                    <a:tint val="75000"/>
                  </a:schemeClr>
                </a:solidFill>
              </a:defRPr>
            </a:lvl5pPr>
            <a:lvl6pPr marL="2285736" indent="0" algn="ctr">
              <a:buNone/>
              <a:defRPr>
                <a:solidFill>
                  <a:schemeClr val="tx1">
                    <a:tint val="75000"/>
                  </a:schemeClr>
                </a:solidFill>
              </a:defRPr>
            </a:lvl6pPr>
            <a:lvl7pPr marL="2742883" indent="0" algn="ctr">
              <a:buNone/>
              <a:defRPr>
                <a:solidFill>
                  <a:schemeClr val="tx1">
                    <a:tint val="75000"/>
                  </a:schemeClr>
                </a:solidFill>
              </a:defRPr>
            </a:lvl7pPr>
            <a:lvl8pPr marL="3200030" indent="0" algn="ctr">
              <a:buNone/>
              <a:defRPr>
                <a:solidFill>
                  <a:schemeClr val="tx1">
                    <a:tint val="75000"/>
                  </a:schemeClr>
                </a:solidFill>
              </a:defRPr>
            </a:lvl8pPr>
            <a:lvl9pPr marL="365717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FF060D-9074-4E91-881B-BF5ED66F40E3}" type="datetimeFigureOut">
              <a:rPr lang="en-US" smtClean="0"/>
              <a:pPr/>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EA1E5-FC52-4BAA-BF42-BA89123BB34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F060D-9074-4E91-881B-BF5ED66F40E3}" type="datetimeFigureOut">
              <a:rPr lang="en-US" smtClean="0"/>
              <a:pPr/>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EA1E5-FC52-4BAA-BF42-BA89123BB3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F060D-9074-4E91-881B-BF5ED66F40E3}" type="datetimeFigureOut">
              <a:rPr lang="en-US" smtClean="0"/>
              <a:pPr/>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EA1E5-FC52-4BAA-BF42-BA89123BB34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6858000"/>
          </a:xfrm>
          <a:prstGeom prst="rect">
            <a:avLst/>
          </a:prstGeom>
        </p:spPr>
      </p:pic>
      <p:pic>
        <p:nvPicPr>
          <p:cNvPr id="17" name="bg object 17"/>
          <p:cNvPicPr/>
          <p:nvPr/>
        </p:nvPicPr>
        <p:blipFill>
          <a:blip r:embed="rId3" cstate="print"/>
          <a:stretch>
            <a:fillRect/>
          </a:stretch>
        </p:blipFill>
        <p:spPr>
          <a:xfrm>
            <a:off x="0" y="0"/>
            <a:ext cx="116387" cy="108553"/>
          </a:xfrm>
          <a:prstGeom prst="rect">
            <a:avLst/>
          </a:prstGeom>
        </p:spPr>
      </p:pic>
      <p:pic>
        <p:nvPicPr>
          <p:cNvPr id="18" name="bg object 18"/>
          <p:cNvPicPr/>
          <p:nvPr/>
        </p:nvPicPr>
        <p:blipFill>
          <a:blip r:embed="rId4" cstate="print"/>
          <a:stretch>
            <a:fillRect/>
          </a:stretch>
        </p:blipFill>
        <p:spPr>
          <a:xfrm>
            <a:off x="293047" y="1896230"/>
            <a:ext cx="2889147" cy="3218278"/>
          </a:xfrm>
          <a:prstGeom prst="rect">
            <a:avLst/>
          </a:prstGeom>
        </p:spPr>
      </p:pic>
      <p:sp>
        <p:nvSpPr>
          <p:cNvPr id="2" name="Holder 2"/>
          <p:cNvSpPr>
            <a:spLocks noGrp="1"/>
          </p:cNvSpPr>
          <p:nvPr>
            <p:ph type="ctrTitle"/>
          </p:nvPr>
        </p:nvSpPr>
        <p:spPr>
          <a:xfrm>
            <a:off x="449424" y="2297237"/>
            <a:ext cx="8245149" cy="699848"/>
          </a:xfrm>
          <a:prstGeom prst="rect">
            <a:avLst/>
          </a:prstGeom>
        </p:spPr>
        <p:txBody>
          <a:bodyPr wrap="square" lIns="0" tIns="0" rIns="0" bIns="0">
            <a:spAutoFit/>
          </a:bodyPr>
          <a:lstStyle>
            <a:lvl1pPr>
              <a:defRPr sz="4400" b="0" i="0">
                <a:solidFill>
                  <a:srgbClr val="FFCC00"/>
                </a:solidFill>
                <a:latin typeface="Arial MT"/>
                <a:cs typeface="Arial MT"/>
              </a:defRPr>
            </a:lvl1pPr>
          </a:lstStyle>
          <a:p>
            <a:endParaRPr/>
          </a:p>
        </p:txBody>
      </p:sp>
      <p:sp>
        <p:nvSpPr>
          <p:cNvPr id="3" name="Holder 3"/>
          <p:cNvSpPr>
            <a:spLocks noGrp="1"/>
          </p:cNvSpPr>
          <p:nvPr>
            <p:ph type="subTitle" idx="4"/>
          </p:nvPr>
        </p:nvSpPr>
        <p:spPr>
          <a:xfrm>
            <a:off x="1371600" y="3840482"/>
            <a:ext cx="6400800" cy="492443"/>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4/21/2023</a:t>
            </a:fld>
            <a:endParaRPr lang="en-US"/>
          </a:p>
        </p:txBody>
      </p:sp>
      <p:sp>
        <p:nvSpPr>
          <p:cNvPr id="6" name="Holder 6"/>
          <p:cNvSpPr>
            <a:spLocks noGrp="1"/>
          </p:cNvSpPr>
          <p:nvPr>
            <p:ph type="sldNum" sz="quarter" idx="7"/>
          </p:nvPr>
        </p:nvSpPr>
        <p:spPr/>
        <p:txBody>
          <a:bodyPr lIns="0" tIns="0" rIns="0" bIns="0"/>
          <a:lstStyle>
            <a:lvl1pPr marL="38245">
              <a:lnSpc>
                <a:spcPts val="2766"/>
              </a:lnSpc>
              <a:defRPr sz="2400" b="0" i="0" spc="-5" dirty="0">
                <a:solidFill>
                  <a:srgbClr val="FFFFCC"/>
                </a:solidFill>
                <a:latin typeface="Arial MT"/>
                <a:cs typeface="Arial MT"/>
              </a:defRPr>
            </a:lvl1pPr>
          </a:lstStyle>
          <a:p>
            <a:fld id="{81D60167-4931-47E6-BA6A-407CBD079E47}"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FFCC00"/>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3200" b="0" i="0">
                <a:solidFill>
                  <a:srgbClr val="FFFFCC"/>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4/21/2023</a:t>
            </a:fld>
            <a:endParaRPr lang="en-US"/>
          </a:p>
        </p:txBody>
      </p:sp>
      <p:sp>
        <p:nvSpPr>
          <p:cNvPr id="6" name="Holder 6"/>
          <p:cNvSpPr>
            <a:spLocks noGrp="1"/>
          </p:cNvSpPr>
          <p:nvPr>
            <p:ph type="sldNum" sz="quarter" idx="7"/>
          </p:nvPr>
        </p:nvSpPr>
        <p:spPr/>
        <p:txBody>
          <a:bodyPr lIns="0" tIns="0" rIns="0" bIns="0"/>
          <a:lstStyle>
            <a:lvl1pPr marL="38245">
              <a:lnSpc>
                <a:spcPts val="2766"/>
              </a:lnSpc>
              <a:defRPr sz="2400" b="0" i="0" spc="-5" dirty="0">
                <a:solidFill>
                  <a:srgbClr val="FFFFCC"/>
                </a:solidFill>
                <a:latin typeface="Arial MT"/>
                <a:cs typeface="Arial MT"/>
              </a:defRPr>
            </a:lvl1pPr>
          </a:lstStyle>
          <a:p>
            <a:fld id="{81D60167-4931-47E6-BA6A-407CBD079E47}"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FFCC00"/>
                </a:solidFill>
                <a:latin typeface="Arial MT"/>
                <a:cs typeface="Arial MT"/>
              </a:defRPr>
            </a:lvl1pPr>
          </a:lstStyle>
          <a:p>
            <a:endParaRPr/>
          </a:p>
        </p:txBody>
      </p:sp>
      <p:sp>
        <p:nvSpPr>
          <p:cNvPr id="3" name="Holder 3"/>
          <p:cNvSpPr>
            <a:spLocks noGrp="1"/>
          </p:cNvSpPr>
          <p:nvPr>
            <p:ph sz="half" idx="2"/>
          </p:nvPr>
        </p:nvSpPr>
        <p:spPr>
          <a:xfrm>
            <a:off x="457202" y="1577341"/>
            <a:ext cx="3977640" cy="492443"/>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2" y="1577341"/>
            <a:ext cx="3977640" cy="492443"/>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4/21/2023</a:t>
            </a:fld>
            <a:endParaRPr lang="en-US"/>
          </a:p>
        </p:txBody>
      </p:sp>
      <p:sp>
        <p:nvSpPr>
          <p:cNvPr id="7" name="Holder 7"/>
          <p:cNvSpPr>
            <a:spLocks noGrp="1"/>
          </p:cNvSpPr>
          <p:nvPr>
            <p:ph type="sldNum" sz="quarter" idx="7"/>
          </p:nvPr>
        </p:nvSpPr>
        <p:spPr/>
        <p:txBody>
          <a:bodyPr lIns="0" tIns="0" rIns="0" bIns="0"/>
          <a:lstStyle>
            <a:lvl1pPr marL="38245">
              <a:lnSpc>
                <a:spcPts val="2766"/>
              </a:lnSpc>
              <a:defRPr sz="2400" b="0" i="0" spc="-5" dirty="0">
                <a:solidFill>
                  <a:srgbClr val="FFFFCC"/>
                </a:solidFill>
                <a:latin typeface="Arial MT"/>
                <a:cs typeface="Arial MT"/>
              </a:defRPr>
            </a:lvl1pPr>
          </a:lstStyle>
          <a:p>
            <a:fld id="{81D60167-4931-47E6-BA6A-407CBD079E47}"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FFCC00"/>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4/21/2023</a:t>
            </a:fld>
            <a:endParaRPr lang="en-US"/>
          </a:p>
        </p:txBody>
      </p:sp>
      <p:sp>
        <p:nvSpPr>
          <p:cNvPr id="5" name="Holder 5"/>
          <p:cNvSpPr>
            <a:spLocks noGrp="1"/>
          </p:cNvSpPr>
          <p:nvPr>
            <p:ph type="sldNum" sz="quarter" idx="7"/>
          </p:nvPr>
        </p:nvSpPr>
        <p:spPr/>
        <p:txBody>
          <a:bodyPr lIns="0" tIns="0" rIns="0" bIns="0"/>
          <a:lstStyle>
            <a:lvl1pPr marL="38245">
              <a:lnSpc>
                <a:spcPts val="2766"/>
              </a:lnSpc>
              <a:defRPr sz="2400" b="0" i="0" spc="-5" dirty="0">
                <a:solidFill>
                  <a:srgbClr val="FFFFCC"/>
                </a:solidFill>
                <a:latin typeface="Arial MT"/>
                <a:cs typeface="Arial MT"/>
              </a:defRPr>
            </a:lvl1pPr>
          </a:lstStyle>
          <a:p>
            <a:fld id="{81D60167-4931-47E6-BA6A-407CBD079E47}"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4/21/2023</a:t>
            </a:fld>
            <a:endParaRPr lang="en-US"/>
          </a:p>
        </p:txBody>
      </p:sp>
      <p:sp>
        <p:nvSpPr>
          <p:cNvPr id="4" name="Holder 4"/>
          <p:cNvSpPr>
            <a:spLocks noGrp="1"/>
          </p:cNvSpPr>
          <p:nvPr>
            <p:ph type="sldNum" sz="quarter" idx="7"/>
          </p:nvPr>
        </p:nvSpPr>
        <p:spPr/>
        <p:txBody>
          <a:bodyPr lIns="0" tIns="0" rIns="0" bIns="0"/>
          <a:lstStyle>
            <a:lvl1pPr marL="38245">
              <a:lnSpc>
                <a:spcPts val="2766"/>
              </a:lnSpc>
              <a:defRPr sz="2400" b="0" i="0" spc="-5" dirty="0">
                <a:solidFill>
                  <a:srgbClr val="FFFFCC"/>
                </a:solidFill>
                <a:latin typeface="Arial MT"/>
                <a:cs typeface="Arial MT"/>
              </a:defRPr>
            </a:lvl1pPr>
          </a:lstStyle>
          <a:p>
            <a:fld id="{81D60167-4931-47E6-BA6A-407CBD079E47}"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6858000"/>
          </a:xfrm>
          <a:prstGeom prst="rect">
            <a:avLst/>
          </a:prstGeom>
        </p:spPr>
      </p:pic>
      <p:pic>
        <p:nvPicPr>
          <p:cNvPr id="17" name="bg object 17"/>
          <p:cNvPicPr/>
          <p:nvPr/>
        </p:nvPicPr>
        <p:blipFill>
          <a:blip r:embed="rId3" cstate="print"/>
          <a:stretch>
            <a:fillRect/>
          </a:stretch>
        </p:blipFill>
        <p:spPr>
          <a:xfrm>
            <a:off x="0" y="0"/>
            <a:ext cx="116387" cy="108553"/>
          </a:xfrm>
          <a:prstGeom prst="rect">
            <a:avLst/>
          </a:prstGeom>
        </p:spPr>
      </p:pic>
      <p:pic>
        <p:nvPicPr>
          <p:cNvPr id="18" name="bg object 18"/>
          <p:cNvPicPr/>
          <p:nvPr/>
        </p:nvPicPr>
        <p:blipFill>
          <a:blip r:embed="rId4" cstate="print"/>
          <a:stretch>
            <a:fillRect/>
          </a:stretch>
        </p:blipFill>
        <p:spPr>
          <a:xfrm>
            <a:off x="293047" y="1896230"/>
            <a:ext cx="2889147" cy="3218278"/>
          </a:xfrm>
          <a:prstGeom prst="rect">
            <a:avLst/>
          </a:prstGeom>
        </p:spPr>
      </p:pic>
      <p:sp>
        <p:nvSpPr>
          <p:cNvPr id="2" name="Holder 2"/>
          <p:cNvSpPr>
            <a:spLocks noGrp="1"/>
          </p:cNvSpPr>
          <p:nvPr>
            <p:ph type="ctrTitle"/>
          </p:nvPr>
        </p:nvSpPr>
        <p:spPr>
          <a:xfrm>
            <a:off x="449424" y="2297237"/>
            <a:ext cx="8245149" cy="699848"/>
          </a:xfrm>
          <a:prstGeom prst="rect">
            <a:avLst/>
          </a:prstGeom>
        </p:spPr>
        <p:txBody>
          <a:bodyPr wrap="square" lIns="0" tIns="0" rIns="0" bIns="0">
            <a:spAutoFit/>
          </a:bodyPr>
          <a:lstStyle>
            <a:lvl1pPr>
              <a:defRPr sz="4400" b="0" i="0">
                <a:solidFill>
                  <a:srgbClr val="FFCC00"/>
                </a:solidFill>
                <a:latin typeface="Arial MT"/>
                <a:cs typeface="Arial MT"/>
              </a:defRPr>
            </a:lvl1pPr>
          </a:lstStyle>
          <a:p>
            <a:endParaRPr/>
          </a:p>
        </p:txBody>
      </p:sp>
      <p:sp>
        <p:nvSpPr>
          <p:cNvPr id="3" name="Holder 3"/>
          <p:cNvSpPr>
            <a:spLocks noGrp="1"/>
          </p:cNvSpPr>
          <p:nvPr>
            <p:ph type="subTitle" idx="4"/>
          </p:nvPr>
        </p:nvSpPr>
        <p:spPr>
          <a:xfrm>
            <a:off x="1371600" y="3840481"/>
            <a:ext cx="6400800" cy="492443"/>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4/21/2023</a:t>
            </a:fld>
            <a:endParaRPr lang="en-US"/>
          </a:p>
        </p:txBody>
      </p:sp>
      <p:sp>
        <p:nvSpPr>
          <p:cNvPr id="6" name="Holder 6"/>
          <p:cNvSpPr>
            <a:spLocks noGrp="1"/>
          </p:cNvSpPr>
          <p:nvPr>
            <p:ph type="sldNum" sz="quarter" idx="7"/>
          </p:nvPr>
        </p:nvSpPr>
        <p:spPr/>
        <p:txBody>
          <a:bodyPr lIns="0" tIns="0" rIns="0" bIns="0"/>
          <a:lstStyle>
            <a:lvl1pPr marL="38249">
              <a:lnSpc>
                <a:spcPts val="2766"/>
              </a:lnSpc>
              <a:defRPr sz="2400" b="0" i="0" spc="-5" dirty="0">
                <a:solidFill>
                  <a:srgbClr val="FFFFCC"/>
                </a:solidFill>
                <a:latin typeface="Arial MT"/>
                <a:cs typeface="Arial MT"/>
              </a:defRPr>
            </a:lvl1pPr>
          </a:lstStyle>
          <a:p>
            <a:fld id="{81D60167-4931-47E6-BA6A-407CBD079E47}"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FFCC00"/>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3200" b="0" i="0">
                <a:solidFill>
                  <a:srgbClr val="FFFFCC"/>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4/21/2023</a:t>
            </a:fld>
            <a:endParaRPr lang="en-US"/>
          </a:p>
        </p:txBody>
      </p:sp>
      <p:sp>
        <p:nvSpPr>
          <p:cNvPr id="6" name="Holder 6"/>
          <p:cNvSpPr>
            <a:spLocks noGrp="1"/>
          </p:cNvSpPr>
          <p:nvPr>
            <p:ph type="sldNum" sz="quarter" idx="7"/>
          </p:nvPr>
        </p:nvSpPr>
        <p:spPr/>
        <p:txBody>
          <a:bodyPr lIns="0" tIns="0" rIns="0" bIns="0"/>
          <a:lstStyle>
            <a:lvl1pPr marL="38249">
              <a:lnSpc>
                <a:spcPts val="2766"/>
              </a:lnSpc>
              <a:defRPr sz="2400" b="0" i="0" spc="-5" dirty="0">
                <a:solidFill>
                  <a:srgbClr val="FFFFCC"/>
                </a:solidFill>
                <a:latin typeface="Arial MT"/>
                <a:cs typeface="Arial MT"/>
              </a:defRPr>
            </a:lvl1pPr>
          </a:lstStyle>
          <a:p>
            <a:fld id="{81D60167-4931-47E6-BA6A-407CBD079E47}"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FFCC00"/>
                </a:solidFill>
                <a:latin typeface="Arial MT"/>
                <a:cs typeface="Arial MT"/>
              </a:defRPr>
            </a:lvl1pPr>
          </a:lstStyle>
          <a:p>
            <a:endParaRPr/>
          </a:p>
        </p:txBody>
      </p:sp>
      <p:sp>
        <p:nvSpPr>
          <p:cNvPr id="3" name="Holder 3"/>
          <p:cNvSpPr>
            <a:spLocks noGrp="1"/>
          </p:cNvSpPr>
          <p:nvPr>
            <p:ph sz="half" idx="2"/>
          </p:nvPr>
        </p:nvSpPr>
        <p:spPr>
          <a:xfrm>
            <a:off x="457201" y="1577340"/>
            <a:ext cx="3977640" cy="492443"/>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1" y="1577340"/>
            <a:ext cx="3977640" cy="492443"/>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4/21/2023</a:t>
            </a:fld>
            <a:endParaRPr lang="en-US"/>
          </a:p>
        </p:txBody>
      </p:sp>
      <p:sp>
        <p:nvSpPr>
          <p:cNvPr id="7" name="Holder 7"/>
          <p:cNvSpPr>
            <a:spLocks noGrp="1"/>
          </p:cNvSpPr>
          <p:nvPr>
            <p:ph type="sldNum" sz="quarter" idx="7"/>
          </p:nvPr>
        </p:nvSpPr>
        <p:spPr/>
        <p:txBody>
          <a:bodyPr lIns="0" tIns="0" rIns="0" bIns="0"/>
          <a:lstStyle>
            <a:lvl1pPr marL="38249">
              <a:lnSpc>
                <a:spcPts val="2766"/>
              </a:lnSpc>
              <a:defRPr sz="2400" b="0" i="0" spc="-5" dirty="0">
                <a:solidFill>
                  <a:srgbClr val="FFFFCC"/>
                </a:solidFill>
                <a:latin typeface="Arial MT"/>
                <a:cs typeface="Arial MT"/>
              </a:defRPr>
            </a:lvl1pPr>
          </a:lstStyle>
          <a:p>
            <a:fld id="{81D60167-4931-47E6-BA6A-407CBD079E4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F060D-9074-4E91-881B-BF5ED66F40E3}" type="datetimeFigureOut">
              <a:rPr lang="en-US" smtClean="0"/>
              <a:pPr/>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EA1E5-FC52-4BAA-BF42-BA89123BB340}"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FFCC00"/>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4/21/2023</a:t>
            </a:fld>
            <a:endParaRPr lang="en-US"/>
          </a:p>
        </p:txBody>
      </p:sp>
      <p:sp>
        <p:nvSpPr>
          <p:cNvPr id="5" name="Holder 5"/>
          <p:cNvSpPr>
            <a:spLocks noGrp="1"/>
          </p:cNvSpPr>
          <p:nvPr>
            <p:ph type="sldNum" sz="quarter" idx="7"/>
          </p:nvPr>
        </p:nvSpPr>
        <p:spPr/>
        <p:txBody>
          <a:bodyPr lIns="0" tIns="0" rIns="0" bIns="0"/>
          <a:lstStyle>
            <a:lvl1pPr marL="38249">
              <a:lnSpc>
                <a:spcPts val="2766"/>
              </a:lnSpc>
              <a:defRPr sz="2400" b="0" i="0" spc="-5" dirty="0">
                <a:solidFill>
                  <a:srgbClr val="FFFFCC"/>
                </a:solidFill>
                <a:latin typeface="Arial MT"/>
                <a:cs typeface="Arial MT"/>
              </a:defRPr>
            </a:lvl1pPr>
          </a:lstStyle>
          <a:p>
            <a:fld id="{81D60167-4931-47E6-BA6A-407CBD079E47}"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4/21/2023</a:t>
            </a:fld>
            <a:endParaRPr lang="en-US"/>
          </a:p>
        </p:txBody>
      </p:sp>
      <p:sp>
        <p:nvSpPr>
          <p:cNvPr id="4" name="Holder 4"/>
          <p:cNvSpPr>
            <a:spLocks noGrp="1"/>
          </p:cNvSpPr>
          <p:nvPr>
            <p:ph type="sldNum" sz="quarter" idx="7"/>
          </p:nvPr>
        </p:nvSpPr>
        <p:spPr/>
        <p:txBody>
          <a:bodyPr lIns="0" tIns="0" rIns="0" bIns="0"/>
          <a:lstStyle>
            <a:lvl1pPr marL="38249">
              <a:lnSpc>
                <a:spcPts val="2766"/>
              </a:lnSpc>
              <a:defRPr sz="2400" b="0" i="0" spc="-5" dirty="0">
                <a:solidFill>
                  <a:srgbClr val="FFFFCC"/>
                </a:solidFill>
                <a:latin typeface="Arial MT"/>
                <a:cs typeface="Arial MT"/>
              </a:defRPr>
            </a:lvl1pPr>
          </a:lstStyle>
          <a:p>
            <a:fld id="{81D60167-4931-47E6-BA6A-407CBD079E4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147" indent="0">
              <a:buNone/>
              <a:defRPr sz="1800">
                <a:solidFill>
                  <a:schemeClr val="tx1">
                    <a:tint val="75000"/>
                  </a:schemeClr>
                </a:solidFill>
              </a:defRPr>
            </a:lvl2pPr>
            <a:lvl3pPr marL="914294" indent="0">
              <a:buNone/>
              <a:defRPr sz="1600">
                <a:solidFill>
                  <a:schemeClr val="tx1">
                    <a:tint val="75000"/>
                  </a:schemeClr>
                </a:solidFill>
              </a:defRPr>
            </a:lvl3pPr>
            <a:lvl4pPr marL="1371442" indent="0">
              <a:buNone/>
              <a:defRPr sz="1400">
                <a:solidFill>
                  <a:schemeClr val="tx1">
                    <a:tint val="75000"/>
                  </a:schemeClr>
                </a:solidFill>
              </a:defRPr>
            </a:lvl4pPr>
            <a:lvl5pPr marL="1828589" indent="0">
              <a:buNone/>
              <a:defRPr sz="1400">
                <a:solidFill>
                  <a:schemeClr val="tx1">
                    <a:tint val="75000"/>
                  </a:schemeClr>
                </a:solidFill>
              </a:defRPr>
            </a:lvl5pPr>
            <a:lvl6pPr marL="2285736" indent="0">
              <a:buNone/>
              <a:defRPr sz="1400">
                <a:solidFill>
                  <a:schemeClr val="tx1">
                    <a:tint val="75000"/>
                  </a:schemeClr>
                </a:solidFill>
              </a:defRPr>
            </a:lvl6pPr>
            <a:lvl7pPr marL="2742883" indent="0">
              <a:buNone/>
              <a:defRPr sz="1400">
                <a:solidFill>
                  <a:schemeClr val="tx1">
                    <a:tint val="75000"/>
                  </a:schemeClr>
                </a:solidFill>
              </a:defRPr>
            </a:lvl7pPr>
            <a:lvl8pPr marL="3200030" indent="0">
              <a:buNone/>
              <a:defRPr sz="1400">
                <a:solidFill>
                  <a:schemeClr val="tx1">
                    <a:tint val="75000"/>
                  </a:schemeClr>
                </a:solidFill>
              </a:defRPr>
            </a:lvl8pPr>
            <a:lvl9pPr marL="365717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FF060D-9074-4E91-881B-BF5ED66F40E3}" type="datetimeFigureOut">
              <a:rPr lang="en-US" smtClean="0"/>
              <a:pPr/>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EA1E5-FC52-4BAA-BF42-BA89123BB34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FF060D-9074-4E91-881B-BF5ED66F40E3}" type="datetimeFigureOut">
              <a:rPr lang="en-US" smtClean="0"/>
              <a:pPr/>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EA1E5-FC52-4BAA-BF42-BA89123BB34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47" indent="0">
              <a:buNone/>
              <a:defRPr sz="2000" b="1"/>
            </a:lvl2pPr>
            <a:lvl3pPr marL="914294" indent="0">
              <a:buNone/>
              <a:defRPr sz="1800" b="1"/>
            </a:lvl3pPr>
            <a:lvl4pPr marL="1371442" indent="0">
              <a:buNone/>
              <a:defRPr sz="1600" b="1"/>
            </a:lvl4pPr>
            <a:lvl5pPr marL="1828589" indent="0">
              <a:buNone/>
              <a:defRPr sz="1600" b="1"/>
            </a:lvl5pPr>
            <a:lvl6pPr marL="2285736" indent="0">
              <a:buNone/>
              <a:defRPr sz="1600" b="1"/>
            </a:lvl6pPr>
            <a:lvl7pPr marL="2742883" indent="0">
              <a:buNone/>
              <a:defRPr sz="1600" b="1"/>
            </a:lvl7pPr>
            <a:lvl8pPr marL="3200030" indent="0">
              <a:buNone/>
              <a:defRPr sz="1600" b="1"/>
            </a:lvl8pPr>
            <a:lvl9pPr marL="365717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47" indent="0">
              <a:buNone/>
              <a:defRPr sz="2000" b="1"/>
            </a:lvl2pPr>
            <a:lvl3pPr marL="914294" indent="0">
              <a:buNone/>
              <a:defRPr sz="1800" b="1"/>
            </a:lvl3pPr>
            <a:lvl4pPr marL="1371442" indent="0">
              <a:buNone/>
              <a:defRPr sz="1600" b="1"/>
            </a:lvl4pPr>
            <a:lvl5pPr marL="1828589" indent="0">
              <a:buNone/>
              <a:defRPr sz="1600" b="1"/>
            </a:lvl5pPr>
            <a:lvl6pPr marL="2285736" indent="0">
              <a:buNone/>
              <a:defRPr sz="1600" b="1"/>
            </a:lvl6pPr>
            <a:lvl7pPr marL="2742883" indent="0">
              <a:buNone/>
              <a:defRPr sz="1600" b="1"/>
            </a:lvl7pPr>
            <a:lvl8pPr marL="3200030" indent="0">
              <a:buNone/>
              <a:defRPr sz="1600" b="1"/>
            </a:lvl8pPr>
            <a:lvl9pPr marL="365717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FF060D-9074-4E91-881B-BF5ED66F40E3}" type="datetimeFigureOut">
              <a:rPr lang="en-US" smtClean="0"/>
              <a:pPr/>
              <a:t>4/21/2023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5EA1E5-FC52-4BAA-BF42-BA89123BB34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FF060D-9074-4E91-881B-BF5ED66F40E3}" type="datetimeFigureOut">
              <a:rPr lang="en-US" smtClean="0"/>
              <a:pPr/>
              <a:t>4/21/2023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5EA1E5-FC52-4BAA-BF42-BA89123BB34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F060D-9074-4E91-881B-BF5ED66F40E3}" type="datetimeFigureOut">
              <a:rPr lang="en-US" smtClean="0"/>
              <a:pPr/>
              <a:t>4/21/2023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5EA1E5-FC52-4BAA-BF42-BA89123BB34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0"/>
            <a:ext cx="3008313" cy="4691063"/>
          </a:xfrm>
        </p:spPr>
        <p:txBody>
          <a:bodyPr/>
          <a:lstStyle>
            <a:lvl1pPr marL="0" indent="0">
              <a:buNone/>
              <a:defRPr sz="1400"/>
            </a:lvl1pPr>
            <a:lvl2pPr marL="457147" indent="0">
              <a:buNone/>
              <a:defRPr sz="1200"/>
            </a:lvl2pPr>
            <a:lvl3pPr marL="914294" indent="0">
              <a:buNone/>
              <a:defRPr sz="1000"/>
            </a:lvl3pPr>
            <a:lvl4pPr marL="1371442" indent="0">
              <a:buNone/>
              <a:defRPr sz="900"/>
            </a:lvl4pPr>
            <a:lvl5pPr marL="1828589" indent="0">
              <a:buNone/>
              <a:defRPr sz="900"/>
            </a:lvl5pPr>
            <a:lvl6pPr marL="2285736" indent="0">
              <a:buNone/>
              <a:defRPr sz="900"/>
            </a:lvl6pPr>
            <a:lvl7pPr marL="2742883" indent="0">
              <a:buNone/>
              <a:defRPr sz="900"/>
            </a:lvl7pPr>
            <a:lvl8pPr marL="3200030" indent="0">
              <a:buNone/>
              <a:defRPr sz="900"/>
            </a:lvl8pPr>
            <a:lvl9pPr marL="365717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FF060D-9074-4E91-881B-BF5ED66F40E3}" type="datetimeFigureOut">
              <a:rPr lang="en-US" smtClean="0"/>
              <a:pPr/>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EA1E5-FC52-4BAA-BF42-BA89123BB34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47" indent="0">
              <a:buNone/>
              <a:defRPr sz="2800"/>
            </a:lvl2pPr>
            <a:lvl3pPr marL="914294" indent="0">
              <a:buNone/>
              <a:defRPr sz="2400"/>
            </a:lvl3pPr>
            <a:lvl4pPr marL="1371442" indent="0">
              <a:buNone/>
              <a:defRPr sz="2000"/>
            </a:lvl4pPr>
            <a:lvl5pPr marL="1828589" indent="0">
              <a:buNone/>
              <a:defRPr sz="2000"/>
            </a:lvl5pPr>
            <a:lvl6pPr marL="2285736" indent="0">
              <a:buNone/>
              <a:defRPr sz="2000"/>
            </a:lvl6pPr>
            <a:lvl7pPr marL="2742883" indent="0">
              <a:buNone/>
              <a:defRPr sz="2000"/>
            </a:lvl7pPr>
            <a:lvl8pPr marL="3200030" indent="0">
              <a:buNone/>
              <a:defRPr sz="2000"/>
            </a:lvl8pPr>
            <a:lvl9pPr marL="3657178"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47" indent="0">
              <a:buNone/>
              <a:defRPr sz="1200"/>
            </a:lvl2pPr>
            <a:lvl3pPr marL="914294" indent="0">
              <a:buNone/>
              <a:defRPr sz="1000"/>
            </a:lvl3pPr>
            <a:lvl4pPr marL="1371442" indent="0">
              <a:buNone/>
              <a:defRPr sz="900"/>
            </a:lvl4pPr>
            <a:lvl5pPr marL="1828589" indent="0">
              <a:buNone/>
              <a:defRPr sz="900"/>
            </a:lvl5pPr>
            <a:lvl6pPr marL="2285736" indent="0">
              <a:buNone/>
              <a:defRPr sz="900"/>
            </a:lvl6pPr>
            <a:lvl7pPr marL="2742883" indent="0">
              <a:buNone/>
              <a:defRPr sz="900"/>
            </a:lvl7pPr>
            <a:lvl8pPr marL="3200030" indent="0">
              <a:buNone/>
              <a:defRPr sz="900"/>
            </a:lvl8pPr>
            <a:lvl9pPr marL="365717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FF060D-9074-4E91-881B-BF5ED66F40E3}" type="datetimeFigureOut">
              <a:rPr lang="en-US" smtClean="0"/>
              <a:pPr/>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EA1E5-FC52-4BAA-BF42-BA89123BB34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7" Type="http://schemas.openxmlformats.org/officeDocument/2006/relationships/image" Target="../media/image1.png"/><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3.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29" tIns="45715" rIns="91429" bIns="4571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29" tIns="45715" rIns="91429" bIns="4571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29" tIns="45715" rIns="91429" bIns="45715" rtlCol="0" anchor="ctr"/>
          <a:lstStyle>
            <a:lvl1pPr algn="l">
              <a:defRPr sz="1200">
                <a:solidFill>
                  <a:schemeClr val="tx1">
                    <a:tint val="75000"/>
                  </a:schemeClr>
                </a:solidFill>
              </a:defRPr>
            </a:lvl1pPr>
          </a:lstStyle>
          <a:p>
            <a:fld id="{0FFF060D-9074-4E91-881B-BF5ED66F40E3}" type="datetimeFigureOut">
              <a:rPr lang="en-US" smtClean="0"/>
              <a:pPr/>
              <a:t>4/21/2023</a:t>
            </a:fld>
            <a:endParaRPr lang="en-US"/>
          </a:p>
        </p:txBody>
      </p:sp>
      <p:sp>
        <p:nvSpPr>
          <p:cNvPr id="5" name="Footer Placeholder 4"/>
          <p:cNvSpPr>
            <a:spLocks noGrp="1"/>
          </p:cNvSpPr>
          <p:nvPr>
            <p:ph type="ftr" sz="quarter" idx="3"/>
          </p:nvPr>
        </p:nvSpPr>
        <p:spPr>
          <a:xfrm>
            <a:off x="3124201" y="6356351"/>
            <a:ext cx="2895600" cy="365125"/>
          </a:xfrm>
          <a:prstGeom prst="rect">
            <a:avLst/>
          </a:prstGeom>
        </p:spPr>
        <p:txBody>
          <a:bodyPr vert="horz" lIns="91429" tIns="45715" rIns="91429" bIns="45715"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1" y="6356351"/>
            <a:ext cx="2133600" cy="365125"/>
          </a:xfrm>
          <a:prstGeom prst="rect">
            <a:avLst/>
          </a:prstGeom>
        </p:spPr>
        <p:txBody>
          <a:bodyPr vert="horz" lIns="91429" tIns="45715" rIns="91429" bIns="45715" rtlCol="0" anchor="ctr"/>
          <a:lstStyle>
            <a:lvl1pPr algn="r">
              <a:defRPr sz="1200">
                <a:solidFill>
                  <a:schemeClr val="tx1">
                    <a:tint val="75000"/>
                  </a:schemeClr>
                </a:solidFill>
              </a:defRPr>
            </a:lvl1pPr>
          </a:lstStyle>
          <a:p>
            <a:fld id="{1E5EA1E5-FC52-4BAA-BF42-BA89123BB34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294" rtl="0" eaLnBrk="1" latinLnBrk="0" hangingPunct="1">
        <a:spcBef>
          <a:spcPct val="0"/>
        </a:spcBef>
        <a:buNone/>
        <a:defRPr sz="4400" kern="1200">
          <a:solidFill>
            <a:schemeClr val="tx1"/>
          </a:solidFill>
          <a:latin typeface="+mj-lt"/>
          <a:ea typeface="+mj-ea"/>
          <a:cs typeface="+mj-cs"/>
        </a:defRPr>
      </a:lvl1pPr>
    </p:titleStyle>
    <p:bodyStyle>
      <a:lvl1pPr marL="342860" indent="-342860" algn="l" defTabSz="914294"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64" indent="-285717" algn="l" defTabSz="914294"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68" indent="-228574" algn="l" defTabSz="91429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15" indent="-228574" algn="l" defTabSz="914294"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62" indent="-228574" algn="l" defTabSz="914294"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310" indent="-228574" algn="l" defTabSz="9142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7" indent="-228574" algn="l" defTabSz="9142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04" indent="-228574" algn="l" defTabSz="9142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51" indent="-228574" algn="l" defTabSz="91429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94" rtl="0" eaLnBrk="1" latinLnBrk="0" hangingPunct="1">
        <a:defRPr sz="1800" kern="1200">
          <a:solidFill>
            <a:schemeClr val="tx1"/>
          </a:solidFill>
          <a:latin typeface="+mn-lt"/>
          <a:ea typeface="+mn-ea"/>
          <a:cs typeface="+mn-cs"/>
        </a:defRPr>
      </a:lvl1pPr>
      <a:lvl2pPr marL="457147" algn="l" defTabSz="914294" rtl="0" eaLnBrk="1" latinLnBrk="0" hangingPunct="1">
        <a:defRPr sz="1800" kern="1200">
          <a:solidFill>
            <a:schemeClr val="tx1"/>
          </a:solidFill>
          <a:latin typeface="+mn-lt"/>
          <a:ea typeface="+mn-ea"/>
          <a:cs typeface="+mn-cs"/>
        </a:defRPr>
      </a:lvl2pPr>
      <a:lvl3pPr marL="914294" algn="l" defTabSz="914294" rtl="0" eaLnBrk="1" latinLnBrk="0" hangingPunct="1">
        <a:defRPr sz="1800" kern="1200">
          <a:solidFill>
            <a:schemeClr val="tx1"/>
          </a:solidFill>
          <a:latin typeface="+mn-lt"/>
          <a:ea typeface="+mn-ea"/>
          <a:cs typeface="+mn-cs"/>
        </a:defRPr>
      </a:lvl3pPr>
      <a:lvl4pPr marL="1371442" algn="l" defTabSz="914294" rtl="0" eaLnBrk="1" latinLnBrk="0" hangingPunct="1">
        <a:defRPr sz="1800" kern="1200">
          <a:solidFill>
            <a:schemeClr val="tx1"/>
          </a:solidFill>
          <a:latin typeface="+mn-lt"/>
          <a:ea typeface="+mn-ea"/>
          <a:cs typeface="+mn-cs"/>
        </a:defRPr>
      </a:lvl4pPr>
      <a:lvl5pPr marL="1828589" algn="l" defTabSz="914294" rtl="0" eaLnBrk="1" latinLnBrk="0" hangingPunct="1">
        <a:defRPr sz="1800" kern="1200">
          <a:solidFill>
            <a:schemeClr val="tx1"/>
          </a:solidFill>
          <a:latin typeface="+mn-lt"/>
          <a:ea typeface="+mn-ea"/>
          <a:cs typeface="+mn-cs"/>
        </a:defRPr>
      </a:lvl5pPr>
      <a:lvl6pPr marL="2285736" algn="l" defTabSz="914294" rtl="0" eaLnBrk="1" latinLnBrk="0" hangingPunct="1">
        <a:defRPr sz="1800" kern="1200">
          <a:solidFill>
            <a:schemeClr val="tx1"/>
          </a:solidFill>
          <a:latin typeface="+mn-lt"/>
          <a:ea typeface="+mn-ea"/>
          <a:cs typeface="+mn-cs"/>
        </a:defRPr>
      </a:lvl6pPr>
      <a:lvl7pPr marL="2742883" algn="l" defTabSz="914294" rtl="0" eaLnBrk="1" latinLnBrk="0" hangingPunct="1">
        <a:defRPr sz="1800" kern="1200">
          <a:solidFill>
            <a:schemeClr val="tx1"/>
          </a:solidFill>
          <a:latin typeface="+mn-lt"/>
          <a:ea typeface="+mn-ea"/>
          <a:cs typeface="+mn-cs"/>
        </a:defRPr>
      </a:lvl7pPr>
      <a:lvl8pPr marL="3200030" algn="l" defTabSz="914294" rtl="0" eaLnBrk="1" latinLnBrk="0" hangingPunct="1">
        <a:defRPr sz="1800" kern="1200">
          <a:solidFill>
            <a:schemeClr val="tx1"/>
          </a:solidFill>
          <a:latin typeface="+mn-lt"/>
          <a:ea typeface="+mn-ea"/>
          <a:cs typeface="+mn-cs"/>
        </a:defRPr>
      </a:lvl8pPr>
      <a:lvl9pPr marL="3657178" algn="l" defTabSz="91429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6858000"/>
          </a:xfrm>
          <a:prstGeom prst="rect">
            <a:avLst/>
          </a:prstGeom>
        </p:spPr>
      </p:pic>
      <p:sp>
        <p:nvSpPr>
          <p:cNvPr id="2" name="Holder 2"/>
          <p:cNvSpPr>
            <a:spLocks noGrp="1"/>
          </p:cNvSpPr>
          <p:nvPr>
            <p:ph type="title"/>
          </p:nvPr>
        </p:nvSpPr>
        <p:spPr>
          <a:xfrm>
            <a:off x="385763" y="767022"/>
            <a:ext cx="6827435" cy="553998"/>
          </a:xfrm>
          <a:prstGeom prst="rect">
            <a:avLst/>
          </a:prstGeom>
        </p:spPr>
        <p:txBody>
          <a:bodyPr wrap="square" lIns="0" tIns="0" rIns="0" bIns="0">
            <a:spAutoFit/>
          </a:bodyPr>
          <a:lstStyle>
            <a:lvl1pPr>
              <a:defRPr sz="3600" b="0" i="0">
                <a:solidFill>
                  <a:srgbClr val="FFCC00"/>
                </a:solidFill>
                <a:latin typeface="Arial MT"/>
                <a:cs typeface="Arial MT"/>
              </a:defRPr>
            </a:lvl1pPr>
          </a:lstStyle>
          <a:p>
            <a:endParaRPr/>
          </a:p>
        </p:txBody>
      </p:sp>
      <p:sp>
        <p:nvSpPr>
          <p:cNvPr id="3" name="Holder 3"/>
          <p:cNvSpPr>
            <a:spLocks noGrp="1"/>
          </p:cNvSpPr>
          <p:nvPr>
            <p:ph type="body" idx="1"/>
          </p:nvPr>
        </p:nvSpPr>
        <p:spPr>
          <a:xfrm>
            <a:off x="396459" y="1867194"/>
            <a:ext cx="7698535" cy="492443"/>
          </a:xfrm>
          <a:prstGeom prst="rect">
            <a:avLst/>
          </a:prstGeom>
        </p:spPr>
        <p:txBody>
          <a:bodyPr wrap="square" lIns="0" tIns="0" rIns="0" bIns="0">
            <a:spAutoFit/>
          </a:bodyPr>
          <a:lstStyle>
            <a:lvl1pPr>
              <a:defRPr sz="3200" b="0" i="0">
                <a:solidFill>
                  <a:srgbClr val="FFFFCC"/>
                </a:solidFill>
                <a:latin typeface="Arial MT"/>
                <a:cs typeface="Arial MT"/>
              </a:defRPr>
            </a:lvl1pPr>
          </a:lstStyle>
          <a:p>
            <a:endParaRPr/>
          </a:p>
        </p:txBody>
      </p:sp>
      <p:sp>
        <p:nvSpPr>
          <p:cNvPr id="4" name="Holder 4"/>
          <p:cNvSpPr>
            <a:spLocks noGrp="1"/>
          </p:cNvSpPr>
          <p:nvPr>
            <p:ph type="ftr" sz="quarter" idx="5"/>
          </p:nvPr>
        </p:nvSpPr>
        <p:spPr>
          <a:xfrm>
            <a:off x="3108960" y="6377942"/>
            <a:ext cx="292608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2"/>
            <a:ext cx="210312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4/21/2023</a:t>
            </a:fld>
            <a:endParaRPr lang="en-US"/>
          </a:p>
        </p:txBody>
      </p:sp>
      <p:sp>
        <p:nvSpPr>
          <p:cNvPr id="6" name="Holder 6"/>
          <p:cNvSpPr>
            <a:spLocks noGrp="1"/>
          </p:cNvSpPr>
          <p:nvPr>
            <p:ph type="sldNum" sz="quarter" idx="7"/>
          </p:nvPr>
        </p:nvSpPr>
        <p:spPr>
          <a:xfrm>
            <a:off x="188365" y="6430346"/>
            <a:ext cx="417084" cy="368442"/>
          </a:xfrm>
          <a:prstGeom prst="rect">
            <a:avLst/>
          </a:prstGeom>
        </p:spPr>
        <p:txBody>
          <a:bodyPr wrap="square" lIns="0" tIns="0" rIns="0" bIns="0">
            <a:spAutoFit/>
          </a:bodyPr>
          <a:lstStyle>
            <a:lvl1pPr marL="38245">
              <a:lnSpc>
                <a:spcPts val="2766"/>
              </a:lnSpc>
              <a:defRPr sz="2400" b="0" i="0" spc="-5" dirty="0">
                <a:solidFill>
                  <a:srgbClr val="FFFFCC"/>
                </a:solidFill>
                <a:latin typeface="Arial MT"/>
                <a:cs typeface="Arial MT"/>
              </a:defRPr>
            </a:lvl1pPr>
          </a:lstStyle>
          <a:p>
            <a:fld id="{81D60167-4931-47E6-BA6A-407CBD079E4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8930">
        <a:defRPr>
          <a:latin typeface="+mn-lt"/>
          <a:ea typeface="+mn-ea"/>
          <a:cs typeface="+mn-cs"/>
        </a:defRPr>
      </a:lvl2pPr>
      <a:lvl3pPr marL="917860">
        <a:defRPr>
          <a:latin typeface="+mn-lt"/>
          <a:ea typeface="+mn-ea"/>
          <a:cs typeface="+mn-cs"/>
        </a:defRPr>
      </a:lvl3pPr>
      <a:lvl4pPr marL="1376790">
        <a:defRPr>
          <a:latin typeface="+mn-lt"/>
          <a:ea typeface="+mn-ea"/>
          <a:cs typeface="+mn-cs"/>
        </a:defRPr>
      </a:lvl4pPr>
      <a:lvl5pPr marL="1835719">
        <a:defRPr>
          <a:latin typeface="+mn-lt"/>
          <a:ea typeface="+mn-ea"/>
          <a:cs typeface="+mn-cs"/>
        </a:defRPr>
      </a:lvl5pPr>
      <a:lvl6pPr marL="2294649">
        <a:defRPr>
          <a:latin typeface="+mn-lt"/>
          <a:ea typeface="+mn-ea"/>
          <a:cs typeface="+mn-cs"/>
        </a:defRPr>
      </a:lvl6pPr>
      <a:lvl7pPr marL="2753579">
        <a:defRPr>
          <a:latin typeface="+mn-lt"/>
          <a:ea typeface="+mn-ea"/>
          <a:cs typeface="+mn-cs"/>
        </a:defRPr>
      </a:lvl7pPr>
      <a:lvl8pPr marL="3212510">
        <a:defRPr>
          <a:latin typeface="+mn-lt"/>
          <a:ea typeface="+mn-ea"/>
          <a:cs typeface="+mn-cs"/>
        </a:defRPr>
      </a:lvl8pPr>
      <a:lvl9pPr marL="3671441">
        <a:defRPr>
          <a:latin typeface="+mn-lt"/>
          <a:ea typeface="+mn-ea"/>
          <a:cs typeface="+mn-cs"/>
        </a:defRPr>
      </a:lvl9pPr>
    </p:bodyStyle>
    <p:otherStyle>
      <a:lvl1pPr marL="0">
        <a:defRPr>
          <a:latin typeface="+mn-lt"/>
          <a:ea typeface="+mn-ea"/>
          <a:cs typeface="+mn-cs"/>
        </a:defRPr>
      </a:lvl1pPr>
      <a:lvl2pPr marL="458930">
        <a:defRPr>
          <a:latin typeface="+mn-lt"/>
          <a:ea typeface="+mn-ea"/>
          <a:cs typeface="+mn-cs"/>
        </a:defRPr>
      </a:lvl2pPr>
      <a:lvl3pPr marL="917860">
        <a:defRPr>
          <a:latin typeface="+mn-lt"/>
          <a:ea typeface="+mn-ea"/>
          <a:cs typeface="+mn-cs"/>
        </a:defRPr>
      </a:lvl3pPr>
      <a:lvl4pPr marL="1376790">
        <a:defRPr>
          <a:latin typeface="+mn-lt"/>
          <a:ea typeface="+mn-ea"/>
          <a:cs typeface="+mn-cs"/>
        </a:defRPr>
      </a:lvl4pPr>
      <a:lvl5pPr marL="1835719">
        <a:defRPr>
          <a:latin typeface="+mn-lt"/>
          <a:ea typeface="+mn-ea"/>
          <a:cs typeface="+mn-cs"/>
        </a:defRPr>
      </a:lvl5pPr>
      <a:lvl6pPr marL="2294649">
        <a:defRPr>
          <a:latin typeface="+mn-lt"/>
          <a:ea typeface="+mn-ea"/>
          <a:cs typeface="+mn-cs"/>
        </a:defRPr>
      </a:lvl6pPr>
      <a:lvl7pPr marL="2753579">
        <a:defRPr>
          <a:latin typeface="+mn-lt"/>
          <a:ea typeface="+mn-ea"/>
          <a:cs typeface="+mn-cs"/>
        </a:defRPr>
      </a:lvl7pPr>
      <a:lvl8pPr marL="3212510">
        <a:defRPr>
          <a:latin typeface="+mn-lt"/>
          <a:ea typeface="+mn-ea"/>
          <a:cs typeface="+mn-cs"/>
        </a:defRPr>
      </a:lvl8pPr>
      <a:lvl9pPr marL="3671441">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6858000"/>
          </a:xfrm>
          <a:prstGeom prst="rect">
            <a:avLst/>
          </a:prstGeom>
        </p:spPr>
      </p:pic>
      <p:sp>
        <p:nvSpPr>
          <p:cNvPr id="2" name="Holder 2"/>
          <p:cNvSpPr>
            <a:spLocks noGrp="1"/>
          </p:cNvSpPr>
          <p:nvPr>
            <p:ph type="title"/>
          </p:nvPr>
        </p:nvSpPr>
        <p:spPr>
          <a:xfrm>
            <a:off x="385762" y="767022"/>
            <a:ext cx="6827435" cy="553998"/>
          </a:xfrm>
          <a:prstGeom prst="rect">
            <a:avLst/>
          </a:prstGeom>
        </p:spPr>
        <p:txBody>
          <a:bodyPr wrap="square" lIns="0" tIns="0" rIns="0" bIns="0">
            <a:spAutoFit/>
          </a:bodyPr>
          <a:lstStyle>
            <a:lvl1pPr>
              <a:defRPr sz="3600" b="0" i="0">
                <a:solidFill>
                  <a:srgbClr val="FFCC00"/>
                </a:solidFill>
                <a:latin typeface="Arial MT"/>
                <a:cs typeface="Arial MT"/>
              </a:defRPr>
            </a:lvl1pPr>
          </a:lstStyle>
          <a:p>
            <a:endParaRPr/>
          </a:p>
        </p:txBody>
      </p:sp>
      <p:sp>
        <p:nvSpPr>
          <p:cNvPr id="3" name="Holder 3"/>
          <p:cNvSpPr>
            <a:spLocks noGrp="1"/>
          </p:cNvSpPr>
          <p:nvPr>
            <p:ph type="body" idx="1"/>
          </p:nvPr>
        </p:nvSpPr>
        <p:spPr>
          <a:xfrm>
            <a:off x="396459" y="1867193"/>
            <a:ext cx="7698535" cy="492443"/>
          </a:xfrm>
          <a:prstGeom prst="rect">
            <a:avLst/>
          </a:prstGeom>
        </p:spPr>
        <p:txBody>
          <a:bodyPr wrap="square" lIns="0" tIns="0" rIns="0" bIns="0">
            <a:spAutoFit/>
          </a:bodyPr>
          <a:lstStyle>
            <a:lvl1pPr>
              <a:defRPr sz="3200" b="0" i="0">
                <a:solidFill>
                  <a:srgbClr val="FFFFCC"/>
                </a:solidFill>
                <a:latin typeface="Arial MT"/>
                <a:cs typeface="Arial MT"/>
              </a:defRPr>
            </a:lvl1pPr>
          </a:lstStyle>
          <a:p>
            <a:endParaRPr/>
          </a:p>
        </p:txBody>
      </p:sp>
      <p:sp>
        <p:nvSpPr>
          <p:cNvPr id="4" name="Holder 4"/>
          <p:cNvSpPr>
            <a:spLocks noGrp="1"/>
          </p:cNvSpPr>
          <p:nvPr>
            <p:ph type="ftr" sz="quarter" idx="5"/>
          </p:nvPr>
        </p:nvSpPr>
        <p:spPr>
          <a:xfrm>
            <a:off x="3108960" y="6377941"/>
            <a:ext cx="292608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1"/>
            <a:ext cx="210312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4/21/2023</a:t>
            </a:fld>
            <a:endParaRPr lang="en-US"/>
          </a:p>
        </p:txBody>
      </p:sp>
      <p:sp>
        <p:nvSpPr>
          <p:cNvPr id="6" name="Holder 6"/>
          <p:cNvSpPr>
            <a:spLocks noGrp="1"/>
          </p:cNvSpPr>
          <p:nvPr>
            <p:ph type="sldNum" sz="quarter" idx="7"/>
          </p:nvPr>
        </p:nvSpPr>
        <p:spPr>
          <a:xfrm>
            <a:off x="188364" y="6430345"/>
            <a:ext cx="417084" cy="368442"/>
          </a:xfrm>
          <a:prstGeom prst="rect">
            <a:avLst/>
          </a:prstGeom>
        </p:spPr>
        <p:txBody>
          <a:bodyPr wrap="square" lIns="0" tIns="0" rIns="0" bIns="0">
            <a:spAutoFit/>
          </a:bodyPr>
          <a:lstStyle>
            <a:lvl1pPr marL="38249">
              <a:lnSpc>
                <a:spcPts val="2766"/>
              </a:lnSpc>
              <a:defRPr sz="2400" b="0" i="0" spc="-5" dirty="0">
                <a:solidFill>
                  <a:srgbClr val="FFFFCC"/>
                </a:solidFill>
                <a:latin typeface="Arial MT"/>
                <a:cs typeface="Arial MT"/>
              </a:defRPr>
            </a:lvl1pPr>
          </a:lstStyle>
          <a:p>
            <a:fld id="{81D60167-4931-47E6-BA6A-407CBD079E4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8983">
        <a:defRPr>
          <a:latin typeface="+mn-lt"/>
          <a:ea typeface="+mn-ea"/>
          <a:cs typeface="+mn-cs"/>
        </a:defRPr>
      </a:lvl2pPr>
      <a:lvl3pPr marL="917966">
        <a:defRPr>
          <a:latin typeface="+mn-lt"/>
          <a:ea typeface="+mn-ea"/>
          <a:cs typeface="+mn-cs"/>
        </a:defRPr>
      </a:lvl3pPr>
      <a:lvl4pPr marL="1376949">
        <a:defRPr>
          <a:latin typeface="+mn-lt"/>
          <a:ea typeface="+mn-ea"/>
          <a:cs typeface="+mn-cs"/>
        </a:defRPr>
      </a:lvl4pPr>
      <a:lvl5pPr marL="1835932">
        <a:defRPr>
          <a:latin typeface="+mn-lt"/>
          <a:ea typeface="+mn-ea"/>
          <a:cs typeface="+mn-cs"/>
        </a:defRPr>
      </a:lvl5pPr>
      <a:lvl6pPr marL="2294915">
        <a:defRPr>
          <a:latin typeface="+mn-lt"/>
          <a:ea typeface="+mn-ea"/>
          <a:cs typeface="+mn-cs"/>
        </a:defRPr>
      </a:lvl6pPr>
      <a:lvl7pPr marL="2753898">
        <a:defRPr>
          <a:latin typeface="+mn-lt"/>
          <a:ea typeface="+mn-ea"/>
          <a:cs typeface="+mn-cs"/>
        </a:defRPr>
      </a:lvl7pPr>
      <a:lvl8pPr marL="3212882">
        <a:defRPr>
          <a:latin typeface="+mn-lt"/>
          <a:ea typeface="+mn-ea"/>
          <a:cs typeface="+mn-cs"/>
        </a:defRPr>
      </a:lvl8pPr>
      <a:lvl9pPr marL="3671865">
        <a:defRPr>
          <a:latin typeface="+mn-lt"/>
          <a:ea typeface="+mn-ea"/>
          <a:cs typeface="+mn-cs"/>
        </a:defRPr>
      </a:lvl9pPr>
    </p:bodyStyle>
    <p:otherStyle>
      <a:lvl1pPr marL="0">
        <a:defRPr>
          <a:latin typeface="+mn-lt"/>
          <a:ea typeface="+mn-ea"/>
          <a:cs typeface="+mn-cs"/>
        </a:defRPr>
      </a:lvl1pPr>
      <a:lvl2pPr marL="458983">
        <a:defRPr>
          <a:latin typeface="+mn-lt"/>
          <a:ea typeface="+mn-ea"/>
          <a:cs typeface="+mn-cs"/>
        </a:defRPr>
      </a:lvl2pPr>
      <a:lvl3pPr marL="917966">
        <a:defRPr>
          <a:latin typeface="+mn-lt"/>
          <a:ea typeface="+mn-ea"/>
          <a:cs typeface="+mn-cs"/>
        </a:defRPr>
      </a:lvl3pPr>
      <a:lvl4pPr marL="1376949">
        <a:defRPr>
          <a:latin typeface="+mn-lt"/>
          <a:ea typeface="+mn-ea"/>
          <a:cs typeface="+mn-cs"/>
        </a:defRPr>
      </a:lvl4pPr>
      <a:lvl5pPr marL="1835932">
        <a:defRPr>
          <a:latin typeface="+mn-lt"/>
          <a:ea typeface="+mn-ea"/>
          <a:cs typeface="+mn-cs"/>
        </a:defRPr>
      </a:lvl5pPr>
      <a:lvl6pPr marL="2294915">
        <a:defRPr>
          <a:latin typeface="+mn-lt"/>
          <a:ea typeface="+mn-ea"/>
          <a:cs typeface="+mn-cs"/>
        </a:defRPr>
      </a:lvl6pPr>
      <a:lvl7pPr marL="2753898">
        <a:defRPr>
          <a:latin typeface="+mn-lt"/>
          <a:ea typeface="+mn-ea"/>
          <a:cs typeface="+mn-cs"/>
        </a:defRPr>
      </a:lvl7pPr>
      <a:lvl8pPr marL="3212882">
        <a:defRPr>
          <a:latin typeface="+mn-lt"/>
          <a:ea typeface="+mn-ea"/>
          <a:cs typeface="+mn-cs"/>
        </a:defRPr>
      </a:lvl8pPr>
      <a:lvl9pPr marL="3671865">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Unit-4</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763" y="767022"/>
            <a:ext cx="6827435" cy="1107996"/>
          </a:xfrm>
        </p:spPr>
        <p:txBody>
          <a:bodyPr/>
          <a:lstStyle/>
          <a:p>
            <a:r>
              <a:rPr lang="en-US" b="1" dirty="0" smtClean="0"/>
              <a:t>To better filter emails as spam or not</a:t>
            </a:r>
            <a:endParaRPr lang="en-US" dirty="0"/>
          </a:p>
        </p:txBody>
      </p:sp>
      <p:sp>
        <p:nvSpPr>
          <p:cNvPr id="3" name="Text Placeholder 2"/>
          <p:cNvSpPr>
            <a:spLocks noGrp="1"/>
          </p:cNvSpPr>
          <p:nvPr>
            <p:ph type="body" idx="1"/>
          </p:nvPr>
        </p:nvSpPr>
        <p:spPr>
          <a:xfrm>
            <a:off x="396459" y="1867194"/>
            <a:ext cx="7698535" cy="4924425"/>
          </a:xfrm>
        </p:spPr>
        <p:txBody>
          <a:bodyPr/>
          <a:lstStyle/>
          <a:p>
            <a:pPr fontAlgn="base"/>
            <a:r>
              <a:rPr lang="en-US" b="1" dirty="0" smtClean="0"/>
              <a:t> </a:t>
            </a:r>
          </a:p>
          <a:p>
            <a:pPr fontAlgn="base"/>
            <a:r>
              <a:rPr lang="en-US" dirty="0" smtClean="0">
                <a:solidFill>
                  <a:schemeClr val="bg1"/>
                </a:solidFill>
              </a:rPr>
              <a:t>Task – Classifying emails as spam or not</a:t>
            </a:r>
          </a:p>
          <a:p>
            <a:pPr fontAlgn="base"/>
            <a:r>
              <a:rPr lang="en-US" dirty="0" smtClean="0">
                <a:solidFill>
                  <a:schemeClr val="bg1"/>
                </a:solidFill>
              </a:rPr>
              <a:t>Performance Measure – The fraction of emails accurately classified as spam or not spam </a:t>
            </a:r>
          </a:p>
          <a:p>
            <a:pPr fontAlgn="base"/>
            <a:r>
              <a:rPr lang="en-US" dirty="0" smtClean="0">
                <a:solidFill>
                  <a:schemeClr val="bg1"/>
                </a:solidFill>
              </a:rPr>
              <a:t>Experience – Observing you label emails as spam or not spam </a:t>
            </a:r>
          </a:p>
          <a:p>
            <a:pPr fontAlgn="base"/>
            <a:endParaRPr lang="en-US" dirty="0" smtClean="0"/>
          </a:p>
          <a:p>
            <a:r>
              <a:rPr lang="en-US" dirty="0" smtClean="0"/>
              <a:t/>
            </a:r>
            <a:br>
              <a:rPr lang="en-US" dirty="0" smtClean="0"/>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763" y="767022"/>
            <a:ext cx="6827435" cy="1107996"/>
          </a:xfrm>
        </p:spPr>
        <p:txBody>
          <a:bodyPr/>
          <a:lstStyle/>
          <a:p>
            <a:r>
              <a:rPr lang="en-US" b="1" dirty="0" smtClean="0"/>
              <a:t>2. A checkers learning problem</a:t>
            </a:r>
            <a:r>
              <a:rPr lang="en-US" dirty="0" smtClean="0"/>
              <a:t/>
            </a:r>
            <a:br>
              <a:rPr lang="en-US" dirty="0" smtClean="0"/>
            </a:br>
            <a:endParaRPr lang="en-US" dirty="0"/>
          </a:p>
        </p:txBody>
      </p:sp>
      <p:sp>
        <p:nvSpPr>
          <p:cNvPr id="3" name="Text Placeholder 2"/>
          <p:cNvSpPr>
            <a:spLocks noGrp="1"/>
          </p:cNvSpPr>
          <p:nvPr>
            <p:ph type="body" idx="1"/>
          </p:nvPr>
        </p:nvSpPr>
        <p:spPr>
          <a:xfrm>
            <a:off x="396459" y="1867194"/>
            <a:ext cx="7698535" cy="2954655"/>
          </a:xfrm>
        </p:spPr>
        <p:txBody>
          <a:bodyPr/>
          <a:lstStyle/>
          <a:p>
            <a:pPr fontAlgn="base"/>
            <a:r>
              <a:rPr lang="en-US" dirty="0" smtClean="0"/>
              <a:t>Task – Playing checkers game </a:t>
            </a:r>
          </a:p>
          <a:p>
            <a:pPr fontAlgn="base"/>
            <a:r>
              <a:rPr lang="en-US" dirty="0" smtClean="0"/>
              <a:t>Performance Measure – percent of games won against </a:t>
            </a:r>
            <a:r>
              <a:rPr lang="en-US" dirty="0" err="1" smtClean="0"/>
              <a:t>opposer</a:t>
            </a:r>
            <a:endParaRPr lang="en-US" dirty="0" smtClean="0"/>
          </a:p>
          <a:p>
            <a:pPr fontAlgn="base"/>
            <a:r>
              <a:rPr lang="en-US" dirty="0" smtClean="0"/>
              <a:t>Experience</a:t>
            </a:r>
            <a:r>
              <a:rPr lang="en-US" b="1" dirty="0" smtClean="0"/>
              <a:t> –</a:t>
            </a:r>
            <a:r>
              <a:rPr lang="en-US" dirty="0" smtClean="0"/>
              <a:t> playing implementation games against itself</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763" y="767022"/>
            <a:ext cx="6827435" cy="1107996"/>
          </a:xfrm>
        </p:spPr>
        <p:txBody>
          <a:bodyPr/>
          <a:lstStyle/>
          <a:p>
            <a:r>
              <a:rPr lang="en-US" b="1" dirty="0" smtClean="0"/>
              <a:t>Fruit Prediction Problem</a:t>
            </a:r>
            <a:r>
              <a:rPr lang="en-US" dirty="0" smtClean="0"/>
              <a:t/>
            </a:r>
            <a:br>
              <a:rPr lang="en-US" dirty="0" smtClean="0"/>
            </a:br>
            <a:endParaRPr lang="en-US" dirty="0"/>
          </a:p>
        </p:txBody>
      </p:sp>
      <p:sp>
        <p:nvSpPr>
          <p:cNvPr id="3" name="Text Placeholder 2"/>
          <p:cNvSpPr>
            <a:spLocks noGrp="1"/>
          </p:cNvSpPr>
          <p:nvPr>
            <p:ph type="body" idx="1"/>
          </p:nvPr>
        </p:nvSpPr>
        <p:spPr>
          <a:xfrm>
            <a:off x="396459" y="1867194"/>
            <a:ext cx="7698535" cy="3447098"/>
          </a:xfrm>
        </p:spPr>
        <p:txBody>
          <a:bodyPr/>
          <a:lstStyle/>
          <a:p>
            <a:pPr fontAlgn="base"/>
            <a:r>
              <a:rPr lang="en-US" dirty="0" smtClean="0"/>
              <a:t>Task – forecasting different fruits for recognition</a:t>
            </a:r>
          </a:p>
          <a:p>
            <a:pPr fontAlgn="base"/>
            <a:r>
              <a:rPr lang="en-US" dirty="0" smtClean="0"/>
              <a:t>Performance Measure – able to predict maximum variety of fruits</a:t>
            </a:r>
          </a:p>
          <a:p>
            <a:pPr fontAlgn="base"/>
            <a:r>
              <a:rPr lang="en-US" dirty="0" smtClean="0"/>
              <a:t>Experience – training machine with the largest datasets of fruits images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763" y="767022"/>
            <a:ext cx="6827435" cy="1661993"/>
          </a:xfrm>
        </p:spPr>
        <p:txBody>
          <a:bodyPr/>
          <a:lstStyle/>
          <a:p>
            <a:r>
              <a:rPr lang="en-US" b="1" dirty="0" smtClean="0"/>
              <a:t>Automatic Translation of documents</a:t>
            </a:r>
            <a:r>
              <a:rPr lang="en-US" dirty="0" smtClean="0"/>
              <a:t/>
            </a:r>
            <a:br>
              <a:rPr lang="en-US" dirty="0" smtClean="0"/>
            </a:br>
            <a:endParaRPr lang="en-US" dirty="0"/>
          </a:p>
        </p:txBody>
      </p:sp>
      <p:sp>
        <p:nvSpPr>
          <p:cNvPr id="3" name="Text Placeholder 2"/>
          <p:cNvSpPr>
            <a:spLocks noGrp="1"/>
          </p:cNvSpPr>
          <p:nvPr>
            <p:ph type="body" idx="1"/>
          </p:nvPr>
        </p:nvSpPr>
        <p:spPr>
          <a:xfrm>
            <a:off x="714348" y="2000240"/>
            <a:ext cx="7698535" cy="3447098"/>
          </a:xfrm>
        </p:spPr>
        <p:txBody>
          <a:bodyPr/>
          <a:lstStyle/>
          <a:p>
            <a:pPr fontAlgn="base"/>
            <a:r>
              <a:rPr lang="en-US" dirty="0" smtClean="0"/>
              <a:t>Task – translating one type of language used in a document to other language</a:t>
            </a:r>
          </a:p>
          <a:p>
            <a:pPr fontAlgn="base"/>
            <a:r>
              <a:rPr lang="en-US" dirty="0" smtClean="0"/>
              <a:t>Performance Measure – able to convert one language to other efficiently</a:t>
            </a:r>
          </a:p>
          <a:p>
            <a:pPr fontAlgn="base"/>
            <a:r>
              <a:rPr lang="en-US" dirty="0" smtClean="0"/>
              <a:t>Experience – training machine with a large dataset of different types of languages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Learning to recognize spoken words</a:t>
            </a:r>
            <a:endParaRPr lang="en-US" dirty="0">
              <a:solidFill>
                <a:srgbClr val="FF0000"/>
              </a:solidFill>
            </a:endParaRPr>
          </a:p>
        </p:txBody>
      </p:sp>
      <p:sp>
        <p:nvSpPr>
          <p:cNvPr id="3" name="Content Placeholder 2"/>
          <p:cNvSpPr>
            <a:spLocks noGrp="1"/>
          </p:cNvSpPr>
          <p:nvPr>
            <p:ph idx="1"/>
          </p:nvPr>
        </p:nvSpPr>
        <p:spPr>
          <a:xfrm>
            <a:off x="396459" y="1867194"/>
            <a:ext cx="7698535" cy="3776384"/>
          </a:xfrm>
        </p:spPr>
        <p:txBody>
          <a:bodyPr>
            <a:normAutofit fontScale="70000" lnSpcReduction="20000"/>
          </a:bodyPr>
          <a:lstStyle/>
          <a:p>
            <a:r>
              <a:rPr lang="en-US" dirty="0" smtClean="0"/>
              <a:t>All of the most successful speech recognition systems employ machine learning in some form. For example, the SPHINX system (e.g., Lee 1989) learns speaker-specific strategies for recognizing the primitive sounds (phonemes) and words from the observed speech signal. </a:t>
            </a:r>
          </a:p>
          <a:p>
            <a:r>
              <a:rPr lang="en-US" dirty="0" smtClean="0"/>
              <a:t>Neural network learning methods (e.g., </a:t>
            </a:r>
            <a:r>
              <a:rPr lang="en-US" dirty="0" err="1" smtClean="0"/>
              <a:t>Waibel</a:t>
            </a:r>
            <a:r>
              <a:rPr lang="en-US" dirty="0" smtClean="0"/>
              <a:t> et al. 1989) and methods for learning hidden Markov models (e.g., Lee 1989) are effective for automatically customizing </a:t>
            </a:r>
            <a:r>
              <a:rPr lang="en-US" dirty="0" err="1" smtClean="0"/>
              <a:t>to,individual</a:t>
            </a:r>
            <a:r>
              <a:rPr lang="en-US" dirty="0" smtClean="0"/>
              <a:t> speakers, vocabularies, microphone characteristics, background noise, etc. Similar techniques have potential applications in many signal-interpretation problems. </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Learning to drive an autonomous vehicle.</a:t>
            </a:r>
            <a:endParaRPr lang="en-US" dirty="0">
              <a:solidFill>
                <a:srgbClr val="FF0000"/>
              </a:solidFill>
            </a:endParaRPr>
          </a:p>
        </p:txBody>
      </p:sp>
      <p:sp>
        <p:nvSpPr>
          <p:cNvPr id="3" name="Content Placeholder 2"/>
          <p:cNvSpPr>
            <a:spLocks noGrp="1"/>
          </p:cNvSpPr>
          <p:nvPr>
            <p:ph idx="1"/>
          </p:nvPr>
        </p:nvSpPr>
        <p:spPr>
          <a:xfrm>
            <a:off x="396459" y="1867194"/>
            <a:ext cx="7698535" cy="3133442"/>
          </a:xfrm>
        </p:spPr>
        <p:txBody>
          <a:bodyPr>
            <a:normAutofit fontScale="85000" lnSpcReduction="20000"/>
          </a:bodyPr>
          <a:lstStyle/>
          <a:p>
            <a:r>
              <a:rPr lang="en-US" dirty="0" smtClean="0"/>
              <a:t>Machine learning methods have been used to train computer-controlled vehicles to steer correctly when driving on a variety of road types. For example, the ALVINN system (</a:t>
            </a:r>
            <a:r>
              <a:rPr lang="en-US" dirty="0" err="1" smtClean="0"/>
              <a:t>Pomerleau</a:t>
            </a:r>
            <a:r>
              <a:rPr lang="en-US" dirty="0" smtClean="0"/>
              <a:t> 1989) has used its learned strategies to drive unassisted at 70 miles per hour for 90 miles on public highways among other cars. Similar techniques have possible applications in many sensor-based control problems.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dirty="0" smtClean="0">
                <a:solidFill>
                  <a:srgbClr val="FF0000"/>
                </a:solidFill>
              </a:rPr>
              <a:t>Learning to classify new astronomical structures.</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dirty="0" smtClean="0"/>
              <a:t>Machine learning methods have been applied to a variety of large databases to learn general regularities implicit in the data. For example, decision tree learning algorithms have been used by NASA to learn how to classify celestial objects from the second Palomar Observatory Sky Survey (Fayyad et al. 1995). </a:t>
            </a:r>
          </a:p>
          <a:p>
            <a:r>
              <a:rPr lang="en-US" dirty="0" smtClean="0"/>
              <a:t>This system is now used to automatically classify all objects in the Sky Survey, which consists of three </a:t>
            </a:r>
            <a:r>
              <a:rPr lang="en-US" dirty="0" err="1" smtClean="0"/>
              <a:t>terrabytes</a:t>
            </a:r>
            <a:r>
              <a:rPr lang="en-US" dirty="0" smtClean="0"/>
              <a:t> of image data.</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Learning to play world-class backgammon.</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The most successful computer programs for playing games such as backgammon are based on </a:t>
            </a:r>
            <a:r>
              <a:rPr lang="en-US" dirty="0" err="1" smtClean="0"/>
              <a:t>machiie</a:t>
            </a:r>
            <a:r>
              <a:rPr lang="en-US" dirty="0" smtClean="0"/>
              <a:t> learning algorithms. For example, the world's top computer program for backgammon, TD-GAMMON (</a:t>
            </a:r>
            <a:r>
              <a:rPr lang="en-US" dirty="0" err="1" smtClean="0"/>
              <a:t>Tesauro</a:t>
            </a:r>
            <a:r>
              <a:rPr lang="en-US" dirty="0" smtClean="0"/>
              <a:t> 1992, 1995). learned its strategy by playing over one million practice games against itself. It now plays at a level competitive with the human world champion. Similar techniques have applications in many practical problems where very large search spaces must be examined efficiently.</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DESIGNING A LEARNING SYSTEM</a:t>
            </a:r>
            <a:endParaRPr lang="en-US" dirty="0">
              <a:solidFill>
                <a:srgbClr val="FF0000"/>
              </a:solidFill>
            </a:endParaRPr>
          </a:p>
        </p:txBody>
      </p:sp>
      <p:sp>
        <p:nvSpPr>
          <p:cNvPr id="3" name="Content Placeholder 2"/>
          <p:cNvSpPr>
            <a:spLocks noGrp="1"/>
          </p:cNvSpPr>
          <p:nvPr>
            <p:ph idx="1"/>
          </p:nvPr>
        </p:nvSpPr>
        <p:spPr/>
        <p:txBody>
          <a:bodyPr/>
          <a:lstStyle/>
          <a:p>
            <a:pPr marL="514291" indent="-514291">
              <a:buFont typeface="+mj-lt"/>
              <a:buAutoNum type="arabicPeriod"/>
            </a:pPr>
            <a:r>
              <a:rPr lang="en-US" dirty="0" smtClean="0">
                <a:solidFill>
                  <a:srgbClr val="00B050"/>
                </a:solidFill>
              </a:rPr>
              <a:t>Choosing the Training Experience</a:t>
            </a:r>
          </a:p>
          <a:p>
            <a:pPr marL="514291" indent="-514291">
              <a:buFont typeface="+mj-lt"/>
              <a:buAutoNum type="arabicPeriod"/>
            </a:pPr>
            <a:r>
              <a:rPr lang="en-US" dirty="0" smtClean="0">
                <a:solidFill>
                  <a:srgbClr val="7030A0"/>
                </a:solidFill>
              </a:rPr>
              <a:t>Choosing the Target Function</a:t>
            </a:r>
          </a:p>
          <a:p>
            <a:pPr marL="514291" indent="-514291">
              <a:buFont typeface="+mj-lt"/>
              <a:buAutoNum type="arabicPeriod"/>
            </a:pPr>
            <a:r>
              <a:rPr lang="en-US" dirty="0" smtClean="0">
                <a:solidFill>
                  <a:srgbClr val="00B050"/>
                </a:solidFill>
              </a:rPr>
              <a:t>Choosing a Representation for the Target Function</a:t>
            </a:r>
          </a:p>
          <a:p>
            <a:pPr marL="514291" indent="-514291">
              <a:buFont typeface="+mj-lt"/>
              <a:buAutoNum type="arabicPeriod"/>
            </a:pPr>
            <a:r>
              <a:rPr lang="en-US" dirty="0" smtClean="0">
                <a:solidFill>
                  <a:srgbClr val="7030A0"/>
                </a:solidFill>
              </a:rPr>
              <a:t>Choosing a Function Approximation Algorithm</a:t>
            </a:r>
          </a:p>
          <a:p>
            <a:pPr marL="514291" indent="-514291">
              <a:buFont typeface="+mj-lt"/>
              <a:buAutoNum type="arabicPeriod"/>
            </a:pPr>
            <a:r>
              <a:rPr lang="en-US" dirty="0" smtClean="0">
                <a:solidFill>
                  <a:srgbClr val="00B050"/>
                </a:solidFill>
              </a:rPr>
              <a:t>The Final Design</a:t>
            </a:r>
            <a:endParaRPr lang="en-US" dirty="0">
              <a:solidFill>
                <a:srgbClr val="00B05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DESIGNING A LEARNING SYSTEM for Checkers Game</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Well-Proposed Learning Algorithm</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A computer program is said to learn from </a:t>
            </a:r>
            <a:r>
              <a:rPr lang="en-US" dirty="0" smtClean="0">
                <a:solidFill>
                  <a:srgbClr val="7030A0"/>
                </a:solidFill>
              </a:rPr>
              <a:t>experience E</a:t>
            </a:r>
            <a:r>
              <a:rPr lang="en-US" dirty="0" smtClean="0"/>
              <a:t> with respect to some class of </a:t>
            </a:r>
            <a:r>
              <a:rPr lang="en-US" dirty="0" smtClean="0">
                <a:solidFill>
                  <a:srgbClr val="7030A0"/>
                </a:solidFill>
              </a:rPr>
              <a:t>tasks T</a:t>
            </a:r>
            <a:r>
              <a:rPr lang="en-US" dirty="0" smtClean="0"/>
              <a:t> and </a:t>
            </a:r>
            <a:r>
              <a:rPr lang="en-US" dirty="0" smtClean="0">
                <a:solidFill>
                  <a:srgbClr val="7030A0"/>
                </a:solidFill>
              </a:rPr>
              <a:t>performance measure </a:t>
            </a:r>
            <a:r>
              <a:rPr lang="en-US" dirty="0" smtClean="0"/>
              <a:t>P, if its performance at tasks in T, as measured by P, improves with experience 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1746" name="Picture 2"/>
          <p:cNvPicPr>
            <a:picLocks noGrp="1" noChangeAspect="1" noChangeArrowheads="1"/>
          </p:cNvPicPr>
          <p:nvPr>
            <p:ph idx="1"/>
          </p:nvPr>
        </p:nvPicPr>
        <p:blipFill>
          <a:blip r:embed="rId2"/>
          <a:srcRect/>
          <a:stretch>
            <a:fillRect/>
          </a:stretch>
        </p:blipFill>
        <p:spPr bwMode="auto">
          <a:xfrm>
            <a:off x="428597" y="571480"/>
            <a:ext cx="8715404" cy="72866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Choosing the Training Experience:</a:t>
            </a:r>
            <a:br>
              <a:rPr lang="en-US" dirty="0" smtClean="0"/>
            </a:br>
            <a:r>
              <a:rPr lang="en-US" dirty="0" smtClean="0"/>
              <a:t>impact on Success and Failure of Data:</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first design choice we face </a:t>
            </a:r>
            <a:r>
              <a:rPr lang="en-US" dirty="0" smtClean="0">
                <a:solidFill>
                  <a:srgbClr val="7030A0"/>
                </a:solidFill>
              </a:rPr>
              <a:t>is to choose the type of training experience</a:t>
            </a:r>
            <a:r>
              <a:rPr lang="en-US" dirty="0" smtClean="0"/>
              <a:t> from which our system will learn.</a:t>
            </a:r>
          </a:p>
          <a:p>
            <a:r>
              <a:rPr lang="en-US" dirty="0" smtClean="0"/>
              <a:t>A second important attribute of the training </a:t>
            </a:r>
            <a:r>
              <a:rPr lang="en-US" dirty="0" smtClean="0">
                <a:solidFill>
                  <a:srgbClr val="7030A0"/>
                </a:solidFill>
              </a:rPr>
              <a:t>experience is the degree to which the learner </a:t>
            </a:r>
            <a:r>
              <a:rPr lang="en-US" dirty="0" smtClean="0"/>
              <a:t>controls the sequence of training examples.</a:t>
            </a:r>
          </a:p>
          <a:p>
            <a:r>
              <a:rPr lang="en-US" dirty="0" smtClean="0"/>
              <a:t>A third important attribute of the training experience </a:t>
            </a:r>
            <a:r>
              <a:rPr lang="en-US" dirty="0" smtClean="0">
                <a:solidFill>
                  <a:srgbClr val="7030A0"/>
                </a:solidFill>
              </a:rPr>
              <a:t>is how well it represents the distribution of examples </a:t>
            </a:r>
            <a:r>
              <a:rPr lang="en-US" dirty="0" smtClean="0"/>
              <a:t>over which the final system performance P must be measured.</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Type of training experience</a:t>
            </a:r>
            <a:endParaRPr lang="en-US" dirty="0"/>
          </a:p>
        </p:txBody>
      </p:sp>
      <p:sp>
        <p:nvSpPr>
          <p:cNvPr id="3" name="Content Placeholder 2"/>
          <p:cNvSpPr>
            <a:spLocks noGrp="1"/>
          </p:cNvSpPr>
          <p:nvPr>
            <p:ph idx="1"/>
          </p:nvPr>
        </p:nvSpPr>
        <p:spPr/>
        <p:txBody>
          <a:bodyPr>
            <a:normAutofit fontScale="92500"/>
          </a:bodyPr>
          <a:lstStyle/>
          <a:p>
            <a:r>
              <a:rPr lang="en-US" b="1" i="1" dirty="0" smtClean="0"/>
              <a:t>Direct information</a:t>
            </a:r>
            <a:r>
              <a:rPr lang="en-US" dirty="0" smtClean="0"/>
              <a:t> (or training examples) consists of individual checkerboard states and their correct moves.</a:t>
            </a:r>
          </a:p>
          <a:p>
            <a:r>
              <a:rPr lang="en-US" b="1" i="1" dirty="0" smtClean="0"/>
              <a:t>Indirect information</a:t>
            </a:r>
            <a:r>
              <a:rPr lang="en-US" dirty="0" smtClean="0"/>
              <a:t> consist of a move sequences and the final outcomes (win or lose).</a:t>
            </a:r>
          </a:p>
          <a:p>
            <a:r>
              <a:rPr lang="en-US" dirty="0" smtClean="0"/>
              <a:t>When using indirect information we are faced with the </a:t>
            </a:r>
            <a:r>
              <a:rPr lang="en-US" b="1" i="1" dirty="0" smtClean="0"/>
              <a:t>credit assignment</a:t>
            </a:r>
            <a:r>
              <a:rPr lang="en-US" dirty="0" smtClean="0"/>
              <a:t> problem: determining how much credit each move should receive for the final outcome.</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7030A0"/>
                </a:solidFill>
              </a:rPr>
              <a:t>Experience is the degree to which the learner</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Teacher or Not — </a:t>
            </a:r>
            <a:r>
              <a:rPr lang="en-US" dirty="0" smtClean="0"/>
              <a:t>Supervised — The training experience will be labeled, which means, all the board states will be labeled with the correct move. So the learning takes place in the presence of a supervisor or a teacher.</a:t>
            </a:r>
            <a:br>
              <a:rPr lang="en-US" dirty="0" smtClean="0"/>
            </a:br>
            <a:r>
              <a:rPr lang="en-US" b="1" dirty="0" smtClean="0"/>
              <a:t>Unsupervised</a:t>
            </a:r>
            <a:r>
              <a:rPr lang="en-US" dirty="0" smtClean="0"/>
              <a:t> — The training experience will be unlabeled, which means, all the board states will not have the moves. So the learner generates random games and plays against itself with no supervision or teacher involvement.</a:t>
            </a:r>
            <a:br>
              <a:rPr lang="en-US" dirty="0" smtClean="0"/>
            </a:br>
            <a:r>
              <a:rPr lang="en-US" b="1" dirty="0" smtClean="0"/>
              <a:t>Semi-supervised</a:t>
            </a:r>
            <a:r>
              <a:rPr lang="en-US" dirty="0" smtClean="0"/>
              <a:t> — Learner generates game states and asks the teacher for help in finding the correct move if the board state is </a:t>
            </a:r>
            <a:r>
              <a:rPr lang="en-US" dirty="0" err="1" smtClean="0"/>
              <a:t>confusi</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7030A0"/>
                </a:solidFill>
              </a:rPr>
              <a:t>Experience is the degree to which the learner</a:t>
            </a:r>
            <a:endParaRPr lang="en-US" dirty="0"/>
          </a:p>
        </p:txBody>
      </p:sp>
      <p:sp>
        <p:nvSpPr>
          <p:cNvPr id="3" name="Content Placeholder 2"/>
          <p:cNvSpPr>
            <a:spLocks noGrp="1"/>
          </p:cNvSpPr>
          <p:nvPr>
            <p:ph idx="1"/>
          </p:nvPr>
        </p:nvSpPr>
        <p:spPr/>
        <p:txBody>
          <a:bodyPr>
            <a:normAutofit lnSpcReduction="10000"/>
          </a:bodyPr>
          <a:lstStyle/>
          <a:p>
            <a:r>
              <a:rPr lang="en-US" dirty="0" smtClean="0"/>
              <a:t>For example, the learner might rely on the teacher to select informative board states and to provide the correct move for each. Alternatively, the learner might itself propose board states that it finds particularly confusing and ask the teacher for the correct move. Or the learner may have complete control over both the board states and (indirect) training classifications, as it does when it learns by playing against itself with no teacher present.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the Training Experience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571472" y="1643051"/>
            <a:ext cx="8215370" cy="50006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2.Choosing the Target Function</a:t>
            </a:r>
            <a:endParaRPr lang="en-US" dirty="0"/>
          </a:p>
        </p:txBody>
      </p:sp>
      <p:sp>
        <p:nvSpPr>
          <p:cNvPr id="3" name="Content Placeholder 2"/>
          <p:cNvSpPr>
            <a:spLocks noGrp="1"/>
          </p:cNvSpPr>
          <p:nvPr>
            <p:ph idx="1"/>
          </p:nvPr>
        </p:nvSpPr>
        <p:spPr/>
        <p:txBody>
          <a:bodyPr>
            <a:normAutofit/>
          </a:bodyPr>
          <a:lstStyle/>
          <a:p>
            <a:r>
              <a:rPr lang="en-US" dirty="0" smtClean="0"/>
              <a:t>The next design choice is to determine exactly what type of knowledge will be learned and how this will be used by the performance program.</a:t>
            </a:r>
          </a:p>
          <a:p>
            <a:r>
              <a:rPr lang="en-US" dirty="0" smtClean="0"/>
              <a:t>The next important step is choosing the target function.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2.Choosing the Target Function</a:t>
            </a:r>
            <a:endParaRPr lang="en-US" dirty="0"/>
          </a:p>
        </p:txBody>
      </p:sp>
      <p:sp>
        <p:nvSpPr>
          <p:cNvPr id="3" name="Content Placeholder 2"/>
          <p:cNvSpPr>
            <a:spLocks noGrp="1"/>
          </p:cNvSpPr>
          <p:nvPr>
            <p:ph idx="1"/>
          </p:nvPr>
        </p:nvSpPr>
        <p:spPr/>
        <p:txBody>
          <a:bodyPr>
            <a:normAutofit lnSpcReduction="10000"/>
          </a:bodyPr>
          <a:lstStyle/>
          <a:p>
            <a:r>
              <a:rPr lang="en-US" i="1" dirty="0" smtClean="0"/>
              <a:t>When you are playing the checkers game, at any moment of time, you make a decision on choosing the best move from different possibilities. You think and apply the learning that you have gained from the experience. Here the learning is, for a specific board, you move a checker such that your board state tends towards the winning situation. Now the same learning has to be defined in terms of the target function.</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Here there are 2 considerations — direct and indirect experience-For Target Function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t>
            </a:r>
          </a:p>
          <a:p>
            <a:r>
              <a:rPr lang="en-US" b="1" dirty="0" smtClean="0"/>
              <a:t>During the direct experience</a:t>
            </a:r>
            <a:r>
              <a:rPr lang="en-US" dirty="0" smtClean="0"/>
              <a:t>, the checkers learning system, it needs only to learn how to choose the best move among some large search space. We need to find a target function that will help us choose the best move among alternatives.</a:t>
            </a:r>
          </a:p>
          <a:p>
            <a:r>
              <a:rPr lang="en-US" dirty="0" smtClean="0"/>
              <a:t> Let us call this function </a:t>
            </a:r>
            <a:r>
              <a:rPr lang="en-US" dirty="0" err="1" smtClean="0"/>
              <a:t>ChooseMove</a:t>
            </a:r>
            <a:r>
              <a:rPr lang="en-US" dirty="0" smtClean="0"/>
              <a:t> and use the notation</a:t>
            </a:r>
            <a:r>
              <a:rPr lang="en-US" dirty="0" smtClean="0">
                <a:solidFill>
                  <a:srgbClr val="FF0000"/>
                </a:solidFill>
              </a:rPr>
              <a:t> </a:t>
            </a:r>
            <a:r>
              <a:rPr lang="en-US" b="1" dirty="0" err="1" smtClean="0">
                <a:solidFill>
                  <a:srgbClr val="FF0000"/>
                </a:solidFill>
              </a:rPr>
              <a:t>ChooseMove</a:t>
            </a:r>
            <a:r>
              <a:rPr lang="en-US" b="1" dirty="0" smtClean="0">
                <a:solidFill>
                  <a:srgbClr val="FF0000"/>
                </a:solidFill>
              </a:rPr>
              <a:t> : B →M</a:t>
            </a:r>
            <a:r>
              <a:rPr lang="en-US" dirty="0" smtClean="0">
                <a:solidFill>
                  <a:srgbClr val="FF0000"/>
                </a:solidFill>
              </a:rPr>
              <a:t> </a:t>
            </a:r>
            <a:r>
              <a:rPr lang="en-US" dirty="0" smtClean="0"/>
              <a:t>to indicate that this function accepts as input any board from the set of legal board states B and produces as output some move from the set of legal moves M.</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Here there are 2 considerations — direct and indirect experience-For Target Function</a:t>
            </a:r>
            <a:endParaRPr lang="en-US" dirty="0"/>
          </a:p>
        </p:txBody>
      </p:sp>
      <p:sp>
        <p:nvSpPr>
          <p:cNvPr id="3" name="Content Placeholder 2"/>
          <p:cNvSpPr>
            <a:spLocks noGrp="1"/>
          </p:cNvSpPr>
          <p:nvPr>
            <p:ph idx="1"/>
          </p:nvPr>
        </p:nvSpPr>
        <p:spPr/>
        <p:txBody>
          <a:bodyPr/>
          <a:lstStyle/>
          <a:p>
            <a:r>
              <a:rPr lang="en-US" b="1" dirty="0" smtClean="0"/>
              <a:t>When there is an indirect experience</a:t>
            </a:r>
            <a:r>
              <a:rPr lang="en-US" dirty="0" smtClean="0"/>
              <a:t>, it becomes difficult to learn such function. How </a:t>
            </a:r>
            <a:r>
              <a:rPr lang="en-US" b="1" dirty="0" smtClean="0"/>
              <a:t>about </a:t>
            </a:r>
            <a:r>
              <a:rPr lang="en-US" b="1" dirty="0" smtClean="0">
                <a:solidFill>
                  <a:srgbClr val="FF0000"/>
                </a:solidFill>
              </a:rPr>
              <a:t>assigning a real score to the board state. </a:t>
            </a:r>
            <a:r>
              <a:rPr lang="en-US" dirty="0" smtClean="0"/>
              <a:t>So the function be</a:t>
            </a:r>
            <a:r>
              <a:rPr lang="en-US" dirty="0" smtClean="0">
                <a:solidFill>
                  <a:srgbClr val="FF0000"/>
                </a:solidFill>
              </a:rPr>
              <a:t> </a:t>
            </a:r>
            <a:r>
              <a:rPr lang="en-US" b="1" dirty="0" smtClean="0">
                <a:solidFill>
                  <a:srgbClr val="FF0000"/>
                </a:solidFill>
              </a:rPr>
              <a:t>V : B →R</a:t>
            </a:r>
            <a:r>
              <a:rPr lang="en-US" dirty="0" smtClean="0"/>
              <a:t> indicating that this accepts as input any board from the set of legal board states B and produces an output a real score. This function assigns the higher scores to better board states.</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rPr>
              <a:t>Well-Proposed Learning Algorithm</a:t>
            </a:r>
            <a:endParaRPr lang="en-US"/>
          </a:p>
        </p:txBody>
      </p:sp>
      <p:sp>
        <p:nvSpPr>
          <p:cNvPr id="3" name="Content Placeholder 2"/>
          <p:cNvSpPr>
            <a:spLocks noGrp="1"/>
          </p:cNvSpPr>
          <p:nvPr>
            <p:ph idx="1"/>
          </p:nvPr>
        </p:nvSpPr>
        <p:spPr/>
        <p:txBody>
          <a:bodyPr/>
          <a:lstStyle/>
          <a:p>
            <a:r>
              <a:rPr lang="en-US" dirty="0"/>
              <a:t>A computer program is said to learn from experience E in context to some task T and some performance measure P, if its performance on T, as was measured by P, upgrades with experience E.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assigning a real score to the board state.</a:t>
            </a:r>
            <a:endParaRPr lang="en-US" dirty="0"/>
          </a:p>
        </p:txBody>
      </p:sp>
      <p:pic>
        <p:nvPicPr>
          <p:cNvPr id="32770" name="Picture 2"/>
          <p:cNvPicPr>
            <a:picLocks noGrp="1" noChangeAspect="1" noChangeArrowheads="1"/>
          </p:cNvPicPr>
          <p:nvPr>
            <p:ph idx="1"/>
          </p:nvPr>
        </p:nvPicPr>
        <p:blipFill>
          <a:blip r:embed="rId2"/>
          <a:srcRect/>
          <a:stretch>
            <a:fillRect/>
          </a:stretch>
        </p:blipFill>
        <p:spPr bwMode="auto">
          <a:xfrm>
            <a:off x="2038350" y="1943894"/>
            <a:ext cx="5067300" cy="3838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V : B →R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Let us therefore define the target value V(b) for an arbitrary board state b in B, as follows:</a:t>
            </a:r>
            <a:br>
              <a:rPr lang="en-US" dirty="0" smtClean="0"/>
            </a:br>
            <a:r>
              <a:rPr lang="en-US" dirty="0" smtClean="0"/>
              <a:t>1. if b is a final board state that is won, then V(b) = 100</a:t>
            </a:r>
            <a:br>
              <a:rPr lang="en-US" dirty="0" smtClean="0"/>
            </a:br>
            <a:r>
              <a:rPr lang="en-US" dirty="0" smtClean="0"/>
              <a:t>2. if b is a final board state that is lost, then V(b) = -100</a:t>
            </a:r>
            <a:br>
              <a:rPr lang="en-US" dirty="0" smtClean="0"/>
            </a:br>
            <a:r>
              <a:rPr lang="en-US" dirty="0" smtClean="0"/>
              <a:t>3. if b is a final board state that is drawn, then V(b) = 0</a:t>
            </a:r>
            <a:br>
              <a:rPr lang="en-US" dirty="0" smtClean="0"/>
            </a:br>
            <a:r>
              <a:rPr lang="en-US" b="1" dirty="0" smtClean="0"/>
              <a:t>4. if b is a not a final state in the game, then V (b) = V (b’), where b’ is the best final board state that can be achieved starting from b and playing optimally until the end of the game.</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Step 3- Choosing Representation for Target function: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Now its time to choose a representation that the learning program will use to describe the function ^V that it will learn. The representation of ^V can be as follows.</a:t>
            </a:r>
          </a:p>
          <a:p>
            <a:r>
              <a:rPr lang="en-US" dirty="0" smtClean="0">
                <a:solidFill>
                  <a:srgbClr val="FF0000"/>
                </a:solidFill>
              </a:rPr>
              <a:t>A table specifying values for each possible board state?</a:t>
            </a:r>
          </a:p>
          <a:p>
            <a:r>
              <a:rPr lang="en-US" dirty="0" smtClean="0">
                <a:solidFill>
                  <a:srgbClr val="00B050"/>
                </a:solidFill>
              </a:rPr>
              <a:t>collection of rules?</a:t>
            </a:r>
          </a:p>
          <a:p>
            <a:r>
              <a:rPr lang="en-US" dirty="0" smtClean="0">
                <a:solidFill>
                  <a:srgbClr val="FF0000"/>
                </a:solidFill>
              </a:rPr>
              <a:t>neural network?</a:t>
            </a:r>
          </a:p>
          <a:p>
            <a:r>
              <a:rPr lang="en-US" dirty="0" smtClean="0">
                <a:solidFill>
                  <a:srgbClr val="00B050"/>
                </a:solidFill>
              </a:rPr>
              <a:t>a polynomial function of board features?</a:t>
            </a:r>
          </a:p>
          <a:p>
            <a:r>
              <a:rPr lang="en-US" dirty="0" smtClean="0">
                <a:solidFill>
                  <a:srgbClr val="00B050"/>
                </a:solidFill>
              </a:rPr>
              <a:t>…</a:t>
            </a:r>
            <a:endParaRPr lang="en-US" dirty="0">
              <a:solidFill>
                <a:srgbClr val="00B05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Step 3- Choosing Representation for Target function:	</a:t>
            </a:r>
            <a:endParaRPr lang="en-US" dirty="0"/>
          </a:p>
        </p:txBody>
      </p:sp>
      <p:pic>
        <p:nvPicPr>
          <p:cNvPr id="31746" name="Picture 2"/>
          <p:cNvPicPr>
            <a:picLocks noGrp="1" noChangeAspect="1" noChangeArrowheads="1"/>
          </p:cNvPicPr>
          <p:nvPr>
            <p:ph idx="1"/>
          </p:nvPr>
        </p:nvPicPr>
        <p:blipFill>
          <a:blip r:embed="rId2"/>
          <a:srcRect/>
          <a:stretch>
            <a:fillRect/>
          </a:stretch>
        </p:blipFill>
        <p:spPr bwMode="auto">
          <a:xfrm>
            <a:off x="571472" y="1357298"/>
            <a:ext cx="7500990" cy="55007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Partial design of a checkers learning program</a:t>
            </a:r>
            <a:br>
              <a:rPr lang="en-US" dirty="0" smtClean="0"/>
            </a:br>
            <a:endParaRPr lang="en-US" dirty="0"/>
          </a:p>
        </p:txBody>
      </p:sp>
      <p:pic>
        <p:nvPicPr>
          <p:cNvPr id="31746" name="Picture 2"/>
          <p:cNvPicPr>
            <a:picLocks noGrp="1" noChangeAspect="1" noChangeArrowheads="1"/>
          </p:cNvPicPr>
          <p:nvPr>
            <p:ph idx="1"/>
          </p:nvPr>
        </p:nvPicPr>
        <p:blipFill>
          <a:blip r:embed="rId2"/>
          <a:srcRect/>
          <a:stretch>
            <a:fillRect/>
          </a:stretch>
        </p:blipFill>
        <p:spPr bwMode="auto">
          <a:xfrm>
            <a:off x="428596" y="1500174"/>
            <a:ext cx="8072494" cy="4714907"/>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Step 4- Choosing Function Approximation Algorithm: </a:t>
            </a:r>
            <a:endParaRPr lang="en-US" dirty="0"/>
          </a:p>
        </p:txBody>
      </p:sp>
      <p:sp>
        <p:nvSpPr>
          <p:cNvPr id="3" name="Content Placeholder 2"/>
          <p:cNvSpPr>
            <a:spLocks noGrp="1"/>
          </p:cNvSpPr>
          <p:nvPr>
            <p:ph idx="1"/>
          </p:nvPr>
        </p:nvSpPr>
        <p:spPr/>
        <p:txBody>
          <a:bodyPr/>
          <a:lstStyle/>
          <a:p>
            <a:r>
              <a:rPr lang="en-US" dirty="0" smtClean="0"/>
              <a:t>To learn the target </a:t>
            </a:r>
            <a:r>
              <a:rPr lang="en-US" dirty="0" err="1" smtClean="0"/>
              <a:t>functionV:B</a:t>
            </a:r>
            <a:r>
              <a:rPr lang="en-US" dirty="0" smtClean="0"/>
              <a:t>-R(board Value), we require a set of training examples, each describing a specific board state </a:t>
            </a:r>
            <a:r>
              <a:rPr lang="en-US" b="1" dirty="0" smtClean="0"/>
              <a:t>b</a:t>
            </a:r>
            <a:r>
              <a:rPr lang="en-US" dirty="0" smtClean="0"/>
              <a:t> and the training value (Correct Move ) </a:t>
            </a:r>
            <a:r>
              <a:rPr lang="en-US" b="1" dirty="0" smtClean="0"/>
              <a:t>y</a:t>
            </a:r>
            <a:r>
              <a:rPr lang="en-US" dirty="0" smtClean="0"/>
              <a:t> for </a:t>
            </a:r>
            <a:r>
              <a:rPr lang="en-US" b="1" dirty="0" smtClean="0"/>
              <a:t>b</a:t>
            </a:r>
            <a:r>
              <a:rPr lang="en-US" dirty="0" smtClean="0"/>
              <a:t>. </a:t>
            </a:r>
          </a:p>
          <a:p>
            <a:r>
              <a:rPr lang="en-US" dirty="0" smtClean="0"/>
              <a:t>The training algorithm learns/approximates the coefficients u0, u1 up to u6 with the help of these training examples by estimating and adjusting these weights.</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Step 4- Choosing Function Approximation Algorithm: </a:t>
            </a:r>
            <a:endParaRPr lang="en-US" dirty="0"/>
          </a:p>
        </p:txBody>
      </p:sp>
      <p:sp>
        <p:nvSpPr>
          <p:cNvPr id="3" name="Content Placeholder 2"/>
          <p:cNvSpPr>
            <a:spLocks noGrp="1"/>
          </p:cNvSpPr>
          <p:nvPr>
            <p:ph idx="1"/>
          </p:nvPr>
        </p:nvSpPr>
        <p:spPr/>
        <p:txBody>
          <a:bodyPr/>
          <a:lstStyle/>
          <a:p>
            <a:r>
              <a:rPr lang="en-US" dirty="0" smtClean="0"/>
              <a:t>An optimized move cannot be chosen just with the training data</a:t>
            </a:r>
            <a:r>
              <a:rPr lang="en-US" dirty="0" smtClean="0">
                <a:solidFill>
                  <a:srgbClr val="FF0000"/>
                </a:solidFill>
              </a:rPr>
              <a:t>. </a:t>
            </a:r>
          </a:p>
          <a:p>
            <a:r>
              <a:rPr lang="en-US" dirty="0" smtClean="0">
                <a:solidFill>
                  <a:srgbClr val="FF0000"/>
                </a:solidFill>
              </a:rPr>
              <a:t>The training data had to go through with set of example and through these examples the training data will approximates which steps are chosen and after that machine will provide feedback on it.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Step 4- Choosing Function Approximation Algorithm: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order to learn the target function f we require a set of training examples, each describing a specific board state b and the training value </a:t>
            </a:r>
            <a:r>
              <a:rPr lang="en-US" dirty="0" err="1" smtClean="0"/>
              <a:t>Vtrain</a:t>
            </a:r>
            <a:r>
              <a:rPr lang="en-US" dirty="0" smtClean="0"/>
              <a:t>(b) for b. </a:t>
            </a:r>
          </a:p>
          <a:p>
            <a:r>
              <a:rPr lang="en-US" dirty="0" smtClean="0"/>
              <a:t>In other words, each training example is an ordered pair of the form (b, </a:t>
            </a:r>
            <a:r>
              <a:rPr lang="en-US" dirty="0" err="1" smtClean="0"/>
              <a:t>V',,,i</a:t>
            </a:r>
            <a:r>
              <a:rPr lang="en-US" dirty="0" smtClean="0"/>
              <a:t>,(b)). For instance, the following training example describes a board state b in which black has won the game (note x2 = 0 indicates that red has no remaining pieces) and for which the target function value </a:t>
            </a:r>
            <a:r>
              <a:rPr lang="en-US" dirty="0" err="1" smtClean="0"/>
              <a:t>VZrain</a:t>
            </a:r>
            <a:r>
              <a:rPr lang="en-US" dirty="0" smtClean="0"/>
              <a:t>(b) is therefore +100.</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Step 4- Choosing Function Approximation Algorithm: </a:t>
            </a:r>
            <a:endParaRPr lang="en-US" dirty="0"/>
          </a:p>
        </p:txBody>
      </p:sp>
      <p:sp>
        <p:nvSpPr>
          <p:cNvPr id="3" name="Content Placeholder 2"/>
          <p:cNvSpPr>
            <a:spLocks noGrp="1"/>
          </p:cNvSpPr>
          <p:nvPr>
            <p:ph idx="1"/>
          </p:nvPr>
        </p:nvSpPr>
        <p:spPr>
          <a:xfrm>
            <a:off x="457200" y="1600201"/>
            <a:ext cx="8229600" cy="685791"/>
          </a:xfrm>
        </p:spPr>
        <p:txBody>
          <a:bodyPr/>
          <a:lstStyle/>
          <a:p>
            <a:r>
              <a:rPr lang="en-US" dirty="0" smtClean="0"/>
              <a:t>4.1 ESTIMATING TRAINING VALUES</a:t>
            </a:r>
          </a:p>
          <a:p>
            <a:endParaRPr lang="en-US" dirty="0"/>
          </a:p>
        </p:txBody>
      </p:sp>
      <p:pic>
        <p:nvPicPr>
          <p:cNvPr id="32771" name="Picture 3"/>
          <p:cNvPicPr>
            <a:picLocks noChangeAspect="1" noChangeArrowheads="1"/>
          </p:cNvPicPr>
          <p:nvPr/>
        </p:nvPicPr>
        <p:blipFill>
          <a:blip r:embed="rId3"/>
          <a:srcRect/>
          <a:stretch>
            <a:fillRect/>
          </a:stretch>
        </p:blipFill>
        <p:spPr bwMode="auto">
          <a:xfrm>
            <a:off x="2366963" y="2285992"/>
            <a:ext cx="4410075" cy="2928958"/>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Step 4- Choosing Function Approximation Algorithm: </a:t>
            </a:r>
            <a:endParaRPr lang="en-US" dirty="0"/>
          </a:p>
        </p:txBody>
      </p:sp>
      <p:sp>
        <p:nvSpPr>
          <p:cNvPr id="3" name="Content Placeholder 2"/>
          <p:cNvSpPr>
            <a:spLocks noGrp="1"/>
          </p:cNvSpPr>
          <p:nvPr>
            <p:ph idx="1"/>
          </p:nvPr>
        </p:nvSpPr>
        <p:spPr>
          <a:xfrm>
            <a:off x="457200" y="1600201"/>
            <a:ext cx="8229600" cy="1400171"/>
          </a:xfrm>
        </p:spPr>
        <p:txBody>
          <a:bodyPr/>
          <a:lstStyle/>
          <a:p>
            <a:r>
              <a:rPr lang="en-US" dirty="0" smtClean="0"/>
              <a:t>4.2 ADJUSTING THE WEIGHTS</a:t>
            </a:r>
          </a:p>
          <a:p>
            <a:r>
              <a:rPr lang="en-US" dirty="0" smtClean="0"/>
              <a:t> </a:t>
            </a:r>
            <a:endParaRPr lang="en-US" dirty="0"/>
          </a:p>
        </p:txBody>
      </p:sp>
      <p:pic>
        <p:nvPicPr>
          <p:cNvPr id="33795" name="Picture 3"/>
          <p:cNvPicPr>
            <a:picLocks noChangeAspect="1" noChangeArrowheads="1"/>
          </p:cNvPicPr>
          <p:nvPr/>
        </p:nvPicPr>
        <p:blipFill>
          <a:blip r:embed="rId2"/>
          <a:srcRect/>
          <a:stretch>
            <a:fillRect/>
          </a:stretch>
        </p:blipFill>
        <p:spPr bwMode="auto">
          <a:xfrm>
            <a:off x="2414588" y="2571744"/>
            <a:ext cx="4314825" cy="3143272"/>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Well Defined Learning Algorithm:</a:t>
            </a:r>
            <a:br>
              <a:rPr lang="en-US" dirty="0" smtClean="0">
                <a:solidFill>
                  <a:srgbClr val="FF0000"/>
                </a:solidFill>
              </a:rPr>
            </a:br>
            <a:r>
              <a:rPr lang="en-US" dirty="0" smtClean="0">
                <a:solidFill>
                  <a:srgbClr val="FF0000"/>
                </a:solidFill>
              </a:rPr>
              <a:t>Three features: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The </a:t>
            </a:r>
            <a:r>
              <a:rPr lang="en-US" dirty="0" smtClean="0">
                <a:solidFill>
                  <a:srgbClr val="7030A0"/>
                </a:solidFill>
              </a:rPr>
              <a:t>class of tasks</a:t>
            </a:r>
            <a:r>
              <a:rPr lang="en-US" dirty="0" smtClean="0"/>
              <a:t>, </a:t>
            </a:r>
          </a:p>
          <a:p>
            <a:r>
              <a:rPr lang="en-US" dirty="0" smtClean="0"/>
              <a:t>the </a:t>
            </a:r>
            <a:r>
              <a:rPr lang="en-US" dirty="0" smtClean="0">
                <a:solidFill>
                  <a:srgbClr val="7030A0"/>
                </a:solidFill>
              </a:rPr>
              <a:t>measure of performance to be improved</a:t>
            </a:r>
            <a:r>
              <a:rPr lang="en-US" dirty="0" smtClean="0"/>
              <a:t>, and </a:t>
            </a:r>
          </a:p>
          <a:p>
            <a:r>
              <a:rPr lang="en-US" dirty="0" smtClean="0"/>
              <a:t>the </a:t>
            </a:r>
            <a:r>
              <a:rPr lang="en-US" dirty="0" smtClean="0">
                <a:solidFill>
                  <a:srgbClr val="7030A0"/>
                </a:solidFill>
              </a:rPr>
              <a:t>source of experience</a:t>
            </a:r>
            <a:r>
              <a:rPr lang="en-US" dirty="0" smtClean="0"/>
              <a:t>.</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The Final Design</a:t>
            </a:r>
            <a:br>
              <a:rPr lang="en-US" dirty="0" smtClean="0"/>
            </a:br>
            <a:endParaRPr lang="en-US" dirty="0"/>
          </a:p>
        </p:txBody>
      </p:sp>
      <p:sp>
        <p:nvSpPr>
          <p:cNvPr id="3" name="Content Placeholder 2"/>
          <p:cNvSpPr>
            <a:spLocks noGrp="1"/>
          </p:cNvSpPr>
          <p:nvPr>
            <p:ph idx="1"/>
          </p:nvPr>
        </p:nvSpPr>
        <p:spPr/>
        <p:txBody>
          <a:bodyPr/>
          <a:lstStyle/>
          <a:p>
            <a:r>
              <a:rPr lang="en-US" dirty="0" smtClean="0"/>
              <a:t>The final design of our checkers learning system can be naturally described by four distinct program modules that represent the central components in many learning systems. These four modules, summarized in Figure 1.1, are as follows:</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1746" name="Picture 2"/>
          <p:cNvPicPr>
            <a:picLocks noGrp="1" noChangeAspect="1" noChangeArrowheads="1"/>
          </p:cNvPicPr>
          <p:nvPr>
            <p:ph idx="1"/>
          </p:nvPr>
        </p:nvPicPr>
        <p:blipFill>
          <a:blip r:embed="rId2"/>
          <a:srcRect/>
          <a:stretch>
            <a:fillRect/>
          </a:stretch>
        </p:blipFill>
        <p:spPr bwMode="auto">
          <a:xfrm>
            <a:off x="0" y="1600200"/>
            <a:ext cx="8429651" cy="525780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Performance System</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The Performance System is the module that must solve the given </a:t>
            </a:r>
            <a:r>
              <a:rPr lang="en-US" dirty="0" err="1" smtClean="0"/>
              <a:t>performance</a:t>
            </a:r>
            <a:r>
              <a:rPr lang="en-US" dirty="0" smtClean="0"/>
              <a:t> task, in this case playing checkers, by using the learned target function(s). </a:t>
            </a:r>
          </a:p>
          <a:p>
            <a:r>
              <a:rPr lang="en-US" dirty="0" smtClean="0"/>
              <a:t>It takes an instance of a new problem (new game) as input and produces a trace of its solution (game history) as output.</a:t>
            </a:r>
          </a:p>
          <a:p>
            <a:r>
              <a:rPr lang="en-US" dirty="0" smtClean="0"/>
              <a:t>In this strategy used by the Performance System to select its next move at each step is determined by the learned p evaluation function. Therefore, we expect its performance to improve as this evaluation function becomes increasingly accurate.</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t>
            </a:r>
            <a:endParaRPr lang="en-US" dirty="0"/>
          </a:p>
        </p:txBody>
      </p:sp>
      <p:sp>
        <p:nvSpPr>
          <p:cNvPr id="3" name="Content Placeholder 2"/>
          <p:cNvSpPr>
            <a:spLocks noGrp="1"/>
          </p:cNvSpPr>
          <p:nvPr>
            <p:ph idx="1"/>
          </p:nvPr>
        </p:nvSpPr>
        <p:spPr/>
        <p:txBody>
          <a:bodyPr/>
          <a:lstStyle/>
          <a:p>
            <a:r>
              <a:rPr lang="en-US" dirty="0" smtClean="0"/>
              <a:t>The Critic takes as input the history or trace of the game and produces as output a set of training examples of the target function. As shown in the diagram, each training example in this case corresponds to some game state in the trace, along with an estimate </a:t>
            </a:r>
            <a:r>
              <a:rPr lang="en-US" dirty="0" err="1" smtClean="0"/>
              <a:t>Vtrai</a:t>
            </a:r>
            <a:r>
              <a:rPr lang="en-US" dirty="0" smtClean="0"/>
              <a:t>, of the target function value for this example</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Generalizer</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Generalizer</a:t>
            </a:r>
            <a:r>
              <a:rPr lang="en-US" dirty="0" smtClean="0"/>
              <a:t> takes as input the training examples and produces an output hypothesis that is its estimate of the target function. It generalizes from the specific training examples, hypothesizing a general function that covers these examples and other cases beyond the training examples.</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Generator</a:t>
            </a:r>
            <a:endParaRPr lang="en-US" dirty="0"/>
          </a:p>
        </p:txBody>
      </p:sp>
      <p:sp>
        <p:nvSpPr>
          <p:cNvPr id="3" name="Content Placeholder 2"/>
          <p:cNvSpPr>
            <a:spLocks noGrp="1"/>
          </p:cNvSpPr>
          <p:nvPr>
            <p:ph idx="1"/>
          </p:nvPr>
        </p:nvSpPr>
        <p:spPr/>
        <p:txBody>
          <a:bodyPr/>
          <a:lstStyle/>
          <a:p>
            <a:r>
              <a:rPr lang="en-US" dirty="0" smtClean="0"/>
              <a:t>The Experiment Generator takes as input the current hypothesis (currently learned function) and outputs a new problem (i.e., initial board state) for the Performance System to explore. Its role is to pick new practice problems that will maximize the learning rate of the overall system.</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2971" y="160915"/>
            <a:ext cx="1234058" cy="197540"/>
          </a:xfrm>
          <a:prstGeom prst="rect">
            <a:avLst/>
          </a:prstGeom>
        </p:spPr>
        <p:txBody>
          <a:bodyPr vert="horz" wrap="square" lIns="0" tIns="12749" rIns="0" bIns="0" rtlCol="0">
            <a:spAutoFit/>
          </a:bodyPr>
          <a:lstStyle/>
          <a:p>
            <a:pPr marL="12749">
              <a:spcBef>
                <a:spcPts val="100"/>
              </a:spcBef>
            </a:pPr>
            <a:r>
              <a:rPr sz="1200" i="1" spc="-5" dirty="0">
                <a:solidFill>
                  <a:srgbClr val="FFFFCC"/>
                </a:solidFill>
                <a:latin typeface="Arial"/>
                <a:cs typeface="Arial"/>
              </a:rPr>
              <a:t>Machine</a:t>
            </a:r>
            <a:r>
              <a:rPr sz="1200" i="1" spc="-50" dirty="0">
                <a:solidFill>
                  <a:srgbClr val="FFFFCC"/>
                </a:solidFill>
                <a:latin typeface="Arial"/>
                <a:cs typeface="Arial"/>
              </a:rPr>
              <a:t> </a:t>
            </a:r>
            <a:r>
              <a:rPr sz="1200" i="1" spc="-10" dirty="0">
                <a:solidFill>
                  <a:srgbClr val="FFFFCC"/>
                </a:solidFill>
                <a:latin typeface="Arial"/>
                <a:cs typeface="Arial"/>
              </a:rPr>
              <a:t>Learning</a:t>
            </a:r>
            <a:endParaRPr sz="1200">
              <a:latin typeface="Arial"/>
              <a:cs typeface="Arial"/>
            </a:endParaRPr>
          </a:p>
        </p:txBody>
      </p:sp>
      <p:sp>
        <p:nvSpPr>
          <p:cNvPr id="3" name="object 3"/>
          <p:cNvSpPr txBox="1"/>
          <p:nvPr/>
        </p:nvSpPr>
        <p:spPr>
          <a:xfrm>
            <a:off x="6991601" y="160915"/>
            <a:ext cx="1540981" cy="197540"/>
          </a:xfrm>
          <a:prstGeom prst="rect">
            <a:avLst/>
          </a:prstGeom>
        </p:spPr>
        <p:txBody>
          <a:bodyPr vert="horz" wrap="square" lIns="0" tIns="12749" rIns="0" bIns="0" rtlCol="0">
            <a:spAutoFit/>
          </a:bodyPr>
          <a:lstStyle/>
          <a:p>
            <a:pPr marL="12749">
              <a:spcBef>
                <a:spcPts val="100"/>
              </a:spcBef>
            </a:pPr>
            <a:r>
              <a:rPr sz="1200" spc="-5" dirty="0">
                <a:solidFill>
                  <a:srgbClr val="FFFFCC"/>
                </a:solidFill>
                <a:latin typeface="Arial MT"/>
                <a:cs typeface="Arial MT"/>
              </a:rPr>
              <a:t>CSE</a:t>
            </a:r>
            <a:r>
              <a:rPr sz="1200" spc="-25" dirty="0">
                <a:solidFill>
                  <a:srgbClr val="FFFFCC"/>
                </a:solidFill>
                <a:latin typeface="Arial MT"/>
                <a:cs typeface="Arial MT"/>
              </a:rPr>
              <a:t> </a:t>
            </a:r>
            <a:r>
              <a:rPr sz="1200" spc="-5" dirty="0">
                <a:solidFill>
                  <a:srgbClr val="FFFFCC"/>
                </a:solidFill>
                <a:latin typeface="Arial MT"/>
                <a:cs typeface="Arial MT"/>
              </a:rPr>
              <a:t>574,</a:t>
            </a:r>
            <a:r>
              <a:rPr sz="1200" spc="-20" dirty="0">
                <a:solidFill>
                  <a:srgbClr val="FFFFCC"/>
                </a:solidFill>
                <a:latin typeface="Arial MT"/>
                <a:cs typeface="Arial MT"/>
              </a:rPr>
              <a:t> </a:t>
            </a:r>
            <a:r>
              <a:rPr sz="1200" spc="-5" dirty="0">
                <a:solidFill>
                  <a:srgbClr val="FFFFCC"/>
                </a:solidFill>
                <a:latin typeface="Arial MT"/>
                <a:cs typeface="Arial MT"/>
              </a:rPr>
              <a:t>Spring</a:t>
            </a:r>
            <a:r>
              <a:rPr sz="1200" spc="-20" dirty="0">
                <a:solidFill>
                  <a:srgbClr val="FFFFCC"/>
                </a:solidFill>
                <a:latin typeface="Arial MT"/>
                <a:cs typeface="Arial MT"/>
              </a:rPr>
              <a:t> </a:t>
            </a:r>
            <a:r>
              <a:rPr sz="1200" spc="-10" dirty="0">
                <a:solidFill>
                  <a:srgbClr val="FFFFCC"/>
                </a:solidFill>
                <a:latin typeface="Arial MT"/>
                <a:cs typeface="Arial MT"/>
              </a:rPr>
              <a:t>2004</a:t>
            </a:r>
            <a:endParaRPr sz="1200">
              <a:latin typeface="Arial MT"/>
              <a:cs typeface="Arial MT"/>
            </a:endParaRPr>
          </a:p>
        </p:txBody>
      </p:sp>
      <p:grpSp>
        <p:nvGrpSpPr>
          <p:cNvPr id="4" name="object 4"/>
          <p:cNvGrpSpPr/>
          <p:nvPr/>
        </p:nvGrpSpPr>
        <p:grpSpPr>
          <a:xfrm>
            <a:off x="675114" y="534974"/>
            <a:ext cx="7794050" cy="90674"/>
            <a:chOff x="673239" y="532002"/>
            <a:chExt cx="7772400" cy="90170"/>
          </a:xfrm>
        </p:grpSpPr>
        <p:sp>
          <p:nvSpPr>
            <p:cNvPr id="5" name="object 5"/>
            <p:cNvSpPr/>
            <p:nvPr/>
          </p:nvSpPr>
          <p:spPr>
            <a:xfrm>
              <a:off x="673239" y="546099"/>
              <a:ext cx="7772400" cy="0"/>
            </a:xfrm>
            <a:custGeom>
              <a:avLst/>
              <a:gdLst/>
              <a:ahLst/>
              <a:cxnLst/>
              <a:rect l="l" t="t" r="r" b="b"/>
              <a:pathLst>
                <a:path w="7772400">
                  <a:moveTo>
                    <a:pt x="0" y="0"/>
                  </a:moveTo>
                  <a:lnTo>
                    <a:pt x="7772387" y="0"/>
                  </a:lnTo>
                </a:path>
              </a:pathLst>
            </a:custGeom>
            <a:ln w="28194">
              <a:solidFill>
                <a:srgbClr val="FF0000"/>
              </a:solidFill>
            </a:ln>
          </p:spPr>
          <p:txBody>
            <a:bodyPr wrap="square" lIns="0" tIns="0" rIns="0" bIns="0" rtlCol="0"/>
            <a:lstStyle/>
            <a:p>
              <a:endParaRPr/>
            </a:p>
          </p:txBody>
        </p:sp>
        <p:sp>
          <p:nvSpPr>
            <p:cNvPr id="6" name="object 6"/>
            <p:cNvSpPr/>
            <p:nvPr/>
          </p:nvSpPr>
          <p:spPr>
            <a:xfrm>
              <a:off x="673239" y="607821"/>
              <a:ext cx="7772400" cy="0"/>
            </a:xfrm>
            <a:custGeom>
              <a:avLst/>
              <a:gdLst/>
              <a:ahLst/>
              <a:cxnLst/>
              <a:rect l="l" t="t" r="r" b="b"/>
              <a:pathLst>
                <a:path w="7772400">
                  <a:moveTo>
                    <a:pt x="0" y="0"/>
                  </a:moveTo>
                  <a:lnTo>
                    <a:pt x="7772387" y="0"/>
                  </a:lnTo>
                </a:path>
              </a:pathLst>
            </a:custGeom>
            <a:ln w="28194">
              <a:solidFill>
                <a:srgbClr val="3333CC"/>
              </a:solidFill>
            </a:ln>
          </p:spPr>
          <p:txBody>
            <a:bodyPr wrap="square" lIns="0" tIns="0" rIns="0" bIns="0" rtlCol="0"/>
            <a:lstStyle/>
            <a:p>
              <a:endParaRPr/>
            </a:p>
          </p:txBody>
        </p:sp>
      </p:grpSp>
      <p:pic>
        <p:nvPicPr>
          <p:cNvPr id="7" name="object 7"/>
          <p:cNvPicPr/>
          <p:nvPr/>
        </p:nvPicPr>
        <p:blipFill>
          <a:blip r:embed="rId2" cstate="print"/>
          <a:stretch>
            <a:fillRect/>
          </a:stretch>
        </p:blipFill>
        <p:spPr>
          <a:xfrm>
            <a:off x="0" y="0"/>
            <a:ext cx="116387" cy="108553"/>
          </a:xfrm>
          <a:prstGeom prst="rect">
            <a:avLst/>
          </a:prstGeom>
        </p:spPr>
      </p:pic>
      <p:sp>
        <p:nvSpPr>
          <p:cNvPr id="8" name="object 8"/>
          <p:cNvSpPr txBox="1">
            <a:spLocks noGrp="1"/>
          </p:cNvSpPr>
          <p:nvPr>
            <p:ph type="title"/>
          </p:nvPr>
        </p:nvSpPr>
        <p:spPr>
          <a:xfrm>
            <a:off x="385763" y="767023"/>
            <a:ext cx="6827435" cy="1120870"/>
          </a:xfrm>
          <a:prstGeom prst="rect">
            <a:avLst/>
          </a:prstGeom>
        </p:spPr>
        <p:txBody>
          <a:bodyPr vert="horz" wrap="square" lIns="0" tIns="12749" rIns="0" bIns="0" rtlCol="0">
            <a:spAutoFit/>
          </a:bodyPr>
          <a:lstStyle/>
          <a:p>
            <a:pPr marL="12749" marR="5100">
              <a:spcBef>
                <a:spcPts val="100"/>
              </a:spcBef>
            </a:pPr>
            <a:r>
              <a:rPr spc="-5" dirty="0"/>
              <a:t>Scientific Application of </a:t>
            </a:r>
            <a:r>
              <a:rPr spc="-10" dirty="0"/>
              <a:t>Machine </a:t>
            </a:r>
            <a:r>
              <a:rPr spc="-994" dirty="0"/>
              <a:t> </a:t>
            </a:r>
            <a:r>
              <a:rPr spc="-10" dirty="0"/>
              <a:t>Learning</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a:pPr/>
              <a:t>5</a:t>
            </a:fld>
            <a:endParaRPr/>
          </a:p>
        </p:txBody>
      </p:sp>
      <p:sp>
        <p:nvSpPr>
          <p:cNvPr id="9" name="object 9"/>
          <p:cNvSpPr txBox="1"/>
          <p:nvPr/>
        </p:nvSpPr>
        <p:spPr>
          <a:xfrm>
            <a:off x="396459" y="1955488"/>
            <a:ext cx="7596652" cy="3842778"/>
          </a:xfrm>
          <a:prstGeom prst="rect">
            <a:avLst/>
          </a:prstGeom>
        </p:spPr>
        <p:txBody>
          <a:bodyPr vert="horz" wrap="square" lIns="0" tIns="12111" rIns="0" bIns="0" rtlCol="0">
            <a:spAutoFit/>
          </a:bodyPr>
          <a:lstStyle/>
          <a:p>
            <a:pPr marL="356946" marR="470403" indent="-344197">
              <a:spcBef>
                <a:spcPts val="95"/>
              </a:spcBef>
              <a:buClr>
                <a:srgbClr val="CCFF33"/>
              </a:buClr>
              <a:buSzPct val="68750"/>
              <a:buFont typeface="Wingdings"/>
              <a:buChar char=""/>
              <a:tabLst>
                <a:tab pos="356308" algn="l"/>
                <a:tab pos="356946" algn="l"/>
              </a:tabLst>
            </a:pPr>
            <a:r>
              <a:rPr sz="3200" spc="-10" dirty="0">
                <a:solidFill>
                  <a:srgbClr val="FFFFCC"/>
                </a:solidFill>
                <a:latin typeface="Arial MT"/>
                <a:cs typeface="Arial MT"/>
              </a:rPr>
              <a:t>Learning</a:t>
            </a:r>
            <a:r>
              <a:rPr sz="3200" dirty="0">
                <a:solidFill>
                  <a:srgbClr val="FFFFCC"/>
                </a:solidFill>
                <a:latin typeface="Arial MT"/>
                <a:cs typeface="Arial MT"/>
              </a:rPr>
              <a:t> </a:t>
            </a:r>
            <a:r>
              <a:rPr sz="3200" spc="-5" dirty="0">
                <a:solidFill>
                  <a:srgbClr val="FFFFCC"/>
                </a:solidFill>
                <a:latin typeface="Arial MT"/>
                <a:cs typeface="Arial MT"/>
              </a:rPr>
              <a:t>to</a:t>
            </a:r>
            <a:r>
              <a:rPr sz="3200" spc="5" dirty="0">
                <a:solidFill>
                  <a:srgbClr val="FFFFCC"/>
                </a:solidFill>
                <a:latin typeface="Arial MT"/>
                <a:cs typeface="Arial MT"/>
              </a:rPr>
              <a:t> </a:t>
            </a:r>
            <a:r>
              <a:rPr sz="3200" spc="-10" dirty="0">
                <a:solidFill>
                  <a:srgbClr val="FFFFCC"/>
                </a:solidFill>
                <a:latin typeface="Arial MT"/>
                <a:cs typeface="Arial MT"/>
              </a:rPr>
              <a:t>classify</a:t>
            </a:r>
            <a:r>
              <a:rPr sz="3200" spc="5" dirty="0">
                <a:solidFill>
                  <a:srgbClr val="FFFFCC"/>
                </a:solidFill>
                <a:latin typeface="Arial MT"/>
                <a:cs typeface="Arial MT"/>
              </a:rPr>
              <a:t> </a:t>
            </a:r>
            <a:r>
              <a:rPr sz="3200" spc="-10" dirty="0">
                <a:solidFill>
                  <a:srgbClr val="FFFFCC"/>
                </a:solidFill>
                <a:latin typeface="Arial MT"/>
                <a:cs typeface="Arial MT"/>
              </a:rPr>
              <a:t>new</a:t>
            </a:r>
            <a:r>
              <a:rPr sz="3200" dirty="0">
                <a:solidFill>
                  <a:srgbClr val="FFFFCC"/>
                </a:solidFill>
                <a:latin typeface="Arial MT"/>
                <a:cs typeface="Arial MT"/>
              </a:rPr>
              <a:t> </a:t>
            </a:r>
            <a:r>
              <a:rPr sz="3200" spc="-10" dirty="0">
                <a:solidFill>
                  <a:srgbClr val="FFFFCC"/>
                </a:solidFill>
                <a:latin typeface="Arial MT"/>
                <a:cs typeface="Arial MT"/>
              </a:rPr>
              <a:t>astronomical </a:t>
            </a:r>
            <a:r>
              <a:rPr sz="3200" spc="-877" dirty="0">
                <a:solidFill>
                  <a:srgbClr val="FFFFCC"/>
                </a:solidFill>
                <a:latin typeface="Arial MT"/>
                <a:cs typeface="Arial MT"/>
              </a:rPr>
              <a:t> </a:t>
            </a:r>
            <a:r>
              <a:rPr sz="3200" spc="-10" dirty="0">
                <a:solidFill>
                  <a:srgbClr val="FFFFCC"/>
                </a:solidFill>
                <a:latin typeface="Arial MT"/>
                <a:cs typeface="Arial MT"/>
              </a:rPr>
              <a:t>structures</a:t>
            </a:r>
            <a:endParaRPr sz="3200">
              <a:latin typeface="Arial MT"/>
              <a:cs typeface="Arial MT"/>
            </a:endParaRPr>
          </a:p>
          <a:p>
            <a:pPr marL="757872" marR="874516" lvl="1" indent="-286831">
              <a:spcBef>
                <a:spcPts val="688"/>
              </a:spcBef>
              <a:buClr>
                <a:srgbClr val="CC9A00"/>
              </a:buClr>
              <a:buSzPct val="64285"/>
              <a:buFont typeface="Wingdings"/>
              <a:buChar char=""/>
              <a:tabLst>
                <a:tab pos="758510" algn="l"/>
              </a:tabLst>
            </a:pPr>
            <a:r>
              <a:rPr sz="2800" dirty="0">
                <a:solidFill>
                  <a:srgbClr val="FFFFCC"/>
                </a:solidFill>
                <a:latin typeface="Arial MT"/>
                <a:cs typeface="Arial MT"/>
              </a:rPr>
              <a:t>Very</a:t>
            </a:r>
            <a:r>
              <a:rPr sz="2800" spc="-20" dirty="0">
                <a:solidFill>
                  <a:srgbClr val="FFFFCC"/>
                </a:solidFill>
                <a:latin typeface="Arial MT"/>
                <a:cs typeface="Arial MT"/>
              </a:rPr>
              <a:t> </a:t>
            </a:r>
            <a:r>
              <a:rPr sz="2800" dirty="0">
                <a:solidFill>
                  <a:srgbClr val="FFFFCC"/>
                </a:solidFill>
                <a:latin typeface="Arial MT"/>
                <a:cs typeface="Arial MT"/>
              </a:rPr>
              <a:t>large</a:t>
            </a:r>
            <a:r>
              <a:rPr sz="2800" spc="-15" dirty="0">
                <a:solidFill>
                  <a:srgbClr val="FFFFCC"/>
                </a:solidFill>
                <a:latin typeface="Arial MT"/>
                <a:cs typeface="Arial MT"/>
              </a:rPr>
              <a:t> </a:t>
            </a:r>
            <a:r>
              <a:rPr sz="2800" dirty="0">
                <a:solidFill>
                  <a:srgbClr val="FFFFCC"/>
                </a:solidFill>
                <a:latin typeface="Arial MT"/>
                <a:cs typeface="Arial MT"/>
              </a:rPr>
              <a:t>databases</a:t>
            </a:r>
            <a:r>
              <a:rPr sz="2800" spc="-15" dirty="0">
                <a:solidFill>
                  <a:srgbClr val="FFFFCC"/>
                </a:solidFill>
                <a:latin typeface="Arial MT"/>
                <a:cs typeface="Arial MT"/>
              </a:rPr>
              <a:t> </a:t>
            </a:r>
            <a:r>
              <a:rPr sz="2800" dirty="0">
                <a:solidFill>
                  <a:srgbClr val="FFFFCC"/>
                </a:solidFill>
                <a:latin typeface="Arial MT"/>
                <a:cs typeface="Arial MT"/>
              </a:rPr>
              <a:t>to</a:t>
            </a:r>
            <a:r>
              <a:rPr sz="2800" spc="-15" dirty="0">
                <a:solidFill>
                  <a:srgbClr val="FFFFCC"/>
                </a:solidFill>
                <a:latin typeface="Arial MT"/>
                <a:cs typeface="Arial MT"/>
              </a:rPr>
              <a:t> </a:t>
            </a:r>
            <a:r>
              <a:rPr sz="2800" dirty="0">
                <a:solidFill>
                  <a:srgbClr val="FFFFCC"/>
                </a:solidFill>
                <a:latin typeface="Arial MT"/>
                <a:cs typeface="Arial MT"/>
              </a:rPr>
              <a:t>learn</a:t>
            </a:r>
            <a:r>
              <a:rPr sz="2800" spc="-15" dirty="0">
                <a:solidFill>
                  <a:srgbClr val="FFFFCC"/>
                </a:solidFill>
                <a:latin typeface="Arial MT"/>
                <a:cs typeface="Arial MT"/>
              </a:rPr>
              <a:t> </a:t>
            </a:r>
            <a:r>
              <a:rPr sz="2800" dirty="0">
                <a:solidFill>
                  <a:srgbClr val="FFFFCC"/>
                </a:solidFill>
                <a:latin typeface="Arial MT"/>
                <a:cs typeface="Arial MT"/>
              </a:rPr>
              <a:t>general </a:t>
            </a:r>
            <a:r>
              <a:rPr sz="2800" spc="-763" dirty="0">
                <a:solidFill>
                  <a:srgbClr val="FFFFCC"/>
                </a:solidFill>
                <a:latin typeface="Arial MT"/>
                <a:cs typeface="Arial MT"/>
              </a:rPr>
              <a:t> </a:t>
            </a:r>
            <a:r>
              <a:rPr sz="2800" dirty="0">
                <a:solidFill>
                  <a:srgbClr val="FFFFCC"/>
                </a:solidFill>
                <a:latin typeface="Arial MT"/>
                <a:cs typeface="Arial MT"/>
              </a:rPr>
              <a:t>regularities</a:t>
            </a:r>
            <a:r>
              <a:rPr sz="2800" spc="-5" dirty="0">
                <a:solidFill>
                  <a:srgbClr val="FFFFCC"/>
                </a:solidFill>
                <a:latin typeface="Arial MT"/>
                <a:cs typeface="Arial MT"/>
              </a:rPr>
              <a:t> </a:t>
            </a:r>
            <a:r>
              <a:rPr sz="2800" dirty="0">
                <a:solidFill>
                  <a:srgbClr val="FFFFCC"/>
                </a:solidFill>
                <a:latin typeface="Arial MT"/>
                <a:cs typeface="Arial MT"/>
              </a:rPr>
              <a:t>implicit</a:t>
            </a:r>
            <a:r>
              <a:rPr sz="2800" spc="-5" dirty="0">
                <a:solidFill>
                  <a:srgbClr val="FFFFCC"/>
                </a:solidFill>
                <a:latin typeface="Arial MT"/>
                <a:cs typeface="Arial MT"/>
              </a:rPr>
              <a:t> </a:t>
            </a:r>
            <a:r>
              <a:rPr sz="2800" dirty="0">
                <a:solidFill>
                  <a:srgbClr val="FFFFCC"/>
                </a:solidFill>
                <a:latin typeface="Arial MT"/>
                <a:cs typeface="Arial MT"/>
              </a:rPr>
              <a:t>in</a:t>
            </a:r>
            <a:r>
              <a:rPr sz="2800" spc="-5" dirty="0">
                <a:solidFill>
                  <a:srgbClr val="FFFFCC"/>
                </a:solidFill>
                <a:latin typeface="Arial MT"/>
                <a:cs typeface="Arial MT"/>
              </a:rPr>
              <a:t> </a:t>
            </a:r>
            <a:r>
              <a:rPr sz="2800" dirty="0">
                <a:solidFill>
                  <a:srgbClr val="FFFFCC"/>
                </a:solidFill>
                <a:latin typeface="Arial MT"/>
                <a:cs typeface="Arial MT"/>
              </a:rPr>
              <a:t>the</a:t>
            </a:r>
            <a:r>
              <a:rPr sz="2800" spc="-5" dirty="0">
                <a:solidFill>
                  <a:srgbClr val="FFFFCC"/>
                </a:solidFill>
                <a:latin typeface="Arial MT"/>
                <a:cs typeface="Arial MT"/>
              </a:rPr>
              <a:t> </a:t>
            </a:r>
            <a:r>
              <a:rPr sz="2800" dirty="0">
                <a:solidFill>
                  <a:srgbClr val="FFFFCC"/>
                </a:solidFill>
                <a:latin typeface="Arial MT"/>
                <a:cs typeface="Arial MT"/>
              </a:rPr>
              <a:t>data</a:t>
            </a:r>
            <a:endParaRPr sz="2800">
              <a:latin typeface="Arial MT"/>
              <a:cs typeface="Arial MT"/>
            </a:endParaRPr>
          </a:p>
          <a:p>
            <a:pPr marL="758510" lvl="1" indent="-287469">
              <a:spcBef>
                <a:spcPts val="683"/>
              </a:spcBef>
              <a:buClr>
                <a:srgbClr val="CC9A00"/>
              </a:buClr>
              <a:buSzPct val="64285"/>
              <a:buFont typeface="Wingdings"/>
              <a:buChar char=""/>
              <a:tabLst>
                <a:tab pos="758510" algn="l"/>
              </a:tabLst>
            </a:pPr>
            <a:r>
              <a:rPr sz="2800" dirty="0">
                <a:solidFill>
                  <a:srgbClr val="FFFFCC"/>
                </a:solidFill>
                <a:latin typeface="Arial MT"/>
                <a:cs typeface="Arial MT"/>
              </a:rPr>
              <a:t>Classify</a:t>
            </a:r>
            <a:r>
              <a:rPr sz="2800" spc="-20" dirty="0">
                <a:solidFill>
                  <a:srgbClr val="FFFFCC"/>
                </a:solidFill>
                <a:latin typeface="Arial MT"/>
                <a:cs typeface="Arial MT"/>
              </a:rPr>
              <a:t> </a:t>
            </a:r>
            <a:r>
              <a:rPr sz="2800" dirty="0">
                <a:solidFill>
                  <a:srgbClr val="FFFFCC"/>
                </a:solidFill>
                <a:latin typeface="Arial MT"/>
                <a:cs typeface="Arial MT"/>
              </a:rPr>
              <a:t>celestial</a:t>
            </a:r>
            <a:r>
              <a:rPr sz="2800" spc="-20" dirty="0">
                <a:solidFill>
                  <a:srgbClr val="FFFFCC"/>
                </a:solidFill>
                <a:latin typeface="Arial MT"/>
                <a:cs typeface="Arial MT"/>
              </a:rPr>
              <a:t> </a:t>
            </a:r>
            <a:r>
              <a:rPr sz="2800" dirty="0">
                <a:solidFill>
                  <a:srgbClr val="FFFFCC"/>
                </a:solidFill>
                <a:latin typeface="Arial MT"/>
                <a:cs typeface="Arial MT"/>
              </a:rPr>
              <a:t>objects</a:t>
            </a:r>
            <a:r>
              <a:rPr sz="2800" spc="-20" dirty="0">
                <a:solidFill>
                  <a:srgbClr val="FFFFCC"/>
                </a:solidFill>
                <a:latin typeface="Arial MT"/>
                <a:cs typeface="Arial MT"/>
              </a:rPr>
              <a:t> </a:t>
            </a:r>
            <a:r>
              <a:rPr sz="2800" dirty="0">
                <a:solidFill>
                  <a:srgbClr val="FFFFCC"/>
                </a:solidFill>
                <a:latin typeface="Arial MT"/>
                <a:cs typeface="Arial MT"/>
              </a:rPr>
              <a:t>from</a:t>
            </a:r>
            <a:r>
              <a:rPr sz="2800" spc="-20" dirty="0">
                <a:solidFill>
                  <a:srgbClr val="FFFFCC"/>
                </a:solidFill>
                <a:latin typeface="Arial MT"/>
                <a:cs typeface="Arial MT"/>
              </a:rPr>
              <a:t> </a:t>
            </a:r>
            <a:r>
              <a:rPr sz="2800" dirty="0">
                <a:solidFill>
                  <a:srgbClr val="FFFFCC"/>
                </a:solidFill>
                <a:latin typeface="Arial MT"/>
                <a:cs typeface="Arial MT"/>
              </a:rPr>
              <a:t>image</a:t>
            </a:r>
            <a:r>
              <a:rPr sz="2800" spc="-20" dirty="0">
                <a:solidFill>
                  <a:srgbClr val="FFFFCC"/>
                </a:solidFill>
                <a:latin typeface="Arial MT"/>
                <a:cs typeface="Arial MT"/>
              </a:rPr>
              <a:t> </a:t>
            </a:r>
            <a:r>
              <a:rPr sz="2800" dirty="0">
                <a:solidFill>
                  <a:srgbClr val="FFFFCC"/>
                </a:solidFill>
                <a:latin typeface="Arial MT"/>
                <a:cs typeface="Arial MT"/>
              </a:rPr>
              <a:t>data</a:t>
            </a:r>
            <a:endParaRPr sz="2800">
              <a:latin typeface="Arial MT"/>
              <a:cs typeface="Arial MT"/>
            </a:endParaRPr>
          </a:p>
          <a:p>
            <a:pPr marL="757872" marR="5100" lvl="1" indent="-286831">
              <a:spcBef>
                <a:spcPts val="683"/>
              </a:spcBef>
              <a:buClr>
                <a:srgbClr val="CC9A00"/>
              </a:buClr>
              <a:buSzPct val="64285"/>
              <a:buFont typeface="Wingdings"/>
              <a:buChar char=""/>
              <a:tabLst>
                <a:tab pos="758510" algn="l"/>
              </a:tabLst>
            </a:pPr>
            <a:r>
              <a:rPr sz="2800" dirty="0">
                <a:solidFill>
                  <a:srgbClr val="FFFFCC"/>
                </a:solidFill>
                <a:latin typeface="Arial MT"/>
                <a:cs typeface="Arial MT"/>
              </a:rPr>
              <a:t>Decision tree algorithms are now used by </a:t>
            </a:r>
            <a:r>
              <a:rPr sz="2800" spc="5" dirty="0">
                <a:solidFill>
                  <a:srgbClr val="FFFFCC"/>
                </a:solidFill>
                <a:latin typeface="Arial MT"/>
                <a:cs typeface="Arial MT"/>
              </a:rPr>
              <a:t> </a:t>
            </a:r>
            <a:r>
              <a:rPr sz="2800" spc="-5" dirty="0">
                <a:solidFill>
                  <a:srgbClr val="FFFFCC"/>
                </a:solidFill>
                <a:latin typeface="Arial MT"/>
                <a:cs typeface="Arial MT"/>
              </a:rPr>
              <a:t>NASA to classify all objects in sky survey </a:t>
            </a:r>
            <a:r>
              <a:rPr sz="2800" dirty="0">
                <a:solidFill>
                  <a:srgbClr val="FFFFCC"/>
                </a:solidFill>
                <a:latin typeface="Arial MT"/>
                <a:cs typeface="Arial MT"/>
              </a:rPr>
              <a:t> which</a:t>
            </a:r>
            <a:r>
              <a:rPr sz="2800" spc="-15" dirty="0">
                <a:solidFill>
                  <a:srgbClr val="FFFFCC"/>
                </a:solidFill>
                <a:latin typeface="Arial MT"/>
                <a:cs typeface="Arial MT"/>
              </a:rPr>
              <a:t> </a:t>
            </a:r>
            <a:r>
              <a:rPr sz="2800" dirty="0">
                <a:solidFill>
                  <a:srgbClr val="FFFFCC"/>
                </a:solidFill>
                <a:latin typeface="Arial MT"/>
                <a:cs typeface="Arial MT"/>
              </a:rPr>
              <a:t>consists</a:t>
            </a:r>
            <a:r>
              <a:rPr sz="2800" spc="-10" dirty="0">
                <a:solidFill>
                  <a:srgbClr val="FFFFCC"/>
                </a:solidFill>
                <a:latin typeface="Arial MT"/>
                <a:cs typeface="Arial MT"/>
              </a:rPr>
              <a:t> </a:t>
            </a:r>
            <a:r>
              <a:rPr sz="2800" dirty="0">
                <a:solidFill>
                  <a:srgbClr val="FFFFCC"/>
                </a:solidFill>
                <a:latin typeface="Arial MT"/>
                <a:cs typeface="Arial MT"/>
              </a:rPr>
              <a:t>of</a:t>
            </a:r>
            <a:r>
              <a:rPr sz="2800" spc="-10" dirty="0">
                <a:solidFill>
                  <a:srgbClr val="FFFFCC"/>
                </a:solidFill>
                <a:latin typeface="Arial MT"/>
                <a:cs typeface="Arial MT"/>
              </a:rPr>
              <a:t> </a:t>
            </a:r>
            <a:r>
              <a:rPr sz="2800" dirty="0">
                <a:solidFill>
                  <a:srgbClr val="FFFFCC"/>
                </a:solidFill>
                <a:latin typeface="Arial MT"/>
                <a:cs typeface="Arial MT"/>
              </a:rPr>
              <a:t>3</a:t>
            </a:r>
            <a:r>
              <a:rPr sz="2800" spc="-10" dirty="0">
                <a:solidFill>
                  <a:srgbClr val="FFFFCC"/>
                </a:solidFill>
                <a:latin typeface="Arial MT"/>
                <a:cs typeface="Arial MT"/>
              </a:rPr>
              <a:t> </a:t>
            </a:r>
            <a:r>
              <a:rPr sz="2800" dirty="0">
                <a:solidFill>
                  <a:srgbClr val="FFFFCC"/>
                </a:solidFill>
                <a:latin typeface="Arial MT"/>
                <a:cs typeface="Arial MT"/>
              </a:rPr>
              <a:t>terabytes</a:t>
            </a:r>
            <a:r>
              <a:rPr sz="2800" spc="-10" dirty="0">
                <a:solidFill>
                  <a:srgbClr val="FFFFCC"/>
                </a:solidFill>
                <a:latin typeface="Arial MT"/>
                <a:cs typeface="Arial MT"/>
              </a:rPr>
              <a:t> </a:t>
            </a:r>
            <a:r>
              <a:rPr sz="2800" dirty="0">
                <a:solidFill>
                  <a:srgbClr val="FFFFCC"/>
                </a:solidFill>
                <a:latin typeface="Arial MT"/>
                <a:cs typeface="Arial MT"/>
              </a:rPr>
              <a:t>of</a:t>
            </a:r>
            <a:r>
              <a:rPr sz="2800" spc="-10" dirty="0">
                <a:solidFill>
                  <a:srgbClr val="FFFFCC"/>
                </a:solidFill>
                <a:latin typeface="Arial MT"/>
                <a:cs typeface="Arial MT"/>
              </a:rPr>
              <a:t> </a:t>
            </a:r>
            <a:r>
              <a:rPr sz="2800" dirty="0">
                <a:solidFill>
                  <a:srgbClr val="FFFFCC"/>
                </a:solidFill>
                <a:latin typeface="Arial MT"/>
                <a:cs typeface="Arial MT"/>
              </a:rPr>
              <a:t>image</a:t>
            </a:r>
            <a:r>
              <a:rPr sz="2800" spc="-10" dirty="0">
                <a:solidFill>
                  <a:srgbClr val="FFFFCC"/>
                </a:solidFill>
                <a:latin typeface="Arial MT"/>
                <a:cs typeface="Arial MT"/>
              </a:rPr>
              <a:t> </a:t>
            </a:r>
            <a:r>
              <a:rPr sz="2800" dirty="0">
                <a:solidFill>
                  <a:srgbClr val="FFFFCC"/>
                </a:solidFill>
                <a:latin typeface="Arial MT"/>
                <a:cs typeface="Arial MT"/>
              </a:rPr>
              <a:t>data</a:t>
            </a:r>
            <a:endParaRPr sz="2800">
              <a:latin typeface="Arial MT"/>
              <a:cs typeface="Arial M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2971" y="160916"/>
            <a:ext cx="1234058" cy="197540"/>
          </a:xfrm>
          <a:prstGeom prst="rect">
            <a:avLst/>
          </a:prstGeom>
        </p:spPr>
        <p:txBody>
          <a:bodyPr vert="horz" wrap="square" lIns="0" tIns="12748" rIns="0" bIns="0" rtlCol="0">
            <a:spAutoFit/>
          </a:bodyPr>
          <a:lstStyle/>
          <a:p>
            <a:pPr marL="12748">
              <a:spcBef>
                <a:spcPts val="100"/>
              </a:spcBef>
            </a:pPr>
            <a:r>
              <a:rPr sz="1200" i="1" spc="-5" dirty="0">
                <a:solidFill>
                  <a:srgbClr val="FFFFCC"/>
                </a:solidFill>
                <a:latin typeface="Arial"/>
                <a:cs typeface="Arial"/>
              </a:rPr>
              <a:t>Machine</a:t>
            </a:r>
            <a:r>
              <a:rPr sz="1200" i="1" spc="-50" dirty="0">
                <a:solidFill>
                  <a:srgbClr val="FFFFCC"/>
                </a:solidFill>
                <a:latin typeface="Arial"/>
                <a:cs typeface="Arial"/>
              </a:rPr>
              <a:t> </a:t>
            </a:r>
            <a:r>
              <a:rPr sz="1200" i="1" spc="-10" dirty="0">
                <a:solidFill>
                  <a:srgbClr val="FFFFCC"/>
                </a:solidFill>
                <a:latin typeface="Arial"/>
                <a:cs typeface="Arial"/>
              </a:rPr>
              <a:t>Learning</a:t>
            </a:r>
            <a:endParaRPr sz="1200">
              <a:latin typeface="Arial"/>
              <a:cs typeface="Arial"/>
            </a:endParaRPr>
          </a:p>
        </p:txBody>
      </p:sp>
      <p:sp>
        <p:nvSpPr>
          <p:cNvPr id="3" name="object 3"/>
          <p:cNvSpPr txBox="1"/>
          <p:nvPr/>
        </p:nvSpPr>
        <p:spPr>
          <a:xfrm>
            <a:off x="6991602" y="160916"/>
            <a:ext cx="1540981" cy="197540"/>
          </a:xfrm>
          <a:prstGeom prst="rect">
            <a:avLst/>
          </a:prstGeom>
        </p:spPr>
        <p:txBody>
          <a:bodyPr vert="horz" wrap="square" lIns="0" tIns="12748" rIns="0" bIns="0" rtlCol="0">
            <a:spAutoFit/>
          </a:bodyPr>
          <a:lstStyle/>
          <a:p>
            <a:pPr marL="12748">
              <a:spcBef>
                <a:spcPts val="100"/>
              </a:spcBef>
            </a:pPr>
            <a:r>
              <a:rPr sz="1200" spc="-5" dirty="0">
                <a:solidFill>
                  <a:srgbClr val="FFFFCC"/>
                </a:solidFill>
                <a:latin typeface="Arial MT"/>
                <a:cs typeface="Arial MT"/>
              </a:rPr>
              <a:t>CSE</a:t>
            </a:r>
            <a:r>
              <a:rPr sz="1200" spc="-25" dirty="0">
                <a:solidFill>
                  <a:srgbClr val="FFFFCC"/>
                </a:solidFill>
                <a:latin typeface="Arial MT"/>
                <a:cs typeface="Arial MT"/>
              </a:rPr>
              <a:t> </a:t>
            </a:r>
            <a:r>
              <a:rPr sz="1200" spc="-5" dirty="0">
                <a:solidFill>
                  <a:srgbClr val="FFFFCC"/>
                </a:solidFill>
                <a:latin typeface="Arial MT"/>
                <a:cs typeface="Arial MT"/>
              </a:rPr>
              <a:t>574,</a:t>
            </a:r>
            <a:r>
              <a:rPr sz="1200" spc="-20" dirty="0">
                <a:solidFill>
                  <a:srgbClr val="FFFFCC"/>
                </a:solidFill>
                <a:latin typeface="Arial MT"/>
                <a:cs typeface="Arial MT"/>
              </a:rPr>
              <a:t> </a:t>
            </a:r>
            <a:r>
              <a:rPr sz="1200" spc="-5" dirty="0">
                <a:solidFill>
                  <a:srgbClr val="FFFFCC"/>
                </a:solidFill>
                <a:latin typeface="Arial MT"/>
                <a:cs typeface="Arial MT"/>
              </a:rPr>
              <a:t>Spring</a:t>
            </a:r>
            <a:r>
              <a:rPr sz="1200" spc="-20" dirty="0">
                <a:solidFill>
                  <a:srgbClr val="FFFFCC"/>
                </a:solidFill>
                <a:latin typeface="Arial MT"/>
                <a:cs typeface="Arial MT"/>
              </a:rPr>
              <a:t> </a:t>
            </a:r>
            <a:r>
              <a:rPr sz="1200" spc="-10" dirty="0">
                <a:solidFill>
                  <a:srgbClr val="FFFFCC"/>
                </a:solidFill>
                <a:latin typeface="Arial MT"/>
                <a:cs typeface="Arial MT"/>
              </a:rPr>
              <a:t>2004</a:t>
            </a:r>
            <a:endParaRPr sz="1200">
              <a:latin typeface="Arial MT"/>
              <a:cs typeface="Arial MT"/>
            </a:endParaRPr>
          </a:p>
        </p:txBody>
      </p:sp>
      <p:grpSp>
        <p:nvGrpSpPr>
          <p:cNvPr id="4" name="object 4"/>
          <p:cNvGrpSpPr/>
          <p:nvPr/>
        </p:nvGrpSpPr>
        <p:grpSpPr>
          <a:xfrm>
            <a:off x="675114" y="534974"/>
            <a:ext cx="7794050" cy="90674"/>
            <a:chOff x="673239" y="532002"/>
            <a:chExt cx="7772400" cy="90170"/>
          </a:xfrm>
        </p:grpSpPr>
        <p:sp>
          <p:nvSpPr>
            <p:cNvPr id="5" name="object 5"/>
            <p:cNvSpPr/>
            <p:nvPr/>
          </p:nvSpPr>
          <p:spPr>
            <a:xfrm>
              <a:off x="673239" y="546099"/>
              <a:ext cx="7772400" cy="0"/>
            </a:xfrm>
            <a:custGeom>
              <a:avLst/>
              <a:gdLst/>
              <a:ahLst/>
              <a:cxnLst/>
              <a:rect l="l" t="t" r="r" b="b"/>
              <a:pathLst>
                <a:path w="7772400">
                  <a:moveTo>
                    <a:pt x="0" y="0"/>
                  </a:moveTo>
                  <a:lnTo>
                    <a:pt x="7772387" y="0"/>
                  </a:lnTo>
                </a:path>
              </a:pathLst>
            </a:custGeom>
            <a:ln w="28194">
              <a:solidFill>
                <a:srgbClr val="FF0000"/>
              </a:solidFill>
            </a:ln>
          </p:spPr>
          <p:txBody>
            <a:bodyPr wrap="square" lIns="0" tIns="0" rIns="0" bIns="0" rtlCol="0"/>
            <a:lstStyle/>
            <a:p>
              <a:endParaRPr/>
            </a:p>
          </p:txBody>
        </p:sp>
        <p:sp>
          <p:nvSpPr>
            <p:cNvPr id="6" name="object 6"/>
            <p:cNvSpPr/>
            <p:nvPr/>
          </p:nvSpPr>
          <p:spPr>
            <a:xfrm>
              <a:off x="673239" y="607821"/>
              <a:ext cx="7772400" cy="0"/>
            </a:xfrm>
            <a:custGeom>
              <a:avLst/>
              <a:gdLst/>
              <a:ahLst/>
              <a:cxnLst/>
              <a:rect l="l" t="t" r="r" b="b"/>
              <a:pathLst>
                <a:path w="7772400">
                  <a:moveTo>
                    <a:pt x="0" y="0"/>
                  </a:moveTo>
                  <a:lnTo>
                    <a:pt x="7772387" y="0"/>
                  </a:lnTo>
                </a:path>
              </a:pathLst>
            </a:custGeom>
            <a:ln w="28194">
              <a:solidFill>
                <a:srgbClr val="3333CC"/>
              </a:solidFill>
            </a:ln>
          </p:spPr>
          <p:txBody>
            <a:bodyPr wrap="square" lIns="0" tIns="0" rIns="0" bIns="0" rtlCol="0"/>
            <a:lstStyle/>
            <a:p>
              <a:endParaRPr/>
            </a:p>
          </p:txBody>
        </p:sp>
      </p:grpSp>
      <p:pic>
        <p:nvPicPr>
          <p:cNvPr id="7" name="object 7"/>
          <p:cNvPicPr/>
          <p:nvPr/>
        </p:nvPicPr>
        <p:blipFill>
          <a:blip r:embed="rId2" cstate="print"/>
          <a:stretch>
            <a:fillRect/>
          </a:stretch>
        </p:blipFill>
        <p:spPr>
          <a:xfrm>
            <a:off x="0" y="0"/>
            <a:ext cx="116387" cy="108553"/>
          </a:xfrm>
          <a:prstGeom prst="rect">
            <a:avLst/>
          </a:prstGeom>
        </p:spPr>
      </p:pic>
      <p:sp>
        <p:nvSpPr>
          <p:cNvPr id="8" name="object 8"/>
          <p:cNvSpPr txBox="1">
            <a:spLocks noGrp="1"/>
          </p:cNvSpPr>
          <p:nvPr>
            <p:ph type="title"/>
          </p:nvPr>
        </p:nvSpPr>
        <p:spPr>
          <a:xfrm>
            <a:off x="385762" y="965486"/>
            <a:ext cx="6978986" cy="577247"/>
          </a:xfrm>
          <a:prstGeom prst="rect">
            <a:avLst/>
          </a:prstGeom>
        </p:spPr>
        <p:txBody>
          <a:bodyPr vert="horz" wrap="square" lIns="0" tIns="12748" rIns="0" bIns="0" rtlCol="0">
            <a:spAutoFit/>
          </a:bodyPr>
          <a:lstStyle/>
          <a:p>
            <a:pPr marL="12748">
              <a:spcBef>
                <a:spcPts val="100"/>
              </a:spcBef>
            </a:pPr>
            <a:r>
              <a:rPr dirty="0"/>
              <a:t>A</a:t>
            </a:r>
            <a:r>
              <a:rPr spc="-20" dirty="0"/>
              <a:t> </a:t>
            </a:r>
            <a:r>
              <a:rPr spc="-5" dirty="0"/>
              <a:t>Robot</a:t>
            </a:r>
            <a:r>
              <a:rPr spc="-20" dirty="0"/>
              <a:t> </a:t>
            </a:r>
            <a:r>
              <a:rPr spc="-5" dirty="0"/>
              <a:t>Driving</a:t>
            </a:r>
            <a:r>
              <a:rPr spc="-20" dirty="0"/>
              <a:t> </a:t>
            </a:r>
            <a:r>
              <a:rPr spc="-5" dirty="0"/>
              <a:t>Learning</a:t>
            </a:r>
            <a:r>
              <a:rPr spc="-20" dirty="0"/>
              <a:t> </a:t>
            </a:r>
            <a:r>
              <a:rPr spc="-10" dirty="0"/>
              <a:t>Problem</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a:pPr/>
              <a:t>6</a:t>
            </a:fld>
            <a:endParaRPr/>
          </a:p>
        </p:txBody>
      </p:sp>
      <p:sp>
        <p:nvSpPr>
          <p:cNvPr id="9" name="object 9"/>
          <p:cNvSpPr txBox="1"/>
          <p:nvPr/>
        </p:nvSpPr>
        <p:spPr>
          <a:xfrm>
            <a:off x="396459" y="1915643"/>
            <a:ext cx="7852633" cy="3864787"/>
          </a:xfrm>
          <a:prstGeom prst="rect">
            <a:avLst/>
          </a:prstGeom>
        </p:spPr>
        <p:txBody>
          <a:bodyPr vert="horz" wrap="square" lIns="0" tIns="68194" rIns="0" bIns="0" rtlCol="0">
            <a:spAutoFit/>
          </a:bodyPr>
          <a:lstStyle/>
          <a:p>
            <a:pPr marL="356905" marR="49711" indent="-344157">
              <a:lnSpc>
                <a:spcPts val="3461"/>
              </a:lnSpc>
              <a:spcBef>
                <a:spcPts val="537"/>
              </a:spcBef>
              <a:buClr>
                <a:srgbClr val="CCFF33"/>
              </a:buClr>
              <a:buSzPct val="68750"/>
              <a:buFont typeface="Wingdings"/>
              <a:buChar char=""/>
              <a:tabLst>
                <a:tab pos="356267" algn="l"/>
                <a:tab pos="356905" algn="l"/>
              </a:tabLst>
            </a:pPr>
            <a:r>
              <a:rPr sz="3200" b="1" spc="-10" dirty="0">
                <a:solidFill>
                  <a:srgbClr val="FFFFCC"/>
                </a:solidFill>
                <a:latin typeface="Arial"/>
                <a:cs typeface="Arial"/>
              </a:rPr>
              <a:t>Task</a:t>
            </a:r>
            <a:r>
              <a:rPr sz="3200" b="1" dirty="0">
                <a:solidFill>
                  <a:srgbClr val="FFFFCC"/>
                </a:solidFill>
                <a:latin typeface="Arial"/>
                <a:cs typeface="Arial"/>
              </a:rPr>
              <a:t> </a:t>
            </a:r>
            <a:r>
              <a:rPr sz="3200" b="1" i="1" spc="-5" dirty="0">
                <a:solidFill>
                  <a:srgbClr val="FFFFCC"/>
                </a:solidFill>
                <a:latin typeface="Arial"/>
                <a:cs typeface="Arial"/>
              </a:rPr>
              <a:t>T</a:t>
            </a:r>
            <a:r>
              <a:rPr sz="3200" b="1" spc="-5" dirty="0">
                <a:solidFill>
                  <a:srgbClr val="FFFFCC"/>
                </a:solidFill>
                <a:latin typeface="Arial"/>
                <a:cs typeface="Arial"/>
              </a:rPr>
              <a:t>: </a:t>
            </a:r>
            <a:r>
              <a:rPr sz="3200" spc="-10" dirty="0">
                <a:solidFill>
                  <a:srgbClr val="FFFFCC"/>
                </a:solidFill>
                <a:latin typeface="Arial MT"/>
                <a:cs typeface="Arial MT"/>
              </a:rPr>
              <a:t>driving</a:t>
            </a:r>
            <a:r>
              <a:rPr sz="3200" spc="5" dirty="0">
                <a:solidFill>
                  <a:srgbClr val="FFFFCC"/>
                </a:solidFill>
                <a:latin typeface="Arial MT"/>
                <a:cs typeface="Arial MT"/>
              </a:rPr>
              <a:t> </a:t>
            </a:r>
            <a:r>
              <a:rPr sz="3200" spc="-5" dirty="0">
                <a:solidFill>
                  <a:srgbClr val="FFFFCC"/>
                </a:solidFill>
                <a:latin typeface="Arial MT"/>
                <a:cs typeface="Arial MT"/>
              </a:rPr>
              <a:t>on</a:t>
            </a:r>
            <a:r>
              <a:rPr sz="3200" dirty="0">
                <a:solidFill>
                  <a:srgbClr val="FFFFCC"/>
                </a:solidFill>
                <a:latin typeface="Arial MT"/>
                <a:cs typeface="Arial MT"/>
              </a:rPr>
              <a:t> </a:t>
            </a:r>
            <a:r>
              <a:rPr sz="3200" spc="-10" dirty="0">
                <a:solidFill>
                  <a:srgbClr val="FFFFCC"/>
                </a:solidFill>
                <a:latin typeface="Arial MT"/>
                <a:cs typeface="Arial MT"/>
              </a:rPr>
              <a:t>public,</a:t>
            </a:r>
            <a:r>
              <a:rPr sz="3200" spc="5" dirty="0">
                <a:solidFill>
                  <a:srgbClr val="FFFFCC"/>
                </a:solidFill>
                <a:latin typeface="Arial MT"/>
                <a:cs typeface="Arial MT"/>
              </a:rPr>
              <a:t> </a:t>
            </a:r>
            <a:r>
              <a:rPr sz="3200" spc="-10" dirty="0">
                <a:solidFill>
                  <a:srgbClr val="FFFFCC"/>
                </a:solidFill>
                <a:latin typeface="Arial MT"/>
                <a:cs typeface="Arial MT"/>
              </a:rPr>
              <a:t>4-lane</a:t>
            </a:r>
            <a:r>
              <a:rPr sz="3200" dirty="0">
                <a:solidFill>
                  <a:srgbClr val="FFFFCC"/>
                </a:solidFill>
                <a:latin typeface="Arial MT"/>
                <a:cs typeface="Arial MT"/>
              </a:rPr>
              <a:t> </a:t>
            </a:r>
            <a:r>
              <a:rPr sz="3200" spc="-10" dirty="0">
                <a:solidFill>
                  <a:srgbClr val="FFFFCC"/>
                </a:solidFill>
                <a:latin typeface="Arial MT"/>
                <a:cs typeface="Arial MT"/>
              </a:rPr>
              <a:t>highway </a:t>
            </a:r>
            <a:r>
              <a:rPr sz="3200" spc="-872" dirty="0">
                <a:solidFill>
                  <a:srgbClr val="FFFFCC"/>
                </a:solidFill>
                <a:latin typeface="Arial MT"/>
                <a:cs typeface="Arial MT"/>
              </a:rPr>
              <a:t> </a:t>
            </a:r>
            <a:r>
              <a:rPr sz="3200" spc="-10" dirty="0">
                <a:solidFill>
                  <a:srgbClr val="FFFFCC"/>
                </a:solidFill>
                <a:latin typeface="Arial MT"/>
                <a:cs typeface="Arial MT"/>
              </a:rPr>
              <a:t>using vision</a:t>
            </a:r>
            <a:r>
              <a:rPr sz="3200" spc="-5" dirty="0">
                <a:solidFill>
                  <a:srgbClr val="FFFFCC"/>
                </a:solidFill>
                <a:latin typeface="Arial MT"/>
                <a:cs typeface="Arial MT"/>
              </a:rPr>
              <a:t> </a:t>
            </a:r>
            <a:r>
              <a:rPr sz="3200" spc="-10" dirty="0">
                <a:solidFill>
                  <a:srgbClr val="FFFFCC"/>
                </a:solidFill>
                <a:latin typeface="Arial MT"/>
                <a:cs typeface="Arial MT"/>
              </a:rPr>
              <a:t>sensors</a:t>
            </a:r>
            <a:endParaRPr sz="3200">
              <a:latin typeface="Arial MT"/>
              <a:cs typeface="Arial MT"/>
            </a:endParaRPr>
          </a:p>
          <a:p>
            <a:pPr marL="356905" marR="932412" indent="-344157">
              <a:lnSpc>
                <a:spcPts val="3461"/>
              </a:lnSpc>
              <a:spcBef>
                <a:spcPts val="768"/>
              </a:spcBef>
              <a:buClr>
                <a:srgbClr val="CCFF33"/>
              </a:buClr>
              <a:buSzPct val="68750"/>
              <a:buFont typeface="Wingdings"/>
              <a:buChar char=""/>
              <a:tabLst>
                <a:tab pos="356267" algn="l"/>
                <a:tab pos="356905" algn="l"/>
              </a:tabLst>
            </a:pPr>
            <a:r>
              <a:rPr sz="3200" b="1" spc="-10" dirty="0">
                <a:solidFill>
                  <a:srgbClr val="FFFFCC"/>
                </a:solidFill>
                <a:latin typeface="Arial"/>
                <a:cs typeface="Arial"/>
              </a:rPr>
              <a:t>Performance</a:t>
            </a:r>
            <a:r>
              <a:rPr sz="3200" b="1" spc="-5" dirty="0">
                <a:solidFill>
                  <a:srgbClr val="FFFFCC"/>
                </a:solidFill>
                <a:latin typeface="Arial"/>
                <a:cs typeface="Arial"/>
              </a:rPr>
              <a:t> </a:t>
            </a:r>
            <a:r>
              <a:rPr sz="3200" b="1" spc="-10" dirty="0">
                <a:solidFill>
                  <a:srgbClr val="FFFFCC"/>
                </a:solidFill>
                <a:latin typeface="Arial"/>
                <a:cs typeface="Arial"/>
              </a:rPr>
              <a:t>measure</a:t>
            </a:r>
            <a:r>
              <a:rPr sz="3200" b="1" spc="10" dirty="0">
                <a:solidFill>
                  <a:srgbClr val="FFFFCC"/>
                </a:solidFill>
                <a:latin typeface="Arial"/>
                <a:cs typeface="Arial"/>
              </a:rPr>
              <a:t> </a:t>
            </a:r>
            <a:r>
              <a:rPr sz="3200" b="1" i="1" dirty="0">
                <a:solidFill>
                  <a:srgbClr val="FFFFCC"/>
                </a:solidFill>
                <a:latin typeface="Arial"/>
                <a:cs typeface="Arial"/>
              </a:rPr>
              <a:t>P</a:t>
            </a:r>
            <a:r>
              <a:rPr sz="3200" b="1" dirty="0">
                <a:solidFill>
                  <a:srgbClr val="FFFFCC"/>
                </a:solidFill>
                <a:latin typeface="Arial"/>
                <a:cs typeface="Arial"/>
              </a:rPr>
              <a:t>:</a:t>
            </a:r>
            <a:r>
              <a:rPr sz="3200" b="1" spc="-5" dirty="0">
                <a:solidFill>
                  <a:srgbClr val="FFFFCC"/>
                </a:solidFill>
                <a:latin typeface="Arial"/>
                <a:cs typeface="Arial"/>
              </a:rPr>
              <a:t> </a:t>
            </a:r>
            <a:r>
              <a:rPr sz="3200" spc="-10" dirty="0">
                <a:solidFill>
                  <a:srgbClr val="FFFFCC"/>
                </a:solidFill>
                <a:latin typeface="Arial MT"/>
                <a:cs typeface="Arial MT"/>
              </a:rPr>
              <a:t>average </a:t>
            </a:r>
            <a:r>
              <a:rPr sz="3200" spc="-5" dirty="0">
                <a:solidFill>
                  <a:srgbClr val="FFFFCC"/>
                </a:solidFill>
                <a:latin typeface="Arial MT"/>
                <a:cs typeface="Arial MT"/>
              </a:rPr>
              <a:t> </a:t>
            </a:r>
            <a:r>
              <a:rPr sz="3200" spc="-10" dirty="0">
                <a:solidFill>
                  <a:srgbClr val="FFFFCC"/>
                </a:solidFill>
                <a:latin typeface="Arial MT"/>
                <a:cs typeface="Arial MT"/>
              </a:rPr>
              <a:t>distance</a:t>
            </a:r>
            <a:r>
              <a:rPr sz="3200" dirty="0">
                <a:solidFill>
                  <a:srgbClr val="FFFFCC"/>
                </a:solidFill>
                <a:latin typeface="Arial MT"/>
                <a:cs typeface="Arial MT"/>
              </a:rPr>
              <a:t> </a:t>
            </a:r>
            <a:r>
              <a:rPr sz="3200" spc="-10" dirty="0">
                <a:solidFill>
                  <a:srgbClr val="FFFFCC"/>
                </a:solidFill>
                <a:latin typeface="Arial MT"/>
                <a:cs typeface="Arial MT"/>
              </a:rPr>
              <a:t>traveled</a:t>
            </a:r>
            <a:r>
              <a:rPr sz="3200" dirty="0">
                <a:solidFill>
                  <a:srgbClr val="FFFFCC"/>
                </a:solidFill>
                <a:latin typeface="Arial MT"/>
                <a:cs typeface="Arial MT"/>
              </a:rPr>
              <a:t> </a:t>
            </a:r>
            <a:r>
              <a:rPr sz="3200" spc="-10" dirty="0">
                <a:solidFill>
                  <a:srgbClr val="FFFFCC"/>
                </a:solidFill>
                <a:latin typeface="Arial MT"/>
                <a:cs typeface="Arial MT"/>
              </a:rPr>
              <a:t>before</a:t>
            </a:r>
            <a:r>
              <a:rPr sz="3200" spc="5" dirty="0">
                <a:solidFill>
                  <a:srgbClr val="FFFFCC"/>
                </a:solidFill>
                <a:latin typeface="Arial MT"/>
                <a:cs typeface="Arial MT"/>
              </a:rPr>
              <a:t> </a:t>
            </a:r>
            <a:r>
              <a:rPr sz="3200" spc="-5" dirty="0">
                <a:solidFill>
                  <a:srgbClr val="FFFFCC"/>
                </a:solidFill>
                <a:latin typeface="Arial MT"/>
                <a:cs typeface="Arial MT"/>
              </a:rPr>
              <a:t>an</a:t>
            </a:r>
            <a:r>
              <a:rPr sz="3200" dirty="0">
                <a:solidFill>
                  <a:srgbClr val="FFFFCC"/>
                </a:solidFill>
                <a:latin typeface="Arial MT"/>
                <a:cs typeface="Arial MT"/>
              </a:rPr>
              <a:t> </a:t>
            </a:r>
            <a:r>
              <a:rPr sz="3200" spc="-10" dirty="0">
                <a:solidFill>
                  <a:srgbClr val="FFFFCC"/>
                </a:solidFill>
                <a:latin typeface="Arial MT"/>
                <a:cs typeface="Arial MT"/>
              </a:rPr>
              <a:t>error</a:t>
            </a:r>
            <a:r>
              <a:rPr sz="3200" spc="5" dirty="0">
                <a:solidFill>
                  <a:srgbClr val="FFFFCC"/>
                </a:solidFill>
                <a:latin typeface="Arial MT"/>
                <a:cs typeface="Arial MT"/>
              </a:rPr>
              <a:t> </a:t>
            </a:r>
            <a:r>
              <a:rPr sz="3200" spc="-10" dirty="0">
                <a:solidFill>
                  <a:srgbClr val="FFFFCC"/>
                </a:solidFill>
                <a:latin typeface="Arial MT"/>
                <a:cs typeface="Arial MT"/>
              </a:rPr>
              <a:t>(as </a:t>
            </a:r>
            <a:r>
              <a:rPr sz="3200" spc="-876" dirty="0">
                <a:solidFill>
                  <a:srgbClr val="FFFFCC"/>
                </a:solidFill>
                <a:latin typeface="Arial MT"/>
                <a:cs typeface="Arial MT"/>
              </a:rPr>
              <a:t> </a:t>
            </a:r>
            <a:r>
              <a:rPr sz="3200" spc="-10" dirty="0">
                <a:solidFill>
                  <a:srgbClr val="FFFFCC"/>
                </a:solidFill>
                <a:latin typeface="Arial MT"/>
                <a:cs typeface="Arial MT"/>
              </a:rPr>
              <a:t>judged </a:t>
            </a:r>
            <a:r>
              <a:rPr sz="3200" spc="-5" dirty="0">
                <a:solidFill>
                  <a:srgbClr val="FFFFCC"/>
                </a:solidFill>
                <a:latin typeface="Arial MT"/>
                <a:cs typeface="Arial MT"/>
              </a:rPr>
              <a:t>by </a:t>
            </a:r>
            <a:r>
              <a:rPr sz="3200" spc="-10" dirty="0">
                <a:solidFill>
                  <a:srgbClr val="FFFFCC"/>
                </a:solidFill>
                <a:latin typeface="Arial MT"/>
                <a:cs typeface="Arial MT"/>
              </a:rPr>
              <a:t>human</a:t>
            </a:r>
            <a:r>
              <a:rPr sz="3200" spc="-5" dirty="0">
                <a:solidFill>
                  <a:srgbClr val="FFFFCC"/>
                </a:solidFill>
                <a:latin typeface="Arial MT"/>
                <a:cs typeface="Arial MT"/>
              </a:rPr>
              <a:t> </a:t>
            </a:r>
            <a:r>
              <a:rPr sz="3200" spc="-10" dirty="0">
                <a:solidFill>
                  <a:srgbClr val="FFFFCC"/>
                </a:solidFill>
                <a:latin typeface="Arial MT"/>
                <a:cs typeface="Arial MT"/>
              </a:rPr>
              <a:t>overseer)</a:t>
            </a:r>
            <a:endParaRPr sz="3200">
              <a:latin typeface="Arial MT"/>
              <a:cs typeface="Arial MT"/>
            </a:endParaRPr>
          </a:p>
          <a:p>
            <a:pPr marL="356905" marR="5100" indent="-344157">
              <a:lnSpc>
                <a:spcPts val="3461"/>
              </a:lnSpc>
              <a:spcBef>
                <a:spcPts val="768"/>
              </a:spcBef>
              <a:buClr>
                <a:srgbClr val="CCFF33"/>
              </a:buClr>
              <a:buSzPct val="68750"/>
              <a:buFont typeface="Wingdings"/>
              <a:buChar char=""/>
              <a:tabLst>
                <a:tab pos="356267" algn="l"/>
                <a:tab pos="356905" algn="l"/>
              </a:tabLst>
            </a:pPr>
            <a:r>
              <a:rPr sz="3200" b="1" spc="-10" dirty="0">
                <a:solidFill>
                  <a:srgbClr val="FFFFCC"/>
                </a:solidFill>
                <a:latin typeface="Arial"/>
                <a:cs typeface="Arial"/>
              </a:rPr>
              <a:t>Training</a:t>
            </a:r>
            <a:r>
              <a:rPr sz="3200" b="1" spc="-5" dirty="0">
                <a:solidFill>
                  <a:srgbClr val="FFFFCC"/>
                </a:solidFill>
                <a:latin typeface="Arial"/>
                <a:cs typeface="Arial"/>
              </a:rPr>
              <a:t> </a:t>
            </a:r>
            <a:r>
              <a:rPr sz="3200" b="1" spc="-10" dirty="0">
                <a:solidFill>
                  <a:srgbClr val="FFFFCC"/>
                </a:solidFill>
                <a:latin typeface="Arial"/>
                <a:cs typeface="Arial"/>
              </a:rPr>
              <a:t>experience</a:t>
            </a:r>
            <a:r>
              <a:rPr sz="3200" b="1" dirty="0">
                <a:solidFill>
                  <a:srgbClr val="FFFFCC"/>
                </a:solidFill>
                <a:latin typeface="Arial"/>
                <a:cs typeface="Arial"/>
              </a:rPr>
              <a:t> </a:t>
            </a:r>
            <a:r>
              <a:rPr sz="3200" b="1" i="1" spc="-5" dirty="0">
                <a:solidFill>
                  <a:srgbClr val="FFFFCC"/>
                </a:solidFill>
                <a:latin typeface="Arial"/>
                <a:cs typeface="Arial"/>
              </a:rPr>
              <a:t>E</a:t>
            </a:r>
            <a:r>
              <a:rPr sz="3200" b="1" spc="-5" dirty="0">
                <a:solidFill>
                  <a:srgbClr val="FFFFCC"/>
                </a:solidFill>
                <a:latin typeface="Arial"/>
                <a:cs typeface="Arial"/>
              </a:rPr>
              <a:t>:</a:t>
            </a:r>
            <a:r>
              <a:rPr sz="3200" b="1" dirty="0">
                <a:solidFill>
                  <a:srgbClr val="FFFFCC"/>
                </a:solidFill>
                <a:latin typeface="Arial"/>
                <a:cs typeface="Arial"/>
              </a:rPr>
              <a:t> </a:t>
            </a:r>
            <a:r>
              <a:rPr sz="3200" spc="-5" dirty="0">
                <a:solidFill>
                  <a:srgbClr val="FFFFCC"/>
                </a:solidFill>
                <a:latin typeface="Arial MT"/>
                <a:cs typeface="Arial MT"/>
              </a:rPr>
              <a:t>a</a:t>
            </a:r>
            <a:r>
              <a:rPr sz="3200" dirty="0">
                <a:solidFill>
                  <a:srgbClr val="FFFFCC"/>
                </a:solidFill>
                <a:latin typeface="Arial MT"/>
                <a:cs typeface="Arial MT"/>
              </a:rPr>
              <a:t> </a:t>
            </a:r>
            <a:r>
              <a:rPr sz="3200" spc="-10" dirty="0">
                <a:solidFill>
                  <a:srgbClr val="FFFFCC"/>
                </a:solidFill>
                <a:latin typeface="Arial MT"/>
                <a:cs typeface="Arial MT"/>
              </a:rPr>
              <a:t>sequence</a:t>
            </a:r>
            <a:r>
              <a:rPr sz="3200" spc="-5" dirty="0">
                <a:solidFill>
                  <a:srgbClr val="FFFFCC"/>
                </a:solidFill>
                <a:latin typeface="Arial MT"/>
                <a:cs typeface="Arial MT"/>
              </a:rPr>
              <a:t> </a:t>
            </a:r>
            <a:r>
              <a:rPr sz="3200" spc="-10" dirty="0">
                <a:solidFill>
                  <a:srgbClr val="FFFFCC"/>
                </a:solidFill>
                <a:latin typeface="Arial MT"/>
                <a:cs typeface="Arial MT"/>
              </a:rPr>
              <a:t>of </a:t>
            </a:r>
            <a:r>
              <a:rPr sz="3200" spc="-5" dirty="0">
                <a:solidFill>
                  <a:srgbClr val="FFFFCC"/>
                </a:solidFill>
                <a:latin typeface="Arial MT"/>
                <a:cs typeface="Arial MT"/>
              </a:rPr>
              <a:t> </a:t>
            </a:r>
            <a:r>
              <a:rPr sz="3200" spc="-10" dirty="0">
                <a:solidFill>
                  <a:srgbClr val="FFFFCC"/>
                </a:solidFill>
                <a:latin typeface="Arial MT"/>
                <a:cs typeface="Arial MT"/>
              </a:rPr>
              <a:t>images</a:t>
            </a:r>
            <a:r>
              <a:rPr sz="3200" dirty="0">
                <a:solidFill>
                  <a:srgbClr val="FFFFCC"/>
                </a:solidFill>
                <a:latin typeface="Arial MT"/>
                <a:cs typeface="Arial MT"/>
              </a:rPr>
              <a:t> </a:t>
            </a:r>
            <a:r>
              <a:rPr sz="3200" spc="-5" dirty="0">
                <a:solidFill>
                  <a:srgbClr val="FFFFCC"/>
                </a:solidFill>
                <a:latin typeface="Arial MT"/>
                <a:cs typeface="Arial MT"/>
              </a:rPr>
              <a:t>and</a:t>
            </a:r>
            <a:r>
              <a:rPr sz="3200" dirty="0">
                <a:solidFill>
                  <a:srgbClr val="FFFFCC"/>
                </a:solidFill>
                <a:latin typeface="Arial MT"/>
                <a:cs typeface="Arial MT"/>
              </a:rPr>
              <a:t> </a:t>
            </a:r>
            <a:r>
              <a:rPr sz="3200" spc="-10" dirty="0">
                <a:solidFill>
                  <a:srgbClr val="FFFFCC"/>
                </a:solidFill>
                <a:latin typeface="Arial MT"/>
                <a:cs typeface="Arial MT"/>
              </a:rPr>
              <a:t>steering</a:t>
            </a:r>
            <a:r>
              <a:rPr sz="3200" dirty="0">
                <a:solidFill>
                  <a:srgbClr val="FFFFCC"/>
                </a:solidFill>
                <a:latin typeface="Arial MT"/>
                <a:cs typeface="Arial MT"/>
              </a:rPr>
              <a:t> </a:t>
            </a:r>
            <a:r>
              <a:rPr sz="3200" spc="-10" dirty="0">
                <a:solidFill>
                  <a:srgbClr val="FFFFCC"/>
                </a:solidFill>
                <a:latin typeface="Arial MT"/>
                <a:cs typeface="Arial MT"/>
              </a:rPr>
              <a:t>commands</a:t>
            </a:r>
            <a:r>
              <a:rPr sz="3200" dirty="0">
                <a:solidFill>
                  <a:srgbClr val="FFFFCC"/>
                </a:solidFill>
                <a:latin typeface="Arial MT"/>
                <a:cs typeface="Arial MT"/>
              </a:rPr>
              <a:t> </a:t>
            </a:r>
            <a:r>
              <a:rPr sz="3200" spc="-10" dirty="0">
                <a:solidFill>
                  <a:srgbClr val="FFFFCC"/>
                </a:solidFill>
                <a:latin typeface="Arial MT"/>
                <a:cs typeface="Arial MT"/>
              </a:rPr>
              <a:t>recorded </a:t>
            </a:r>
            <a:r>
              <a:rPr sz="3200" spc="-872" dirty="0">
                <a:solidFill>
                  <a:srgbClr val="FFFFCC"/>
                </a:solidFill>
                <a:latin typeface="Arial MT"/>
                <a:cs typeface="Arial MT"/>
              </a:rPr>
              <a:t> </a:t>
            </a:r>
            <a:r>
              <a:rPr sz="3200" spc="-10" dirty="0">
                <a:solidFill>
                  <a:srgbClr val="FFFFCC"/>
                </a:solidFill>
                <a:latin typeface="Arial MT"/>
                <a:cs typeface="Arial MT"/>
              </a:rPr>
              <a:t>while</a:t>
            </a:r>
            <a:r>
              <a:rPr sz="3200" spc="-5" dirty="0">
                <a:solidFill>
                  <a:srgbClr val="FFFFCC"/>
                </a:solidFill>
                <a:latin typeface="Arial MT"/>
                <a:cs typeface="Arial MT"/>
              </a:rPr>
              <a:t> </a:t>
            </a:r>
            <a:r>
              <a:rPr sz="3200" spc="-10" dirty="0">
                <a:solidFill>
                  <a:srgbClr val="FFFFCC"/>
                </a:solidFill>
                <a:latin typeface="Arial MT"/>
                <a:cs typeface="Arial MT"/>
              </a:rPr>
              <a:t>observing</a:t>
            </a:r>
            <a:r>
              <a:rPr sz="3200" spc="-5" dirty="0">
                <a:solidFill>
                  <a:srgbClr val="FFFFCC"/>
                </a:solidFill>
                <a:latin typeface="Arial MT"/>
                <a:cs typeface="Arial MT"/>
              </a:rPr>
              <a:t> a </a:t>
            </a:r>
            <a:r>
              <a:rPr sz="3200" spc="-10" dirty="0">
                <a:solidFill>
                  <a:srgbClr val="FFFFCC"/>
                </a:solidFill>
                <a:latin typeface="Arial MT"/>
                <a:cs typeface="Arial MT"/>
              </a:rPr>
              <a:t>human</a:t>
            </a:r>
            <a:r>
              <a:rPr sz="3200" spc="-5" dirty="0">
                <a:solidFill>
                  <a:srgbClr val="FFFFCC"/>
                </a:solidFill>
                <a:latin typeface="Arial MT"/>
                <a:cs typeface="Arial MT"/>
              </a:rPr>
              <a:t> </a:t>
            </a:r>
            <a:r>
              <a:rPr sz="3200" spc="-10" dirty="0">
                <a:solidFill>
                  <a:srgbClr val="FFFFCC"/>
                </a:solidFill>
                <a:latin typeface="Arial MT"/>
                <a:cs typeface="Arial MT"/>
              </a:rPr>
              <a:t>driver</a:t>
            </a:r>
            <a:endParaRPr sz="3200">
              <a:latin typeface="Arial MT"/>
              <a:cs typeface="Arial M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2971" y="160916"/>
            <a:ext cx="1234058" cy="197540"/>
          </a:xfrm>
          <a:prstGeom prst="rect">
            <a:avLst/>
          </a:prstGeom>
        </p:spPr>
        <p:txBody>
          <a:bodyPr vert="horz" wrap="square" lIns="0" tIns="12748" rIns="0" bIns="0" rtlCol="0">
            <a:spAutoFit/>
          </a:bodyPr>
          <a:lstStyle/>
          <a:p>
            <a:pPr marL="12748">
              <a:spcBef>
                <a:spcPts val="100"/>
              </a:spcBef>
            </a:pPr>
            <a:r>
              <a:rPr sz="1200" i="1" spc="-5" dirty="0">
                <a:solidFill>
                  <a:srgbClr val="FFFFCC"/>
                </a:solidFill>
                <a:latin typeface="Arial"/>
                <a:cs typeface="Arial"/>
              </a:rPr>
              <a:t>Machine</a:t>
            </a:r>
            <a:r>
              <a:rPr sz="1200" i="1" spc="-50" dirty="0">
                <a:solidFill>
                  <a:srgbClr val="FFFFCC"/>
                </a:solidFill>
                <a:latin typeface="Arial"/>
                <a:cs typeface="Arial"/>
              </a:rPr>
              <a:t> </a:t>
            </a:r>
            <a:r>
              <a:rPr sz="1200" i="1" spc="-10" dirty="0">
                <a:solidFill>
                  <a:srgbClr val="FFFFCC"/>
                </a:solidFill>
                <a:latin typeface="Arial"/>
                <a:cs typeface="Arial"/>
              </a:rPr>
              <a:t>Learning</a:t>
            </a:r>
            <a:endParaRPr sz="1200">
              <a:latin typeface="Arial"/>
              <a:cs typeface="Arial"/>
            </a:endParaRPr>
          </a:p>
        </p:txBody>
      </p:sp>
      <p:sp>
        <p:nvSpPr>
          <p:cNvPr id="3" name="object 3"/>
          <p:cNvSpPr txBox="1"/>
          <p:nvPr/>
        </p:nvSpPr>
        <p:spPr>
          <a:xfrm>
            <a:off x="6991602" y="160916"/>
            <a:ext cx="1540981" cy="197540"/>
          </a:xfrm>
          <a:prstGeom prst="rect">
            <a:avLst/>
          </a:prstGeom>
        </p:spPr>
        <p:txBody>
          <a:bodyPr vert="horz" wrap="square" lIns="0" tIns="12748" rIns="0" bIns="0" rtlCol="0">
            <a:spAutoFit/>
          </a:bodyPr>
          <a:lstStyle/>
          <a:p>
            <a:pPr marL="12748">
              <a:spcBef>
                <a:spcPts val="100"/>
              </a:spcBef>
            </a:pPr>
            <a:r>
              <a:rPr sz="1200" spc="-5" dirty="0">
                <a:solidFill>
                  <a:srgbClr val="FFFFCC"/>
                </a:solidFill>
                <a:latin typeface="Arial MT"/>
                <a:cs typeface="Arial MT"/>
              </a:rPr>
              <a:t>CSE</a:t>
            </a:r>
            <a:r>
              <a:rPr sz="1200" spc="-25" dirty="0">
                <a:solidFill>
                  <a:srgbClr val="FFFFCC"/>
                </a:solidFill>
                <a:latin typeface="Arial MT"/>
                <a:cs typeface="Arial MT"/>
              </a:rPr>
              <a:t> </a:t>
            </a:r>
            <a:r>
              <a:rPr sz="1200" spc="-5" dirty="0">
                <a:solidFill>
                  <a:srgbClr val="FFFFCC"/>
                </a:solidFill>
                <a:latin typeface="Arial MT"/>
                <a:cs typeface="Arial MT"/>
              </a:rPr>
              <a:t>574,</a:t>
            </a:r>
            <a:r>
              <a:rPr sz="1200" spc="-20" dirty="0">
                <a:solidFill>
                  <a:srgbClr val="FFFFCC"/>
                </a:solidFill>
                <a:latin typeface="Arial MT"/>
                <a:cs typeface="Arial MT"/>
              </a:rPr>
              <a:t> </a:t>
            </a:r>
            <a:r>
              <a:rPr sz="1200" spc="-5" dirty="0">
                <a:solidFill>
                  <a:srgbClr val="FFFFCC"/>
                </a:solidFill>
                <a:latin typeface="Arial MT"/>
                <a:cs typeface="Arial MT"/>
              </a:rPr>
              <a:t>Spring</a:t>
            </a:r>
            <a:r>
              <a:rPr sz="1200" spc="-20" dirty="0">
                <a:solidFill>
                  <a:srgbClr val="FFFFCC"/>
                </a:solidFill>
                <a:latin typeface="Arial MT"/>
                <a:cs typeface="Arial MT"/>
              </a:rPr>
              <a:t> </a:t>
            </a:r>
            <a:r>
              <a:rPr sz="1200" spc="-10" dirty="0">
                <a:solidFill>
                  <a:srgbClr val="FFFFCC"/>
                </a:solidFill>
                <a:latin typeface="Arial MT"/>
                <a:cs typeface="Arial MT"/>
              </a:rPr>
              <a:t>2004</a:t>
            </a:r>
            <a:endParaRPr sz="1200">
              <a:latin typeface="Arial MT"/>
              <a:cs typeface="Arial MT"/>
            </a:endParaRPr>
          </a:p>
        </p:txBody>
      </p:sp>
      <p:grpSp>
        <p:nvGrpSpPr>
          <p:cNvPr id="4" name="object 4"/>
          <p:cNvGrpSpPr/>
          <p:nvPr/>
        </p:nvGrpSpPr>
        <p:grpSpPr>
          <a:xfrm>
            <a:off x="675114" y="534974"/>
            <a:ext cx="7794050" cy="90674"/>
            <a:chOff x="673239" y="532002"/>
            <a:chExt cx="7772400" cy="90170"/>
          </a:xfrm>
        </p:grpSpPr>
        <p:sp>
          <p:nvSpPr>
            <p:cNvPr id="5" name="object 5"/>
            <p:cNvSpPr/>
            <p:nvPr/>
          </p:nvSpPr>
          <p:spPr>
            <a:xfrm>
              <a:off x="673239" y="546099"/>
              <a:ext cx="7772400" cy="0"/>
            </a:xfrm>
            <a:custGeom>
              <a:avLst/>
              <a:gdLst/>
              <a:ahLst/>
              <a:cxnLst/>
              <a:rect l="l" t="t" r="r" b="b"/>
              <a:pathLst>
                <a:path w="7772400">
                  <a:moveTo>
                    <a:pt x="0" y="0"/>
                  </a:moveTo>
                  <a:lnTo>
                    <a:pt x="7772387" y="0"/>
                  </a:lnTo>
                </a:path>
              </a:pathLst>
            </a:custGeom>
            <a:ln w="28194">
              <a:solidFill>
                <a:srgbClr val="FF0000"/>
              </a:solidFill>
            </a:ln>
          </p:spPr>
          <p:txBody>
            <a:bodyPr wrap="square" lIns="0" tIns="0" rIns="0" bIns="0" rtlCol="0"/>
            <a:lstStyle/>
            <a:p>
              <a:endParaRPr/>
            </a:p>
          </p:txBody>
        </p:sp>
        <p:sp>
          <p:nvSpPr>
            <p:cNvPr id="6" name="object 6"/>
            <p:cNvSpPr/>
            <p:nvPr/>
          </p:nvSpPr>
          <p:spPr>
            <a:xfrm>
              <a:off x="673239" y="607821"/>
              <a:ext cx="7772400" cy="0"/>
            </a:xfrm>
            <a:custGeom>
              <a:avLst/>
              <a:gdLst/>
              <a:ahLst/>
              <a:cxnLst/>
              <a:rect l="l" t="t" r="r" b="b"/>
              <a:pathLst>
                <a:path w="7772400">
                  <a:moveTo>
                    <a:pt x="0" y="0"/>
                  </a:moveTo>
                  <a:lnTo>
                    <a:pt x="7772387" y="0"/>
                  </a:lnTo>
                </a:path>
              </a:pathLst>
            </a:custGeom>
            <a:ln w="28194">
              <a:solidFill>
                <a:srgbClr val="3333CC"/>
              </a:solidFill>
            </a:ln>
          </p:spPr>
          <p:txBody>
            <a:bodyPr wrap="square" lIns="0" tIns="0" rIns="0" bIns="0" rtlCol="0"/>
            <a:lstStyle/>
            <a:p>
              <a:endParaRPr/>
            </a:p>
          </p:txBody>
        </p:sp>
      </p:grpSp>
      <p:pic>
        <p:nvPicPr>
          <p:cNvPr id="7" name="object 7"/>
          <p:cNvPicPr/>
          <p:nvPr/>
        </p:nvPicPr>
        <p:blipFill>
          <a:blip r:embed="rId2" cstate="print"/>
          <a:stretch>
            <a:fillRect/>
          </a:stretch>
        </p:blipFill>
        <p:spPr>
          <a:xfrm>
            <a:off x="0" y="0"/>
            <a:ext cx="116387" cy="108553"/>
          </a:xfrm>
          <a:prstGeom prst="rect">
            <a:avLst/>
          </a:prstGeom>
        </p:spPr>
      </p:pic>
      <p:sp>
        <p:nvSpPr>
          <p:cNvPr id="8" name="object 8"/>
          <p:cNvSpPr txBox="1">
            <a:spLocks noGrp="1"/>
          </p:cNvSpPr>
          <p:nvPr>
            <p:ph type="title"/>
          </p:nvPr>
        </p:nvSpPr>
        <p:spPr>
          <a:xfrm>
            <a:off x="602010" y="719514"/>
            <a:ext cx="7334940" cy="1130229"/>
          </a:xfrm>
          <a:prstGeom prst="rect">
            <a:avLst/>
          </a:prstGeom>
        </p:spPr>
        <p:txBody>
          <a:bodyPr vert="horz" wrap="square" lIns="0" tIns="12748" rIns="0" bIns="0" rtlCol="0">
            <a:spAutoFit/>
          </a:bodyPr>
          <a:lstStyle/>
          <a:p>
            <a:pPr marL="12748" marR="5100">
              <a:spcBef>
                <a:spcPts val="100"/>
              </a:spcBef>
            </a:pPr>
            <a:r>
              <a:rPr dirty="0"/>
              <a:t>A </a:t>
            </a:r>
            <a:r>
              <a:rPr spc="-5" dirty="0"/>
              <a:t>Handwriting Recognition </a:t>
            </a:r>
            <a:r>
              <a:rPr spc="-10" dirty="0"/>
              <a:t>Learning </a:t>
            </a:r>
            <a:r>
              <a:rPr spc="-994" dirty="0"/>
              <a:t> </a:t>
            </a:r>
            <a:r>
              <a:rPr spc="-10" dirty="0"/>
              <a:t>Problem</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a:pPr/>
              <a:t>7</a:t>
            </a:fld>
            <a:endParaRPr/>
          </a:p>
        </p:txBody>
      </p:sp>
      <p:sp>
        <p:nvSpPr>
          <p:cNvPr id="9" name="object 9"/>
          <p:cNvSpPr txBox="1"/>
          <p:nvPr/>
        </p:nvSpPr>
        <p:spPr>
          <a:xfrm>
            <a:off x="396460" y="1955488"/>
            <a:ext cx="7289092" cy="3651214"/>
          </a:xfrm>
          <a:prstGeom prst="rect">
            <a:avLst/>
          </a:prstGeom>
        </p:spPr>
        <p:txBody>
          <a:bodyPr vert="horz" wrap="square" lIns="0" tIns="12110" rIns="0" bIns="0" rtlCol="0">
            <a:spAutoFit/>
          </a:bodyPr>
          <a:lstStyle/>
          <a:p>
            <a:pPr marL="356905" marR="525797" indent="-344157">
              <a:spcBef>
                <a:spcPts val="95"/>
              </a:spcBef>
              <a:buClr>
                <a:srgbClr val="CCFF33"/>
              </a:buClr>
              <a:buSzPct val="68750"/>
              <a:buFont typeface="Wingdings"/>
              <a:buChar char=""/>
              <a:tabLst>
                <a:tab pos="356267" algn="l"/>
                <a:tab pos="356905" algn="l"/>
              </a:tabLst>
            </a:pPr>
            <a:r>
              <a:rPr sz="3200" b="1" spc="-10" dirty="0">
                <a:solidFill>
                  <a:srgbClr val="FFFFCC"/>
                </a:solidFill>
                <a:latin typeface="Arial"/>
                <a:cs typeface="Arial"/>
              </a:rPr>
              <a:t>Task</a:t>
            </a:r>
            <a:r>
              <a:rPr sz="3200" b="1" spc="-5" dirty="0">
                <a:solidFill>
                  <a:srgbClr val="FFFFCC"/>
                </a:solidFill>
                <a:latin typeface="Arial"/>
                <a:cs typeface="Arial"/>
              </a:rPr>
              <a:t> </a:t>
            </a:r>
            <a:r>
              <a:rPr sz="3200" b="1" i="1" spc="-5" dirty="0">
                <a:solidFill>
                  <a:srgbClr val="FFFFCC"/>
                </a:solidFill>
                <a:latin typeface="Arial"/>
                <a:cs typeface="Arial"/>
              </a:rPr>
              <a:t>T</a:t>
            </a:r>
            <a:r>
              <a:rPr sz="3200" b="1" spc="-5" dirty="0">
                <a:solidFill>
                  <a:srgbClr val="FFFFCC"/>
                </a:solidFill>
                <a:latin typeface="Arial"/>
                <a:cs typeface="Arial"/>
              </a:rPr>
              <a:t>: </a:t>
            </a:r>
            <a:r>
              <a:rPr sz="3200" spc="-10" dirty="0">
                <a:solidFill>
                  <a:srgbClr val="FFFFCC"/>
                </a:solidFill>
                <a:latin typeface="Arial MT"/>
                <a:cs typeface="Arial MT"/>
              </a:rPr>
              <a:t>recognizing</a:t>
            </a:r>
            <a:r>
              <a:rPr sz="3200" dirty="0">
                <a:solidFill>
                  <a:srgbClr val="FFFFCC"/>
                </a:solidFill>
                <a:latin typeface="Arial MT"/>
                <a:cs typeface="Arial MT"/>
              </a:rPr>
              <a:t> </a:t>
            </a:r>
            <a:r>
              <a:rPr sz="3200" spc="-5" dirty="0">
                <a:solidFill>
                  <a:srgbClr val="FFFFCC"/>
                </a:solidFill>
                <a:latin typeface="Arial MT"/>
                <a:cs typeface="Arial MT"/>
              </a:rPr>
              <a:t>and</a:t>
            </a:r>
            <a:r>
              <a:rPr sz="3200" dirty="0">
                <a:solidFill>
                  <a:srgbClr val="FFFFCC"/>
                </a:solidFill>
                <a:latin typeface="Arial MT"/>
                <a:cs typeface="Arial MT"/>
              </a:rPr>
              <a:t> </a:t>
            </a:r>
            <a:r>
              <a:rPr sz="3200" spc="-10" dirty="0">
                <a:solidFill>
                  <a:srgbClr val="FFFFCC"/>
                </a:solidFill>
                <a:latin typeface="Arial MT"/>
                <a:cs typeface="Arial MT"/>
              </a:rPr>
              <a:t>classifying </a:t>
            </a:r>
            <a:r>
              <a:rPr sz="3200" spc="-876" dirty="0">
                <a:solidFill>
                  <a:srgbClr val="FFFFCC"/>
                </a:solidFill>
                <a:latin typeface="Arial MT"/>
                <a:cs typeface="Arial MT"/>
              </a:rPr>
              <a:t> </a:t>
            </a:r>
            <a:r>
              <a:rPr sz="3200" spc="-10" dirty="0">
                <a:solidFill>
                  <a:srgbClr val="FFFFCC"/>
                </a:solidFill>
                <a:latin typeface="Arial MT"/>
                <a:cs typeface="Arial MT"/>
              </a:rPr>
              <a:t>handwritten</a:t>
            </a:r>
            <a:r>
              <a:rPr sz="3200" spc="-5" dirty="0">
                <a:solidFill>
                  <a:srgbClr val="FFFFCC"/>
                </a:solidFill>
                <a:latin typeface="Arial MT"/>
                <a:cs typeface="Arial MT"/>
              </a:rPr>
              <a:t> </a:t>
            </a:r>
            <a:r>
              <a:rPr sz="3200" spc="-10" dirty="0">
                <a:solidFill>
                  <a:srgbClr val="FFFFCC"/>
                </a:solidFill>
                <a:latin typeface="Arial MT"/>
                <a:cs typeface="Arial MT"/>
              </a:rPr>
              <a:t>words</a:t>
            </a:r>
            <a:r>
              <a:rPr sz="3200" dirty="0">
                <a:solidFill>
                  <a:srgbClr val="FFFFCC"/>
                </a:solidFill>
                <a:latin typeface="Arial MT"/>
                <a:cs typeface="Arial MT"/>
              </a:rPr>
              <a:t> </a:t>
            </a:r>
            <a:r>
              <a:rPr sz="3200" spc="-10" dirty="0">
                <a:solidFill>
                  <a:srgbClr val="FFFFCC"/>
                </a:solidFill>
                <a:latin typeface="Arial MT"/>
                <a:cs typeface="Arial MT"/>
              </a:rPr>
              <a:t>within</a:t>
            </a:r>
            <a:r>
              <a:rPr sz="3200" spc="-5" dirty="0">
                <a:solidFill>
                  <a:srgbClr val="FFFFCC"/>
                </a:solidFill>
                <a:latin typeface="Arial MT"/>
                <a:cs typeface="Arial MT"/>
              </a:rPr>
              <a:t> </a:t>
            </a:r>
            <a:r>
              <a:rPr sz="3200" spc="-10" dirty="0">
                <a:solidFill>
                  <a:srgbClr val="FFFFCC"/>
                </a:solidFill>
                <a:latin typeface="Arial MT"/>
                <a:cs typeface="Arial MT"/>
              </a:rPr>
              <a:t>images</a:t>
            </a:r>
            <a:endParaRPr sz="3200">
              <a:latin typeface="Arial MT"/>
              <a:cs typeface="Arial MT"/>
            </a:endParaRPr>
          </a:p>
          <a:p>
            <a:pPr marL="356905" marR="226252" indent="-344157">
              <a:spcBef>
                <a:spcPts val="758"/>
              </a:spcBef>
              <a:buClr>
                <a:srgbClr val="CCFF33"/>
              </a:buClr>
              <a:buSzPct val="68750"/>
              <a:buFont typeface="Wingdings"/>
              <a:buChar char=""/>
              <a:tabLst>
                <a:tab pos="356267" algn="l"/>
                <a:tab pos="356905" algn="l"/>
              </a:tabLst>
            </a:pPr>
            <a:r>
              <a:rPr sz="3200" b="1" spc="-10" dirty="0">
                <a:solidFill>
                  <a:srgbClr val="FFFFCC"/>
                </a:solidFill>
                <a:latin typeface="Arial"/>
                <a:cs typeface="Arial"/>
              </a:rPr>
              <a:t>Performance</a:t>
            </a:r>
            <a:r>
              <a:rPr sz="3200" b="1" spc="-5" dirty="0">
                <a:solidFill>
                  <a:srgbClr val="FFFFCC"/>
                </a:solidFill>
                <a:latin typeface="Arial"/>
                <a:cs typeface="Arial"/>
              </a:rPr>
              <a:t> </a:t>
            </a:r>
            <a:r>
              <a:rPr sz="3200" b="1" spc="-10" dirty="0">
                <a:solidFill>
                  <a:srgbClr val="FFFFCC"/>
                </a:solidFill>
                <a:latin typeface="Arial"/>
                <a:cs typeface="Arial"/>
              </a:rPr>
              <a:t>measure</a:t>
            </a:r>
            <a:r>
              <a:rPr sz="3200" b="1" spc="15" dirty="0">
                <a:solidFill>
                  <a:srgbClr val="FFFFCC"/>
                </a:solidFill>
                <a:latin typeface="Arial"/>
                <a:cs typeface="Arial"/>
              </a:rPr>
              <a:t> </a:t>
            </a:r>
            <a:r>
              <a:rPr sz="3200" b="1" i="1" dirty="0">
                <a:solidFill>
                  <a:srgbClr val="FFFFCC"/>
                </a:solidFill>
                <a:latin typeface="Arial"/>
                <a:cs typeface="Arial"/>
              </a:rPr>
              <a:t>P</a:t>
            </a:r>
            <a:r>
              <a:rPr sz="3200" dirty="0">
                <a:solidFill>
                  <a:srgbClr val="FFFFCC"/>
                </a:solidFill>
                <a:latin typeface="Arial MT"/>
                <a:cs typeface="Arial MT"/>
              </a:rPr>
              <a:t>: </a:t>
            </a:r>
            <a:r>
              <a:rPr sz="3200" spc="-10" dirty="0">
                <a:solidFill>
                  <a:srgbClr val="FFFFCC"/>
                </a:solidFill>
                <a:latin typeface="Arial MT"/>
                <a:cs typeface="Arial MT"/>
              </a:rPr>
              <a:t>percent</a:t>
            </a:r>
            <a:r>
              <a:rPr sz="3200" dirty="0">
                <a:solidFill>
                  <a:srgbClr val="FFFFCC"/>
                </a:solidFill>
                <a:latin typeface="Arial MT"/>
                <a:cs typeface="Arial MT"/>
              </a:rPr>
              <a:t> </a:t>
            </a:r>
            <a:r>
              <a:rPr sz="3200" spc="-10" dirty="0">
                <a:solidFill>
                  <a:srgbClr val="FFFFCC"/>
                </a:solidFill>
                <a:latin typeface="Arial MT"/>
                <a:cs typeface="Arial MT"/>
              </a:rPr>
              <a:t>of </a:t>
            </a:r>
            <a:r>
              <a:rPr sz="3200" spc="-876" dirty="0">
                <a:solidFill>
                  <a:srgbClr val="FFFFCC"/>
                </a:solidFill>
                <a:latin typeface="Arial MT"/>
                <a:cs typeface="Arial MT"/>
              </a:rPr>
              <a:t> </a:t>
            </a:r>
            <a:r>
              <a:rPr sz="3200" spc="-10" dirty="0">
                <a:solidFill>
                  <a:srgbClr val="FFFFCC"/>
                </a:solidFill>
                <a:latin typeface="Arial MT"/>
                <a:cs typeface="Arial MT"/>
              </a:rPr>
              <a:t>words</a:t>
            </a:r>
            <a:r>
              <a:rPr sz="3200" spc="-5" dirty="0">
                <a:solidFill>
                  <a:srgbClr val="FFFFCC"/>
                </a:solidFill>
                <a:latin typeface="Arial MT"/>
                <a:cs typeface="Arial MT"/>
              </a:rPr>
              <a:t> </a:t>
            </a:r>
            <a:r>
              <a:rPr sz="3200" spc="-10" dirty="0">
                <a:solidFill>
                  <a:srgbClr val="FFFFCC"/>
                </a:solidFill>
                <a:latin typeface="Arial MT"/>
                <a:cs typeface="Arial MT"/>
              </a:rPr>
              <a:t>correctly</a:t>
            </a:r>
            <a:r>
              <a:rPr sz="3200" spc="-5" dirty="0">
                <a:solidFill>
                  <a:srgbClr val="FFFFCC"/>
                </a:solidFill>
                <a:latin typeface="Arial MT"/>
                <a:cs typeface="Arial MT"/>
              </a:rPr>
              <a:t> </a:t>
            </a:r>
            <a:r>
              <a:rPr sz="3200" spc="-10" dirty="0">
                <a:solidFill>
                  <a:srgbClr val="FFFFCC"/>
                </a:solidFill>
                <a:latin typeface="Arial MT"/>
                <a:cs typeface="Arial MT"/>
              </a:rPr>
              <a:t>classified</a:t>
            </a:r>
            <a:endParaRPr sz="3200">
              <a:latin typeface="Arial MT"/>
              <a:cs typeface="Arial MT"/>
            </a:endParaRPr>
          </a:p>
          <a:p>
            <a:pPr marL="356267" marR="5100" indent="-344157">
              <a:spcBef>
                <a:spcPts val="763"/>
              </a:spcBef>
              <a:buClr>
                <a:srgbClr val="CCFF33"/>
              </a:buClr>
              <a:buSzPct val="68750"/>
              <a:buFont typeface="Wingdings"/>
              <a:buChar char=""/>
              <a:tabLst>
                <a:tab pos="356267" algn="l"/>
                <a:tab pos="356905" algn="l"/>
              </a:tabLst>
            </a:pPr>
            <a:r>
              <a:rPr sz="3200" b="1" spc="-10" dirty="0">
                <a:solidFill>
                  <a:srgbClr val="FFFFCC"/>
                </a:solidFill>
                <a:latin typeface="Arial"/>
                <a:cs typeface="Arial"/>
              </a:rPr>
              <a:t>Training</a:t>
            </a:r>
            <a:r>
              <a:rPr sz="3200" b="1" dirty="0">
                <a:solidFill>
                  <a:srgbClr val="FFFFCC"/>
                </a:solidFill>
                <a:latin typeface="Arial"/>
                <a:cs typeface="Arial"/>
              </a:rPr>
              <a:t> </a:t>
            </a:r>
            <a:r>
              <a:rPr sz="3200" b="1" spc="-10" dirty="0">
                <a:solidFill>
                  <a:srgbClr val="FFFFCC"/>
                </a:solidFill>
                <a:latin typeface="Arial"/>
                <a:cs typeface="Arial"/>
              </a:rPr>
              <a:t>experience</a:t>
            </a:r>
            <a:r>
              <a:rPr sz="3200" b="1" dirty="0">
                <a:solidFill>
                  <a:srgbClr val="FFFFCC"/>
                </a:solidFill>
                <a:latin typeface="Arial"/>
                <a:cs typeface="Arial"/>
              </a:rPr>
              <a:t> </a:t>
            </a:r>
            <a:r>
              <a:rPr sz="3200" b="1" i="1" spc="-5" dirty="0">
                <a:solidFill>
                  <a:srgbClr val="FFFFCC"/>
                </a:solidFill>
                <a:latin typeface="Arial"/>
                <a:cs typeface="Arial"/>
              </a:rPr>
              <a:t>E</a:t>
            </a:r>
            <a:r>
              <a:rPr sz="3200" spc="-5" dirty="0">
                <a:solidFill>
                  <a:srgbClr val="FFFFCC"/>
                </a:solidFill>
                <a:latin typeface="Arial MT"/>
                <a:cs typeface="Arial MT"/>
              </a:rPr>
              <a:t>:</a:t>
            </a:r>
            <a:r>
              <a:rPr sz="3200" spc="5" dirty="0">
                <a:solidFill>
                  <a:srgbClr val="FFFFCC"/>
                </a:solidFill>
                <a:latin typeface="Arial MT"/>
                <a:cs typeface="Arial MT"/>
              </a:rPr>
              <a:t> </a:t>
            </a:r>
            <a:r>
              <a:rPr sz="3200" spc="-5" dirty="0">
                <a:solidFill>
                  <a:srgbClr val="FFFFCC"/>
                </a:solidFill>
                <a:latin typeface="Arial MT"/>
                <a:cs typeface="Arial MT"/>
              </a:rPr>
              <a:t>a</a:t>
            </a:r>
            <a:r>
              <a:rPr sz="3200" dirty="0">
                <a:solidFill>
                  <a:srgbClr val="FFFFCC"/>
                </a:solidFill>
                <a:latin typeface="Arial MT"/>
                <a:cs typeface="Arial MT"/>
              </a:rPr>
              <a:t> </a:t>
            </a:r>
            <a:r>
              <a:rPr sz="3200" spc="-10" dirty="0">
                <a:solidFill>
                  <a:srgbClr val="FFFFCC"/>
                </a:solidFill>
                <a:latin typeface="Arial MT"/>
                <a:cs typeface="Arial MT"/>
              </a:rPr>
              <a:t>database</a:t>
            </a:r>
            <a:r>
              <a:rPr sz="3200" spc="5" dirty="0">
                <a:solidFill>
                  <a:srgbClr val="FFFFCC"/>
                </a:solidFill>
                <a:latin typeface="Arial MT"/>
                <a:cs typeface="Arial MT"/>
              </a:rPr>
              <a:t> </a:t>
            </a:r>
            <a:r>
              <a:rPr sz="3200" spc="-10" dirty="0">
                <a:solidFill>
                  <a:srgbClr val="FFFFCC"/>
                </a:solidFill>
                <a:latin typeface="Arial MT"/>
                <a:cs typeface="Arial MT"/>
              </a:rPr>
              <a:t>of </a:t>
            </a:r>
            <a:r>
              <a:rPr sz="3200" spc="-876" dirty="0">
                <a:solidFill>
                  <a:srgbClr val="FFFFCC"/>
                </a:solidFill>
                <a:latin typeface="Arial MT"/>
                <a:cs typeface="Arial MT"/>
              </a:rPr>
              <a:t> </a:t>
            </a:r>
            <a:r>
              <a:rPr sz="3200" spc="-10" dirty="0">
                <a:solidFill>
                  <a:srgbClr val="FFFFCC"/>
                </a:solidFill>
                <a:latin typeface="Arial MT"/>
                <a:cs typeface="Arial MT"/>
              </a:rPr>
              <a:t>handwritten words</a:t>
            </a:r>
            <a:r>
              <a:rPr sz="3200" spc="-5" dirty="0">
                <a:solidFill>
                  <a:srgbClr val="FFFFCC"/>
                </a:solidFill>
                <a:latin typeface="Arial MT"/>
                <a:cs typeface="Arial MT"/>
              </a:rPr>
              <a:t> with </a:t>
            </a:r>
            <a:r>
              <a:rPr sz="3200" spc="-10" dirty="0">
                <a:solidFill>
                  <a:srgbClr val="FFFFCC"/>
                </a:solidFill>
                <a:latin typeface="Arial MT"/>
                <a:cs typeface="Arial MT"/>
              </a:rPr>
              <a:t>given </a:t>
            </a:r>
            <a:r>
              <a:rPr sz="3200" spc="-5" dirty="0">
                <a:solidFill>
                  <a:srgbClr val="FFFFCC"/>
                </a:solidFill>
                <a:latin typeface="Arial MT"/>
                <a:cs typeface="Arial MT"/>
              </a:rPr>
              <a:t> </a:t>
            </a:r>
            <a:r>
              <a:rPr sz="3200" spc="-10" dirty="0">
                <a:solidFill>
                  <a:srgbClr val="FFFFCC"/>
                </a:solidFill>
                <a:latin typeface="Arial MT"/>
                <a:cs typeface="Arial MT"/>
              </a:rPr>
              <a:t>classifications</a:t>
            </a:r>
            <a:endParaRPr sz="3200">
              <a:latin typeface="Arial MT"/>
              <a:cs typeface="Arial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2971" y="160916"/>
            <a:ext cx="1234058" cy="197540"/>
          </a:xfrm>
          <a:prstGeom prst="rect">
            <a:avLst/>
          </a:prstGeom>
        </p:spPr>
        <p:txBody>
          <a:bodyPr vert="horz" wrap="square" lIns="0" tIns="12748" rIns="0" bIns="0" rtlCol="0">
            <a:spAutoFit/>
          </a:bodyPr>
          <a:lstStyle/>
          <a:p>
            <a:pPr marL="12748">
              <a:spcBef>
                <a:spcPts val="100"/>
              </a:spcBef>
            </a:pPr>
            <a:r>
              <a:rPr sz="1200" i="1" spc="-5" dirty="0">
                <a:solidFill>
                  <a:srgbClr val="FFFFCC"/>
                </a:solidFill>
                <a:latin typeface="Arial"/>
                <a:cs typeface="Arial"/>
              </a:rPr>
              <a:t>Machine</a:t>
            </a:r>
            <a:r>
              <a:rPr sz="1200" i="1" spc="-50" dirty="0">
                <a:solidFill>
                  <a:srgbClr val="FFFFCC"/>
                </a:solidFill>
                <a:latin typeface="Arial"/>
                <a:cs typeface="Arial"/>
              </a:rPr>
              <a:t> </a:t>
            </a:r>
            <a:r>
              <a:rPr sz="1200" i="1" spc="-10" dirty="0">
                <a:solidFill>
                  <a:srgbClr val="FFFFCC"/>
                </a:solidFill>
                <a:latin typeface="Arial"/>
                <a:cs typeface="Arial"/>
              </a:rPr>
              <a:t>Learning</a:t>
            </a:r>
            <a:endParaRPr sz="1200">
              <a:latin typeface="Arial"/>
              <a:cs typeface="Arial"/>
            </a:endParaRPr>
          </a:p>
        </p:txBody>
      </p:sp>
      <p:sp>
        <p:nvSpPr>
          <p:cNvPr id="3" name="object 3"/>
          <p:cNvSpPr txBox="1"/>
          <p:nvPr/>
        </p:nvSpPr>
        <p:spPr>
          <a:xfrm>
            <a:off x="6991602" y="160916"/>
            <a:ext cx="1540981" cy="197540"/>
          </a:xfrm>
          <a:prstGeom prst="rect">
            <a:avLst/>
          </a:prstGeom>
        </p:spPr>
        <p:txBody>
          <a:bodyPr vert="horz" wrap="square" lIns="0" tIns="12748" rIns="0" bIns="0" rtlCol="0">
            <a:spAutoFit/>
          </a:bodyPr>
          <a:lstStyle/>
          <a:p>
            <a:pPr marL="12748">
              <a:spcBef>
                <a:spcPts val="100"/>
              </a:spcBef>
            </a:pPr>
            <a:r>
              <a:rPr sz="1200" spc="-5" dirty="0">
                <a:solidFill>
                  <a:srgbClr val="FFFFCC"/>
                </a:solidFill>
                <a:latin typeface="Arial MT"/>
                <a:cs typeface="Arial MT"/>
              </a:rPr>
              <a:t>CSE</a:t>
            </a:r>
            <a:r>
              <a:rPr sz="1200" spc="-25" dirty="0">
                <a:solidFill>
                  <a:srgbClr val="FFFFCC"/>
                </a:solidFill>
                <a:latin typeface="Arial MT"/>
                <a:cs typeface="Arial MT"/>
              </a:rPr>
              <a:t> </a:t>
            </a:r>
            <a:r>
              <a:rPr sz="1200" spc="-5" dirty="0">
                <a:solidFill>
                  <a:srgbClr val="FFFFCC"/>
                </a:solidFill>
                <a:latin typeface="Arial MT"/>
                <a:cs typeface="Arial MT"/>
              </a:rPr>
              <a:t>574,</a:t>
            </a:r>
            <a:r>
              <a:rPr sz="1200" spc="-20" dirty="0">
                <a:solidFill>
                  <a:srgbClr val="FFFFCC"/>
                </a:solidFill>
                <a:latin typeface="Arial MT"/>
                <a:cs typeface="Arial MT"/>
              </a:rPr>
              <a:t> </a:t>
            </a:r>
            <a:r>
              <a:rPr sz="1200" spc="-5" dirty="0">
                <a:solidFill>
                  <a:srgbClr val="FFFFCC"/>
                </a:solidFill>
                <a:latin typeface="Arial MT"/>
                <a:cs typeface="Arial MT"/>
              </a:rPr>
              <a:t>Spring</a:t>
            </a:r>
            <a:r>
              <a:rPr sz="1200" spc="-20" dirty="0">
                <a:solidFill>
                  <a:srgbClr val="FFFFCC"/>
                </a:solidFill>
                <a:latin typeface="Arial MT"/>
                <a:cs typeface="Arial MT"/>
              </a:rPr>
              <a:t> </a:t>
            </a:r>
            <a:r>
              <a:rPr sz="1200" spc="-10" dirty="0">
                <a:solidFill>
                  <a:srgbClr val="FFFFCC"/>
                </a:solidFill>
                <a:latin typeface="Arial MT"/>
                <a:cs typeface="Arial MT"/>
              </a:rPr>
              <a:t>2004</a:t>
            </a:r>
            <a:endParaRPr sz="1200">
              <a:latin typeface="Arial MT"/>
              <a:cs typeface="Arial MT"/>
            </a:endParaRPr>
          </a:p>
        </p:txBody>
      </p:sp>
      <p:grpSp>
        <p:nvGrpSpPr>
          <p:cNvPr id="4" name="object 4"/>
          <p:cNvGrpSpPr/>
          <p:nvPr/>
        </p:nvGrpSpPr>
        <p:grpSpPr>
          <a:xfrm>
            <a:off x="675114" y="534974"/>
            <a:ext cx="7794050" cy="90674"/>
            <a:chOff x="673239" y="532002"/>
            <a:chExt cx="7772400" cy="90170"/>
          </a:xfrm>
        </p:grpSpPr>
        <p:sp>
          <p:nvSpPr>
            <p:cNvPr id="5" name="object 5"/>
            <p:cNvSpPr/>
            <p:nvPr/>
          </p:nvSpPr>
          <p:spPr>
            <a:xfrm>
              <a:off x="673239" y="546099"/>
              <a:ext cx="7772400" cy="0"/>
            </a:xfrm>
            <a:custGeom>
              <a:avLst/>
              <a:gdLst/>
              <a:ahLst/>
              <a:cxnLst/>
              <a:rect l="l" t="t" r="r" b="b"/>
              <a:pathLst>
                <a:path w="7772400">
                  <a:moveTo>
                    <a:pt x="0" y="0"/>
                  </a:moveTo>
                  <a:lnTo>
                    <a:pt x="7772387" y="0"/>
                  </a:lnTo>
                </a:path>
              </a:pathLst>
            </a:custGeom>
            <a:ln w="28194">
              <a:solidFill>
                <a:srgbClr val="FF0000"/>
              </a:solidFill>
            </a:ln>
          </p:spPr>
          <p:txBody>
            <a:bodyPr wrap="square" lIns="0" tIns="0" rIns="0" bIns="0" rtlCol="0"/>
            <a:lstStyle/>
            <a:p>
              <a:endParaRPr/>
            </a:p>
          </p:txBody>
        </p:sp>
        <p:sp>
          <p:nvSpPr>
            <p:cNvPr id="6" name="object 6"/>
            <p:cNvSpPr/>
            <p:nvPr/>
          </p:nvSpPr>
          <p:spPr>
            <a:xfrm>
              <a:off x="673239" y="607821"/>
              <a:ext cx="7772400" cy="0"/>
            </a:xfrm>
            <a:custGeom>
              <a:avLst/>
              <a:gdLst/>
              <a:ahLst/>
              <a:cxnLst/>
              <a:rect l="l" t="t" r="r" b="b"/>
              <a:pathLst>
                <a:path w="7772400">
                  <a:moveTo>
                    <a:pt x="0" y="0"/>
                  </a:moveTo>
                  <a:lnTo>
                    <a:pt x="7772387" y="0"/>
                  </a:lnTo>
                </a:path>
              </a:pathLst>
            </a:custGeom>
            <a:ln w="28194">
              <a:solidFill>
                <a:srgbClr val="3333CC"/>
              </a:solidFill>
            </a:ln>
          </p:spPr>
          <p:txBody>
            <a:bodyPr wrap="square" lIns="0" tIns="0" rIns="0" bIns="0" rtlCol="0"/>
            <a:lstStyle/>
            <a:p>
              <a:endParaRPr/>
            </a:p>
          </p:txBody>
        </p:sp>
      </p:grpSp>
      <p:pic>
        <p:nvPicPr>
          <p:cNvPr id="7" name="object 7"/>
          <p:cNvPicPr/>
          <p:nvPr/>
        </p:nvPicPr>
        <p:blipFill>
          <a:blip r:embed="rId2" cstate="print"/>
          <a:stretch>
            <a:fillRect/>
          </a:stretch>
        </p:blipFill>
        <p:spPr>
          <a:xfrm>
            <a:off x="0" y="0"/>
            <a:ext cx="116387" cy="108553"/>
          </a:xfrm>
          <a:prstGeom prst="rect">
            <a:avLst/>
          </a:prstGeom>
        </p:spPr>
      </p:pic>
      <p:sp>
        <p:nvSpPr>
          <p:cNvPr id="8" name="object 8"/>
          <p:cNvSpPr txBox="1">
            <a:spLocks noGrp="1"/>
          </p:cNvSpPr>
          <p:nvPr>
            <p:ph type="title"/>
          </p:nvPr>
        </p:nvSpPr>
        <p:spPr>
          <a:xfrm>
            <a:off x="385762" y="724878"/>
            <a:ext cx="8440370" cy="699848"/>
          </a:xfrm>
          <a:prstGeom prst="rect">
            <a:avLst/>
          </a:prstGeom>
        </p:spPr>
        <p:txBody>
          <a:bodyPr vert="horz" wrap="square" lIns="0" tIns="12110" rIns="0" bIns="0" rtlCol="0">
            <a:spAutoFit/>
          </a:bodyPr>
          <a:lstStyle/>
          <a:p>
            <a:pPr marL="12748">
              <a:spcBef>
                <a:spcPts val="95"/>
              </a:spcBef>
            </a:pPr>
            <a:r>
              <a:rPr sz="4400" spc="-5" dirty="0"/>
              <a:t>Handwriting</a:t>
            </a:r>
            <a:r>
              <a:rPr sz="4400" spc="5" dirty="0"/>
              <a:t> </a:t>
            </a:r>
            <a:r>
              <a:rPr sz="4400" spc="-5" dirty="0"/>
              <a:t>Recognition</a:t>
            </a:r>
            <a:r>
              <a:rPr sz="4400" spc="5" dirty="0"/>
              <a:t> </a:t>
            </a:r>
            <a:r>
              <a:rPr sz="4400" spc="-5" dirty="0"/>
              <a:t>Learning</a:t>
            </a:r>
            <a:endParaRPr sz="4400"/>
          </a:p>
        </p:txBody>
      </p:sp>
      <p:pic>
        <p:nvPicPr>
          <p:cNvPr id="9" name="object 9"/>
          <p:cNvPicPr/>
          <p:nvPr/>
        </p:nvPicPr>
        <p:blipFill>
          <a:blip r:embed="rId3" cstate="print"/>
          <a:stretch>
            <a:fillRect/>
          </a:stretch>
        </p:blipFill>
        <p:spPr>
          <a:xfrm>
            <a:off x="522286" y="1835698"/>
            <a:ext cx="7106339" cy="4270349"/>
          </a:xfrm>
          <a:prstGeom prst="rect">
            <a:avLst/>
          </a:prstGeom>
        </p:spPr>
      </p:pic>
      <p:sp>
        <p:nvSpPr>
          <p:cNvPr id="10" name="object 10"/>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2971" y="160916"/>
            <a:ext cx="1234058" cy="197540"/>
          </a:xfrm>
          <a:prstGeom prst="rect">
            <a:avLst/>
          </a:prstGeom>
        </p:spPr>
        <p:txBody>
          <a:bodyPr vert="horz" wrap="square" lIns="0" tIns="12748" rIns="0" bIns="0" rtlCol="0">
            <a:spAutoFit/>
          </a:bodyPr>
          <a:lstStyle/>
          <a:p>
            <a:pPr marL="12748">
              <a:spcBef>
                <a:spcPts val="100"/>
              </a:spcBef>
            </a:pPr>
            <a:r>
              <a:rPr sz="1200" i="1" spc="-5" dirty="0">
                <a:solidFill>
                  <a:srgbClr val="FFFFCC"/>
                </a:solidFill>
                <a:latin typeface="Arial"/>
                <a:cs typeface="Arial"/>
              </a:rPr>
              <a:t>Machine</a:t>
            </a:r>
            <a:r>
              <a:rPr sz="1200" i="1" spc="-50" dirty="0">
                <a:solidFill>
                  <a:srgbClr val="FFFFCC"/>
                </a:solidFill>
                <a:latin typeface="Arial"/>
                <a:cs typeface="Arial"/>
              </a:rPr>
              <a:t> </a:t>
            </a:r>
            <a:r>
              <a:rPr sz="1200" i="1" spc="-10" dirty="0">
                <a:solidFill>
                  <a:srgbClr val="FFFFCC"/>
                </a:solidFill>
                <a:latin typeface="Arial"/>
                <a:cs typeface="Arial"/>
              </a:rPr>
              <a:t>Learning</a:t>
            </a:r>
            <a:endParaRPr sz="1200">
              <a:latin typeface="Arial"/>
              <a:cs typeface="Arial"/>
            </a:endParaRPr>
          </a:p>
        </p:txBody>
      </p:sp>
      <p:sp>
        <p:nvSpPr>
          <p:cNvPr id="3" name="object 3"/>
          <p:cNvSpPr txBox="1"/>
          <p:nvPr/>
        </p:nvSpPr>
        <p:spPr>
          <a:xfrm>
            <a:off x="6991602" y="160916"/>
            <a:ext cx="1540981" cy="197540"/>
          </a:xfrm>
          <a:prstGeom prst="rect">
            <a:avLst/>
          </a:prstGeom>
        </p:spPr>
        <p:txBody>
          <a:bodyPr vert="horz" wrap="square" lIns="0" tIns="12748" rIns="0" bIns="0" rtlCol="0">
            <a:spAutoFit/>
          </a:bodyPr>
          <a:lstStyle/>
          <a:p>
            <a:pPr marL="12748">
              <a:spcBef>
                <a:spcPts val="100"/>
              </a:spcBef>
            </a:pPr>
            <a:r>
              <a:rPr sz="1200" spc="-5" dirty="0">
                <a:solidFill>
                  <a:srgbClr val="FFFFCC"/>
                </a:solidFill>
                <a:latin typeface="Arial MT"/>
                <a:cs typeface="Arial MT"/>
              </a:rPr>
              <a:t>CSE</a:t>
            </a:r>
            <a:r>
              <a:rPr sz="1200" spc="-25" dirty="0">
                <a:solidFill>
                  <a:srgbClr val="FFFFCC"/>
                </a:solidFill>
                <a:latin typeface="Arial MT"/>
                <a:cs typeface="Arial MT"/>
              </a:rPr>
              <a:t> </a:t>
            </a:r>
            <a:r>
              <a:rPr sz="1200" spc="-5" dirty="0">
                <a:solidFill>
                  <a:srgbClr val="FFFFCC"/>
                </a:solidFill>
                <a:latin typeface="Arial MT"/>
                <a:cs typeface="Arial MT"/>
              </a:rPr>
              <a:t>574,</a:t>
            </a:r>
            <a:r>
              <a:rPr sz="1200" spc="-20" dirty="0">
                <a:solidFill>
                  <a:srgbClr val="FFFFCC"/>
                </a:solidFill>
                <a:latin typeface="Arial MT"/>
                <a:cs typeface="Arial MT"/>
              </a:rPr>
              <a:t> </a:t>
            </a:r>
            <a:r>
              <a:rPr sz="1200" spc="-5" dirty="0">
                <a:solidFill>
                  <a:srgbClr val="FFFFCC"/>
                </a:solidFill>
                <a:latin typeface="Arial MT"/>
                <a:cs typeface="Arial MT"/>
              </a:rPr>
              <a:t>Spring</a:t>
            </a:r>
            <a:r>
              <a:rPr sz="1200" spc="-20" dirty="0">
                <a:solidFill>
                  <a:srgbClr val="FFFFCC"/>
                </a:solidFill>
                <a:latin typeface="Arial MT"/>
                <a:cs typeface="Arial MT"/>
              </a:rPr>
              <a:t> </a:t>
            </a:r>
            <a:r>
              <a:rPr sz="1200" spc="-10" dirty="0">
                <a:solidFill>
                  <a:srgbClr val="FFFFCC"/>
                </a:solidFill>
                <a:latin typeface="Arial MT"/>
                <a:cs typeface="Arial MT"/>
              </a:rPr>
              <a:t>2004</a:t>
            </a:r>
            <a:endParaRPr sz="1200">
              <a:latin typeface="Arial MT"/>
              <a:cs typeface="Arial MT"/>
            </a:endParaRPr>
          </a:p>
        </p:txBody>
      </p:sp>
      <p:grpSp>
        <p:nvGrpSpPr>
          <p:cNvPr id="4" name="object 4"/>
          <p:cNvGrpSpPr/>
          <p:nvPr/>
        </p:nvGrpSpPr>
        <p:grpSpPr>
          <a:xfrm>
            <a:off x="675114" y="534974"/>
            <a:ext cx="7794050" cy="90674"/>
            <a:chOff x="673239" y="532002"/>
            <a:chExt cx="7772400" cy="90170"/>
          </a:xfrm>
        </p:grpSpPr>
        <p:sp>
          <p:nvSpPr>
            <p:cNvPr id="5" name="object 5"/>
            <p:cNvSpPr/>
            <p:nvPr/>
          </p:nvSpPr>
          <p:spPr>
            <a:xfrm>
              <a:off x="673239" y="546099"/>
              <a:ext cx="7772400" cy="0"/>
            </a:xfrm>
            <a:custGeom>
              <a:avLst/>
              <a:gdLst/>
              <a:ahLst/>
              <a:cxnLst/>
              <a:rect l="l" t="t" r="r" b="b"/>
              <a:pathLst>
                <a:path w="7772400">
                  <a:moveTo>
                    <a:pt x="0" y="0"/>
                  </a:moveTo>
                  <a:lnTo>
                    <a:pt x="7772387" y="0"/>
                  </a:lnTo>
                </a:path>
              </a:pathLst>
            </a:custGeom>
            <a:ln w="28194">
              <a:solidFill>
                <a:srgbClr val="FF0000"/>
              </a:solidFill>
            </a:ln>
          </p:spPr>
          <p:txBody>
            <a:bodyPr wrap="square" lIns="0" tIns="0" rIns="0" bIns="0" rtlCol="0"/>
            <a:lstStyle/>
            <a:p>
              <a:endParaRPr/>
            </a:p>
          </p:txBody>
        </p:sp>
        <p:sp>
          <p:nvSpPr>
            <p:cNvPr id="6" name="object 6"/>
            <p:cNvSpPr/>
            <p:nvPr/>
          </p:nvSpPr>
          <p:spPr>
            <a:xfrm>
              <a:off x="673239" y="607821"/>
              <a:ext cx="7772400" cy="0"/>
            </a:xfrm>
            <a:custGeom>
              <a:avLst/>
              <a:gdLst/>
              <a:ahLst/>
              <a:cxnLst/>
              <a:rect l="l" t="t" r="r" b="b"/>
              <a:pathLst>
                <a:path w="7772400">
                  <a:moveTo>
                    <a:pt x="0" y="0"/>
                  </a:moveTo>
                  <a:lnTo>
                    <a:pt x="7772387" y="0"/>
                  </a:lnTo>
                </a:path>
              </a:pathLst>
            </a:custGeom>
            <a:ln w="28194">
              <a:solidFill>
                <a:srgbClr val="3333CC"/>
              </a:solidFill>
            </a:ln>
          </p:spPr>
          <p:txBody>
            <a:bodyPr wrap="square" lIns="0" tIns="0" rIns="0" bIns="0" rtlCol="0"/>
            <a:lstStyle/>
            <a:p>
              <a:endParaRPr/>
            </a:p>
          </p:txBody>
        </p:sp>
      </p:grpSp>
      <p:pic>
        <p:nvPicPr>
          <p:cNvPr id="7" name="object 7"/>
          <p:cNvPicPr/>
          <p:nvPr/>
        </p:nvPicPr>
        <p:blipFill>
          <a:blip r:embed="rId2" cstate="print"/>
          <a:stretch>
            <a:fillRect/>
          </a:stretch>
        </p:blipFill>
        <p:spPr>
          <a:xfrm>
            <a:off x="0" y="0"/>
            <a:ext cx="116387" cy="108553"/>
          </a:xfrm>
          <a:prstGeom prst="rect">
            <a:avLst/>
          </a:prstGeom>
        </p:spPr>
      </p:pic>
      <p:sp>
        <p:nvSpPr>
          <p:cNvPr id="8" name="object 8"/>
          <p:cNvSpPr txBox="1">
            <a:spLocks noGrp="1"/>
          </p:cNvSpPr>
          <p:nvPr>
            <p:ph type="title"/>
          </p:nvPr>
        </p:nvSpPr>
        <p:spPr>
          <a:xfrm>
            <a:off x="385764" y="724878"/>
            <a:ext cx="7130537" cy="699848"/>
          </a:xfrm>
          <a:prstGeom prst="rect">
            <a:avLst/>
          </a:prstGeom>
        </p:spPr>
        <p:txBody>
          <a:bodyPr vert="horz" wrap="square" lIns="0" tIns="12110" rIns="0" bIns="0" rtlCol="0">
            <a:spAutoFit/>
          </a:bodyPr>
          <a:lstStyle/>
          <a:p>
            <a:pPr marL="12748">
              <a:spcBef>
                <a:spcPts val="95"/>
              </a:spcBef>
            </a:pPr>
            <a:r>
              <a:rPr sz="4400" spc="-5" dirty="0"/>
              <a:t>Text Categorization Problem</a:t>
            </a:r>
            <a:endParaRPr sz="4400"/>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a:pPr/>
              <a:t>9</a:t>
            </a:fld>
            <a:endParaRPr/>
          </a:p>
        </p:txBody>
      </p:sp>
      <p:sp>
        <p:nvSpPr>
          <p:cNvPr id="9" name="object 9"/>
          <p:cNvSpPr txBox="1"/>
          <p:nvPr/>
        </p:nvSpPr>
        <p:spPr>
          <a:xfrm>
            <a:off x="396459" y="1955488"/>
            <a:ext cx="7745656" cy="3160810"/>
          </a:xfrm>
          <a:prstGeom prst="rect">
            <a:avLst/>
          </a:prstGeom>
        </p:spPr>
        <p:txBody>
          <a:bodyPr vert="horz" wrap="square" lIns="0" tIns="12110" rIns="0" bIns="0" rtlCol="0">
            <a:spAutoFit/>
          </a:bodyPr>
          <a:lstStyle/>
          <a:p>
            <a:pPr marL="356905" marR="9560" indent="-344157">
              <a:spcBef>
                <a:spcPts val="95"/>
              </a:spcBef>
              <a:buClr>
                <a:srgbClr val="CCFF33"/>
              </a:buClr>
              <a:buSzPct val="68750"/>
              <a:buFont typeface="Wingdings"/>
              <a:buChar char=""/>
              <a:tabLst>
                <a:tab pos="356267" algn="l"/>
                <a:tab pos="356905" algn="l"/>
              </a:tabLst>
            </a:pPr>
            <a:r>
              <a:rPr sz="3200" b="1" spc="-10" dirty="0">
                <a:solidFill>
                  <a:srgbClr val="FFFFCC"/>
                </a:solidFill>
                <a:latin typeface="Arial"/>
                <a:cs typeface="Arial"/>
              </a:rPr>
              <a:t>Task</a:t>
            </a:r>
            <a:r>
              <a:rPr sz="3200" b="1" spc="-5" dirty="0">
                <a:solidFill>
                  <a:srgbClr val="FFFFCC"/>
                </a:solidFill>
                <a:latin typeface="Arial"/>
                <a:cs typeface="Arial"/>
              </a:rPr>
              <a:t> </a:t>
            </a:r>
            <a:r>
              <a:rPr sz="3200" b="1" i="1" spc="-5" dirty="0">
                <a:solidFill>
                  <a:srgbClr val="FFFFCC"/>
                </a:solidFill>
                <a:latin typeface="Arial"/>
                <a:cs typeface="Arial"/>
              </a:rPr>
              <a:t>T</a:t>
            </a:r>
            <a:r>
              <a:rPr sz="3200" b="1" spc="-5" dirty="0">
                <a:solidFill>
                  <a:srgbClr val="FFFFCC"/>
                </a:solidFill>
                <a:latin typeface="Arial"/>
                <a:cs typeface="Arial"/>
              </a:rPr>
              <a:t>: </a:t>
            </a:r>
            <a:r>
              <a:rPr sz="3200" spc="-10" dirty="0">
                <a:solidFill>
                  <a:srgbClr val="FFFFCC"/>
                </a:solidFill>
                <a:latin typeface="Arial MT"/>
                <a:cs typeface="Arial MT"/>
              </a:rPr>
              <a:t>assign</a:t>
            </a:r>
            <a:r>
              <a:rPr sz="3200" dirty="0">
                <a:solidFill>
                  <a:srgbClr val="FFFFCC"/>
                </a:solidFill>
                <a:latin typeface="Arial MT"/>
                <a:cs typeface="Arial MT"/>
              </a:rPr>
              <a:t> </a:t>
            </a:r>
            <a:r>
              <a:rPr sz="3200" spc="-5" dirty="0">
                <a:solidFill>
                  <a:srgbClr val="FFFFCC"/>
                </a:solidFill>
                <a:latin typeface="Arial MT"/>
                <a:cs typeface="Arial MT"/>
              </a:rPr>
              <a:t>a</a:t>
            </a:r>
            <a:r>
              <a:rPr sz="3200" dirty="0">
                <a:solidFill>
                  <a:srgbClr val="FFFFCC"/>
                </a:solidFill>
                <a:latin typeface="Arial MT"/>
                <a:cs typeface="Arial MT"/>
              </a:rPr>
              <a:t> </a:t>
            </a:r>
            <a:r>
              <a:rPr sz="3200" spc="-10" dirty="0">
                <a:solidFill>
                  <a:srgbClr val="FFFFCC"/>
                </a:solidFill>
                <a:latin typeface="Arial MT"/>
                <a:cs typeface="Arial MT"/>
              </a:rPr>
              <a:t>document</a:t>
            </a:r>
            <a:r>
              <a:rPr sz="3200" spc="-5" dirty="0">
                <a:solidFill>
                  <a:srgbClr val="FFFFCC"/>
                </a:solidFill>
                <a:latin typeface="Arial MT"/>
                <a:cs typeface="Arial MT"/>
              </a:rPr>
              <a:t> to</a:t>
            </a:r>
            <a:r>
              <a:rPr sz="3200" dirty="0">
                <a:solidFill>
                  <a:srgbClr val="FFFFCC"/>
                </a:solidFill>
                <a:latin typeface="Arial MT"/>
                <a:cs typeface="Arial MT"/>
              </a:rPr>
              <a:t> </a:t>
            </a:r>
            <a:r>
              <a:rPr sz="3200" spc="-5" dirty="0">
                <a:solidFill>
                  <a:srgbClr val="FFFFCC"/>
                </a:solidFill>
                <a:latin typeface="Arial MT"/>
                <a:cs typeface="Arial MT"/>
              </a:rPr>
              <a:t>its</a:t>
            </a:r>
            <a:r>
              <a:rPr sz="3200" dirty="0">
                <a:solidFill>
                  <a:srgbClr val="FFFFCC"/>
                </a:solidFill>
                <a:latin typeface="Arial MT"/>
                <a:cs typeface="Arial MT"/>
              </a:rPr>
              <a:t> </a:t>
            </a:r>
            <a:r>
              <a:rPr sz="3200" spc="-10" dirty="0">
                <a:solidFill>
                  <a:srgbClr val="FFFFCC"/>
                </a:solidFill>
                <a:latin typeface="Arial MT"/>
                <a:cs typeface="Arial MT"/>
              </a:rPr>
              <a:t>content </a:t>
            </a:r>
            <a:r>
              <a:rPr sz="3200" spc="-876" dirty="0">
                <a:solidFill>
                  <a:srgbClr val="FFFFCC"/>
                </a:solidFill>
                <a:latin typeface="Arial MT"/>
                <a:cs typeface="Arial MT"/>
              </a:rPr>
              <a:t> </a:t>
            </a:r>
            <a:r>
              <a:rPr sz="3200" spc="-10" dirty="0">
                <a:solidFill>
                  <a:srgbClr val="FFFFCC"/>
                </a:solidFill>
                <a:latin typeface="Arial MT"/>
                <a:cs typeface="Arial MT"/>
              </a:rPr>
              <a:t>category</a:t>
            </a:r>
            <a:endParaRPr sz="3200">
              <a:latin typeface="Arial MT"/>
              <a:cs typeface="Arial MT"/>
            </a:endParaRPr>
          </a:p>
          <a:p>
            <a:pPr marL="356905" marR="5100" indent="-344157">
              <a:spcBef>
                <a:spcPts val="758"/>
              </a:spcBef>
              <a:buClr>
                <a:srgbClr val="CCFF33"/>
              </a:buClr>
              <a:buSzPct val="68750"/>
              <a:buFont typeface="Wingdings"/>
              <a:buChar char=""/>
              <a:tabLst>
                <a:tab pos="356267" algn="l"/>
                <a:tab pos="356905" algn="l"/>
              </a:tabLst>
            </a:pPr>
            <a:r>
              <a:rPr sz="3200" b="1" spc="-10" dirty="0">
                <a:solidFill>
                  <a:srgbClr val="FFFFCC"/>
                </a:solidFill>
                <a:latin typeface="Arial"/>
                <a:cs typeface="Arial"/>
              </a:rPr>
              <a:t>Performance</a:t>
            </a:r>
            <a:r>
              <a:rPr sz="3200" b="1" dirty="0">
                <a:solidFill>
                  <a:srgbClr val="FFFFCC"/>
                </a:solidFill>
                <a:latin typeface="Arial"/>
                <a:cs typeface="Arial"/>
              </a:rPr>
              <a:t> </a:t>
            </a:r>
            <a:r>
              <a:rPr sz="3200" b="1" spc="-10" dirty="0">
                <a:solidFill>
                  <a:srgbClr val="FFFFCC"/>
                </a:solidFill>
                <a:latin typeface="Arial"/>
                <a:cs typeface="Arial"/>
              </a:rPr>
              <a:t>measure</a:t>
            </a:r>
            <a:r>
              <a:rPr sz="3200" b="1" spc="15" dirty="0">
                <a:solidFill>
                  <a:srgbClr val="FFFFCC"/>
                </a:solidFill>
                <a:latin typeface="Arial"/>
                <a:cs typeface="Arial"/>
              </a:rPr>
              <a:t> </a:t>
            </a:r>
            <a:r>
              <a:rPr sz="3200" b="1" i="1" dirty="0">
                <a:solidFill>
                  <a:srgbClr val="FFFFCC"/>
                </a:solidFill>
                <a:latin typeface="Arial"/>
                <a:cs typeface="Arial"/>
              </a:rPr>
              <a:t>P</a:t>
            </a:r>
            <a:r>
              <a:rPr sz="3200" b="1" dirty="0">
                <a:solidFill>
                  <a:srgbClr val="FFFFCC"/>
                </a:solidFill>
                <a:latin typeface="Arial"/>
                <a:cs typeface="Arial"/>
              </a:rPr>
              <a:t>: </a:t>
            </a:r>
            <a:r>
              <a:rPr sz="3200" spc="-10" dirty="0">
                <a:solidFill>
                  <a:srgbClr val="FFFFCC"/>
                </a:solidFill>
                <a:latin typeface="Arial MT"/>
                <a:cs typeface="Arial MT"/>
              </a:rPr>
              <a:t>Precision</a:t>
            </a:r>
            <a:r>
              <a:rPr sz="3200" spc="5" dirty="0">
                <a:solidFill>
                  <a:srgbClr val="FFFFCC"/>
                </a:solidFill>
                <a:latin typeface="Arial MT"/>
                <a:cs typeface="Arial MT"/>
              </a:rPr>
              <a:t> </a:t>
            </a:r>
            <a:r>
              <a:rPr sz="3200" spc="-10" dirty="0">
                <a:solidFill>
                  <a:srgbClr val="FFFFCC"/>
                </a:solidFill>
                <a:latin typeface="Arial MT"/>
                <a:cs typeface="Arial MT"/>
              </a:rPr>
              <a:t>and </a:t>
            </a:r>
            <a:r>
              <a:rPr sz="3200" spc="-876" dirty="0">
                <a:solidFill>
                  <a:srgbClr val="FFFFCC"/>
                </a:solidFill>
                <a:latin typeface="Arial MT"/>
                <a:cs typeface="Arial MT"/>
              </a:rPr>
              <a:t> </a:t>
            </a:r>
            <a:r>
              <a:rPr sz="3200" spc="-10" dirty="0">
                <a:solidFill>
                  <a:srgbClr val="FFFFCC"/>
                </a:solidFill>
                <a:latin typeface="Arial MT"/>
                <a:cs typeface="Arial MT"/>
              </a:rPr>
              <a:t>Recall</a:t>
            </a:r>
            <a:endParaRPr sz="3200">
              <a:latin typeface="Arial MT"/>
              <a:cs typeface="Arial MT"/>
            </a:endParaRPr>
          </a:p>
          <a:p>
            <a:pPr marL="356905" marR="485007" indent="-344157">
              <a:spcBef>
                <a:spcPts val="763"/>
              </a:spcBef>
              <a:buClr>
                <a:srgbClr val="CCFF33"/>
              </a:buClr>
              <a:buSzPct val="68750"/>
              <a:buFont typeface="Wingdings"/>
              <a:buChar char=""/>
              <a:tabLst>
                <a:tab pos="356267" algn="l"/>
                <a:tab pos="356905" algn="l"/>
              </a:tabLst>
            </a:pPr>
            <a:r>
              <a:rPr sz="3200" b="1" spc="-10" dirty="0">
                <a:solidFill>
                  <a:srgbClr val="FFFFCC"/>
                </a:solidFill>
                <a:latin typeface="Arial"/>
                <a:cs typeface="Arial"/>
              </a:rPr>
              <a:t>Training</a:t>
            </a:r>
            <a:r>
              <a:rPr sz="3200" b="1" dirty="0">
                <a:solidFill>
                  <a:srgbClr val="FFFFCC"/>
                </a:solidFill>
                <a:latin typeface="Arial"/>
                <a:cs typeface="Arial"/>
              </a:rPr>
              <a:t> </a:t>
            </a:r>
            <a:r>
              <a:rPr sz="3200" b="1" spc="-10" dirty="0">
                <a:solidFill>
                  <a:srgbClr val="FFFFCC"/>
                </a:solidFill>
                <a:latin typeface="Arial"/>
                <a:cs typeface="Arial"/>
              </a:rPr>
              <a:t>experience</a:t>
            </a:r>
            <a:r>
              <a:rPr sz="3200" b="1" spc="5" dirty="0">
                <a:solidFill>
                  <a:srgbClr val="FFFFCC"/>
                </a:solidFill>
                <a:latin typeface="Arial"/>
                <a:cs typeface="Arial"/>
              </a:rPr>
              <a:t> </a:t>
            </a:r>
            <a:r>
              <a:rPr sz="3200" b="1" i="1" spc="-5" dirty="0">
                <a:solidFill>
                  <a:srgbClr val="FFFFCC"/>
                </a:solidFill>
                <a:latin typeface="Arial"/>
                <a:cs typeface="Arial"/>
              </a:rPr>
              <a:t>E</a:t>
            </a:r>
            <a:r>
              <a:rPr sz="3200" b="1" spc="-5" dirty="0">
                <a:solidFill>
                  <a:srgbClr val="FFFFCC"/>
                </a:solidFill>
                <a:latin typeface="Arial"/>
                <a:cs typeface="Arial"/>
              </a:rPr>
              <a:t>:</a:t>
            </a:r>
            <a:r>
              <a:rPr sz="3200" b="1" spc="5" dirty="0">
                <a:solidFill>
                  <a:srgbClr val="FFFFCC"/>
                </a:solidFill>
                <a:latin typeface="Arial"/>
                <a:cs typeface="Arial"/>
              </a:rPr>
              <a:t> </a:t>
            </a:r>
            <a:r>
              <a:rPr sz="3200" spc="-10" dirty="0">
                <a:solidFill>
                  <a:srgbClr val="FFFFCC"/>
                </a:solidFill>
                <a:latin typeface="Arial MT"/>
                <a:cs typeface="Arial MT"/>
              </a:rPr>
              <a:t>Example</a:t>
            </a:r>
            <a:r>
              <a:rPr sz="3200" dirty="0">
                <a:solidFill>
                  <a:srgbClr val="FFFFCC"/>
                </a:solidFill>
                <a:latin typeface="Arial MT"/>
                <a:cs typeface="Arial MT"/>
              </a:rPr>
              <a:t> </a:t>
            </a:r>
            <a:r>
              <a:rPr sz="3200" spc="-10" dirty="0">
                <a:solidFill>
                  <a:srgbClr val="FFFFCC"/>
                </a:solidFill>
                <a:latin typeface="Arial MT"/>
                <a:cs typeface="Arial MT"/>
              </a:rPr>
              <a:t>pre- </a:t>
            </a:r>
            <a:r>
              <a:rPr sz="3200" spc="-872" dirty="0">
                <a:solidFill>
                  <a:srgbClr val="FFFFCC"/>
                </a:solidFill>
                <a:latin typeface="Arial MT"/>
                <a:cs typeface="Arial MT"/>
              </a:rPr>
              <a:t> </a:t>
            </a:r>
            <a:r>
              <a:rPr sz="3200" spc="-10" dirty="0">
                <a:solidFill>
                  <a:srgbClr val="FFFFCC"/>
                </a:solidFill>
                <a:latin typeface="Arial MT"/>
                <a:cs typeface="Arial MT"/>
              </a:rPr>
              <a:t>classified documents</a:t>
            </a:r>
            <a:endParaRPr sz="320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432</TotalTime>
  <Words>1856</Words>
  <Application>Microsoft Office PowerPoint</Application>
  <PresentationFormat>On-screen Show (4:3)</PresentationFormat>
  <Paragraphs>141</Paragraphs>
  <Slides>45</Slides>
  <Notes>1</Notes>
  <HiddenSlides>0</HiddenSlides>
  <MMClips>0</MMClips>
  <ScaleCrop>false</ScaleCrop>
  <HeadingPairs>
    <vt:vector size="4" baseType="variant">
      <vt:variant>
        <vt:lpstr>Theme</vt:lpstr>
      </vt:variant>
      <vt:variant>
        <vt:i4>3</vt:i4>
      </vt:variant>
      <vt:variant>
        <vt:lpstr>Slide Titles</vt:lpstr>
      </vt:variant>
      <vt:variant>
        <vt:i4>45</vt:i4>
      </vt:variant>
    </vt:vector>
  </HeadingPairs>
  <TitlesOfParts>
    <vt:vector size="48" baseType="lpstr">
      <vt:lpstr>Office Theme</vt:lpstr>
      <vt:lpstr>1_Office Theme</vt:lpstr>
      <vt:lpstr>2_Office Theme</vt:lpstr>
      <vt:lpstr>Unit-4</vt:lpstr>
      <vt:lpstr>Well-Proposed Learning Algorithm</vt:lpstr>
      <vt:lpstr>Well-Proposed Learning Algorithm</vt:lpstr>
      <vt:lpstr>Well Defined Learning Algorithm: Three features:</vt:lpstr>
      <vt:lpstr>Scientific Application of Machine  Learning</vt:lpstr>
      <vt:lpstr>A Robot Driving Learning Problem</vt:lpstr>
      <vt:lpstr>A Handwriting Recognition Learning  Problem</vt:lpstr>
      <vt:lpstr>Handwriting Recognition Learning</vt:lpstr>
      <vt:lpstr>Text Categorization Problem</vt:lpstr>
      <vt:lpstr>To better filter emails as spam or not</vt:lpstr>
      <vt:lpstr>2. A checkers learning problem </vt:lpstr>
      <vt:lpstr>Fruit Prediction Problem </vt:lpstr>
      <vt:lpstr>Automatic Translation of documents </vt:lpstr>
      <vt:lpstr>Learning to recognize spoken words</vt:lpstr>
      <vt:lpstr>Learning to drive an autonomous vehicle.</vt:lpstr>
      <vt:lpstr> Learning to classify new astronomical structures.</vt:lpstr>
      <vt:lpstr>Learning to play world-class backgammon.</vt:lpstr>
      <vt:lpstr>DESIGNING A LEARNING SYSTEM</vt:lpstr>
      <vt:lpstr>DESIGNING A LEARNING SYSTEM for Checkers Game</vt:lpstr>
      <vt:lpstr>Slide 20</vt:lpstr>
      <vt:lpstr>Choosing the Training Experience: impact on Success and Failure of Data: </vt:lpstr>
      <vt:lpstr>Type of training experience</vt:lpstr>
      <vt:lpstr>Experience is the degree to which the learner</vt:lpstr>
      <vt:lpstr>Experience is the degree to which the learner</vt:lpstr>
      <vt:lpstr>Choosing the Training Experience</vt:lpstr>
      <vt:lpstr>2.Choosing the Target Function</vt:lpstr>
      <vt:lpstr>2.Choosing the Target Function</vt:lpstr>
      <vt:lpstr>Here there are 2 considerations — direct and indirect experience-For Target Function</vt:lpstr>
      <vt:lpstr>Here there are 2 considerations — direct and indirect experience-For Target Function</vt:lpstr>
      <vt:lpstr>assigning a real score to the board state.</vt:lpstr>
      <vt:lpstr>V : B →R</vt:lpstr>
      <vt:lpstr>Step 3- Choosing Representation for Target function:</vt:lpstr>
      <vt:lpstr>Step 3- Choosing Representation for Target function: </vt:lpstr>
      <vt:lpstr>Partial design of a checkers learning program </vt:lpstr>
      <vt:lpstr>Step 4- Choosing Function Approximation Algorithm: </vt:lpstr>
      <vt:lpstr>Step 4- Choosing Function Approximation Algorithm: </vt:lpstr>
      <vt:lpstr>Step 4- Choosing Function Approximation Algorithm: </vt:lpstr>
      <vt:lpstr>Step 4- Choosing Function Approximation Algorithm: </vt:lpstr>
      <vt:lpstr>Step 4- Choosing Function Approximation Algorithm: </vt:lpstr>
      <vt:lpstr>5. The Final Design </vt:lpstr>
      <vt:lpstr>Slide 41</vt:lpstr>
      <vt:lpstr> Performance System</vt:lpstr>
      <vt:lpstr>Critic</vt:lpstr>
      <vt:lpstr>Generalizer</vt:lpstr>
      <vt:lpstr>Experiment Generator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Unit-4</dc:title>
  <dc:creator>Admin</dc:creator>
  <cp:lastModifiedBy>Admin</cp:lastModifiedBy>
  <cp:revision>24</cp:revision>
  <dcterms:created xsi:type="dcterms:W3CDTF">2023-04-15T03:31:26Z</dcterms:created>
  <dcterms:modified xsi:type="dcterms:W3CDTF">2023-04-21T07:18:27Z</dcterms:modified>
</cp:coreProperties>
</file>