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73" r:id="rId9"/>
    <p:sldId id="274" r:id="rId10"/>
    <p:sldId id="263" r:id="rId11"/>
    <p:sldId id="264" r:id="rId12"/>
    <p:sldId id="265" r:id="rId13"/>
    <p:sldId id="266" r:id="rId14"/>
    <p:sldId id="267" r:id="rId15"/>
    <p:sldId id="268" r:id="rId16"/>
    <p:sldId id="269" r:id="rId17"/>
    <p:sldId id="270" r:id="rId18"/>
    <p:sldId id="272"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9B09AE-151D-4833-A105-55987968D0CC}"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59932-A4E1-4727-90E1-3A7009B7F2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B09AE-151D-4833-A105-55987968D0CC}"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59932-A4E1-4727-90E1-3A7009B7F2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B09AE-151D-4833-A105-55987968D0CC}"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59932-A4E1-4727-90E1-3A7009B7F2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B09AE-151D-4833-A105-55987968D0CC}"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59932-A4E1-4727-90E1-3A7009B7F2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B09AE-151D-4833-A105-55987968D0CC}"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59932-A4E1-4727-90E1-3A7009B7F2C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9B09AE-151D-4833-A105-55987968D0CC}"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59932-A4E1-4727-90E1-3A7009B7F2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9B09AE-151D-4833-A105-55987968D0CC}" type="datetimeFigureOut">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459932-A4E1-4727-90E1-3A7009B7F2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9B09AE-151D-4833-A105-55987968D0CC}"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459932-A4E1-4727-90E1-3A7009B7F2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B09AE-151D-4833-A105-55987968D0CC}" type="datetimeFigureOut">
              <a:rPr lang="en-US" smtClean="0"/>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459932-A4E1-4727-90E1-3A7009B7F2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B09AE-151D-4833-A105-55987968D0CC}"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59932-A4E1-4727-90E1-3A7009B7F2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B09AE-151D-4833-A105-55987968D0CC}"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59932-A4E1-4727-90E1-3A7009B7F2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B09AE-151D-4833-A105-55987968D0CC}" type="datetimeFigureOut">
              <a:rPr lang="en-US" smtClean="0"/>
              <a:t>5/5/2023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59932-A4E1-4727-90E1-3A7009B7F2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Ways for constructing Decision Tree</a:t>
            </a:r>
            <a:endParaRPr lang="en-US" dirty="0"/>
          </a:p>
        </p:txBody>
      </p:sp>
      <p:sp>
        <p:nvSpPr>
          <p:cNvPr id="3" name="Content Placeholder 2"/>
          <p:cNvSpPr>
            <a:spLocks noGrp="1"/>
          </p:cNvSpPr>
          <p:nvPr>
            <p:ph idx="1"/>
          </p:nvPr>
        </p:nvSpPr>
        <p:spPr/>
        <p:txBody>
          <a:bodyPr/>
          <a:lstStyle/>
          <a:p>
            <a:r>
              <a:rPr lang="en-US" b="1" dirty="0"/>
              <a:t>ID3</a:t>
            </a:r>
            <a:r>
              <a:rPr lang="en-US" dirty="0"/>
              <a:t> : ID3 stands for </a:t>
            </a:r>
            <a:r>
              <a:rPr lang="en-US" i="1" dirty="0"/>
              <a:t>Iterative </a:t>
            </a:r>
            <a:r>
              <a:rPr lang="en-US" i="1" dirty="0" err="1"/>
              <a:t>Dichotomiser</a:t>
            </a:r>
            <a:r>
              <a:rPr lang="en-US" i="1" dirty="0"/>
              <a:t> </a:t>
            </a:r>
            <a:r>
              <a:rPr lang="en-US" i="1" dirty="0" smtClean="0"/>
              <a:t>3</a:t>
            </a:r>
          </a:p>
          <a:p>
            <a:r>
              <a:rPr lang="en-US" b="1" dirty="0"/>
              <a:t>CART</a:t>
            </a:r>
            <a:r>
              <a:rPr lang="en-US" dirty="0"/>
              <a:t>: CART stands for classification and regression trees.  </a:t>
            </a:r>
            <a:endParaRPr lang="en-US" dirty="0" smtClean="0"/>
          </a:p>
          <a:p>
            <a:r>
              <a:rPr lang="en-US" b="1" dirty="0"/>
              <a:t>CHAID</a:t>
            </a:r>
            <a:r>
              <a:rPr lang="en-US" dirty="0"/>
              <a:t>: CHAID stands for Chi-square Automatic Interaction Detector. </a:t>
            </a:r>
            <a:endParaRPr lang="en-US" dirty="0" smtClean="0"/>
          </a:p>
          <a:p>
            <a:r>
              <a:rPr lang="en-US" b="1" dirty="0"/>
              <a:t>MARS</a:t>
            </a:r>
            <a:r>
              <a:rPr lang="en-US" dirty="0"/>
              <a:t>: MARS stands for Multivariate adaptive regression splines.   </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ID3</a:t>
            </a:r>
            <a:r>
              <a:rPr lang="en-US" dirty="0"/>
              <a:t> : ID3 stands for </a:t>
            </a:r>
            <a:r>
              <a:rPr lang="en-US" i="1" dirty="0"/>
              <a:t>Iterative </a:t>
            </a:r>
            <a:r>
              <a:rPr lang="en-US" i="1" dirty="0" err="1"/>
              <a:t>Dichotomiser</a:t>
            </a:r>
            <a:r>
              <a:rPr lang="en-US" i="1" dirty="0"/>
              <a:t> 3</a:t>
            </a:r>
            <a:r>
              <a:rPr lang="en-US" dirty="0"/>
              <a:t> . </a:t>
            </a:r>
            <a:endParaRPr lang="en-US" dirty="0" smtClean="0"/>
          </a:p>
          <a:p>
            <a:r>
              <a:rPr lang="en-US" dirty="0" smtClean="0"/>
              <a:t>This </a:t>
            </a:r>
            <a:r>
              <a:rPr lang="en-US" dirty="0"/>
              <a:t>algorithm iteratively divides features into two or more groups at each step. Here "Iterative" means continuous/repeated and "</a:t>
            </a:r>
            <a:r>
              <a:rPr lang="en-US" dirty="0" err="1"/>
              <a:t>dichotomiser</a:t>
            </a:r>
            <a:r>
              <a:rPr lang="en-US" dirty="0"/>
              <a:t>" means dividing</a:t>
            </a:r>
            <a:r>
              <a:rPr lang="en-US" dirty="0" smtClean="0"/>
              <a:t>.</a:t>
            </a:r>
          </a:p>
          <a:p>
            <a:r>
              <a:rPr lang="en-US" dirty="0"/>
              <a:t> ID3 follows a top-down approach </a:t>
            </a:r>
            <a:r>
              <a:rPr lang="en-US" dirty="0" err="1"/>
              <a:t>i.e</a:t>
            </a:r>
            <a:r>
              <a:rPr lang="en-US" dirty="0"/>
              <a:t> the tree is built from the top and at every step greedy approach is applied. </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greedy approach means that at each iteration we select the best feature at the present moment to create a node and this node is again split after applying some statistical methods. ID3 generally is not a very ideal algorithm as it </a:t>
            </a:r>
            <a:r>
              <a:rPr lang="en-US" dirty="0" err="1" smtClean="0"/>
              <a:t>overfits</a:t>
            </a:r>
            <a:r>
              <a:rPr lang="en-US" dirty="0" smtClean="0"/>
              <a:t> when the data is continuous.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C4.5</a:t>
            </a:r>
            <a:endParaRPr lang="en-US" dirty="0"/>
          </a:p>
        </p:txBody>
      </p:sp>
      <p:sp>
        <p:nvSpPr>
          <p:cNvPr id="3" name="Content Placeholder 2"/>
          <p:cNvSpPr>
            <a:spLocks noGrp="1"/>
          </p:cNvSpPr>
          <p:nvPr>
            <p:ph idx="1"/>
          </p:nvPr>
        </p:nvSpPr>
        <p:spPr/>
        <p:txBody>
          <a:bodyPr>
            <a:normAutofit/>
          </a:bodyPr>
          <a:lstStyle/>
          <a:p>
            <a:r>
              <a:rPr lang="en-US" b="1" dirty="0"/>
              <a:t>C4.5</a:t>
            </a:r>
            <a:r>
              <a:rPr lang="en-US" dirty="0"/>
              <a:t>: It is considered to be better than the ID3 algorithm as it can handle both discrete and continuous data. In C4.5 splitting is done based on Information gain (attribute selection measure ) and the feature with the highest Information gain is made the decision node and is further split.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C4.5 handles </a:t>
            </a:r>
            <a:r>
              <a:rPr lang="en-US" dirty="0" err="1" smtClean="0"/>
              <a:t>overfitting</a:t>
            </a:r>
            <a:r>
              <a:rPr lang="en-US" dirty="0" smtClean="0"/>
              <a:t> by the method of pruning </a:t>
            </a:r>
            <a:r>
              <a:rPr lang="en-US" dirty="0" err="1" smtClean="0"/>
              <a:t>i.e</a:t>
            </a:r>
            <a:r>
              <a:rPr lang="en-US" dirty="0" smtClean="0"/>
              <a:t> it removes the branches/subpart of the tree that does not hold much importance (or) is redundant. To be specific, C4.5 follows post pruning </a:t>
            </a:r>
            <a:r>
              <a:rPr lang="en-US" dirty="0" err="1" smtClean="0"/>
              <a:t>i.e</a:t>
            </a:r>
            <a:r>
              <a:rPr lang="en-US" dirty="0" smtClean="0"/>
              <a:t> removing branches after the tree is created.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CART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CART</a:t>
            </a:r>
            <a:r>
              <a:rPr lang="en-US" dirty="0"/>
              <a:t>: CART stands for classification and regression trees. As the name suggests CART can also perform both classification and regression-based tasks. CART uses </a:t>
            </a:r>
            <a:r>
              <a:rPr lang="en-US" dirty="0" err="1"/>
              <a:t>Gini’s</a:t>
            </a:r>
            <a:r>
              <a:rPr lang="en-US" dirty="0"/>
              <a:t> impurity index as an attribute selection method while splitting a node into further nodes when it's a classification-based use case and uses sum squared error as an attribute selection measure when the use case is regression-based. While CART uses </a:t>
            </a:r>
            <a:r>
              <a:rPr lang="en-US" dirty="0" err="1"/>
              <a:t>Gini</a:t>
            </a:r>
            <a:r>
              <a:rPr lang="en-US" dirty="0"/>
              <a:t> Index as an ASM(attribute selection measure), C4.5 and ID3 use information gain as an ASM.</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CART</a:t>
            </a:r>
            <a:endParaRPr lang="en-US" dirty="0"/>
          </a:p>
        </p:txBody>
      </p:sp>
      <p:sp>
        <p:nvSpPr>
          <p:cNvPr id="3" name="Content Placeholder 2"/>
          <p:cNvSpPr>
            <a:spLocks noGrp="1"/>
          </p:cNvSpPr>
          <p:nvPr>
            <p:ph idx="1"/>
          </p:nvPr>
        </p:nvSpPr>
        <p:spPr/>
        <p:txBody>
          <a:bodyPr>
            <a:normAutofit/>
          </a:bodyPr>
          <a:lstStyle/>
          <a:p>
            <a:r>
              <a:rPr lang="en-US" b="1" dirty="0"/>
              <a:t>CART</a:t>
            </a:r>
            <a:r>
              <a:rPr lang="en-US" dirty="0"/>
              <a:t>: </a:t>
            </a:r>
            <a:r>
              <a:rPr lang="en-US" dirty="0" smtClean="0"/>
              <a:t>While</a:t>
            </a:r>
            <a:r>
              <a:rPr lang="en-US" dirty="0"/>
              <a:t> CART uses </a:t>
            </a:r>
            <a:r>
              <a:rPr lang="en-US" dirty="0" err="1"/>
              <a:t>Gini</a:t>
            </a:r>
            <a:r>
              <a:rPr lang="en-US" dirty="0"/>
              <a:t> Index as an ASM(attribute selection measure), C4.5 and ID3 use information gain as an ASM.</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CHAID</a:t>
            </a:r>
            <a:endParaRPr lang="en-US" dirty="0"/>
          </a:p>
        </p:txBody>
      </p:sp>
      <p:sp>
        <p:nvSpPr>
          <p:cNvPr id="3" name="Content Placeholder 2"/>
          <p:cNvSpPr>
            <a:spLocks noGrp="1"/>
          </p:cNvSpPr>
          <p:nvPr>
            <p:ph idx="1"/>
          </p:nvPr>
        </p:nvSpPr>
        <p:spPr/>
        <p:txBody>
          <a:bodyPr>
            <a:normAutofit fontScale="92500"/>
          </a:bodyPr>
          <a:lstStyle/>
          <a:p>
            <a:r>
              <a:rPr lang="en-US" b="1" dirty="0"/>
              <a:t>CHAID</a:t>
            </a:r>
            <a:r>
              <a:rPr lang="en-US" dirty="0"/>
              <a:t>: </a:t>
            </a:r>
            <a:endParaRPr lang="en-US" dirty="0" smtClean="0"/>
          </a:p>
          <a:p>
            <a:r>
              <a:rPr lang="en-US" dirty="0" smtClean="0"/>
              <a:t>CHAID stands for Chi-square Automatic Interaction Detector. It is known to be the oldest of all three algorithms in history and is used very less these days. In CHAID chi-square is the attribute selection measure to split the nodes when it's a classification-based use case and uses F-test as an attribute selection measure when it is a regression-based use case. </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CHAID</a:t>
            </a:r>
            <a:endParaRPr lang="en-US" dirty="0"/>
          </a:p>
        </p:txBody>
      </p:sp>
      <p:sp>
        <p:nvSpPr>
          <p:cNvPr id="3" name="Content Placeholder 2"/>
          <p:cNvSpPr>
            <a:spLocks noGrp="1"/>
          </p:cNvSpPr>
          <p:nvPr>
            <p:ph idx="1"/>
          </p:nvPr>
        </p:nvSpPr>
        <p:spPr/>
        <p:txBody>
          <a:bodyPr>
            <a:normAutofit/>
          </a:bodyPr>
          <a:lstStyle/>
          <a:p>
            <a:r>
              <a:rPr lang="en-US" b="1" dirty="0"/>
              <a:t>CHAID</a:t>
            </a:r>
            <a:r>
              <a:rPr lang="en-US" dirty="0"/>
              <a:t>: </a:t>
            </a:r>
            <a:endParaRPr lang="en-US" dirty="0" smtClean="0"/>
          </a:p>
          <a:p>
            <a:r>
              <a:rPr lang="en-US" dirty="0" smtClean="0"/>
              <a:t>Higher </a:t>
            </a:r>
            <a:r>
              <a:rPr lang="en-US" dirty="0"/>
              <a:t>the chi-square value higher is the preference given to that feature. The major difference between CHAID and CART is, CART splits one node into two nodes whereas CHAID splits one node into 2 or more nodes.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MARS</a:t>
            </a:r>
            <a:endParaRPr lang="en-US" dirty="0"/>
          </a:p>
        </p:txBody>
      </p:sp>
      <p:sp>
        <p:nvSpPr>
          <p:cNvPr id="3" name="Content Placeholder 2"/>
          <p:cNvSpPr>
            <a:spLocks noGrp="1"/>
          </p:cNvSpPr>
          <p:nvPr>
            <p:ph idx="1"/>
          </p:nvPr>
        </p:nvSpPr>
        <p:spPr/>
        <p:txBody>
          <a:bodyPr/>
          <a:lstStyle/>
          <a:p>
            <a:pPr algn="just"/>
            <a:r>
              <a:rPr lang="en-US" dirty="0" smtClean="0"/>
              <a:t>MARS</a:t>
            </a:r>
            <a:r>
              <a:rPr lang="en-US" dirty="0"/>
              <a:t> stands for Multivariate adaptive regression splines. It is an algorithm that was specifically designed to handle regression-based tasks, provided, the data is non-linear.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Decision Tree Classification Algorithm</a:t>
            </a:r>
            <a:br>
              <a:rPr lang="en-US" dirty="0" smtClean="0"/>
            </a:br>
            <a:endParaRPr lang="en-US" dirty="0"/>
          </a:p>
        </p:txBody>
      </p:sp>
      <p:sp>
        <p:nvSpPr>
          <p:cNvPr id="3" name="Content Placeholder 2"/>
          <p:cNvSpPr>
            <a:spLocks noGrp="1"/>
          </p:cNvSpPr>
          <p:nvPr>
            <p:ph idx="1"/>
          </p:nvPr>
        </p:nvSpPr>
        <p:spPr/>
        <p:txBody>
          <a:bodyPr/>
          <a:lstStyle/>
          <a:p>
            <a:r>
              <a:rPr lang="en-US" dirty="0"/>
              <a:t>Decision Tree is a </a:t>
            </a:r>
            <a:r>
              <a:rPr lang="en-US" b="1" dirty="0"/>
              <a:t>Supervised learning technique </a:t>
            </a:r>
            <a:r>
              <a:rPr lang="en-US" dirty="0"/>
              <a:t>that can be used for both classification and Regression problems, but mostly it is preferred for solving Classification problems. It is a tree-structured classifier, where</a:t>
            </a:r>
            <a:r>
              <a:rPr lang="en-US" b="1" dirty="0"/>
              <a:t> internal nodes represent the features of a dataset, branches represent the decision rules</a:t>
            </a:r>
            <a:r>
              <a:rPr lang="en-US" dirty="0"/>
              <a:t> and </a:t>
            </a:r>
            <a:r>
              <a:rPr lang="en-US" b="1" dirty="0"/>
              <a:t>each leaf node represents the outcome.</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 a Decision tree, there are two nodes, which are the </a:t>
            </a:r>
            <a:r>
              <a:rPr lang="en-US" b="1" dirty="0"/>
              <a:t>Decision Node</a:t>
            </a:r>
            <a:r>
              <a:rPr lang="en-US" dirty="0"/>
              <a:t> and</a:t>
            </a:r>
            <a:r>
              <a:rPr lang="en-US" b="1" dirty="0"/>
              <a:t> Leaf Node.</a:t>
            </a:r>
            <a:r>
              <a:rPr lang="en-US" dirty="0"/>
              <a:t> Decision nodes are used to make any decision and have multiple branches, whereas Leaf nodes are the output of those decisions and do not contain any further branches.</a:t>
            </a:r>
          </a:p>
          <a:p>
            <a:r>
              <a:rPr lang="en-US" dirty="0"/>
              <a:t>The decisions or the test are performed on the basis of features of the given dataset.</a:t>
            </a:r>
          </a:p>
          <a:p>
            <a:r>
              <a:rPr lang="en-US" b="1" i="1" dirty="0"/>
              <a:t>It is a graphical representation for getting all the possible solutions to a problem/decision based on given conditions.</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Decision Tree Terminologies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Root </a:t>
            </a:r>
            <a:r>
              <a:rPr lang="en-US" b="1" dirty="0"/>
              <a:t>Node:</a:t>
            </a:r>
            <a:r>
              <a:rPr lang="en-US" dirty="0" smtClean="0"/>
              <a:t> Root node is from where the decision tree starts. It represents the entire dataset, which further gets divided into two or more homogeneous sets.</a:t>
            </a:r>
          </a:p>
          <a:p>
            <a:r>
              <a:rPr lang="en-US" b="1" dirty="0" smtClean="0"/>
              <a:t>Leaf </a:t>
            </a:r>
            <a:r>
              <a:rPr lang="en-US" b="1" dirty="0"/>
              <a:t>Node:</a:t>
            </a:r>
            <a:r>
              <a:rPr lang="en-US" dirty="0" smtClean="0"/>
              <a:t> Leaf nodes are the final output node, and the tree cannot be segregated further after getting a leaf node.</a:t>
            </a:r>
          </a:p>
          <a:p>
            <a:r>
              <a:rPr lang="en-US" b="1" dirty="0" smtClean="0"/>
              <a:t>Splitting</a:t>
            </a:r>
            <a:r>
              <a:rPr lang="en-US" b="1" dirty="0"/>
              <a:t>:</a:t>
            </a:r>
            <a:r>
              <a:rPr lang="en-US" dirty="0" smtClean="0"/>
              <a:t> Splitting is the process of dividing the decision node/root node into sub-nodes according to the given conditions.</a:t>
            </a:r>
          </a:p>
          <a:p>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Branch/Sub Tree:</a:t>
            </a:r>
            <a:r>
              <a:rPr lang="en-US" dirty="0" smtClean="0"/>
              <a:t> A tree formed by splitting the tree.</a:t>
            </a:r>
          </a:p>
          <a:p>
            <a:r>
              <a:rPr lang="en-US" b="1" dirty="0" smtClean="0"/>
              <a:t>Pruning:</a:t>
            </a:r>
            <a:r>
              <a:rPr lang="en-US" dirty="0" smtClean="0"/>
              <a:t> Pruning is the process of removing the unwanted branches from the </a:t>
            </a:r>
            <a:r>
              <a:rPr lang="en-US" dirty="0" err="1" smtClean="0"/>
              <a:t>tree.</a:t>
            </a:r>
            <a:r>
              <a:rPr lang="en-US" b="1" dirty="0" err="1" smtClean="0"/>
              <a:t>Parent</a:t>
            </a:r>
            <a:r>
              <a:rPr lang="en-US" b="1" dirty="0" smtClean="0"/>
              <a:t>/Child node:</a:t>
            </a:r>
            <a:r>
              <a:rPr lang="en-US" dirty="0" smtClean="0"/>
              <a:t> The root node of the tree is called the parent node, and other nodes are called the child nodes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428750" y="1862931"/>
            <a:ext cx="6286500" cy="40005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the Decision Tree algorithm Work?</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Step-1:</a:t>
            </a:r>
            <a:r>
              <a:rPr lang="en-US" dirty="0"/>
              <a:t> Begin the tree with the root node, says S, which contains the complete dataset.</a:t>
            </a:r>
          </a:p>
          <a:p>
            <a:r>
              <a:rPr lang="en-US" b="1" dirty="0"/>
              <a:t>Step-2:</a:t>
            </a:r>
            <a:r>
              <a:rPr lang="en-US" dirty="0"/>
              <a:t> Find the best attribute in the dataset using </a:t>
            </a:r>
            <a:r>
              <a:rPr lang="en-US" b="1" dirty="0"/>
              <a:t>Attribute Selection Measure (ASM).</a:t>
            </a:r>
            <a:endParaRPr lang="en-US" dirty="0"/>
          </a:p>
          <a:p>
            <a:r>
              <a:rPr lang="en-US" b="1" dirty="0"/>
              <a:t>Step-3:</a:t>
            </a:r>
            <a:r>
              <a:rPr lang="en-US" dirty="0"/>
              <a:t> Divide the S into subsets that contains possible values for the best attributes.</a:t>
            </a:r>
          </a:p>
          <a:p>
            <a:r>
              <a:rPr lang="en-US" b="1" dirty="0"/>
              <a:t>Step-4:</a:t>
            </a:r>
            <a:r>
              <a:rPr lang="en-US" dirty="0"/>
              <a:t> Generate the decision tree node, which contains the best attribute.</a:t>
            </a:r>
          </a:p>
          <a:p>
            <a:r>
              <a:rPr lang="en-US" b="1" dirty="0"/>
              <a:t>Step-5:</a:t>
            </a:r>
            <a:r>
              <a:rPr lang="en-US" dirty="0"/>
              <a:t> Recursively make new decision trees using the subsets of the dataset created in step -3. Continue this process until a stage is reached where you cannot further classify the nodes and called the final node as a leaf node.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Selection Measures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Attribute Selection Measures</a:t>
            </a:r>
          </a:p>
          <a:p>
            <a:r>
              <a:rPr lang="en-US" dirty="0"/>
              <a:t>While implementing a Decision tree, the main issue arises that how to select the best attribute for the root node and for sub-nodes. </a:t>
            </a:r>
            <a:endParaRPr lang="en-US" dirty="0" smtClean="0"/>
          </a:p>
          <a:p>
            <a:r>
              <a:rPr lang="en-US" dirty="0" smtClean="0"/>
              <a:t>So</a:t>
            </a:r>
            <a:r>
              <a:rPr lang="en-US" dirty="0"/>
              <a:t>, to solve such problems there is a technique which is called as </a:t>
            </a:r>
            <a:r>
              <a:rPr lang="en-US" b="1" dirty="0"/>
              <a:t>Attribute selection measure or ASM. </a:t>
            </a:r>
            <a:r>
              <a:rPr lang="en-US" dirty="0"/>
              <a:t>By this measurement, we can easily select the best attribute for the nodes of the tree. There are two popular techniques for ASM, which are:</a:t>
            </a:r>
          </a:p>
          <a:p>
            <a:r>
              <a:rPr lang="en-US" b="1" dirty="0"/>
              <a:t>Information Gain</a:t>
            </a:r>
            <a:endParaRPr lang="en-US" dirty="0"/>
          </a:p>
          <a:p>
            <a:r>
              <a:rPr lang="en-US" b="1" dirty="0" err="1"/>
              <a:t>Gini</a:t>
            </a:r>
            <a:r>
              <a:rPr lang="en-US" b="1" dirty="0"/>
              <a:t> Index</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Selection Measures</a:t>
            </a:r>
            <a:endParaRPr lang="en-US" dirty="0"/>
          </a:p>
        </p:txBody>
      </p:sp>
      <p:sp>
        <p:nvSpPr>
          <p:cNvPr id="3" name="Content Placeholder 2"/>
          <p:cNvSpPr>
            <a:spLocks noGrp="1"/>
          </p:cNvSpPr>
          <p:nvPr>
            <p:ph idx="1"/>
          </p:nvPr>
        </p:nvSpPr>
        <p:spPr/>
        <p:txBody>
          <a:bodyPr>
            <a:normAutofit/>
          </a:bodyPr>
          <a:lstStyle/>
          <a:p>
            <a:r>
              <a:rPr lang="en-US" smtClean="0"/>
              <a:t>By </a:t>
            </a:r>
            <a:r>
              <a:rPr lang="en-US" dirty="0"/>
              <a:t>this measurement, we can easily select the best attribute for the nodes of the tree. There are two popular techniques for ASM, which are:</a:t>
            </a:r>
          </a:p>
          <a:p>
            <a:r>
              <a:rPr lang="en-US" b="1" dirty="0"/>
              <a:t>Information Gain</a:t>
            </a:r>
            <a:endParaRPr lang="en-US" dirty="0"/>
          </a:p>
          <a:p>
            <a:r>
              <a:rPr lang="en-US" b="1" dirty="0" err="1"/>
              <a:t>Gini</a:t>
            </a:r>
            <a:r>
              <a:rPr lang="en-US" b="1" dirty="0"/>
              <a:t> Index</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187</Words>
  <Application>Microsoft Office PowerPoint</Application>
  <PresentationFormat>On-screen Show (4:3)</PresentationFormat>
  <Paragraphs>52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Decision Tree Classification Algorithm </vt:lpstr>
      <vt:lpstr>Slide 3</vt:lpstr>
      <vt:lpstr>Decision Tree Terminologies </vt:lpstr>
      <vt:lpstr>Slide 5</vt:lpstr>
      <vt:lpstr>Slide 6</vt:lpstr>
      <vt:lpstr>How does the Decision Tree algorithm Work?</vt:lpstr>
      <vt:lpstr>Attribute Selection Measures</vt:lpstr>
      <vt:lpstr>Attribute Selection Measures</vt:lpstr>
      <vt:lpstr>Ways for constructing Decision Tree</vt:lpstr>
      <vt:lpstr>Slide 11</vt:lpstr>
      <vt:lpstr>Slide 12</vt:lpstr>
      <vt:lpstr>C4.5</vt:lpstr>
      <vt:lpstr>Slide 14</vt:lpstr>
      <vt:lpstr>CART</vt:lpstr>
      <vt:lpstr>CART</vt:lpstr>
      <vt:lpstr>CHAID</vt:lpstr>
      <vt:lpstr>CHAID</vt:lpstr>
      <vt:lpstr>MARS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cp:revision>
  <dcterms:created xsi:type="dcterms:W3CDTF">2023-05-05T05:50:02Z</dcterms:created>
  <dcterms:modified xsi:type="dcterms:W3CDTF">2023-05-05T06:04:07Z</dcterms:modified>
</cp:coreProperties>
</file>