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1" r:id="rId3"/>
    <p:sldId id="257" r:id="rId4"/>
    <p:sldId id="258" r:id="rId5"/>
    <p:sldId id="259" r:id="rId6"/>
    <p:sldId id="260" r:id="rId7"/>
    <p:sldId id="261" r:id="rId8"/>
    <p:sldId id="262" r:id="rId9"/>
    <p:sldId id="267" r:id="rId10"/>
    <p:sldId id="268" r:id="rId11"/>
    <p:sldId id="269" r:id="rId12"/>
    <p:sldId id="274" r:id="rId13"/>
    <p:sldId id="270" r:id="rId14"/>
    <p:sldId id="263" r:id="rId15"/>
    <p:sldId id="264" r:id="rId16"/>
    <p:sldId id="265" r:id="rId17"/>
    <p:sldId id="266"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1894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1076F-9180-46D8-92F3-AFA97E29E90B}"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01076F-9180-46D8-92F3-AFA97E29E90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01076F-9180-46D8-92F3-AFA97E29E90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AEE90D-458A-4C5E-8F96-B958DF3A8D93}" type="datetimeFigureOut">
              <a:rPr lang="en-IN" smtClean="0"/>
              <a:pPr/>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01076F-9180-46D8-92F3-AFA97E29E90B}"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D9AEE90D-458A-4C5E-8F96-B958DF3A8D93}" type="datetimeFigureOut">
              <a:rPr lang="en-IN" smtClean="0"/>
              <a:pPr/>
              <a:t>17-03-2023</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5001076F-9180-46D8-92F3-AFA97E29E90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9AEE90D-458A-4C5E-8F96-B958DF3A8D93}" type="datetimeFigureOut">
              <a:rPr lang="en-IN" smtClean="0"/>
              <a:pPr/>
              <a:t>17-03-2023</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001076F-9180-46D8-92F3-AFA97E29E90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miami.edu/home/geoff/Courses/COMP6210-10M/Content/StateSpaceSearch.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80587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Search Problems and Solution</a:t>
            </a:r>
            <a:br>
              <a:rPr lang="en-US" b="1" dirty="0" smtClean="0"/>
            </a:br>
            <a:endParaRPr lang="en-IN" dirty="0"/>
          </a:p>
        </p:txBody>
      </p:sp>
      <p:sp>
        <p:nvSpPr>
          <p:cNvPr id="3" name="Content Placeholder 2"/>
          <p:cNvSpPr>
            <a:spLocks noGrp="1"/>
          </p:cNvSpPr>
          <p:nvPr>
            <p:ph idx="1"/>
          </p:nvPr>
        </p:nvSpPr>
        <p:spPr/>
        <p:txBody>
          <a:bodyPr>
            <a:normAutofit lnSpcReduction="10000"/>
          </a:bodyPr>
          <a:lstStyle/>
          <a:p>
            <a:pPr fontAlgn="base"/>
            <a:r>
              <a:rPr lang="en-US" b="1" dirty="0" smtClean="0">
                <a:solidFill>
                  <a:srgbClr val="00B050"/>
                </a:solidFill>
              </a:rPr>
              <a:t>Initial State</a:t>
            </a:r>
          </a:p>
          <a:p>
            <a:pPr fontAlgn="base"/>
            <a:r>
              <a:rPr lang="en-US" dirty="0" smtClean="0"/>
              <a:t>It is the agent’s starting state or initial step towards its goal. For example, if a taxi agent needs to travel to a location(B), but the taxi is already at location(A), the problem’s initial state would be the location (A).</a:t>
            </a:r>
          </a:p>
          <a:p>
            <a:pPr fontAlgn="base"/>
            <a:r>
              <a:rPr lang="en-US" b="1" dirty="0" smtClean="0">
                <a:solidFill>
                  <a:srgbClr val="00B050"/>
                </a:solidFill>
              </a:rPr>
              <a:t>Actions</a:t>
            </a:r>
          </a:p>
          <a:p>
            <a:pPr fontAlgn="base"/>
            <a:r>
              <a:rPr lang="en-US" dirty="0" smtClean="0"/>
              <a:t>It is a description of the possible actions that the agent can take. Given a state s, </a:t>
            </a:r>
            <a:r>
              <a:rPr lang="en-US" b="1" dirty="0" smtClean="0"/>
              <a:t>Actions</a:t>
            </a:r>
            <a:r>
              <a:rPr lang="en-US" dirty="0" smtClean="0"/>
              <a:t>(</a:t>
            </a:r>
            <a:r>
              <a:rPr lang="en-US" b="1" dirty="0" smtClean="0"/>
              <a:t>s</a:t>
            </a:r>
            <a:r>
              <a:rPr lang="en-US" dirty="0" smtClean="0"/>
              <a:t>) returns the actions that can be executed in s. Each of these actions is said to be appropriate in s.</a:t>
            </a:r>
          </a:p>
        </p:txBody>
      </p:sp>
    </p:spTree>
    <p:extLst>
      <p:ext uri="{BB962C8B-B14F-4D97-AF65-F5344CB8AC3E}">
        <p14:creationId xmlns="" xmlns:p14="http://schemas.microsoft.com/office/powerpoint/2010/main" val="123183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70084" y="1966302"/>
            <a:ext cx="10515600" cy="4351338"/>
          </a:xfrm>
        </p:spPr>
        <p:txBody>
          <a:bodyPr>
            <a:normAutofit lnSpcReduction="10000"/>
          </a:bodyPr>
          <a:lstStyle/>
          <a:p>
            <a:pPr fontAlgn="base"/>
            <a:r>
              <a:rPr lang="en-US" b="1" dirty="0" smtClean="0">
                <a:solidFill>
                  <a:srgbClr val="00B050"/>
                </a:solidFill>
              </a:rPr>
              <a:t>Transition Model</a:t>
            </a:r>
          </a:p>
          <a:p>
            <a:pPr fontAlgn="base"/>
            <a:r>
              <a:rPr lang="en-US" dirty="0" smtClean="0"/>
              <a:t>It describes what each action does. It is specified by a function </a:t>
            </a:r>
            <a:r>
              <a:rPr lang="en-US" b="1" dirty="0" smtClean="0"/>
              <a:t>Result</a:t>
            </a:r>
            <a:r>
              <a:rPr lang="en-US" dirty="0" smtClean="0"/>
              <a:t>(</a:t>
            </a:r>
            <a:r>
              <a:rPr lang="en-US" b="1" dirty="0" smtClean="0"/>
              <a:t>s, a</a:t>
            </a:r>
            <a:r>
              <a:rPr lang="en-US" dirty="0" smtClean="0"/>
              <a:t>) that returns the state that results from doing action an in state s.</a:t>
            </a:r>
          </a:p>
          <a:p>
            <a:pPr fontAlgn="base"/>
            <a:r>
              <a:rPr lang="en-US" dirty="0" smtClean="0"/>
              <a:t>The initial state, actions, and transition model together define the </a:t>
            </a:r>
            <a:r>
              <a:rPr lang="en-US" b="1" dirty="0" smtClean="0">
                <a:hlinkClick r:id="rId2"/>
              </a:rPr>
              <a:t>state space</a:t>
            </a:r>
            <a:r>
              <a:rPr lang="en-US" dirty="0" smtClean="0"/>
              <a:t> of a problem, a set of all states reachable from the initial state by any sequence of actions. The state space forms a graph in which the nodes are states, and the links between the nodes are actions.</a:t>
            </a:r>
          </a:p>
        </p:txBody>
      </p:sp>
    </p:spTree>
    <p:extLst>
      <p:ext uri="{BB962C8B-B14F-4D97-AF65-F5344CB8AC3E}">
        <p14:creationId xmlns="" xmlns:p14="http://schemas.microsoft.com/office/powerpoint/2010/main" val="183120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Goal Test</a:t>
            </a:r>
          </a:p>
          <a:p>
            <a:pPr fontAlgn="base"/>
            <a:r>
              <a:rPr lang="en-US" dirty="0" smtClean="0"/>
              <a:t>It determines if the given state is a goal state. Sometimes there is an explicit list of potential goal states, and the test merely verifies whether the provided state is one of them. The goal is sometimes expressed via an abstract attribute rather than an explicitly enumerated set of conditions.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smtClean="0"/>
              <a:t>Path Cost</a:t>
            </a:r>
          </a:p>
          <a:p>
            <a:pPr fontAlgn="base"/>
            <a:r>
              <a:rPr lang="en-US" dirty="0" smtClean="0"/>
              <a:t>It assigns a numerical cost to each path that leads to the goal. The problem solving agents choose a cost function that matches its performance measure. Remember that </a:t>
            </a:r>
            <a:r>
              <a:rPr lang="en-US" b="1" dirty="0" smtClean="0"/>
              <a:t>the optimal solution has the lowest path cost of all the solutions</a:t>
            </a:r>
            <a:endParaRPr lang="en-US" dirty="0" smtClean="0"/>
          </a:p>
          <a:p>
            <a:endParaRPr lang="en-IN" dirty="0" smtClean="0"/>
          </a:p>
          <a:p>
            <a:endParaRPr lang="en-IN" dirty="0" smtClean="0"/>
          </a:p>
          <a:p>
            <a:endParaRPr lang="en-IN" dirty="0"/>
          </a:p>
        </p:txBody>
      </p:sp>
    </p:spTree>
    <p:extLst>
      <p:ext uri="{BB962C8B-B14F-4D97-AF65-F5344CB8AC3E}">
        <p14:creationId xmlns="" xmlns:p14="http://schemas.microsoft.com/office/powerpoint/2010/main" val="237783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 Search Problems and Solutions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a:t>Search Algorithm Terminologies:</a:t>
            </a:r>
          </a:p>
          <a:p>
            <a:r>
              <a:rPr lang="en-US" b="1" dirty="0"/>
              <a:t>Search:</a:t>
            </a:r>
            <a:r>
              <a:rPr lang="en-US" dirty="0"/>
              <a:t> </a:t>
            </a:r>
            <a:r>
              <a:rPr lang="en-US" dirty="0" smtClean="0"/>
              <a:t>Searching is </a:t>
            </a:r>
            <a:r>
              <a:rPr lang="en-US" dirty="0"/>
              <a:t>a step by step procedure to solve a search-problem in a given search space. A search problem can have three main factors:</a:t>
            </a:r>
          </a:p>
          <a:p>
            <a:pPr lvl="1"/>
            <a:r>
              <a:rPr lang="en-US" b="1" dirty="0"/>
              <a:t>Search Space:</a:t>
            </a:r>
            <a:r>
              <a:rPr lang="en-US" dirty="0"/>
              <a:t> Search space represents a set of possible solutions, which a system may have.</a:t>
            </a:r>
          </a:p>
          <a:p>
            <a:pPr lvl="1"/>
            <a:r>
              <a:rPr lang="en-US" b="1" dirty="0"/>
              <a:t>Start State:</a:t>
            </a:r>
            <a:r>
              <a:rPr lang="en-US" dirty="0"/>
              <a:t> It is a state from where agent begins </a:t>
            </a:r>
            <a:r>
              <a:rPr lang="en-US" b="1" dirty="0"/>
              <a:t>the search</a:t>
            </a:r>
            <a:r>
              <a:rPr lang="en-US" dirty="0"/>
              <a:t>.</a:t>
            </a:r>
          </a:p>
          <a:p>
            <a:pPr lvl="1"/>
            <a:r>
              <a:rPr lang="en-US" b="1" dirty="0"/>
              <a:t>Goal test:</a:t>
            </a:r>
            <a:r>
              <a:rPr lang="en-US" dirty="0"/>
              <a:t> It is a function which observe the current state and returns whether the goal state is achieved or not.</a:t>
            </a:r>
          </a:p>
          <a:p>
            <a:r>
              <a:rPr lang="en-US" b="1" dirty="0"/>
              <a:t>Search tree:</a:t>
            </a:r>
            <a:r>
              <a:rPr lang="en-US" dirty="0"/>
              <a:t> A tree representation of search problem is called Search tree. The root of the search tree is the root node which is corresponding to the initial state.</a:t>
            </a:r>
          </a:p>
          <a:p>
            <a:endParaRPr lang="en-IN" dirty="0"/>
          </a:p>
        </p:txBody>
      </p:sp>
    </p:spTree>
    <p:extLst>
      <p:ext uri="{BB962C8B-B14F-4D97-AF65-F5344CB8AC3E}">
        <p14:creationId xmlns="" xmlns:p14="http://schemas.microsoft.com/office/powerpoint/2010/main" val="402864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smtClean="0"/>
              <a:t>Actions:</a:t>
            </a:r>
            <a:r>
              <a:rPr lang="en-US" dirty="0" smtClean="0"/>
              <a:t> It gives the description of all the available actions to the agent.</a:t>
            </a:r>
          </a:p>
          <a:p>
            <a:r>
              <a:rPr lang="en-US" b="1" dirty="0" smtClean="0"/>
              <a:t>Transition model:</a:t>
            </a:r>
            <a:r>
              <a:rPr lang="en-US" dirty="0" smtClean="0"/>
              <a:t> A description of what each action do, can be represented as a transition model.</a:t>
            </a:r>
          </a:p>
          <a:p>
            <a:r>
              <a:rPr lang="en-US" b="1" dirty="0" smtClean="0"/>
              <a:t>Path Cost:</a:t>
            </a:r>
            <a:r>
              <a:rPr lang="en-US" dirty="0" smtClean="0"/>
              <a:t> It is a function which assigns a numeric cost to each path.</a:t>
            </a:r>
          </a:p>
          <a:p>
            <a:r>
              <a:rPr lang="en-US" b="1" dirty="0" smtClean="0"/>
              <a:t>Solution:</a:t>
            </a:r>
            <a:r>
              <a:rPr lang="en-US" dirty="0" smtClean="0"/>
              <a:t> It is an action sequence which leads from the start node to the goal node.</a:t>
            </a:r>
          </a:p>
          <a:p>
            <a:r>
              <a:rPr lang="en-US" b="1" dirty="0" smtClean="0"/>
              <a:t>Optimal Solution:</a:t>
            </a:r>
            <a:r>
              <a:rPr lang="en-US" dirty="0" smtClean="0"/>
              <a:t> If a solution has the lowest cost among all solutions.</a:t>
            </a:r>
          </a:p>
          <a:p>
            <a:r>
              <a:rPr lang="en-US" dirty="0" smtClean="0"/>
              <a:t>Properties of Search Algorithms:</a:t>
            </a:r>
          </a:p>
          <a:p>
            <a:r>
              <a:rPr lang="en-US" dirty="0" smtClean="0"/>
              <a:t>Following are the four essential properties of search algorithms to compare the efficiency of these algorithms:</a:t>
            </a:r>
          </a:p>
          <a:p>
            <a:r>
              <a:rPr lang="en-US" b="1" dirty="0" smtClean="0"/>
              <a:t>Completeness:</a:t>
            </a:r>
            <a:r>
              <a:rPr lang="en-US" dirty="0" smtClean="0"/>
              <a:t> A search algorithm is said to be complete if it guarantees to return a solution if at least any solution exists for any random input.</a:t>
            </a:r>
          </a:p>
          <a:p>
            <a:endParaRPr lang="en-IN" dirty="0"/>
          </a:p>
        </p:txBody>
      </p:sp>
    </p:spTree>
    <p:extLst>
      <p:ext uri="{BB962C8B-B14F-4D97-AF65-F5344CB8AC3E}">
        <p14:creationId xmlns="" xmlns:p14="http://schemas.microsoft.com/office/powerpoint/2010/main" val="425747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Optimality:</a:t>
            </a:r>
            <a:r>
              <a:rPr lang="en-US" dirty="0"/>
              <a:t> If a solution found for an algorithm is guaranteed to be the best solution (lowest path cost) among all other solutions, then such a solution for is said to be an optimal solution.</a:t>
            </a:r>
          </a:p>
          <a:p>
            <a:r>
              <a:rPr lang="en-US" b="1" dirty="0"/>
              <a:t>Time Complexity:</a:t>
            </a:r>
            <a:r>
              <a:rPr lang="en-US" dirty="0"/>
              <a:t> Time complexity is a measure of time for an algorithm to complete its task.</a:t>
            </a:r>
          </a:p>
          <a:p>
            <a:r>
              <a:rPr lang="en-US" b="1" dirty="0"/>
              <a:t>Space Complexity:</a:t>
            </a:r>
            <a:r>
              <a:rPr lang="en-US" dirty="0"/>
              <a:t> It is the maximum storage space required at any point during the search, as the complexity of the problem.</a:t>
            </a:r>
          </a:p>
          <a:p>
            <a:endParaRPr lang="en-IN" dirty="0"/>
          </a:p>
        </p:txBody>
      </p:sp>
    </p:spTree>
    <p:extLst>
      <p:ext uri="{BB962C8B-B14F-4D97-AF65-F5344CB8AC3E}">
        <p14:creationId xmlns="" xmlns:p14="http://schemas.microsoft.com/office/powerpoint/2010/main" val="347935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3.1.2 Formulating Problem</a:t>
            </a:r>
            <a:endParaRPr lang="en-IN" dirty="0"/>
          </a:p>
        </p:txBody>
      </p:sp>
      <p:sp>
        <p:nvSpPr>
          <p:cNvPr id="3" name="Content Placeholder 2"/>
          <p:cNvSpPr>
            <a:spLocks noGrp="1"/>
          </p:cNvSpPr>
          <p:nvPr>
            <p:ph idx="1"/>
          </p:nvPr>
        </p:nvSpPr>
        <p:spPr/>
        <p:txBody>
          <a:bodyPr/>
          <a:lstStyle/>
          <a:p>
            <a:r>
              <a:rPr lang="en-US" dirty="0" smtClean="0"/>
              <a:t>Formulating Problem-is a model</a:t>
            </a:r>
          </a:p>
          <a:p>
            <a:r>
              <a:rPr lang="en-US" dirty="0" smtClean="0"/>
              <a:t>Abstraction</a:t>
            </a:r>
          </a:p>
          <a:p>
            <a:r>
              <a:rPr lang="en-US" dirty="0" smtClean="0"/>
              <a:t>Level of abstraction?</a:t>
            </a:r>
            <a:endParaRPr lang="en-IN" dirty="0"/>
          </a:p>
        </p:txBody>
      </p:sp>
    </p:spTree>
    <p:extLst>
      <p:ext uri="{BB962C8B-B14F-4D97-AF65-F5344CB8AC3E}">
        <p14:creationId xmlns="" xmlns:p14="http://schemas.microsoft.com/office/powerpoint/2010/main" val="283012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Problems-8Puzzle</a:t>
            </a:r>
            <a:endParaRPr lang="en-IN" dirty="0"/>
          </a:p>
        </p:txBody>
      </p:sp>
      <p:pic>
        <p:nvPicPr>
          <p:cNvPr id="4" name="Content Placeholder 3"/>
          <p:cNvPicPr>
            <a:picLocks noGrp="1" noChangeAspect="1"/>
          </p:cNvPicPr>
          <p:nvPr>
            <p:ph idx="1"/>
          </p:nvPr>
        </p:nvPicPr>
        <p:blipFill>
          <a:blip r:embed="rId2"/>
          <a:stretch>
            <a:fillRect/>
          </a:stretch>
        </p:blipFill>
        <p:spPr>
          <a:xfrm>
            <a:off x="4068904" y="2887558"/>
            <a:ext cx="4054192" cy="2400508"/>
          </a:xfrm>
          <a:prstGeom prst="rect">
            <a:avLst/>
          </a:prstGeom>
        </p:spPr>
      </p:pic>
    </p:spTree>
    <p:extLst>
      <p:ext uri="{BB962C8B-B14F-4D97-AF65-F5344CB8AC3E}">
        <p14:creationId xmlns="" xmlns:p14="http://schemas.microsoft.com/office/powerpoint/2010/main" val="392297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Space Graph for the two-cell </a:t>
            </a:r>
            <a:r>
              <a:rPr lang="en-US" dirty="0" err="1" smtClean="0"/>
              <a:t>Vaccum</a:t>
            </a:r>
            <a:r>
              <a:rPr lang="en-US" dirty="0" smtClean="0"/>
              <a:t> Worlds -8 states and three actions</a:t>
            </a:r>
            <a:endParaRPr lang="en-IN" dirty="0"/>
          </a:p>
        </p:txBody>
      </p:sp>
      <p:pic>
        <p:nvPicPr>
          <p:cNvPr id="4" name="Content Placeholder 3"/>
          <p:cNvPicPr>
            <a:picLocks noGrp="1" noChangeAspect="1"/>
          </p:cNvPicPr>
          <p:nvPr>
            <p:ph idx="1"/>
          </p:nvPr>
        </p:nvPicPr>
        <p:blipFill>
          <a:blip r:embed="rId2"/>
          <a:stretch>
            <a:fillRect/>
          </a:stretch>
        </p:blipFill>
        <p:spPr>
          <a:xfrm>
            <a:off x="3428768" y="2597973"/>
            <a:ext cx="5334463" cy="2979678"/>
          </a:xfrm>
          <a:prstGeom prst="rect">
            <a:avLst/>
          </a:prstGeom>
        </p:spPr>
      </p:pic>
    </p:spTree>
    <p:extLst>
      <p:ext uri="{BB962C8B-B14F-4D97-AF65-F5344CB8AC3E}">
        <p14:creationId xmlns="" xmlns:p14="http://schemas.microsoft.com/office/powerpoint/2010/main" val="7988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2</a:t>
            </a:r>
            <a:endParaRPr lang="en-IN" dirty="0"/>
          </a:p>
        </p:txBody>
      </p:sp>
      <p:sp>
        <p:nvSpPr>
          <p:cNvPr id="3" name="Content Placeholder 2"/>
          <p:cNvSpPr>
            <a:spLocks noGrp="1"/>
          </p:cNvSpPr>
          <p:nvPr>
            <p:ph idx="1"/>
          </p:nvPr>
        </p:nvSpPr>
        <p:spPr/>
        <p:txBody>
          <a:bodyPr/>
          <a:lstStyle/>
          <a:p>
            <a:r>
              <a:rPr lang="en-US" dirty="0" smtClean="0"/>
              <a:t>Apply the basic principles of AI in problem solving. (Apply-L3)</a:t>
            </a:r>
          </a:p>
          <a:p>
            <a:r>
              <a:rPr lang="en-US" dirty="0" smtClean="0"/>
              <a:t>UNIT - </a:t>
            </a:r>
            <a:r>
              <a:rPr lang="en-US" dirty="0" smtClean="0">
                <a:solidFill>
                  <a:srgbClr val="00B050"/>
                </a:solidFill>
              </a:rPr>
              <a:t>II Problem Solving: Problem-Solving Agents, Example Problems, Searching for Solutions</a:t>
            </a:r>
            <a:r>
              <a:rPr lang="en-US" dirty="0" smtClean="0"/>
              <a:t>, Uninformed Search Strategies, Informed (Heuristic) Search Strategies, Local Search Algorithms and Optimization Problems, Searching with Nondeterministic Actions.</a:t>
            </a:r>
            <a:endParaRPr lang="en-IN" dirty="0"/>
          </a:p>
        </p:txBody>
      </p:sp>
    </p:spTree>
    <p:extLst>
      <p:ext uri="{BB962C8B-B14F-4D97-AF65-F5344CB8AC3E}">
        <p14:creationId xmlns="" xmlns:p14="http://schemas.microsoft.com/office/powerpoint/2010/main" val="92082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Search Algorithm</a:t>
            </a:r>
            <a:br>
              <a:rPr lang="en-US" b="0"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chemeClr val="accent3">
                    <a:lumMod val="50000"/>
                  </a:schemeClr>
                </a:solidFill>
              </a:rPr>
              <a:t>Search Algorithm</a:t>
            </a:r>
            <a:r>
              <a:rPr lang="en-US" dirty="0" smtClean="0"/>
              <a:t> takes a </a:t>
            </a:r>
            <a:r>
              <a:rPr lang="en-US" dirty="0" smtClean="0">
                <a:solidFill>
                  <a:srgbClr val="002060"/>
                </a:solidFill>
              </a:rPr>
              <a:t>search problem as input </a:t>
            </a:r>
            <a:r>
              <a:rPr lang="en-US" dirty="0" smtClean="0"/>
              <a:t>and returns </a:t>
            </a:r>
            <a:r>
              <a:rPr lang="en-US" dirty="0" smtClean="0">
                <a:solidFill>
                  <a:srgbClr val="002060"/>
                </a:solidFill>
              </a:rPr>
              <a:t>a </a:t>
            </a:r>
            <a:r>
              <a:rPr lang="en-US" dirty="0" err="1" smtClean="0">
                <a:solidFill>
                  <a:srgbClr val="002060"/>
                </a:solidFill>
              </a:rPr>
              <a:t>solution,or</a:t>
            </a:r>
            <a:r>
              <a:rPr lang="en-US" dirty="0" smtClean="0">
                <a:solidFill>
                  <a:srgbClr val="002060"/>
                </a:solidFill>
              </a:rPr>
              <a:t> </a:t>
            </a:r>
            <a:r>
              <a:rPr lang="en-US" dirty="0" smtClean="0">
                <a:solidFill>
                  <a:srgbClr val="FF0000"/>
                </a:solidFill>
              </a:rPr>
              <a:t>indication of failure</a:t>
            </a:r>
            <a:r>
              <a:rPr lang="en-US" dirty="0" smtClean="0"/>
              <a:t>.</a:t>
            </a:r>
          </a:p>
          <a:p>
            <a:r>
              <a:rPr lang="en-US" b="1" dirty="0" smtClean="0">
                <a:solidFill>
                  <a:srgbClr val="FF0000"/>
                </a:solidFill>
              </a:rPr>
              <a:t>Search tree:</a:t>
            </a:r>
            <a:r>
              <a:rPr lang="en-US" dirty="0" smtClean="0"/>
              <a:t> A tree representation of </a:t>
            </a:r>
            <a:r>
              <a:rPr lang="en-US" dirty="0" smtClean="0">
                <a:solidFill>
                  <a:schemeClr val="accent3">
                    <a:lumMod val="50000"/>
                  </a:schemeClr>
                </a:solidFill>
              </a:rPr>
              <a:t>search problem </a:t>
            </a:r>
            <a:r>
              <a:rPr lang="en-US" dirty="0" smtClean="0"/>
              <a:t>is called Search tree. The root of the search tree is the root node which is corresponding to the initial state.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Types of search algorithms</a:t>
            </a:r>
            <a:br>
              <a:rPr lang="en-US" b="0" dirty="0" smtClean="0"/>
            </a:br>
            <a:endParaRPr lang="en-US" dirty="0"/>
          </a:p>
        </p:txBody>
      </p:sp>
      <p:sp>
        <p:nvSpPr>
          <p:cNvPr id="3" name="Content Placeholder 2"/>
          <p:cNvSpPr>
            <a:spLocks noGrp="1"/>
          </p:cNvSpPr>
          <p:nvPr>
            <p:ph idx="1"/>
          </p:nvPr>
        </p:nvSpPr>
        <p:spPr/>
        <p:txBody>
          <a:bodyPr/>
          <a:lstStyle/>
          <a:p>
            <a:r>
              <a:rPr lang="en-US" b="1" dirty="0" smtClean="0"/>
              <a:t>Based on the search problems we can classify the search algorithms into uninformed (Blind search) search and informed search (Heuristic search) algorithms.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Types of search algorithms</a:t>
            </a:r>
            <a:br>
              <a:rPr lang="en-US" b="0"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180016" y="1774825"/>
            <a:ext cx="5831968" cy="46259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Uninformed/Blind Search:</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uninformed search does not contain any domain knowledge </a:t>
            </a:r>
            <a:r>
              <a:rPr lang="en-US" dirty="0" smtClean="0">
                <a:solidFill>
                  <a:srgbClr val="FF0000"/>
                </a:solidFill>
              </a:rPr>
              <a:t>such as closeness</a:t>
            </a:r>
            <a:r>
              <a:rPr lang="en-US" dirty="0" smtClean="0"/>
              <a:t>, the location of the goal. It operates in a brute-force way as it only includes information about how to traverse the tree and how to identify leaf and goal nodes. </a:t>
            </a:r>
          </a:p>
          <a:p>
            <a:r>
              <a:rPr lang="en-US" dirty="0" smtClean="0"/>
              <a:t>Uninformed search applies a way in which search tree is searched without any information about the search space like initial state operators and test for the goal, so it is also called blind </a:t>
            </a:r>
            <a:r>
              <a:rPr lang="en-US" dirty="0" err="1" smtClean="0"/>
              <a:t>search.It</a:t>
            </a:r>
            <a:r>
              <a:rPr lang="en-US" dirty="0" smtClean="0"/>
              <a:t> examines each node of the tree until it achieves the goal node.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Informed Search</a:t>
            </a:r>
            <a:br>
              <a:rPr lang="en-US" dirty="0" smtClean="0"/>
            </a:br>
            <a:endParaRPr lang="en-US" dirty="0"/>
          </a:p>
        </p:txBody>
      </p:sp>
      <p:sp>
        <p:nvSpPr>
          <p:cNvPr id="3" name="Content Placeholder 2"/>
          <p:cNvSpPr>
            <a:spLocks noGrp="1"/>
          </p:cNvSpPr>
          <p:nvPr>
            <p:ph idx="1"/>
          </p:nvPr>
        </p:nvSpPr>
        <p:spPr/>
        <p:txBody>
          <a:bodyPr/>
          <a:lstStyle/>
          <a:p>
            <a:r>
              <a:rPr lang="en-US" dirty="0" smtClean="0"/>
              <a:t>Informed search algorithms use domain knowledge. In an informed search, problem information is available which can guide the search. Informed search strategies can find a solution more efficiently than an uninformed search strategy. Informed search is also called a Heuristic search.</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Types of search algorithms</a:t>
            </a:r>
            <a:br>
              <a:rPr lang="en-US" b="0"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180016" y="1774825"/>
            <a:ext cx="5831968" cy="46259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Search-Best-first Search</a:t>
            </a:r>
            <a:endParaRPr lang="en-US" dirty="0"/>
          </a:p>
        </p:txBody>
      </p:sp>
      <p:sp>
        <p:nvSpPr>
          <p:cNvPr id="3" name="Content Placeholder 2"/>
          <p:cNvSpPr>
            <a:spLocks noGrp="1"/>
          </p:cNvSpPr>
          <p:nvPr>
            <p:ph idx="1"/>
          </p:nvPr>
        </p:nvSpPr>
        <p:spPr/>
        <p:txBody>
          <a:bodyPr/>
          <a:lstStyle/>
          <a:p>
            <a:pPr fontAlgn="base"/>
            <a:r>
              <a:rPr lang="en-US" b="1" dirty="0" smtClean="0"/>
              <a:t>Greedy Search:</a:t>
            </a:r>
          </a:p>
          <a:p>
            <a:pPr fontAlgn="base"/>
            <a:r>
              <a:rPr lang="en-US" dirty="0" smtClean="0"/>
              <a:t>In greedy search, we expand the node closest to the goal node. The “closeness” is estimated by a heuristic h(x). </a:t>
            </a:r>
          </a:p>
          <a:p>
            <a:pPr fontAlgn="base"/>
            <a:r>
              <a:rPr lang="en-US" b="1" dirty="0" smtClean="0"/>
              <a:t>Heuristic: </a:t>
            </a:r>
            <a:r>
              <a:rPr lang="en-US" dirty="0" smtClean="0"/>
              <a:t>A heuristic h is defined as- </a:t>
            </a:r>
            <a:br>
              <a:rPr lang="en-US" dirty="0" smtClean="0"/>
            </a:br>
            <a:r>
              <a:rPr lang="en-US" dirty="0" smtClean="0"/>
              <a:t>h(x) = Estimate of distance of node x from the goal node. </a:t>
            </a:r>
            <a:br>
              <a:rPr lang="en-US" dirty="0" smtClean="0"/>
            </a:br>
            <a:r>
              <a:rPr lang="en-US" dirty="0" smtClean="0"/>
              <a:t>Lower the value of h(x), closer is the node from the goal. </a:t>
            </a:r>
          </a:p>
          <a:p>
            <a:pPr fontAlgn="base"/>
            <a:r>
              <a:rPr lang="en-US" b="1" dirty="0" smtClean="0"/>
              <a:t>Strategy: </a:t>
            </a:r>
            <a:r>
              <a:rPr lang="en-US" dirty="0" smtClean="0"/>
              <a:t>Expand the node closest to the goal state, </a:t>
            </a:r>
            <a:r>
              <a:rPr lang="en-US" i="1" dirty="0" smtClean="0"/>
              <a:t>i.e.</a:t>
            </a:r>
            <a:r>
              <a:rPr lang="en-US" dirty="0" smtClean="0"/>
              <a:t> expand the node with a lower h value.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Find the path from S to G using greedy search. The heuristic values h of each node below the name of the node.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324225" y="2492375"/>
            <a:ext cx="5543550" cy="31908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267200" y="2468562"/>
            <a:ext cx="3657600" cy="3238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 Algorithms in Artificial Intelligence</a:t>
            </a:r>
            <a:br>
              <a:rPr lang="en-US" dirty="0"/>
            </a:br>
            <a:endParaRPr lang="en-IN" dirty="0"/>
          </a:p>
        </p:txBody>
      </p:sp>
      <p:sp>
        <p:nvSpPr>
          <p:cNvPr id="3" name="Content Placeholder 2"/>
          <p:cNvSpPr>
            <a:spLocks noGrp="1"/>
          </p:cNvSpPr>
          <p:nvPr>
            <p:ph idx="1"/>
          </p:nvPr>
        </p:nvSpPr>
        <p:spPr/>
        <p:txBody>
          <a:bodyPr/>
          <a:lstStyle/>
          <a:p>
            <a:r>
              <a:rPr lang="en-US" dirty="0" smtClean="0"/>
              <a:t>3.1 Problem-solving </a:t>
            </a:r>
            <a:r>
              <a:rPr lang="en-US" dirty="0"/>
              <a:t>agents:</a:t>
            </a:r>
          </a:p>
          <a:p>
            <a:r>
              <a:rPr lang="en-US" dirty="0"/>
              <a:t>In Artificial Intelligence, Search techniques are universal problem-solving methods. </a:t>
            </a:r>
            <a:r>
              <a:rPr lang="en-US" b="1" dirty="0"/>
              <a:t>Rational agents</a:t>
            </a:r>
            <a:r>
              <a:rPr lang="en-US" dirty="0"/>
              <a:t> or </a:t>
            </a:r>
            <a:r>
              <a:rPr lang="en-US" b="1" dirty="0"/>
              <a:t>Problem-solving agents</a:t>
            </a:r>
            <a:r>
              <a:rPr lang="en-US" dirty="0"/>
              <a:t> in AI mostly used these search strategies or algorithms to solve a specific problem and provide the best result. Problem-solving agents are the goal-based agents and use atomic representation.</a:t>
            </a:r>
          </a:p>
        </p:txBody>
      </p:sp>
    </p:spTree>
    <p:extLst>
      <p:ext uri="{BB962C8B-B14F-4D97-AF65-F5344CB8AC3E}">
        <p14:creationId xmlns="" xmlns:p14="http://schemas.microsoft.com/office/powerpoint/2010/main" val="1112959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Greedy best-first search algorithm always selects the path which appears best at that moment. It is the combination of depth-first search and breadth-first search algorithms. It uses the heuristic function and search. Best-first search allows us to take the advantages of both algorithms. With the help of best-first search, at each step, we can choose the most promising node. In the best first search algorithm, we expand the node which is closest to the goal node and the closest cost is estimated by heuristic function, i.e.</a:t>
            </a:r>
          </a:p>
          <a:p>
            <a:r>
              <a:rPr lang="en-US" dirty="0" smtClean="0"/>
              <a:t>f(n)= g(n).   </a:t>
            </a:r>
          </a:p>
          <a:p>
            <a:r>
              <a:rPr lang="en-US" dirty="0" smtClean="0"/>
              <a:t>Were, h(n)= estimated cost from node n to the goal.</a:t>
            </a:r>
          </a:p>
          <a:p>
            <a:r>
              <a:rPr lang="en-US" dirty="0" smtClean="0"/>
              <a:t>The greedy best first algorithm is implemented by the priority queue.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448050" y="2025650"/>
            <a:ext cx="5295900" cy="41243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this search example, we are using two lists which are </a:t>
            </a:r>
            <a:r>
              <a:rPr lang="en-US" b="1" dirty="0" smtClean="0"/>
              <a:t>OPEN</a:t>
            </a:r>
            <a:r>
              <a:rPr lang="en-US" dirty="0" smtClean="0"/>
              <a:t> and </a:t>
            </a:r>
            <a:r>
              <a:rPr lang="en-US" b="1" dirty="0" smtClean="0"/>
              <a:t>CLOSED</a:t>
            </a:r>
            <a:r>
              <a:rPr lang="en-US" dirty="0" smtClean="0"/>
              <a:t> Lists. Following are the iteration for traversing the above example.</a:t>
            </a:r>
          </a:p>
          <a:p>
            <a:r>
              <a:rPr lang="en-US" b="1" dirty="0" smtClean="0"/>
              <a:t>Expand the nodes of S and put in the CLOSED list</a:t>
            </a:r>
            <a:endParaRPr lang="en-US" dirty="0" smtClean="0"/>
          </a:p>
          <a:p>
            <a:r>
              <a:rPr lang="en-US" b="1" dirty="0" smtClean="0"/>
              <a:t>Initialization:</a:t>
            </a:r>
            <a:r>
              <a:rPr lang="en-US" dirty="0" smtClean="0"/>
              <a:t> Open [A, B], Closed [S]</a:t>
            </a:r>
          </a:p>
          <a:p>
            <a:r>
              <a:rPr lang="en-US" b="1" dirty="0" smtClean="0"/>
              <a:t>Iteration 1:</a:t>
            </a:r>
            <a:r>
              <a:rPr lang="en-US" dirty="0" smtClean="0"/>
              <a:t> Open [A], Closed [S, B]</a:t>
            </a:r>
          </a:p>
          <a:p>
            <a:r>
              <a:rPr lang="en-US" b="1" dirty="0" smtClean="0"/>
              <a:t>Iteration 2:</a:t>
            </a:r>
            <a:r>
              <a:rPr lang="en-US" dirty="0" smtClean="0"/>
              <a:t> Open [E, F, A], Closed [S, B]</a:t>
            </a:r>
            <a:br>
              <a:rPr lang="en-US" dirty="0" smtClean="0"/>
            </a:br>
            <a:r>
              <a:rPr lang="en-US" dirty="0" smtClean="0"/>
              <a:t>                  : Open [E, A], Closed [S, B, F]</a:t>
            </a:r>
          </a:p>
          <a:p>
            <a:r>
              <a:rPr lang="en-US" b="1" dirty="0" smtClean="0"/>
              <a:t>Iteration 3:</a:t>
            </a:r>
            <a:r>
              <a:rPr lang="en-US" dirty="0" smtClean="0"/>
              <a:t> Open [I, G, E, A], Closed [S, B, F]</a:t>
            </a:r>
            <a:br>
              <a:rPr lang="en-US" dirty="0" smtClean="0"/>
            </a:br>
            <a:r>
              <a:rPr lang="en-US" dirty="0" smtClean="0"/>
              <a:t>                  : Open [I, E, A], Closed [S, B, F, G]</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Hence the final solution path will be: </a:t>
            </a:r>
            <a:r>
              <a:rPr lang="en-US" b="1" dirty="0" smtClean="0"/>
              <a:t>S----&gt; B-----&gt;F----&gt; G</a:t>
            </a:r>
            <a:endParaRPr lang="en-US" dirty="0" smtClean="0"/>
          </a:p>
          <a:p>
            <a:r>
              <a:rPr lang="en-US" b="1" dirty="0" smtClean="0"/>
              <a:t>Time Complexity:</a:t>
            </a:r>
            <a:r>
              <a:rPr lang="en-US" dirty="0" smtClean="0"/>
              <a:t> The worst case time complexity of Greedy best first search is O(</a:t>
            </a:r>
            <a:r>
              <a:rPr lang="en-US" dirty="0" err="1" smtClean="0"/>
              <a:t>b</a:t>
            </a:r>
            <a:r>
              <a:rPr lang="en-US" baseline="30000" dirty="0" err="1" smtClean="0"/>
              <a:t>m</a:t>
            </a:r>
            <a:r>
              <a:rPr lang="en-US" dirty="0" smtClean="0"/>
              <a:t>).</a:t>
            </a:r>
            <a:endParaRPr lang="en-US" smtClean="0"/>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3.3.2 Search Data Structures</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node.STATE</a:t>
            </a:r>
            <a:r>
              <a:rPr lang="en-US" dirty="0" smtClean="0">
                <a:solidFill>
                  <a:srgbClr val="FF0000"/>
                </a:solidFill>
              </a:rPr>
              <a:t>-</a:t>
            </a:r>
            <a:r>
              <a:rPr lang="en-US" dirty="0" smtClean="0">
                <a:solidFill>
                  <a:srgbClr val="00B050"/>
                </a:solidFill>
              </a:rPr>
              <a:t>The State to which node corresponds</a:t>
            </a:r>
          </a:p>
          <a:p>
            <a:r>
              <a:rPr lang="en-US" dirty="0" err="1" smtClean="0">
                <a:solidFill>
                  <a:srgbClr val="FF0000"/>
                </a:solidFill>
              </a:rPr>
              <a:t>node.PARENT</a:t>
            </a:r>
            <a:r>
              <a:rPr lang="en-US" dirty="0" smtClean="0">
                <a:solidFill>
                  <a:srgbClr val="FF0000"/>
                </a:solidFill>
              </a:rPr>
              <a:t>-</a:t>
            </a:r>
            <a:r>
              <a:rPr lang="en-US" dirty="0" smtClean="0">
                <a:solidFill>
                  <a:srgbClr val="00B050"/>
                </a:solidFill>
              </a:rPr>
              <a:t>Node in the tree that generated other nodes</a:t>
            </a:r>
          </a:p>
          <a:p>
            <a:r>
              <a:rPr lang="en-US" dirty="0" err="1" smtClean="0">
                <a:solidFill>
                  <a:srgbClr val="FF0000"/>
                </a:solidFill>
              </a:rPr>
              <a:t>node.Action</a:t>
            </a:r>
            <a:r>
              <a:rPr lang="en-US" dirty="0" smtClean="0"/>
              <a:t>-</a:t>
            </a:r>
            <a:r>
              <a:rPr lang="en-US" dirty="0" smtClean="0">
                <a:solidFill>
                  <a:srgbClr val="00B050"/>
                </a:solidFill>
              </a:rPr>
              <a:t>The action that was applied to the parent’s state to generate this node.</a:t>
            </a:r>
          </a:p>
          <a:p>
            <a:r>
              <a:rPr lang="en-US" dirty="0" err="1" smtClean="0">
                <a:solidFill>
                  <a:srgbClr val="FF0000"/>
                </a:solidFill>
              </a:rPr>
              <a:t>node.PATH</a:t>
            </a:r>
            <a:r>
              <a:rPr lang="en-US" dirty="0" smtClean="0">
                <a:solidFill>
                  <a:srgbClr val="FF0000"/>
                </a:solidFill>
              </a:rPr>
              <a:t>-COST</a:t>
            </a:r>
            <a:r>
              <a:rPr lang="en-US" dirty="0" smtClean="0"/>
              <a:t>-</a:t>
            </a:r>
            <a:r>
              <a:rPr lang="en-US" dirty="0" smtClean="0">
                <a:solidFill>
                  <a:srgbClr val="00B050"/>
                </a:solidFill>
              </a:rPr>
              <a:t>The total cost of the path from initial state to generated nodes. Mathematically represented as g(n)</a:t>
            </a:r>
            <a:endParaRPr lang="en-US" dirty="0">
              <a:solidFill>
                <a:srgbClr val="00B05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Frontier/Open</a:t>
            </a:r>
            <a:endParaRPr lang="en-US" dirty="0"/>
          </a:p>
        </p:txBody>
      </p:sp>
      <p:sp>
        <p:nvSpPr>
          <p:cNvPr id="3" name="Content Placeholder 2"/>
          <p:cNvSpPr>
            <a:spLocks noGrp="1"/>
          </p:cNvSpPr>
          <p:nvPr>
            <p:ph idx="1"/>
          </p:nvPr>
        </p:nvSpPr>
        <p:spPr/>
        <p:txBody>
          <a:bodyPr/>
          <a:lstStyle/>
          <a:p>
            <a:r>
              <a:rPr lang="en-US" dirty="0" smtClean="0"/>
              <a:t>IS-Empty-</a:t>
            </a:r>
          </a:p>
          <a:p>
            <a:r>
              <a:rPr lang="en-US" dirty="0" smtClean="0"/>
              <a:t>POP</a:t>
            </a:r>
          </a:p>
          <a:p>
            <a:r>
              <a:rPr lang="en-US" dirty="0" smtClean="0"/>
              <a:t>TOP</a:t>
            </a:r>
          </a:p>
          <a:p>
            <a:r>
              <a:rPr lang="en-US" dirty="0" smtClean="0"/>
              <a:t>ADD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Kinds of Queues in Search Algorithms</a:t>
            </a:r>
            <a:endParaRPr lang="en-US" dirty="0"/>
          </a:p>
        </p:txBody>
      </p:sp>
      <p:sp>
        <p:nvSpPr>
          <p:cNvPr id="3" name="Content Placeholder 2"/>
          <p:cNvSpPr>
            <a:spLocks noGrp="1"/>
          </p:cNvSpPr>
          <p:nvPr>
            <p:ph idx="1"/>
          </p:nvPr>
        </p:nvSpPr>
        <p:spPr/>
        <p:txBody>
          <a:bodyPr/>
          <a:lstStyle/>
          <a:p>
            <a:r>
              <a:rPr lang="en-US" dirty="0" smtClean="0"/>
              <a:t>Priority Queue</a:t>
            </a:r>
          </a:p>
          <a:p>
            <a:r>
              <a:rPr lang="en-US" dirty="0" smtClean="0"/>
              <a:t>FIFO</a:t>
            </a:r>
          </a:p>
          <a:p>
            <a:r>
              <a:rPr lang="en-US" dirty="0" smtClean="0"/>
              <a:t>LIFO</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a:t>
            </a:r>
            <a:r>
              <a:rPr lang="en-US" dirty="0" err="1" smtClean="0"/>
              <a:t>PAths</a:t>
            </a:r>
            <a:endParaRPr lang="en-US" dirty="0"/>
          </a:p>
        </p:txBody>
      </p:sp>
      <p:sp>
        <p:nvSpPr>
          <p:cNvPr id="3" name="Content Placeholder 2"/>
          <p:cNvSpPr>
            <a:spLocks noGrp="1"/>
          </p:cNvSpPr>
          <p:nvPr>
            <p:ph idx="1"/>
          </p:nvPr>
        </p:nvSpPr>
        <p:spPr/>
        <p:txBody>
          <a:bodyPr/>
          <a:lstStyle/>
          <a:p>
            <a:r>
              <a:rPr lang="en-US" dirty="0" smtClean="0"/>
              <a:t>Repeated states</a:t>
            </a:r>
          </a:p>
          <a:p>
            <a:r>
              <a:rPr lang="en-US" dirty="0" smtClean="0"/>
              <a:t>Redundant paths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Problem Solving Performance</a:t>
            </a:r>
            <a:endParaRPr lang="en-US" dirty="0"/>
          </a:p>
        </p:txBody>
      </p:sp>
      <p:sp>
        <p:nvSpPr>
          <p:cNvPr id="3" name="Content Placeholder 2"/>
          <p:cNvSpPr>
            <a:spLocks noGrp="1"/>
          </p:cNvSpPr>
          <p:nvPr>
            <p:ph idx="1"/>
          </p:nvPr>
        </p:nvSpPr>
        <p:spPr/>
        <p:txBody>
          <a:bodyPr/>
          <a:lstStyle/>
          <a:p>
            <a:r>
              <a:rPr lang="en-US" dirty="0" smtClean="0"/>
              <a:t>Completeness-Is the </a:t>
            </a:r>
            <a:r>
              <a:rPr lang="en-US" smtClean="0"/>
              <a:t>algorithm guaranteed </a:t>
            </a:r>
            <a:r>
              <a:rPr lang="en-US" dirty="0" smtClean="0"/>
              <a:t>to give solution</a:t>
            </a:r>
          </a:p>
          <a:p>
            <a:r>
              <a:rPr lang="en-US" dirty="0" smtClean="0"/>
              <a:t>Cost Optimality</a:t>
            </a:r>
          </a:p>
          <a:p>
            <a:r>
              <a:rPr lang="en-US" dirty="0" smtClean="0"/>
              <a:t>Time Complexity</a:t>
            </a:r>
          </a:p>
          <a:p>
            <a:r>
              <a:rPr lang="en-US" dirty="0" smtClean="0"/>
              <a:t>Space Complexity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IN" dirty="0"/>
          </a:p>
        </p:txBody>
      </p:sp>
      <p:sp>
        <p:nvSpPr>
          <p:cNvPr id="3" name="Content Placeholder 2"/>
          <p:cNvSpPr>
            <a:spLocks noGrp="1"/>
          </p:cNvSpPr>
          <p:nvPr>
            <p:ph idx="1"/>
          </p:nvPr>
        </p:nvSpPr>
        <p:spPr/>
        <p:txBody>
          <a:bodyPr/>
          <a:lstStyle/>
          <a:p>
            <a:r>
              <a:rPr lang="en-US" dirty="0" smtClean="0"/>
              <a:t>Imagine an agent want to enjoy touring vacation from Assam to </a:t>
            </a:r>
            <a:r>
              <a:rPr lang="en-US" dirty="0" err="1" smtClean="0"/>
              <a:t>Kanya</a:t>
            </a:r>
            <a:r>
              <a:rPr lang="en-US" dirty="0" smtClean="0"/>
              <a:t> </a:t>
            </a:r>
            <a:r>
              <a:rPr lang="en-US" dirty="0" err="1" smtClean="0"/>
              <a:t>Kumari</a:t>
            </a:r>
            <a:r>
              <a:rPr lang="en-US" dirty="0" smtClean="0"/>
              <a:t>.</a:t>
            </a:r>
          </a:p>
          <a:p>
            <a:r>
              <a:rPr lang="en-US" dirty="0" smtClean="0"/>
              <a:t>Known about map and route</a:t>
            </a:r>
          </a:p>
          <a:p>
            <a:endParaRPr lang="en-IN" dirty="0"/>
          </a:p>
        </p:txBody>
      </p:sp>
    </p:spTree>
    <p:extLst>
      <p:ext uri="{BB962C8B-B14F-4D97-AF65-F5344CB8AC3E}">
        <p14:creationId xmlns="" xmlns:p14="http://schemas.microsoft.com/office/powerpoint/2010/main" val="299455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Four-Phase Problem Solving Process by an Agent</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FF0000"/>
                </a:solidFill>
              </a:rPr>
              <a:t>Goal Formulation</a:t>
            </a:r>
            <a:r>
              <a:rPr lang="en-US" dirty="0" smtClean="0">
                <a:solidFill>
                  <a:srgbClr val="00B050"/>
                </a:solidFill>
              </a:rPr>
              <a:t>-To </a:t>
            </a:r>
            <a:r>
              <a:rPr lang="en-US" dirty="0" smtClean="0"/>
              <a:t>reach </a:t>
            </a:r>
            <a:r>
              <a:rPr lang="en-US" dirty="0" err="1" smtClean="0"/>
              <a:t>Kanya</a:t>
            </a:r>
            <a:r>
              <a:rPr lang="en-US" dirty="0" smtClean="0"/>
              <a:t> </a:t>
            </a:r>
            <a:r>
              <a:rPr lang="en-US" dirty="0" err="1" smtClean="0"/>
              <a:t>Kumari</a:t>
            </a:r>
            <a:endParaRPr lang="en-US" dirty="0" smtClean="0"/>
          </a:p>
          <a:p>
            <a:pPr marL="514350" indent="-514350">
              <a:buFont typeface="+mj-lt"/>
              <a:buAutoNum type="arabicPeriod"/>
            </a:pPr>
            <a:r>
              <a:rPr lang="en-US" dirty="0" smtClean="0">
                <a:solidFill>
                  <a:srgbClr val="00B050"/>
                </a:solidFill>
              </a:rPr>
              <a:t>Problem Formulation</a:t>
            </a:r>
            <a:r>
              <a:rPr lang="en-US" dirty="0" smtClean="0"/>
              <a:t>-The agent devises description of the states and actions necessary to reach goal.</a:t>
            </a:r>
          </a:p>
          <a:p>
            <a:pPr marL="514350" indent="-514350">
              <a:buFont typeface="+mj-lt"/>
              <a:buAutoNum type="arabicPeriod"/>
            </a:pPr>
            <a:r>
              <a:rPr lang="en-US" dirty="0" smtClean="0">
                <a:solidFill>
                  <a:srgbClr val="FF0000"/>
                </a:solidFill>
              </a:rPr>
              <a:t>Search</a:t>
            </a:r>
            <a:r>
              <a:rPr lang="en-US" dirty="0" smtClean="0"/>
              <a:t>-Find the solution by simulating sequence of action</a:t>
            </a:r>
          </a:p>
          <a:p>
            <a:pPr marL="514350" indent="-514350">
              <a:buFont typeface="+mj-lt"/>
              <a:buAutoNum type="arabicPeriod"/>
            </a:pPr>
            <a:r>
              <a:rPr lang="en-US" dirty="0" smtClean="0">
                <a:solidFill>
                  <a:srgbClr val="00B050"/>
                </a:solidFill>
              </a:rPr>
              <a:t>Execution</a:t>
            </a:r>
            <a:r>
              <a:rPr lang="en-US" dirty="0" smtClean="0"/>
              <a:t>-Agent execute the solution one at a time</a:t>
            </a:r>
            <a:endParaRPr lang="en-IN" dirty="0"/>
          </a:p>
        </p:txBody>
      </p:sp>
    </p:spTree>
    <p:extLst>
      <p:ext uri="{BB962C8B-B14F-4D97-AF65-F5344CB8AC3E}">
        <p14:creationId xmlns="" xmlns:p14="http://schemas.microsoft.com/office/powerpoint/2010/main" val="55728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System</a:t>
            </a:r>
            <a:endParaRPr lang="en-IN" dirty="0"/>
          </a:p>
        </p:txBody>
      </p:sp>
      <p:sp>
        <p:nvSpPr>
          <p:cNvPr id="3" name="Content Placeholder 2"/>
          <p:cNvSpPr>
            <a:spLocks noGrp="1"/>
          </p:cNvSpPr>
          <p:nvPr>
            <p:ph idx="1"/>
          </p:nvPr>
        </p:nvSpPr>
        <p:spPr/>
        <p:txBody>
          <a:bodyPr/>
          <a:lstStyle/>
          <a:p>
            <a:r>
              <a:rPr lang="en-US" dirty="0"/>
              <a:t>Control System is a system in which the behavior of the system is determined by a differential equation. It manages the devices and the systems using control loops. </a:t>
            </a:r>
            <a:endParaRPr lang="en-US" dirty="0" smtClean="0"/>
          </a:p>
          <a:p>
            <a:r>
              <a:rPr lang="en-US" dirty="0" smtClean="0"/>
              <a:t>There </a:t>
            </a:r>
            <a:r>
              <a:rPr lang="en-US" dirty="0"/>
              <a:t>are </a:t>
            </a:r>
            <a:r>
              <a:rPr lang="en-US" b="1" dirty="0"/>
              <a:t>Open-Loop Control System</a:t>
            </a:r>
            <a:r>
              <a:rPr lang="en-US" dirty="0"/>
              <a:t> </a:t>
            </a:r>
            <a:r>
              <a:rPr lang="en-US" dirty="0" smtClean="0"/>
              <a:t>-Directly execute goal without </a:t>
            </a:r>
            <a:r>
              <a:rPr lang="en-US" dirty="0" err="1" smtClean="0"/>
              <a:t>conseqeunces</a:t>
            </a:r>
            <a:endParaRPr lang="en-US" dirty="0" smtClean="0"/>
          </a:p>
          <a:p>
            <a:r>
              <a:rPr lang="en-US" dirty="0" smtClean="0"/>
              <a:t>and</a:t>
            </a:r>
            <a:r>
              <a:rPr lang="en-US" dirty="0"/>
              <a:t> </a:t>
            </a:r>
            <a:r>
              <a:rPr lang="en-US" b="1" dirty="0"/>
              <a:t>Closed-Loop Control </a:t>
            </a:r>
            <a:r>
              <a:rPr lang="en-US" b="1" dirty="0" smtClean="0"/>
              <a:t>System-Considers the Consequences and </a:t>
            </a:r>
            <a:r>
              <a:rPr lang="en-US" b="1" dirty="0" err="1" smtClean="0"/>
              <a:t>feeback</a:t>
            </a:r>
            <a:r>
              <a:rPr lang="en-US" dirty="0" smtClean="0"/>
              <a:t>.</a:t>
            </a:r>
            <a:r>
              <a:rPr lang="en-US" dirty="0"/>
              <a:t> </a:t>
            </a:r>
            <a:endParaRPr lang="en-IN" dirty="0"/>
          </a:p>
        </p:txBody>
      </p:sp>
    </p:spTree>
    <p:extLst>
      <p:ext uri="{BB962C8B-B14F-4D97-AF65-F5344CB8AC3E}">
        <p14:creationId xmlns="" xmlns:p14="http://schemas.microsoft.com/office/powerpoint/2010/main" val="188316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Open-Loop Control System</a:t>
            </a:r>
            <a:endParaRPr lang="en-IN" dirty="0"/>
          </a:p>
        </p:txBody>
      </p:sp>
      <p:pic>
        <p:nvPicPr>
          <p:cNvPr id="4" name="Content Placeholder 3"/>
          <p:cNvPicPr>
            <a:picLocks noGrp="1" noChangeAspect="1"/>
          </p:cNvPicPr>
          <p:nvPr>
            <p:ph idx="1"/>
          </p:nvPr>
        </p:nvPicPr>
        <p:blipFill>
          <a:blip r:embed="rId2"/>
          <a:stretch>
            <a:fillRect/>
          </a:stretch>
        </p:blipFill>
        <p:spPr>
          <a:xfrm>
            <a:off x="5288210" y="2460801"/>
            <a:ext cx="1615580" cy="3254022"/>
          </a:xfrm>
          <a:prstGeom prst="rect">
            <a:avLst/>
          </a:prstGeom>
        </p:spPr>
      </p:pic>
    </p:spTree>
    <p:extLst>
      <p:ext uri="{BB962C8B-B14F-4D97-AF65-F5344CB8AC3E}">
        <p14:creationId xmlns="" xmlns:p14="http://schemas.microsoft.com/office/powerpoint/2010/main" val="398779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Closed-Loop Control System</a:t>
            </a:r>
            <a:endParaRPr lang="en-IN" dirty="0"/>
          </a:p>
        </p:txBody>
      </p:sp>
      <p:pic>
        <p:nvPicPr>
          <p:cNvPr id="4" name="Picture 3"/>
          <p:cNvPicPr>
            <a:picLocks noChangeAspect="1"/>
          </p:cNvPicPr>
          <p:nvPr/>
        </p:nvPicPr>
        <p:blipFill>
          <a:blip r:embed="rId2"/>
          <a:stretch>
            <a:fillRect/>
          </a:stretch>
        </p:blipFill>
        <p:spPr>
          <a:xfrm>
            <a:off x="4853354" y="2713456"/>
            <a:ext cx="3355559" cy="3330229"/>
          </a:xfrm>
          <a:prstGeom prst="rect">
            <a:avLst/>
          </a:prstGeom>
        </p:spPr>
      </p:pic>
    </p:spTree>
    <p:extLst>
      <p:ext uri="{BB962C8B-B14F-4D97-AF65-F5344CB8AC3E}">
        <p14:creationId xmlns="" xmlns:p14="http://schemas.microsoft.com/office/powerpoint/2010/main" val="128490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Search Problems and Solution</a:t>
            </a:r>
            <a:br>
              <a:rPr lang="en-US" b="1" dirty="0" smtClean="0"/>
            </a:br>
            <a:endParaRPr lang="en-IN" dirty="0"/>
          </a:p>
        </p:txBody>
      </p:sp>
      <p:sp>
        <p:nvSpPr>
          <p:cNvPr id="3" name="Content Placeholder 2"/>
          <p:cNvSpPr>
            <a:spLocks noGrp="1"/>
          </p:cNvSpPr>
          <p:nvPr>
            <p:ph idx="1"/>
          </p:nvPr>
        </p:nvSpPr>
        <p:spPr/>
        <p:txBody>
          <a:bodyPr>
            <a:normAutofit/>
          </a:bodyPr>
          <a:lstStyle/>
          <a:p>
            <a:pPr fontAlgn="base"/>
            <a:r>
              <a:rPr lang="en-US" dirty="0" smtClean="0"/>
              <a:t>A </a:t>
            </a:r>
            <a:r>
              <a:rPr lang="en-US" dirty="0"/>
              <a:t>formal definition of a problem consists of five components:</a:t>
            </a:r>
          </a:p>
          <a:p>
            <a:pPr fontAlgn="base"/>
            <a:r>
              <a:rPr lang="en-US" dirty="0">
                <a:solidFill>
                  <a:srgbClr val="FF0000"/>
                </a:solidFill>
              </a:rPr>
              <a:t>Initial State</a:t>
            </a:r>
          </a:p>
          <a:p>
            <a:pPr fontAlgn="base"/>
            <a:r>
              <a:rPr lang="en-US" dirty="0">
                <a:solidFill>
                  <a:srgbClr val="00B050"/>
                </a:solidFill>
              </a:rPr>
              <a:t>Actions</a:t>
            </a:r>
          </a:p>
          <a:p>
            <a:pPr fontAlgn="base"/>
            <a:r>
              <a:rPr lang="en-US" dirty="0">
                <a:solidFill>
                  <a:srgbClr val="FF0000"/>
                </a:solidFill>
              </a:rPr>
              <a:t>Transition Model</a:t>
            </a:r>
          </a:p>
          <a:p>
            <a:pPr fontAlgn="base"/>
            <a:r>
              <a:rPr lang="en-US" dirty="0">
                <a:solidFill>
                  <a:srgbClr val="00B050"/>
                </a:solidFill>
              </a:rPr>
              <a:t>Goal Test</a:t>
            </a:r>
          </a:p>
          <a:p>
            <a:pPr fontAlgn="base"/>
            <a:r>
              <a:rPr lang="en-US" dirty="0">
                <a:solidFill>
                  <a:srgbClr val="FF0000"/>
                </a:solidFill>
              </a:rPr>
              <a:t>Path Cost</a:t>
            </a:r>
          </a:p>
          <a:p>
            <a:endParaRPr lang="en-IN" dirty="0"/>
          </a:p>
        </p:txBody>
      </p:sp>
    </p:spTree>
    <p:extLst>
      <p:ext uri="{BB962C8B-B14F-4D97-AF65-F5344CB8AC3E}">
        <p14:creationId xmlns="" xmlns:p14="http://schemas.microsoft.com/office/powerpoint/2010/main" val="2690074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273</TotalTime>
  <Words>891</Words>
  <Application>Microsoft Office PowerPoint</Application>
  <PresentationFormat>Custom</PresentationFormat>
  <Paragraphs>117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Module</vt:lpstr>
      <vt:lpstr>Slide 1</vt:lpstr>
      <vt:lpstr>Unit 2</vt:lpstr>
      <vt:lpstr>Search Algorithms in Artificial Intelligence </vt:lpstr>
      <vt:lpstr>Case Study</vt:lpstr>
      <vt:lpstr>Four-Phase Problem Solving Process by an Agent</vt:lpstr>
      <vt:lpstr>Control System</vt:lpstr>
      <vt:lpstr>Open-Loop Control System</vt:lpstr>
      <vt:lpstr>Slide 8</vt:lpstr>
      <vt:lpstr>Search Problems and Solution </vt:lpstr>
      <vt:lpstr>Search Problems and Solution </vt:lpstr>
      <vt:lpstr>Slide 11</vt:lpstr>
      <vt:lpstr>Slide 12</vt:lpstr>
      <vt:lpstr>Slide 13</vt:lpstr>
      <vt:lpstr>3.1.1 Search Problems and Solutions</vt:lpstr>
      <vt:lpstr>Slide 15</vt:lpstr>
      <vt:lpstr>Slide 16</vt:lpstr>
      <vt:lpstr>3.1.2 Formulating Problem</vt:lpstr>
      <vt:lpstr>Example Problems-8Puzzle</vt:lpstr>
      <vt:lpstr>State Space Graph for the two-cell Vaccum Worlds -8 states and three actions</vt:lpstr>
      <vt:lpstr>Search Algorithm </vt:lpstr>
      <vt:lpstr>Types of search algorithms </vt:lpstr>
      <vt:lpstr>Types of search algorithms </vt:lpstr>
      <vt:lpstr>Uninformed/Blind Search: </vt:lpstr>
      <vt:lpstr>Informed Search </vt:lpstr>
      <vt:lpstr>Slide 25</vt:lpstr>
      <vt:lpstr>Types of search algorithms </vt:lpstr>
      <vt:lpstr>Informal Search-Best-first Search</vt:lpstr>
      <vt:lpstr>Find the path from S to G using greedy search. The heuristic values h of each node below the name of the node.</vt:lpstr>
      <vt:lpstr>Solution</vt:lpstr>
      <vt:lpstr>Slide 30</vt:lpstr>
      <vt:lpstr>Slide 31</vt:lpstr>
      <vt:lpstr>Slide 32</vt:lpstr>
      <vt:lpstr>Slide 33</vt:lpstr>
      <vt:lpstr>3.3.2 Search Data Structures</vt:lpstr>
      <vt:lpstr>Operations on Frontier/Open</vt:lpstr>
      <vt:lpstr>Three Kinds of Queues in Search Algorithms</vt:lpstr>
      <vt:lpstr>Redundant PAths</vt:lpstr>
      <vt:lpstr>Measuring Problem Solving Performance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 Lab</dc:creator>
  <cp:lastModifiedBy>Admin</cp:lastModifiedBy>
  <cp:revision>14</cp:revision>
  <dcterms:created xsi:type="dcterms:W3CDTF">2023-03-14T05:08:42Z</dcterms:created>
  <dcterms:modified xsi:type="dcterms:W3CDTF">2023-03-17T06:16:25Z</dcterms:modified>
</cp:coreProperties>
</file>