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87" r:id="rId4"/>
    <p:sldId id="285" r:id="rId5"/>
    <p:sldId id="283" r:id="rId6"/>
    <p:sldId id="289" r:id="rId7"/>
    <p:sldId id="290" r:id="rId8"/>
    <p:sldId id="29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2" r:id="rId24"/>
    <p:sldId id="272" r:id="rId25"/>
    <p:sldId id="273" r:id="rId26"/>
    <p:sldId id="279" r:id="rId27"/>
    <p:sldId id="274" r:id="rId28"/>
    <p:sldId id="280" r:id="rId29"/>
    <p:sldId id="275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255D-8C6B-4CCC-B35A-8DCDD74F0C62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360F-9766-4401-8466-9B7AF59D2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.ufpe.br/~cavmj/Machine%20-%20Learning%20-%20Tom%20Mitchell.pdf" TargetMode="External"/><Relationship Id="rId2" Type="http://schemas.openxmlformats.org/officeDocument/2006/relationships/hyperlink" Target="https://www.youtube.com/watch?v=coOTEc-0OG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285992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2" y="3500439"/>
            <a:ext cx="4757742" cy="135732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Dr.K</a:t>
            </a:r>
            <a:r>
              <a:rPr lang="en-US" dirty="0" smtClean="0"/>
              <a:t> </a:t>
            </a:r>
            <a:r>
              <a:rPr lang="en-US" dirty="0" err="1" smtClean="0"/>
              <a:t>DeviPriya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Associate Professor</a:t>
            </a:r>
          </a:p>
          <a:p>
            <a:pPr>
              <a:buNone/>
            </a:pPr>
            <a:r>
              <a:rPr lang="en-US" dirty="0" smtClean="0"/>
              <a:t>CSE ,LBRCE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for Outlook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85828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</a:t>
            </a:r>
            <a:r>
              <a:rPr lang="en-US" dirty="0" smtClean="0"/>
              <a:t>for Temp	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737" y="1824831"/>
            <a:ext cx="80105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</a:t>
            </a:r>
            <a:r>
              <a:rPr lang="en-US" dirty="0" smtClean="0"/>
              <a:t>for Humidity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214422"/>
            <a:ext cx="9358346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</a:t>
            </a:r>
            <a:r>
              <a:rPr lang="en-US" dirty="0" smtClean="0"/>
              <a:t>for Wind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162" y="1734344"/>
            <a:ext cx="80676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all attributes under Set(Target)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8043890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Highest Information Gain is Outlook and all overcast values gives target as </a:t>
            </a:r>
            <a:r>
              <a:rPr lang="en-US" dirty="0" err="1" smtClean="0">
                <a:solidFill>
                  <a:srgbClr val="FF0000"/>
                </a:solidFill>
              </a:rPr>
              <a:t>Yes</a:t>
            </a:r>
            <a:r>
              <a:rPr lang="en-US" dirty="0" err="1" smtClean="0"/>
              <a:t>,and</a:t>
            </a:r>
            <a:r>
              <a:rPr lang="en-US" dirty="0" smtClean="0"/>
              <a:t>  remaining values </a:t>
            </a:r>
            <a:r>
              <a:rPr lang="en-US" dirty="0" err="1" smtClean="0"/>
              <a:t>sunny,rain</a:t>
            </a:r>
            <a:r>
              <a:rPr lang="en-US" dirty="0" smtClean="0"/>
              <a:t> need to calculate </a:t>
            </a:r>
            <a:r>
              <a:rPr lang="en-US" dirty="0" err="1" smtClean="0"/>
              <a:t>subnode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5312" y="2285992"/>
            <a:ext cx="795337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sub table for outlook with sunny value(D1,D2,D8,D9,D11)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35811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Sub Set-D1,D2,D8,D9,D11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715403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Temp-Under Sunny value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962" y="1801019"/>
            <a:ext cx="82200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</a:t>
            </a:r>
            <a:r>
              <a:rPr lang="en-US" dirty="0" smtClean="0"/>
              <a:t>Humidity-Under </a:t>
            </a:r>
            <a:r>
              <a:rPr lang="en-US" dirty="0" smtClean="0"/>
              <a:t>Sunny value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162" y="1500174"/>
            <a:ext cx="80676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 ID3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ID3 algorithm builds decision trees using a top-down greedy search approach through the space of possible branches with no backtracking.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greedy algorithm, as the name suggests, always makes the choice that seems to be the best at that moment.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</a:t>
            </a:r>
            <a:r>
              <a:rPr lang="en-US" dirty="0" smtClean="0"/>
              <a:t>Wind-Under </a:t>
            </a:r>
            <a:r>
              <a:rPr lang="en-US" dirty="0" smtClean="0"/>
              <a:t>Sunny value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1643050"/>
            <a:ext cx="8039100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Highest Information Gain is Humidity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537" y="1643050"/>
            <a:ext cx="8162925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Humidity is next child node with High and normal and all high with sunny combination is No and normal combination is yes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1151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</a:t>
            </a:r>
            <a:r>
              <a:rPr lang="en-US" dirty="0" smtClean="0"/>
              <a:t>Sub </a:t>
            </a:r>
            <a:r>
              <a:rPr lang="en-US" dirty="0" smtClean="0"/>
              <a:t>Set-D4,D5,D6,D10,D14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500174"/>
            <a:ext cx="671517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Temp-Under </a:t>
            </a:r>
            <a:r>
              <a:rPr lang="en-US" dirty="0" smtClean="0"/>
              <a:t>Rain </a:t>
            </a:r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71525" y="1643050"/>
            <a:ext cx="7600950" cy="424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</a:t>
            </a:r>
            <a:r>
              <a:rPr lang="en-US" dirty="0" smtClean="0"/>
              <a:t>Humidity-Under </a:t>
            </a:r>
            <a:r>
              <a:rPr lang="en-US" dirty="0" smtClean="0"/>
              <a:t>Rain value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9112" y="1500174"/>
            <a:ext cx="8105775" cy="388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</a:t>
            </a:r>
            <a:r>
              <a:rPr lang="en-US" dirty="0" smtClean="0"/>
              <a:t>Humidity-Under </a:t>
            </a:r>
            <a:r>
              <a:rPr lang="en-US" dirty="0" smtClean="0"/>
              <a:t>Rain value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6812" y="1357298"/>
            <a:ext cx="681037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</a:t>
            </a:r>
            <a:r>
              <a:rPr lang="en-US" dirty="0" smtClean="0"/>
              <a:t>Wind-Under </a:t>
            </a:r>
            <a:r>
              <a:rPr lang="en-US" dirty="0" smtClean="0"/>
              <a:t>Rain value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6737" y="2020094"/>
            <a:ext cx="80105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Information Gain is Wind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6825" y="1214422"/>
            <a:ext cx="6610350" cy="41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 </a:t>
            </a:r>
            <a:r>
              <a:rPr lang="en-US" dirty="0" smtClean="0"/>
              <a:t>is next child node with </a:t>
            </a:r>
            <a:r>
              <a:rPr lang="en-US" dirty="0" smtClean="0"/>
              <a:t>Strong </a:t>
            </a:r>
            <a:r>
              <a:rPr lang="en-US" dirty="0" smtClean="0"/>
              <a:t>and </a:t>
            </a:r>
            <a:r>
              <a:rPr lang="en-US" dirty="0" smtClean="0"/>
              <a:t>weak </a:t>
            </a:r>
            <a:r>
              <a:rPr lang="en-US" dirty="0" smtClean="0"/>
              <a:t>and all </a:t>
            </a:r>
            <a:r>
              <a:rPr lang="en-US" dirty="0" smtClean="0"/>
              <a:t>Strong </a:t>
            </a:r>
            <a:r>
              <a:rPr lang="en-US" dirty="0" smtClean="0"/>
              <a:t>with </a:t>
            </a:r>
            <a:r>
              <a:rPr lang="en-US" dirty="0" smtClean="0"/>
              <a:t>Rain </a:t>
            </a:r>
            <a:r>
              <a:rPr lang="en-US" dirty="0" smtClean="0"/>
              <a:t>combination is No and </a:t>
            </a:r>
            <a:r>
              <a:rPr lang="en-US" dirty="0" smtClean="0"/>
              <a:t>weak </a:t>
            </a:r>
            <a:r>
              <a:rPr lang="en-US" dirty="0" smtClean="0"/>
              <a:t>combination is yes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1512" y="1753394"/>
            <a:ext cx="78009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Steps of ID3 Algorithms: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/>
            <a:r>
              <a:rPr lang="en-US" dirty="0" smtClean="0"/>
              <a:t>1</a:t>
            </a:r>
            <a:r>
              <a:rPr lang="en-US" dirty="0" smtClean="0"/>
              <a:t>. Select Root node(S) based on low Entropy and Highest Information Gain</a:t>
            </a:r>
          </a:p>
          <a:p>
            <a:pPr fontAlgn="auto"/>
            <a:r>
              <a:rPr lang="en-US" dirty="0" smtClean="0"/>
              <a:t>2 . On each iteration of an algorithms it calculate the Entropy and Information gain, considering that every node is unused</a:t>
            </a:r>
          </a:p>
          <a:p>
            <a:pPr fontAlgn="auto"/>
            <a:r>
              <a:rPr lang="en-US" dirty="0" smtClean="0"/>
              <a:t>3. Select node base on </a:t>
            </a:r>
            <a:r>
              <a:rPr lang="en-US" dirty="0" smtClean="0"/>
              <a:t>Highest </a:t>
            </a:r>
            <a:r>
              <a:rPr lang="en-US" dirty="0" smtClean="0"/>
              <a:t>I.G</a:t>
            </a:r>
          </a:p>
          <a:p>
            <a:pPr fontAlgn="auto"/>
            <a:r>
              <a:rPr lang="en-US" dirty="0" smtClean="0"/>
              <a:t>4. then Splits set S to produce the subsets of data</a:t>
            </a:r>
          </a:p>
          <a:p>
            <a:pPr fontAlgn="auto"/>
            <a:r>
              <a:rPr lang="en-US" dirty="0" smtClean="0"/>
              <a:t>5. An algorithms continuous to recur on each subset and make sure that attributes are fresh and Creates the decision </a:t>
            </a:r>
            <a:r>
              <a:rPr lang="en-US" dirty="0" smtClean="0"/>
              <a:t>Tree.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37" y="1428736"/>
            <a:ext cx="6858029" cy="38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Decision Tree for the given dataset using ID3 and analyze the evaluation parameters(</a:t>
            </a:r>
            <a:r>
              <a:rPr lang="en-US" dirty="0" err="1" smtClean="0"/>
              <a:t>Acuuracy,precision</a:t>
            </a:r>
            <a:r>
              <a:rPr lang="en-US" dirty="0" err="1" smtClean="0"/>
              <a:t>,recall</a:t>
            </a:r>
            <a:r>
              <a:rPr lang="en-US" dirty="0" smtClean="0"/>
              <a:t> etc.,)</a:t>
            </a:r>
          </a:p>
          <a:p>
            <a:r>
              <a:rPr lang="en-US" dirty="0" smtClean="0"/>
              <a:t>Step by step procedure required for the selection of best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www.youtube.com/watch?v=coOTEc-0OGw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“Machine Learning” by Tom M. Mitchell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 ID3-Algorithm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6024" y="1600200"/>
            <a:ext cx="64719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ID3 –Data Set	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215370" cy="432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Before going deep in the algorithms understand some Statistical Terms Involves in it: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2828931"/>
          </a:xfrm>
        </p:spPr>
        <p:txBody>
          <a:bodyPr>
            <a:normAutofit fontScale="70000" lnSpcReduction="20000"/>
          </a:bodyPr>
          <a:lstStyle/>
          <a:p>
            <a:pPr fontAlgn="auto"/>
            <a:r>
              <a:rPr lang="en-US" b="1" dirty="0" smtClean="0"/>
              <a:t>1. Entropy :</a:t>
            </a:r>
          </a:p>
          <a:p>
            <a:pPr fontAlgn="auto"/>
            <a:r>
              <a:rPr lang="en-US" dirty="0" smtClean="0"/>
              <a:t>A decision tree is built top-down from a root node and involves partitioning the data into subsets that contain instances with similar values (homogeneous). ID3 algorithm uses entropy to calculate the homogeneity of a sample. </a:t>
            </a:r>
            <a:endParaRPr lang="en-US" dirty="0" smtClean="0"/>
          </a:p>
          <a:p>
            <a:pPr fontAlgn="auto"/>
            <a:r>
              <a:rPr lang="en-US" dirty="0" smtClean="0"/>
              <a:t>if </a:t>
            </a:r>
            <a:r>
              <a:rPr lang="en-US" dirty="0" smtClean="0"/>
              <a:t>Entropy E(s) = 0 means it is Completely </a:t>
            </a:r>
            <a:r>
              <a:rPr lang="en-US" dirty="0" err="1" smtClean="0"/>
              <a:t>homogenic</a:t>
            </a:r>
            <a:r>
              <a:rPr lang="en-US" dirty="0" smtClean="0"/>
              <a:t> or we can say that it is Leaf node of tree so it can't be divided further and ID3 uses Lowest Entropy to splitting the algorithm.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256"/>
            <a:ext cx="4381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214950"/>
            <a:ext cx="492922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 . Information Gain: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>
            <a:normAutofit fontScale="92500" lnSpcReduction="20000"/>
          </a:bodyPr>
          <a:lstStyle/>
          <a:p>
            <a:pPr fontAlgn="auto"/>
            <a:r>
              <a:rPr lang="en-US" dirty="0" smtClean="0"/>
              <a:t>The </a:t>
            </a:r>
            <a:r>
              <a:rPr lang="en-US" dirty="0" smtClean="0"/>
              <a:t>information gain is based on the decrease in entropy after a data-set is split on an attribute. Constructing a decision tree is all about finding attribute that returns the highest information gain (i.e., the most homogeneous branches)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143380"/>
            <a:ext cx="71247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Entropy Gain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3925" y="1862931"/>
            <a:ext cx="72961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Gain for Outlook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71543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422</Words>
  <Application>Microsoft Office PowerPoint</Application>
  <PresentationFormat>On-screen Show (4:3)</PresentationFormat>
  <Paragraphs>52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Decision Tree</vt:lpstr>
      <vt:lpstr>Decision Tree  ID3</vt:lpstr>
      <vt:lpstr>Steps of ID3 Algorithms: </vt:lpstr>
      <vt:lpstr>Decision Tree  ID3-Algorithm</vt:lpstr>
      <vt:lpstr>Decision Tree ID3 –Data Set </vt:lpstr>
      <vt:lpstr>Before going deep in the algorithms understand some Statistical Terms Involves in it: </vt:lpstr>
      <vt:lpstr>2 . Information Gain: </vt:lpstr>
      <vt:lpstr>Weighted Entropy Gain</vt:lpstr>
      <vt:lpstr>Information Gain for Outlook </vt:lpstr>
      <vt:lpstr>Information Gain for Outlook</vt:lpstr>
      <vt:lpstr>Information Gain for Temp </vt:lpstr>
      <vt:lpstr>Information Gain for Humidity</vt:lpstr>
      <vt:lpstr>Information Gain for Wind</vt:lpstr>
      <vt:lpstr>Information Gain for all attributes under Set(Target)</vt:lpstr>
      <vt:lpstr>Highest Information Gain is Outlook and all overcast values gives target as Yes,and  remaining values sunny,rain need to calculate subnode</vt:lpstr>
      <vt:lpstr>Find the sub table for outlook with sunny value(D1,D2,D8,D9,D11)</vt:lpstr>
      <vt:lpstr>Sunny Sub Set-D1,D2,D8,D9,D11</vt:lpstr>
      <vt:lpstr>Information Gain for Temp-Under Sunny value</vt:lpstr>
      <vt:lpstr>Information Gain for Humidity-Under Sunny value</vt:lpstr>
      <vt:lpstr>Information Gain for Wind-Under Sunny value</vt:lpstr>
      <vt:lpstr>Highest Information Gain is Humidity</vt:lpstr>
      <vt:lpstr>Humidity is next child node with High and normal and all high with sunny combination is No and normal combination is yes</vt:lpstr>
      <vt:lpstr>Rain Sub Set-D4,D5,D6,D10,D14</vt:lpstr>
      <vt:lpstr>Information Gain for Temp-Under Rain value</vt:lpstr>
      <vt:lpstr>Information Gain for Humidity-Under Rain value</vt:lpstr>
      <vt:lpstr>Information Gain for Humidity-Under Rain value</vt:lpstr>
      <vt:lpstr>Information Gain for Wind-Under Rain value</vt:lpstr>
      <vt:lpstr>Highest Information Gain is Wind</vt:lpstr>
      <vt:lpstr>Wind is next child node with Strong and weak and all Strong with Rain combination is No and weak combination is yes</vt:lpstr>
      <vt:lpstr>Assignment</vt:lpstr>
      <vt:lpstr>Assignment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2023-05-15T06:42:16Z</dcterms:created>
  <dcterms:modified xsi:type="dcterms:W3CDTF">2023-05-19T07:03:08Z</dcterms:modified>
</cp:coreProperties>
</file>