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4"/>
  </p:notesMasterIdLst>
  <p:handoutMasterIdLst>
    <p:handoutMasterId r:id="rId45"/>
  </p:handoutMasterIdLst>
  <p:sldIdLst>
    <p:sldId id="318" r:id="rId2"/>
    <p:sldId id="256" r:id="rId3"/>
    <p:sldId id="353" r:id="rId4"/>
    <p:sldId id="257" r:id="rId5"/>
    <p:sldId id="279" r:id="rId6"/>
    <p:sldId id="278" r:id="rId7"/>
    <p:sldId id="258" r:id="rId8"/>
    <p:sldId id="259" r:id="rId9"/>
    <p:sldId id="354" r:id="rId10"/>
    <p:sldId id="355" r:id="rId11"/>
    <p:sldId id="356" r:id="rId12"/>
    <p:sldId id="261" r:id="rId13"/>
    <p:sldId id="373" r:id="rId14"/>
    <p:sldId id="374" r:id="rId15"/>
    <p:sldId id="357" r:id="rId16"/>
    <p:sldId id="262" r:id="rId17"/>
    <p:sldId id="263" r:id="rId18"/>
    <p:sldId id="358" r:id="rId19"/>
    <p:sldId id="359" r:id="rId20"/>
    <p:sldId id="264" r:id="rId21"/>
    <p:sldId id="360" r:id="rId22"/>
    <p:sldId id="266" r:id="rId23"/>
    <p:sldId id="361" r:id="rId24"/>
    <p:sldId id="352" r:id="rId25"/>
    <p:sldId id="291" r:id="rId26"/>
    <p:sldId id="343" r:id="rId27"/>
    <p:sldId id="362" r:id="rId28"/>
    <p:sldId id="363" r:id="rId29"/>
    <p:sldId id="364" r:id="rId30"/>
    <p:sldId id="365" r:id="rId31"/>
    <p:sldId id="366" r:id="rId32"/>
    <p:sldId id="367" r:id="rId33"/>
    <p:sldId id="368" r:id="rId34"/>
    <p:sldId id="371" r:id="rId35"/>
    <p:sldId id="369" r:id="rId36"/>
    <p:sldId id="372" r:id="rId37"/>
    <p:sldId id="269" r:id="rId38"/>
    <p:sldId id="270" r:id="rId39"/>
    <p:sldId id="271" r:id="rId40"/>
    <p:sldId id="281" r:id="rId41"/>
    <p:sldId id="282" r:id="rId42"/>
    <p:sldId id="319" r:id="rId43"/>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1482" y="126"/>
      </p:cViewPr>
      <p:guideLst>
        <p:guide orient="horz" pos="797"/>
        <p:guide pos="53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33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charset="0"/>
              </a:defRPr>
            </a:lvl1pPr>
          </a:lstStyle>
          <a:p>
            <a:pPr>
              <a:defRPr/>
            </a:pPr>
            <a:endParaRPr lang="en-US"/>
          </a:p>
        </p:txBody>
      </p:sp>
      <p:sp>
        <p:nvSpPr>
          <p:cNvPr id="74755"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charset="0"/>
              </a:defRPr>
            </a:lvl1pPr>
          </a:lstStyle>
          <a:p>
            <a:pPr>
              <a:defRPr/>
            </a:pPr>
            <a:endParaRPr lang="en-US"/>
          </a:p>
        </p:txBody>
      </p:sp>
      <p:sp>
        <p:nvSpPr>
          <p:cNvPr id="74756"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charset="0"/>
              </a:defRPr>
            </a:lvl1pPr>
          </a:lstStyle>
          <a:p>
            <a:pPr>
              <a:defRPr/>
            </a:pPr>
            <a:endParaRPr lang="en-US"/>
          </a:p>
        </p:txBody>
      </p:sp>
      <p:sp>
        <p:nvSpPr>
          <p:cNvPr id="74757"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charset="0"/>
              </a:defRPr>
            </a:lvl1pPr>
          </a:lstStyle>
          <a:p>
            <a:pPr>
              <a:defRPr/>
            </a:pPr>
            <a:fld id="{B686BCC7-649B-4532-8945-0F65A1530A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defTabSz="930275">
              <a:defRPr sz="13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algn="r" defTabSz="930275">
              <a:defRPr sz="1300">
                <a:latin typeface="Times New Roman" pitchFamily="18" charset="0"/>
              </a:defRPr>
            </a:lvl1pPr>
          </a:lstStyle>
          <a:p>
            <a:pPr>
              <a:defRPr/>
            </a:pPr>
            <a:endParaRPr lang="en-US"/>
          </a:p>
        </p:txBody>
      </p:sp>
      <p:sp>
        <p:nvSpPr>
          <p:cNvPr id="28676" name="Rectangle 4"/>
          <p:cNvSpPr>
            <a:spLocks noChangeArrowheads="1" noTextEdit="1"/>
          </p:cNvSpPr>
          <p:nvPr>
            <p:ph type="sldImg" idx="2"/>
          </p:nvPr>
        </p:nvSpPr>
        <p:spPr bwMode="auto">
          <a:xfrm>
            <a:off x="1179513"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defTabSz="930275">
              <a:defRPr sz="13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algn="r" defTabSz="930275">
              <a:defRPr sz="1300">
                <a:latin typeface="Times New Roman" pitchFamily="18" charset="0"/>
              </a:defRPr>
            </a:lvl1pPr>
          </a:lstStyle>
          <a:p>
            <a:pPr>
              <a:defRPr/>
            </a:pPr>
            <a:fld id="{70F69B16-A582-4981-A055-2EBD72D828A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2B093C6-614A-4A14-ADF4-1C94B3370141}" type="slidenum">
              <a:rPr lang="en-US" smtClean="0"/>
              <a:pPr/>
              <a:t>1</a:t>
            </a:fld>
            <a:endParaRPr lang="en-US" smtClean="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FF475ED-6BFE-436D-A7CA-D77C29211A38}" type="slidenum">
              <a:rPr lang="en-US" smtClean="0"/>
              <a:pPr/>
              <a:t>10</a:t>
            </a:fld>
            <a:endParaRPr lang="en-US" smtClean="0"/>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90F945A-FEE7-4CC4-BFB3-7663814F154B}" type="slidenum">
              <a:rPr lang="en-US" smtClean="0"/>
              <a:pPr/>
              <a:t>11</a:t>
            </a:fld>
            <a:endParaRPr lang="en-US" smtClean="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85B9F14-7FEA-49EE-A804-18040BF12CCB}" type="slidenum">
              <a:rPr lang="en-US" smtClean="0"/>
              <a:pPr/>
              <a:t>12</a:t>
            </a:fld>
            <a:endParaRPr lang="en-US" smtClean="0"/>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4D7BA8D-12C9-46EE-B4F4-5CE97629B019}" type="slidenum">
              <a:rPr lang="en-US" smtClean="0"/>
              <a:pPr/>
              <a:t>16</a:t>
            </a:fld>
            <a:endParaRPr lang="en-US" smtClean="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CDC9EB8-FD43-4241-9941-8A74E39EEBC3}" type="slidenum">
              <a:rPr lang="en-US" smtClean="0"/>
              <a:pPr/>
              <a:t>17</a:t>
            </a:fld>
            <a:endParaRPr lang="en-US" smtClean="0"/>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749D800-37D1-49BF-B514-E6C949F74DDA}" type="slidenum">
              <a:rPr lang="en-US" smtClean="0"/>
              <a:pPr/>
              <a:t>20</a:t>
            </a:fld>
            <a:endParaRPr lang="en-US" smtClean="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C8074D4-BA04-4E32-A567-69D29AC103BC}" type="slidenum">
              <a:rPr lang="en-US" smtClean="0"/>
              <a:pPr/>
              <a:t>22</a:t>
            </a:fld>
            <a:endParaRPr lang="en-US" smtClean="0"/>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5CD3223-AAA5-4F1A-B35D-5F7D3236640C}" type="slidenum">
              <a:rPr lang="en-US" smtClean="0"/>
              <a:pPr/>
              <a:t>24</a:t>
            </a:fld>
            <a:endParaRPr lang="en-US" smtClean="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DCC936A-C60E-49DE-BD80-07383EBE0F14}" type="slidenum">
              <a:rPr lang="en-US" smtClean="0"/>
              <a:pPr/>
              <a:t>25</a:t>
            </a:fld>
            <a:endParaRPr lang="en-US" smtClean="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5DB6F8B-F4E6-49E1-B23D-BF41F84911E2}" type="slidenum">
              <a:rPr lang="en-US" smtClean="0"/>
              <a:pPr/>
              <a:t>26</a:t>
            </a:fld>
            <a:endParaRPr lang="en-US" smtClean="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781E874-0439-480B-9A5B-979E2461ED04}" type="slidenum">
              <a:rPr lang="en-US" smtClean="0"/>
              <a:pPr/>
              <a:t>2</a:t>
            </a:fld>
            <a:endParaRPr lang="en-US" smtClean="0"/>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351CF90-D0F8-40CD-BCC6-C4F461F3F596}" type="slidenum">
              <a:rPr lang="en-US" smtClean="0"/>
              <a:pPr/>
              <a:t>37</a:t>
            </a:fld>
            <a:endParaRPr lang="en-US" smtClean="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CF7B38B-77FE-409F-A6B2-4318113376BA}" type="slidenum">
              <a:rPr lang="en-US" smtClean="0"/>
              <a:pPr/>
              <a:t>38</a:t>
            </a:fld>
            <a:endParaRPr lang="en-US" smtClean="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D6CC097-0860-411D-86F4-73FD1723B41A}" type="slidenum">
              <a:rPr lang="en-US" smtClean="0"/>
              <a:pPr/>
              <a:t>39</a:t>
            </a:fld>
            <a:endParaRPr lang="en-US" smtClean="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01AA5FD-35AF-45F3-A952-00A1E8B3060A}" type="slidenum">
              <a:rPr lang="en-US" smtClean="0"/>
              <a:pPr/>
              <a:t>40</a:t>
            </a:fld>
            <a:endParaRPr lang="en-US" smtClean="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5B31916-726C-4D95-92B2-D77167F30D5A}" type="slidenum">
              <a:rPr lang="en-US" smtClean="0"/>
              <a:pPr/>
              <a:t>41</a:t>
            </a:fld>
            <a:endParaRPr lang="en-US" smtClean="0"/>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77F402E6-8CEC-4E5B-BF30-5B1ABD2205EC}" type="slidenum">
              <a:rPr lang="en-US" smtClean="0"/>
              <a:pPr/>
              <a:t>42</a:t>
            </a:fld>
            <a:endParaRPr lang="en-US" smtClean="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EFAE99D-2416-4755-AC69-EC18085CFAD8}" type="slidenum">
              <a:rPr lang="en-US" smtClean="0"/>
              <a:pPr/>
              <a:t>4</a:t>
            </a:fld>
            <a:endParaRPr lang="en-US" smtClean="0"/>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A29F4B1-E57B-4113-B9B1-2BCA47EF3DC3}" type="slidenum">
              <a:rPr lang="en-US" smtClean="0"/>
              <a:pPr/>
              <a:t>5</a:t>
            </a:fld>
            <a:endParaRPr lang="en-US" smtClean="0"/>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6525CA5-EF2C-4442-AE27-CB69A564C3A5}" type="slidenum">
              <a:rPr lang="en-US" smtClean="0"/>
              <a:pPr/>
              <a:t>6</a:t>
            </a:fld>
            <a:endParaRPr lang="en-US" smtClean="0"/>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88642AA-27FA-4FF4-9F6C-CF9F977C12BF}" type="slidenum">
              <a:rPr lang="en-US" smtClean="0"/>
              <a:pPr/>
              <a:t>7</a:t>
            </a:fld>
            <a:endParaRPr lang="en-US" smtClean="0"/>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2682CBD-3861-4E13-B046-B74ACC0AB224}" type="slidenum">
              <a:rPr lang="en-US" smtClean="0"/>
              <a:pPr/>
              <a:t>8</a:t>
            </a:fld>
            <a:endParaRPr lang="en-US" smtClean="0"/>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6ED48D2-F116-4EFC-8E72-13275E121683}" type="slidenum">
              <a:rPr lang="en-US" smtClean="0"/>
              <a:pPr/>
              <a:t>9</a:t>
            </a:fld>
            <a:endParaRPr lang="en-US" smtClean="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charset="0"/>
              </a:rPr>
              <a:t>Silberschatz, Galvin and Gagne ©2009</a:t>
            </a:r>
          </a:p>
        </p:txBody>
      </p:sp>
      <p:sp>
        <p:nvSpPr>
          <p:cNvPr id="8" name="Text Box 8"/>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charset="0"/>
              </a:rPr>
              <a:t>Operating System Concepts – 8</a:t>
            </a:r>
            <a:r>
              <a:rPr lang="en-US" sz="1000" b="1" baseline="30000">
                <a:solidFill>
                  <a:srgbClr val="336699"/>
                </a:solidFill>
                <a:latin typeface="Helvetica" charset="0"/>
              </a:rPr>
              <a:t>th</a:t>
            </a:r>
            <a:r>
              <a:rPr lang="en-US" sz="10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p>
        </p:txBody>
      </p:sp>
      <p:sp>
        <p:nvSpPr>
          <p:cNvPr id="21401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2997"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12998"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212999"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13000"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1300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charset="0"/>
              </a:rPr>
              <a:t>5.</a:t>
            </a:r>
            <a:fld id="{437AA897-8A09-4D85-82F3-EED1FF9FF458}" type="slidenum">
              <a:rPr lang="en-US" sz="1000" b="1">
                <a:solidFill>
                  <a:srgbClr val="006699"/>
                </a:solidFill>
                <a:latin typeface="Helvetica" charset="0"/>
              </a:rPr>
              <a:pPr algn="ctr">
                <a:spcBef>
                  <a:spcPct val="50000"/>
                </a:spcBef>
                <a:defRPr/>
              </a:pPr>
              <a:t>‹#›</a:t>
            </a:fld>
            <a:endParaRPr lang="en-US" sz="1000" b="1">
              <a:solidFill>
                <a:srgbClr val="006699"/>
              </a:solidFill>
              <a:latin typeface="Helvetica" charset="0"/>
            </a:endParaRPr>
          </a:p>
        </p:txBody>
      </p:sp>
      <p:sp>
        <p:nvSpPr>
          <p:cNvPr id="213002"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charset="0"/>
              </a:rPr>
              <a:t>Silberschatz, Galvin and Gagne ©2009</a:t>
            </a:r>
          </a:p>
        </p:txBody>
      </p:sp>
      <p:sp>
        <p:nvSpPr>
          <p:cNvPr id="213003"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charset="0"/>
              </a:rPr>
              <a:t>Operating System Concepts – 8</a:t>
            </a:r>
            <a:r>
              <a:rPr lang="en-US" sz="1000" b="1" baseline="30000">
                <a:solidFill>
                  <a:srgbClr val="006699"/>
                </a:solidFill>
                <a:latin typeface="Helvetica" charset="0"/>
              </a:rPr>
              <a:t>th</a:t>
            </a:r>
            <a:r>
              <a:rPr lang="en-US" sz="1000" b="1">
                <a:solidFill>
                  <a:srgbClr val="006699"/>
                </a:solidFill>
                <a:latin typeface="Helvetica" charset="0"/>
              </a:rPr>
              <a:t> Edition</a:t>
            </a:r>
          </a:p>
        </p:txBody>
      </p:sp>
      <p:pic>
        <p:nvPicPr>
          <p:cNvPr id="2060"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sz="32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sz="28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4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mtClean="0"/>
              <a:t>Chapter 5:  CPU Scheduling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277813"/>
            <a:ext cx="7696200" cy="576262"/>
          </a:xfrm>
        </p:spPr>
        <p:txBody>
          <a:bodyPr/>
          <a:lstStyle/>
          <a:p>
            <a:pPr eaLnBrk="1" hangingPunct="1"/>
            <a:r>
              <a:rPr lang="en-US" smtClean="0"/>
              <a:t>Scheduling Criteria-</a:t>
            </a:r>
          </a:p>
        </p:txBody>
      </p:sp>
      <p:sp>
        <p:nvSpPr>
          <p:cNvPr id="13315" name="Rectangle 3"/>
          <p:cNvSpPr>
            <a:spLocks noGrp="1" noChangeArrowheads="1"/>
          </p:cNvSpPr>
          <p:nvPr>
            <p:ph type="body" idx="1"/>
          </p:nvPr>
        </p:nvSpPr>
        <p:spPr>
          <a:xfrm>
            <a:off x="765175" y="1228725"/>
            <a:ext cx="7826375" cy="5037138"/>
          </a:xfrm>
        </p:spPr>
        <p:txBody>
          <a:bodyPr/>
          <a:lstStyle/>
          <a:p>
            <a:r>
              <a:rPr lang="en-US" sz="2800" b="1" smtClean="0"/>
              <a:t>Turnaround time </a:t>
            </a:r>
            <a:r>
              <a:rPr lang="en-US" sz="2800" smtClean="0"/>
              <a:t>– How long it takes to execute that process. The interval from the time of submission of a process to the time of completion is the turn around time.</a:t>
            </a:r>
          </a:p>
          <a:p>
            <a:pPr>
              <a:buFont typeface="Monotype Sorts" charset="2"/>
              <a:buNone/>
            </a:pPr>
            <a:r>
              <a:rPr lang="en-US" sz="2800" smtClean="0"/>
              <a:t>    Turnaround time is the sum of periods spent waiting to get into memory, waiting in the ready queue, executing on the cpu, and doing I/O.</a:t>
            </a:r>
          </a:p>
          <a:p>
            <a:endParaRPr lang="en-US" sz="2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277813"/>
            <a:ext cx="7696200" cy="576262"/>
          </a:xfrm>
        </p:spPr>
        <p:txBody>
          <a:bodyPr/>
          <a:lstStyle/>
          <a:p>
            <a:pPr eaLnBrk="1" hangingPunct="1"/>
            <a:r>
              <a:rPr lang="en-US" smtClean="0"/>
              <a:t>Scheduling Criteria-</a:t>
            </a:r>
          </a:p>
        </p:txBody>
      </p:sp>
      <p:sp>
        <p:nvSpPr>
          <p:cNvPr id="14339" name="Rectangle 3"/>
          <p:cNvSpPr>
            <a:spLocks noGrp="1" noChangeArrowheads="1"/>
          </p:cNvSpPr>
          <p:nvPr>
            <p:ph type="body" idx="1"/>
          </p:nvPr>
        </p:nvSpPr>
        <p:spPr>
          <a:xfrm>
            <a:off x="765175" y="1228725"/>
            <a:ext cx="7826375" cy="5037138"/>
          </a:xfrm>
        </p:spPr>
        <p:txBody>
          <a:bodyPr/>
          <a:lstStyle/>
          <a:p>
            <a:r>
              <a:rPr lang="en-US" sz="2800" b="1" smtClean="0"/>
              <a:t>Waiting time </a:t>
            </a:r>
            <a:r>
              <a:rPr lang="en-US" sz="2800" smtClean="0"/>
              <a:t>– The amount of time that process spends waiting in the ready queue. It is the sum of the periods spent waiting in the ready queue.</a:t>
            </a:r>
          </a:p>
          <a:p>
            <a:r>
              <a:rPr lang="en-US" sz="2800" b="1" smtClean="0"/>
              <a:t>Response Time-</a:t>
            </a:r>
          </a:p>
          <a:p>
            <a:pPr>
              <a:buFont typeface="Monotype Sorts" charset="2"/>
              <a:buNone/>
            </a:pPr>
            <a:r>
              <a:rPr lang="en-US" sz="2800" smtClean="0"/>
              <a:t>It is the measure that specifies the first respond from the submission of the request.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90600" y="277813"/>
            <a:ext cx="7696200" cy="576262"/>
          </a:xfrm>
        </p:spPr>
        <p:txBody>
          <a:bodyPr/>
          <a:lstStyle/>
          <a:p>
            <a:pPr eaLnBrk="1" hangingPunct="1"/>
            <a:r>
              <a:rPr lang="en-US" sz="2800" smtClean="0"/>
              <a:t>Scheduling Algorithm Optimization Criteria</a:t>
            </a:r>
          </a:p>
        </p:txBody>
      </p:sp>
      <p:sp>
        <p:nvSpPr>
          <p:cNvPr id="15363" name="Rectangle 3"/>
          <p:cNvSpPr>
            <a:spLocks noGrp="1" noChangeArrowheads="1"/>
          </p:cNvSpPr>
          <p:nvPr>
            <p:ph type="body" idx="1"/>
          </p:nvPr>
        </p:nvSpPr>
        <p:spPr>
          <a:xfrm>
            <a:off x="827088" y="1439863"/>
            <a:ext cx="7351712" cy="4483100"/>
          </a:xfrm>
        </p:spPr>
        <p:txBody>
          <a:bodyPr/>
          <a:lstStyle/>
          <a:p>
            <a:pPr>
              <a:buFont typeface="Monotype Sorts" charset="2"/>
              <a:buNone/>
            </a:pPr>
            <a:r>
              <a:rPr lang="en-US" sz="1800" smtClean="0"/>
              <a:t>The following are desirable</a:t>
            </a:r>
          </a:p>
          <a:p>
            <a:r>
              <a:rPr lang="en-US" sz="1800" smtClean="0"/>
              <a:t>Max CPU utilization</a:t>
            </a:r>
          </a:p>
          <a:p>
            <a:r>
              <a:rPr lang="en-US" sz="1800" smtClean="0"/>
              <a:t>Max throughput</a:t>
            </a:r>
          </a:p>
          <a:p>
            <a:r>
              <a:rPr lang="en-US" sz="1800" smtClean="0"/>
              <a:t>Min turnaround time </a:t>
            </a:r>
          </a:p>
          <a:p>
            <a:r>
              <a:rPr lang="en-US" sz="1800" smtClean="0"/>
              <a:t>Min waiting time </a:t>
            </a:r>
          </a:p>
          <a:p>
            <a:r>
              <a:rPr lang="en-US" sz="1800" smtClean="0"/>
              <a:t>Min response 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Preemptive Scheduling</a:t>
            </a:r>
            <a:r>
              <a:rPr lang="en-US" dirty="0" smtClean="0"/>
              <a:t> is a CPU scheduling technique that works by dividing time slots of CPU to a given process. The time slot given might be able to complete the whole process or might not be able to it. When the burst time of the process is greater than CPU cycle, it is placed back into the ready queue and will execute in the next chance. This scheduling is used when the process switch to ready state.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Non-preemptive Scheduling</a:t>
            </a:r>
            <a:r>
              <a:rPr lang="en-US" dirty="0" smtClean="0"/>
              <a:t> is a CPU scheduling technique the process takes the resource (CPU time) and holds it till the process gets terminated or is pushed to the waiting state. No process is interrupted until it is completed, and after that processor switches to another process.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a:t>
            </a:r>
            <a:endParaRPr lang="en-US" dirty="0"/>
          </a:p>
        </p:txBody>
      </p:sp>
      <p:sp>
        <p:nvSpPr>
          <p:cNvPr id="3" name="Content Placeholder 2"/>
          <p:cNvSpPr>
            <a:spLocks noGrp="1"/>
          </p:cNvSpPr>
          <p:nvPr>
            <p:ph idx="1"/>
          </p:nvPr>
        </p:nvSpPr>
        <p:spPr/>
        <p:txBody>
          <a:bodyPr/>
          <a:lstStyle/>
          <a:p>
            <a:r>
              <a:rPr lang="en-US" dirty="0" smtClean="0"/>
              <a:t>First Come First Serve</a:t>
            </a:r>
          </a:p>
          <a:p>
            <a:r>
              <a:rPr lang="en-US" b="1" dirty="0" smtClean="0"/>
              <a:t>First come first serve</a:t>
            </a:r>
            <a:r>
              <a:rPr lang="en-US" dirty="0" smtClean="0"/>
              <a:t> (FCFS) scheduling algorithm simply schedules the jobs according to their arrival time. </a:t>
            </a:r>
            <a:r>
              <a:rPr lang="en-US" dirty="0" smtClean="0">
                <a:solidFill>
                  <a:srgbClr val="FF0000"/>
                </a:solidFill>
              </a:rPr>
              <a:t>The job which comes first in the ready queue will get the CPU first. </a:t>
            </a:r>
            <a:endParaRPr lang="en-US" dirty="0" smtClean="0">
              <a:solidFill>
                <a:srgbClr val="FF0000"/>
              </a:solidFill>
            </a:endParaRPr>
          </a:p>
          <a:p>
            <a:pPr>
              <a:buNone/>
            </a:pPr>
            <a:endParaRPr lang="en-US" dirty="0" smtClean="0"/>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400050"/>
            <a:ext cx="8004175" cy="457200"/>
          </a:xfrm>
        </p:spPr>
        <p:txBody>
          <a:bodyPr/>
          <a:lstStyle/>
          <a:p>
            <a:pPr eaLnBrk="1" hangingPunct="1"/>
            <a:r>
              <a:rPr lang="en-US" sz="2800" smtClean="0"/>
              <a:t>First-Come, First-Served (FCFS) Scheduling</a:t>
            </a:r>
          </a:p>
        </p:txBody>
      </p:sp>
      <p:sp>
        <p:nvSpPr>
          <p:cNvPr id="16387" name="Rectangle 3"/>
          <p:cNvSpPr>
            <a:spLocks noGrp="1" noChangeArrowheads="1"/>
          </p:cNvSpPr>
          <p:nvPr>
            <p:ph type="body" idx="1"/>
          </p:nvPr>
        </p:nvSpPr>
        <p:spPr>
          <a:xfrm>
            <a:off x="757238" y="1390650"/>
            <a:ext cx="7566025" cy="4114800"/>
          </a:xfrm>
        </p:spPr>
        <p:txBody>
          <a:bodyPr/>
          <a:lstStyle/>
          <a:p>
            <a:pPr>
              <a:lnSpc>
                <a:spcPct val="90000"/>
              </a:lnSpc>
              <a:buFont typeface="Monotype Sorts" charset="2"/>
              <a:buNone/>
              <a:tabLst>
                <a:tab pos="3032125" algn="ctr"/>
                <a:tab pos="4635500" algn="ctr"/>
              </a:tabLst>
            </a:pPr>
            <a:r>
              <a:rPr lang="en-US" sz="1600" smtClean="0"/>
              <a:t>		</a:t>
            </a:r>
            <a:r>
              <a:rPr lang="en-US" sz="2400" u="sng" smtClean="0"/>
              <a:t>Process</a:t>
            </a:r>
            <a:r>
              <a:rPr lang="en-US" sz="2400" smtClean="0"/>
              <a:t>	</a:t>
            </a:r>
            <a:r>
              <a:rPr lang="en-US" sz="2400" u="sng" smtClean="0"/>
              <a:t>Burst Time	</a:t>
            </a:r>
          </a:p>
          <a:p>
            <a:pPr>
              <a:lnSpc>
                <a:spcPct val="90000"/>
              </a:lnSpc>
              <a:buFont typeface="Monotype Sorts" charset="2"/>
              <a:buNone/>
              <a:tabLst>
                <a:tab pos="3032125" algn="ctr"/>
                <a:tab pos="4635500" algn="ctr"/>
              </a:tabLst>
            </a:pPr>
            <a:r>
              <a:rPr lang="en-US" sz="2400" smtClean="0"/>
              <a:t>		 </a:t>
            </a:r>
            <a:r>
              <a:rPr lang="en-US" sz="2400" i="1" smtClean="0"/>
              <a:t>P</a:t>
            </a:r>
            <a:r>
              <a:rPr lang="en-US" sz="2400" i="1" baseline="-25000" smtClean="0"/>
              <a:t>1</a:t>
            </a:r>
            <a:r>
              <a:rPr lang="en-US" sz="2400" smtClean="0"/>
              <a:t>	24</a:t>
            </a:r>
          </a:p>
          <a:p>
            <a:pPr>
              <a:lnSpc>
                <a:spcPct val="90000"/>
              </a:lnSpc>
              <a:buFont typeface="Monotype Sorts" charset="2"/>
              <a:buNone/>
              <a:tabLst>
                <a:tab pos="3032125" algn="ctr"/>
                <a:tab pos="4635500" algn="ctr"/>
              </a:tabLst>
            </a:pPr>
            <a:r>
              <a:rPr lang="en-US" sz="2400" smtClean="0"/>
              <a:t>		 </a:t>
            </a:r>
            <a:r>
              <a:rPr lang="en-US" sz="2400" i="1" smtClean="0"/>
              <a:t>P</a:t>
            </a:r>
            <a:r>
              <a:rPr lang="en-US" sz="2400" i="1" baseline="-25000" smtClean="0"/>
              <a:t>2</a:t>
            </a:r>
            <a:r>
              <a:rPr lang="en-US" sz="2400" smtClean="0"/>
              <a:t> 	3</a:t>
            </a:r>
          </a:p>
          <a:p>
            <a:pPr>
              <a:lnSpc>
                <a:spcPct val="90000"/>
              </a:lnSpc>
              <a:buFont typeface="Monotype Sorts" charset="2"/>
              <a:buNone/>
              <a:tabLst>
                <a:tab pos="3032125" algn="ctr"/>
                <a:tab pos="4635500" algn="ctr"/>
              </a:tabLst>
            </a:pPr>
            <a:r>
              <a:rPr lang="en-US" sz="2400" smtClean="0"/>
              <a:t>		 </a:t>
            </a:r>
            <a:r>
              <a:rPr lang="en-US" sz="2400" i="1" smtClean="0"/>
              <a:t>P</a:t>
            </a:r>
            <a:r>
              <a:rPr lang="en-US" sz="2400" i="1" baseline="-25000" smtClean="0"/>
              <a:t>3	 </a:t>
            </a:r>
            <a:r>
              <a:rPr lang="en-US" sz="2400" smtClean="0"/>
              <a:t>3</a:t>
            </a:r>
            <a:r>
              <a:rPr lang="en-US" sz="2400" i="1" baseline="-25000" smtClean="0"/>
              <a:t> </a:t>
            </a:r>
          </a:p>
          <a:p>
            <a:pPr>
              <a:lnSpc>
                <a:spcPct val="90000"/>
              </a:lnSpc>
              <a:tabLst>
                <a:tab pos="3032125" algn="ctr"/>
                <a:tab pos="4635500" algn="ctr"/>
              </a:tabLst>
            </a:pPr>
            <a:r>
              <a:rPr lang="en-US" sz="2400" smtClean="0"/>
              <a:t>Suppose that the processes arrive in the order: </a:t>
            </a:r>
            <a:r>
              <a:rPr lang="en-US" sz="2400" i="1" smtClean="0"/>
              <a:t>P</a:t>
            </a:r>
            <a:r>
              <a:rPr lang="en-US" sz="2400" i="1" baseline="-25000" smtClean="0"/>
              <a:t>1</a:t>
            </a:r>
            <a:r>
              <a:rPr lang="en-US" sz="2400" smtClean="0"/>
              <a:t> , </a:t>
            </a:r>
            <a:r>
              <a:rPr lang="en-US" sz="2400" i="1" smtClean="0"/>
              <a:t>P</a:t>
            </a:r>
            <a:r>
              <a:rPr lang="en-US" sz="2400" i="1" baseline="-25000" smtClean="0"/>
              <a:t>2</a:t>
            </a:r>
            <a:r>
              <a:rPr lang="en-US" sz="2400" smtClean="0"/>
              <a:t> , </a:t>
            </a:r>
            <a:r>
              <a:rPr lang="en-US" sz="2400" i="1" smtClean="0"/>
              <a:t>P</a:t>
            </a:r>
            <a:r>
              <a:rPr lang="en-US" sz="2400" i="1" baseline="-25000" smtClean="0"/>
              <a:t>3  </a:t>
            </a:r>
            <a:br>
              <a:rPr lang="en-US" sz="2400" i="1" baseline="-25000" smtClean="0"/>
            </a:br>
            <a:r>
              <a:rPr lang="en-US" sz="2400" smtClean="0"/>
              <a:t>The Gantt Chart for the schedule is:</a:t>
            </a:r>
            <a:r>
              <a:rPr lang="en-US" sz="1800" smtClean="0"/>
              <a:t/>
            </a:r>
            <a:br>
              <a:rPr lang="en-US" sz="1800" smtClean="0"/>
            </a:br>
            <a:r>
              <a:rPr lang="en-US" sz="1600" smtClean="0"/>
              <a:t/>
            </a:r>
            <a:br>
              <a:rPr lang="en-US" sz="1600" smtClean="0"/>
            </a:br>
            <a:r>
              <a:rPr lang="en-US" sz="1600" smtClean="0"/>
              <a:t/>
            </a:r>
            <a:br>
              <a:rPr lang="en-US" sz="1600" smtClean="0"/>
            </a:br>
            <a:r>
              <a:rPr lang="en-US" sz="1600" smtClean="0"/>
              <a:t/>
            </a:r>
            <a:br>
              <a:rPr lang="en-US" sz="1600" smtClean="0"/>
            </a:br>
            <a:r>
              <a:rPr lang="en-US" sz="1600" smtClean="0"/>
              <a:t/>
            </a:r>
            <a:br>
              <a:rPr lang="en-US" sz="1600" smtClean="0"/>
            </a:br>
            <a:endParaRPr lang="en-US" sz="1600" smtClean="0"/>
          </a:p>
          <a:p>
            <a:pPr>
              <a:lnSpc>
                <a:spcPct val="90000"/>
              </a:lnSpc>
              <a:buFont typeface="Monotype Sorts" charset="2"/>
              <a:buNone/>
              <a:tabLst>
                <a:tab pos="3032125" algn="ctr"/>
                <a:tab pos="4635500" algn="ctr"/>
              </a:tabLst>
            </a:pPr>
            <a:endParaRPr lang="en-US" sz="1600" smtClean="0"/>
          </a:p>
          <a:p>
            <a:pPr>
              <a:lnSpc>
                <a:spcPct val="90000"/>
              </a:lnSpc>
              <a:tabLst>
                <a:tab pos="3032125" algn="ctr"/>
                <a:tab pos="4635500" algn="ctr"/>
              </a:tabLst>
            </a:pPr>
            <a:r>
              <a:rPr lang="en-US" sz="2800" smtClean="0"/>
              <a:t>Waiting time for </a:t>
            </a:r>
            <a:r>
              <a:rPr lang="en-US" sz="2800" i="1" smtClean="0"/>
              <a:t>P</a:t>
            </a:r>
            <a:r>
              <a:rPr lang="en-US" sz="2800" i="1" baseline="-25000" smtClean="0"/>
              <a:t>1</a:t>
            </a:r>
            <a:r>
              <a:rPr lang="en-US" sz="2800" smtClean="0"/>
              <a:t>  = 0; </a:t>
            </a:r>
            <a:r>
              <a:rPr lang="en-US" sz="2800" i="1" smtClean="0"/>
              <a:t>P</a:t>
            </a:r>
            <a:r>
              <a:rPr lang="en-US" sz="2800" i="1" baseline="-25000" smtClean="0"/>
              <a:t>2</a:t>
            </a:r>
            <a:r>
              <a:rPr lang="en-US" sz="2800" smtClean="0"/>
              <a:t>  = 24; </a:t>
            </a:r>
            <a:r>
              <a:rPr lang="en-US" sz="2800" i="1" smtClean="0"/>
              <a:t>P</a:t>
            </a:r>
            <a:r>
              <a:rPr lang="en-US" sz="2800" i="1" baseline="-25000" smtClean="0"/>
              <a:t>3 </a:t>
            </a:r>
            <a:r>
              <a:rPr lang="en-US" sz="2800" smtClean="0"/>
              <a:t>= 27</a:t>
            </a:r>
          </a:p>
          <a:p>
            <a:pPr>
              <a:lnSpc>
                <a:spcPct val="90000"/>
              </a:lnSpc>
              <a:tabLst>
                <a:tab pos="3032125" algn="ctr"/>
                <a:tab pos="4635500" algn="ctr"/>
              </a:tabLst>
            </a:pPr>
            <a:r>
              <a:rPr lang="en-US" sz="2800" smtClean="0"/>
              <a:t>Average waiting time:  (0 + 24 + 27)/3 = 17</a:t>
            </a:r>
            <a:endParaRPr lang="en-US" sz="1800" smtClean="0"/>
          </a:p>
        </p:txBody>
      </p:sp>
      <p:grpSp>
        <p:nvGrpSpPr>
          <p:cNvPr id="16388" name="Group 18"/>
          <p:cNvGrpSpPr>
            <a:grpSpLocks/>
          </p:cNvGrpSpPr>
          <p:nvPr/>
        </p:nvGrpSpPr>
        <p:grpSpPr bwMode="auto">
          <a:xfrm>
            <a:off x="1654175" y="4456113"/>
            <a:ext cx="5556250" cy="1128712"/>
            <a:chOff x="856" y="2688"/>
            <a:chExt cx="3500" cy="711"/>
          </a:xfrm>
        </p:grpSpPr>
        <p:sp>
          <p:nvSpPr>
            <p:cNvPr id="16389"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390" name="Text Box 5"/>
            <p:cNvSpPr txBox="1">
              <a:spLocks noChangeArrowheads="1"/>
            </p:cNvSpPr>
            <p:nvPr/>
          </p:nvSpPr>
          <p:spPr bwMode="auto">
            <a:xfrm>
              <a:off x="1776" y="2736"/>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16391" name="Text Box 6"/>
            <p:cNvSpPr txBox="1">
              <a:spLocks noChangeArrowheads="1"/>
            </p:cNvSpPr>
            <p:nvPr/>
          </p:nvSpPr>
          <p:spPr bwMode="auto">
            <a:xfrm>
              <a:off x="3264" y="2736"/>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16392" name="Text Box 7"/>
            <p:cNvSpPr txBox="1">
              <a:spLocks noChangeArrowheads="1"/>
            </p:cNvSpPr>
            <p:nvPr/>
          </p:nvSpPr>
          <p:spPr bwMode="auto">
            <a:xfrm>
              <a:off x="3840" y="2736"/>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16393" name="Line 8"/>
            <p:cNvSpPr>
              <a:spLocks noChangeShapeType="1"/>
            </p:cNvSpPr>
            <p:nvPr/>
          </p:nvSpPr>
          <p:spPr bwMode="auto">
            <a:xfrm>
              <a:off x="960" y="3072"/>
              <a:ext cx="0" cy="144"/>
            </a:xfrm>
            <a:prstGeom prst="line">
              <a:avLst/>
            </a:prstGeom>
            <a:noFill/>
            <a:ln w="9525">
              <a:solidFill>
                <a:schemeClr val="tx1"/>
              </a:solidFill>
              <a:round/>
              <a:headEnd/>
              <a:tailEnd/>
            </a:ln>
          </p:spPr>
          <p:txBody>
            <a:bodyPr wrap="none" anchor="ctr"/>
            <a:lstStyle/>
            <a:p>
              <a:endParaRPr lang="en-US"/>
            </a:p>
          </p:txBody>
        </p:sp>
        <p:sp>
          <p:nvSpPr>
            <p:cNvPr id="16394" name="Line 9"/>
            <p:cNvSpPr>
              <a:spLocks noChangeShapeType="1"/>
            </p:cNvSpPr>
            <p:nvPr/>
          </p:nvSpPr>
          <p:spPr bwMode="auto">
            <a:xfrm>
              <a:off x="4272" y="3072"/>
              <a:ext cx="0" cy="144"/>
            </a:xfrm>
            <a:prstGeom prst="line">
              <a:avLst/>
            </a:prstGeom>
            <a:noFill/>
            <a:ln w="9525">
              <a:solidFill>
                <a:schemeClr val="tx1"/>
              </a:solidFill>
              <a:round/>
              <a:headEnd/>
              <a:tailEnd/>
            </a:ln>
          </p:spPr>
          <p:txBody>
            <a:bodyPr wrap="none" anchor="ctr"/>
            <a:lstStyle/>
            <a:p>
              <a:endParaRPr lang="en-US"/>
            </a:p>
          </p:txBody>
        </p:sp>
        <p:sp>
          <p:nvSpPr>
            <p:cNvPr id="16395" name="Line 10"/>
            <p:cNvSpPr>
              <a:spLocks noChangeShapeType="1"/>
            </p:cNvSpPr>
            <p:nvPr/>
          </p:nvSpPr>
          <p:spPr bwMode="auto">
            <a:xfrm>
              <a:off x="3072" y="2688"/>
              <a:ext cx="0" cy="384"/>
            </a:xfrm>
            <a:prstGeom prst="line">
              <a:avLst/>
            </a:prstGeom>
            <a:noFill/>
            <a:ln w="9525">
              <a:solidFill>
                <a:schemeClr val="tx1"/>
              </a:solidFill>
              <a:round/>
              <a:headEnd/>
              <a:tailEnd/>
            </a:ln>
          </p:spPr>
          <p:txBody>
            <a:bodyPr wrap="none" anchor="ctr"/>
            <a:lstStyle/>
            <a:p>
              <a:endParaRPr lang="en-US"/>
            </a:p>
          </p:txBody>
        </p:sp>
        <p:sp>
          <p:nvSpPr>
            <p:cNvPr id="16396" name="Line 11"/>
            <p:cNvSpPr>
              <a:spLocks noChangeShapeType="1"/>
            </p:cNvSpPr>
            <p:nvPr/>
          </p:nvSpPr>
          <p:spPr bwMode="auto">
            <a:xfrm>
              <a:off x="3648" y="2688"/>
              <a:ext cx="0" cy="384"/>
            </a:xfrm>
            <a:prstGeom prst="line">
              <a:avLst/>
            </a:prstGeom>
            <a:noFill/>
            <a:ln w="9525">
              <a:solidFill>
                <a:schemeClr val="tx1"/>
              </a:solidFill>
              <a:round/>
              <a:headEnd/>
              <a:tailEnd/>
            </a:ln>
          </p:spPr>
          <p:txBody>
            <a:bodyPr wrap="none" anchor="ctr"/>
            <a:lstStyle/>
            <a:p>
              <a:endParaRPr lang="en-US"/>
            </a:p>
          </p:txBody>
        </p:sp>
        <p:sp>
          <p:nvSpPr>
            <p:cNvPr id="16397" name="Line 12"/>
            <p:cNvSpPr>
              <a:spLocks noChangeShapeType="1"/>
            </p:cNvSpPr>
            <p:nvPr/>
          </p:nvSpPr>
          <p:spPr bwMode="auto">
            <a:xfrm>
              <a:off x="3072" y="3072"/>
              <a:ext cx="0" cy="144"/>
            </a:xfrm>
            <a:prstGeom prst="line">
              <a:avLst/>
            </a:prstGeom>
            <a:noFill/>
            <a:ln w="9525">
              <a:solidFill>
                <a:schemeClr val="tx1"/>
              </a:solidFill>
              <a:round/>
              <a:headEnd/>
              <a:tailEnd/>
            </a:ln>
          </p:spPr>
          <p:txBody>
            <a:bodyPr wrap="none" anchor="ctr"/>
            <a:lstStyle/>
            <a:p>
              <a:endParaRPr lang="en-US"/>
            </a:p>
          </p:txBody>
        </p:sp>
        <p:sp>
          <p:nvSpPr>
            <p:cNvPr id="16398" name="Line 13"/>
            <p:cNvSpPr>
              <a:spLocks noChangeShapeType="1"/>
            </p:cNvSpPr>
            <p:nvPr/>
          </p:nvSpPr>
          <p:spPr bwMode="auto">
            <a:xfrm>
              <a:off x="3648" y="3072"/>
              <a:ext cx="0" cy="144"/>
            </a:xfrm>
            <a:prstGeom prst="line">
              <a:avLst/>
            </a:prstGeom>
            <a:noFill/>
            <a:ln w="9525">
              <a:solidFill>
                <a:schemeClr val="tx1"/>
              </a:solidFill>
              <a:round/>
              <a:headEnd/>
              <a:tailEnd/>
            </a:ln>
          </p:spPr>
          <p:txBody>
            <a:bodyPr wrap="none" anchor="ctr"/>
            <a:lstStyle/>
            <a:p>
              <a:endParaRPr lang="en-US"/>
            </a:p>
          </p:txBody>
        </p:sp>
        <p:sp>
          <p:nvSpPr>
            <p:cNvPr id="16399" name="Text Box 14"/>
            <p:cNvSpPr txBox="1">
              <a:spLocks noChangeArrowheads="1"/>
            </p:cNvSpPr>
            <p:nvPr/>
          </p:nvSpPr>
          <p:spPr bwMode="auto">
            <a:xfrm>
              <a:off x="2928" y="3168"/>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24</a:t>
              </a:r>
            </a:p>
          </p:txBody>
        </p:sp>
        <p:sp>
          <p:nvSpPr>
            <p:cNvPr id="16400" name="Text Box 15"/>
            <p:cNvSpPr txBox="1">
              <a:spLocks noChangeArrowheads="1"/>
            </p:cNvSpPr>
            <p:nvPr/>
          </p:nvSpPr>
          <p:spPr bwMode="auto">
            <a:xfrm>
              <a:off x="3504" y="3168"/>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27</a:t>
              </a:r>
            </a:p>
          </p:txBody>
        </p:sp>
        <p:sp>
          <p:nvSpPr>
            <p:cNvPr id="16401" name="Text Box 16"/>
            <p:cNvSpPr txBox="1">
              <a:spLocks noChangeArrowheads="1"/>
            </p:cNvSpPr>
            <p:nvPr/>
          </p:nvSpPr>
          <p:spPr bwMode="auto">
            <a:xfrm>
              <a:off x="4080" y="3168"/>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sp>
          <p:nvSpPr>
            <p:cNvPr id="16402" name="Text Box 17"/>
            <p:cNvSpPr txBox="1">
              <a:spLocks noChangeArrowheads="1"/>
            </p:cNvSpPr>
            <p:nvPr/>
          </p:nvSpPr>
          <p:spPr bwMode="auto">
            <a:xfrm>
              <a:off x="856" y="3168"/>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82663" y="277813"/>
            <a:ext cx="7704137" cy="576262"/>
          </a:xfrm>
        </p:spPr>
        <p:txBody>
          <a:bodyPr/>
          <a:lstStyle/>
          <a:p>
            <a:pPr eaLnBrk="1" hangingPunct="1"/>
            <a:r>
              <a:rPr lang="en-US" smtClean="0"/>
              <a:t>FCFS Scheduling (Cont.)</a:t>
            </a:r>
          </a:p>
        </p:txBody>
      </p:sp>
      <p:sp>
        <p:nvSpPr>
          <p:cNvPr id="17411" name="Rectangle 3"/>
          <p:cNvSpPr>
            <a:spLocks noGrp="1" noChangeArrowheads="1"/>
          </p:cNvSpPr>
          <p:nvPr>
            <p:ph type="body" idx="1"/>
          </p:nvPr>
        </p:nvSpPr>
        <p:spPr/>
        <p:txBody>
          <a:bodyPr/>
          <a:lstStyle/>
          <a:p>
            <a:pPr>
              <a:buFont typeface="Monotype Sorts" charset="2"/>
              <a:buNone/>
              <a:tabLst>
                <a:tab pos="3651250" algn="ctr"/>
              </a:tabLst>
            </a:pPr>
            <a:r>
              <a:rPr lang="en-US" sz="2400" smtClean="0"/>
              <a:t>Suppose that the processes arrive in the order:</a:t>
            </a:r>
          </a:p>
          <a:p>
            <a:pPr>
              <a:buFont typeface="Monotype Sorts" charset="2"/>
              <a:buNone/>
              <a:tabLst>
                <a:tab pos="3651250" algn="ctr"/>
              </a:tabLst>
            </a:pPr>
            <a:r>
              <a:rPr lang="en-US" sz="2400" smtClean="0"/>
              <a:t>		 </a:t>
            </a:r>
            <a:r>
              <a:rPr lang="en-US" sz="2400" i="1" smtClean="0"/>
              <a:t>P</a:t>
            </a:r>
            <a:r>
              <a:rPr lang="en-US" sz="2400" i="1" baseline="-25000" smtClean="0"/>
              <a:t>2</a:t>
            </a:r>
            <a:r>
              <a:rPr lang="en-US" sz="2400" smtClean="0"/>
              <a:t> , </a:t>
            </a:r>
            <a:r>
              <a:rPr lang="en-US" sz="2400" i="1" smtClean="0"/>
              <a:t>P</a:t>
            </a:r>
            <a:r>
              <a:rPr lang="en-US" sz="2400" i="1" baseline="-25000" smtClean="0"/>
              <a:t>3</a:t>
            </a:r>
            <a:r>
              <a:rPr lang="en-US" sz="2400" smtClean="0"/>
              <a:t> , </a:t>
            </a:r>
            <a:r>
              <a:rPr lang="en-US" sz="2400" i="1" smtClean="0"/>
              <a:t>P</a:t>
            </a:r>
            <a:r>
              <a:rPr lang="en-US" sz="2400" i="1" baseline="-25000" smtClean="0"/>
              <a:t>1</a:t>
            </a:r>
            <a:r>
              <a:rPr lang="en-US" sz="2400" smtClean="0"/>
              <a:t> </a:t>
            </a:r>
          </a:p>
          <a:p>
            <a:pPr>
              <a:tabLst>
                <a:tab pos="3651250" algn="ctr"/>
              </a:tabLst>
            </a:pPr>
            <a:r>
              <a:rPr lang="en-US" sz="2400" smtClean="0"/>
              <a:t>The Gantt chart for the schedule is:</a:t>
            </a:r>
            <a:br>
              <a:rPr lang="en-US" sz="2400" smtClean="0"/>
            </a:br>
            <a:endParaRPr lang="en-US" sz="2400" smtClean="0"/>
          </a:p>
          <a:p>
            <a:pPr>
              <a:tabLst>
                <a:tab pos="3651250" algn="ctr"/>
              </a:tabLst>
            </a:pPr>
            <a:endParaRPr lang="en-US" sz="2400" smtClean="0"/>
          </a:p>
          <a:p>
            <a:pPr>
              <a:tabLst>
                <a:tab pos="3651250" algn="ctr"/>
              </a:tabLst>
            </a:pPr>
            <a:endParaRPr lang="en-US" sz="2400" smtClean="0"/>
          </a:p>
          <a:p>
            <a:pPr>
              <a:tabLst>
                <a:tab pos="3651250" algn="ctr"/>
              </a:tabLst>
            </a:pPr>
            <a:endParaRPr lang="en-US" sz="2400" smtClean="0"/>
          </a:p>
          <a:p>
            <a:pPr>
              <a:tabLst>
                <a:tab pos="3651250" algn="ctr"/>
              </a:tabLst>
            </a:pPr>
            <a:r>
              <a:rPr lang="en-US" sz="2400" smtClean="0"/>
              <a:t>Waiting time for </a:t>
            </a:r>
            <a:r>
              <a:rPr lang="en-US" sz="2400" i="1" smtClean="0"/>
              <a:t>P</a:t>
            </a:r>
            <a:r>
              <a:rPr lang="en-US" sz="2400" i="1" baseline="-25000" smtClean="0"/>
              <a:t>1 </a:t>
            </a:r>
            <a:r>
              <a:rPr lang="en-US" sz="2400" i="1" smtClean="0"/>
              <a:t>=</a:t>
            </a:r>
            <a:r>
              <a:rPr lang="en-US" sz="2400" smtClean="0"/>
              <a:t> 6</a:t>
            </a:r>
            <a:r>
              <a:rPr lang="en-US" sz="2400" i="1" smtClean="0"/>
              <a:t>;</a:t>
            </a:r>
            <a:r>
              <a:rPr lang="en-US" sz="2400" i="1" baseline="-25000" smtClean="0"/>
              <a:t> </a:t>
            </a:r>
            <a:r>
              <a:rPr lang="en-US" sz="2400" i="1" smtClean="0"/>
              <a:t>P</a:t>
            </a:r>
            <a:r>
              <a:rPr lang="en-US" sz="2400" i="1" baseline="-25000" smtClean="0"/>
              <a:t>2</a:t>
            </a:r>
            <a:r>
              <a:rPr lang="en-US" sz="2400" smtClean="0"/>
              <a:t> = 0</a:t>
            </a:r>
            <a:r>
              <a:rPr lang="en-US" sz="2400" i="1" baseline="-25000" smtClean="0"/>
              <a:t>; </a:t>
            </a:r>
            <a:r>
              <a:rPr lang="en-US" sz="2400" i="1" smtClean="0"/>
              <a:t>P</a:t>
            </a:r>
            <a:r>
              <a:rPr lang="en-US" sz="2400" i="1" baseline="-25000" smtClean="0"/>
              <a:t>3 </a:t>
            </a:r>
            <a:r>
              <a:rPr lang="en-US" sz="2400" i="1" smtClean="0"/>
              <a:t>= </a:t>
            </a:r>
            <a:r>
              <a:rPr lang="en-US" sz="2400" smtClean="0"/>
              <a:t>3</a:t>
            </a:r>
            <a:endParaRPr lang="en-US" sz="2400" i="1" smtClean="0"/>
          </a:p>
          <a:p>
            <a:pPr>
              <a:tabLst>
                <a:tab pos="3651250" algn="ctr"/>
              </a:tabLst>
            </a:pPr>
            <a:r>
              <a:rPr lang="en-US" sz="2400" smtClean="0"/>
              <a:t>Average waiting time:   (6 + 0 + 3)/3 = 3</a:t>
            </a:r>
          </a:p>
          <a:p>
            <a:pPr>
              <a:tabLst>
                <a:tab pos="3651250" algn="ctr"/>
              </a:tabLst>
            </a:pPr>
            <a:r>
              <a:rPr lang="en-US" sz="2400" smtClean="0"/>
              <a:t>Much better than previous case</a:t>
            </a:r>
          </a:p>
        </p:txBody>
      </p:sp>
      <p:grpSp>
        <p:nvGrpSpPr>
          <p:cNvPr id="17412" name="Group 20"/>
          <p:cNvGrpSpPr>
            <a:grpSpLocks/>
          </p:cNvGrpSpPr>
          <p:nvPr/>
        </p:nvGrpSpPr>
        <p:grpSpPr bwMode="auto">
          <a:xfrm>
            <a:off x="1889125" y="2925763"/>
            <a:ext cx="5575300" cy="1128712"/>
            <a:chOff x="852" y="1650"/>
            <a:chExt cx="3512" cy="711"/>
          </a:xfrm>
        </p:grpSpPr>
        <p:sp>
          <p:nvSpPr>
            <p:cNvPr id="17413" name="Rectangle 6"/>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7414" name="Text Box 7"/>
            <p:cNvSpPr txBox="1">
              <a:spLocks noChangeArrowheads="1"/>
            </p:cNvSpPr>
            <p:nvPr/>
          </p:nvSpPr>
          <p:spPr bwMode="auto">
            <a:xfrm flipH="1">
              <a:off x="3179" y="1698"/>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17415" name="Text Box 8"/>
            <p:cNvSpPr txBox="1">
              <a:spLocks noChangeArrowheads="1"/>
            </p:cNvSpPr>
            <p:nvPr/>
          </p:nvSpPr>
          <p:spPr bwMode="auto">
            <a:xfrm flipH="1">
              <a:off x="1691" y="1698"/>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17416" name="Text Box 9"/>
            <p:cNvSpPr txBox="1">
              <a:spLocks noChangeArrowheads="1"/>
            </p:cNvSpPr>
            <p:nvPr/>
          </p:nvSpPr>
          <p:spPr bwMode="auto">
            <a:xfrm flipH="1">
              <a:off x="1115" y="1698"/>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17417" name="Line 10"/>
            <p:cNvSpPr>
              <a:spLocks noChangeShapeType="1"/>
            </p:cNvSpPr>
            <p:nvPr/>
          </p:nvSpPr>
          <p:spPr bwMode="auto">
            <a:xfrm flipH="1">
              <a:off x="4260" y="2034"/>
              <a:ext cx="0" cy="144"/>
            </a:xfrm>
            <a:prstGeom prst="line">
              <a:avLst/>
            </a:prstGeom>
            <a:noFill/>
            <a:ln w="9525">
              <a:solidFill>
                <a:schemeClr val="tx1"/>
              </a:solidFill>
              <a:round/>
              <a:headEnd/>
              <a:tailEnd/>
            </a:ln>
          </p:spPr>
          <p:txBody>
            <a:bodyPr wrap="none" anchor="ctr"/>
            <a:lstStyle/>
            <a:p>
              <a:endParaRPr lang="en-US"/>
            </a:p>
          </p:txBody>
        </p:sp>
        <p:sp>
          <p:nvSpPr>
            <p:cNvPr id="17418" name="Line 11"/>
            <p:cNvSpPr>
              <a:spLocks noChangeShapeType="1"/>
            </p:cNvSpPr>
            <p:nvPr/>
          </p:nvSpPr>
          <p:spPr bwMode="auto">
            <a:xfrm flipH="1">
              <a:off x="948" y="2034"/>
              <a:ext cx="0" cy="144"/>
            </a:xfrm>
            <a:prstGeom prst="line">
              <a:avLst/>
            </a:prstGeom>
            <a:noFill/>
            <a:ln w="9525">
              <a:solidFill>
                <a:schemeClr val="tx1"/>
              </a:solidFill>
              <a:round/>
              <a:headEnd/>
              <a:tailEnd/>
            </a:ln>
          </p:spPr>
          <p:txBody>
            <a:bodyPr wrap="none" anchor="ctr"/>
            <a:lstStyle/>
            <a:p>
              <a:endParaRPr lang="en-US"/>
            </a:p>
          </p:txBody>
        </p:sp>
        <p:sp>
          <p:nvSpPr>
            <p:cNvPr id="17419" name="Line 12"/>
            <p:cNvSpPr>
              <a:spLocks noChangeShapeType="1"/>
            </p:cNvSpPr>
            <p:nvPr/>
          </p:nvSpPr>
          <p:spPr bwMode="auto">
            <a:xfrm flipH="1">
              <a:off x="2148" y="1650"/>
              <a:ext cx="0" cy="384"/>
            </a:xfrm>
            <a:prstGeom prst="line">
              <a:avLst/>
            </a:prstGeom>
            <a:noFill/>
            <a:ln w="9525">
              <a:solidFill>
                <a:schemeClr val="tx1"/>
              </a:solidFill>
              <a:round/>
              <a:headEnd/>
              <a:tailEnd/>
            </a:ln>
          </p:spPr>
          <p:txBody>
            <a:bodyPr wrap="none" anchor="ctr"/>
            <a:lstStyle/>
            <a:p>
              <a:endParaRPr lang="en-US"/>
            </a:p>
          </p:txBody>
        </p:sp>
        <p:sp>
          <p:nvSpPr>
            <p:cNvPr id="17420" name="Line 13"/>
            <p:cNvSpPr>
              <a:spLocks noChangeShapeType="1"/>
            </p:cNvSpPr>
            <p:nvPr/>
          </p:nvSpPr>
          <p:spPr bwMode="auto">
            <a:xfrm flipH="1">
              <a:off x="1572" y="1650"/>
              <a:ext cx="0" cy="384"/>
            </a:xfrm>
            <a:prstGeom prst="line">
              <a:avLst/>
            </a:prstGeom>
            <a:noFill/>
            <a:ln w="9525">
              <a:solidFill>
                <a:schemeClr val="tx1"/>
              </a:solidFill>
              <a:round/>
              <a:headEnd/>
              <a:tailEnd/>
            </a:ln>
          </p:spPr>
          <p:txBody>
            <a:bodyPr wrap="none" anchor="ctr"/>
            <a:lstStyle/>
            <a:p>
              <a:endParaRPr lang="en-US"/>
            </a:p>
          </p:txBody>
        </p:sp>
        <p:sp>
          <p:nvSpPr>
            <p:cNvPr id="17421" name="Line 14"/>
            <p:cNvSpPr>
              <a:spLocks noChangeShapeType="1"/>
            </p:cNvSpPr>
            <p:nvPr/>
          </p:nvSpPr>
          <p:spPr bwMode="auto">
            <a:xfrm flipH="1">
              <a:off x="2148" y="2034"/>
              <a:ext cx="0" cy="144"/>
            </a:xfrm>
            <a:prstGeom prst="line">
              <a:avLst/>
            </a:prstGeom>
            <a:noFill/>
            <a:ln w="9525">
              <a:solidFill>
                <a:schemeClr val="tx1"/>
              </a:solidFill>
              <a:round/>
              <a:headEnd/>
              <a:tailEnd/>
            </a:ln>
          </p:spPr>
          <p:txBody>
            <a:bodyPr wrap="none" anchor="ctr"/>
            <a:lstStyle/>
            <a:p>
              <a:endParaRPr lang="en-US"/>
            </a:p>
          </p:txBody>
        </p:sp>
        <p:sp>
          <p:nvSpPr>
            <p:cNvPr id="17422" name="Line 15"/>
            <p:cNvSpPr>
              <a:spLocks noChangeShapeType="1"/>
            </p:cNvSpPr>
            <p:nvPr/>
          </p:nvSpPr>
          <p:spPr bwMode="auto">
            <a:xfrm flipH="1">
              <a:off x="1572" y="2034"/>
              <a:ext cx="0" cy="144"/>
            </a:xfrm>
            <a:prstGeom prst="line">
              <a:avLst/>
            </a:prstGeom>
            <a:noFill/>
            <a:ln w="9525">
              <a:solidFill>
                <a:schemeClr val="tx1"/>
              </a:solidFill>
              <a:round/>
              <a:headEnd/>
              <a:tailEnd/>
            </a:ln>
          </p:spPr>
          <p:txBody>
            <a:bodyPr wrap="none" anchor="ctr"/>
            <a:lstStyle/>
            <a:p>
              <a:endParaRPr lang="en-US"/>
            </a:p>
          </p:txBody>
        </p:sp>
        <p:sp>
          <p:nvSpPr>
            <p:cNvPr id="17423" name="Text Box 16"/>
            <p:cNvSpPr txBox="1">
              <a:spLocks noChangeArrowheads="1"/>
            </p:cNvSpPr>
            <p:nvPr/>
          </p:nvSpPr>
          <p:spPr bwMode="auto">
            <a:xfrm flipH="1">
              <a:off x="2056" y="2130"/>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6</a:t>
              </a:r>
            </a:p>
          </p:txBody>
        </p:sp>
        <p:sp>
          <p:nvSpPr>
            <p:cNvPr id="17424" name="Text Box 17"/>
            <p:cNvSpPr txBox="1">
              <a:spLocks noChangeArrowheads="1"/>
            </p:cNvSpPr>
            <p:nvPr/>
          </p:nvSpPr>
          <p:spPr bwMode="auto">
            <a:xfrm flipH="1">
              <a:off x="1480" y="2130"/>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17425" name="Text Box 18"/>
            <p:cNvSpPr txBox="1">
              <a:spLocks noChangeArrowheads="1"/>
            </p:cNvSpPr>
            <p:nvPr/>
          </p:nvSpPr>
          <p:spPr bwMode="auto">
            <a:xfrm flipH="1">
              <a:off x="4088" y="2130"/>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sp>
          <p:nvSpPr>
            <p:cNvPr id="17426" name="Text Box 19"/>
            <p:cNvSpPr txBox="1">
              <a:spLocks noChangeArrowheads="1"/>
            </p:cNvSpPr>
            <p:nvPr/>
          </p:nvSpPr>
          <p:spPr bwMode="auto">
            <a:xfrm flipH="1">
              <a:off x="852" y="2130"/>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Advantages </a:t>
            </a:r>
            <a:r>
              <a:rPr lang="en-US" dirty="0" smtClean="0"/>
              <a:t>of FCFS</a:t>
            </a:r>
          </a:p>
          <a:p>
            <a:r>
              <a:rPr lang="en-US" sz="2000" dirty="0" smtClean="0"/>
              <a:t>Simple</a:t>
            </a:r>
          </a:p>
          <a:p>
            <a:r>
              <a:rPr lang="en-US" sz="2000" dirty="0" smtClean="0"/>
              <a:t>Easy</a:t>
            </a:r>
          </a:p>
          <a:p>
            <a:pPr>
              <a:buNone/>
            </a:pPr>
            <a:r>
              <a:rPr lang="en-US" dirty="0" smtClean="0"/>
              <a:t>Disadvantages </a:t>
            </a:r>
            <a:r>
              <a:rPr lang="en-US" dirty="0" smtClean="0"/>
              <a:t>of FCFS</a:t>
            </a:r>
          </a:p>
          <a:p>
            <a:r>
              <a:rPr lang="en-US" sz="2400" dirty="0" smtClean="0"/>
              <a:t>The scheduling method is non preemptive, the process will run to the completion.</a:t>
            </a:r>
          </a:p>
          <a:p>
            <a:r>
              <a:rPr lang="en-US" sz="2400" dirty="0" smtClean="0"/>
              <a:t>Due to the non-preemptive nature of the algorithm, the problem of starvation may occur.</a:t>
            </a:r>
          </a:p>
          <a:p>
            <a:r>
              <a:rPr lang="en-US" sz="2400" dirty="0" smtClean="0"/>
              <a:t>Although </a:t>
            </a:r>
            <a:r>
              <a:rPr lang="en-US" sz="2400" dirty="0" smtClean="0"/>
              <a:t>it is easy to implement, but it is poor in performance since the average waiting time is higher as compare to other scheduling algorithms.</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sz="2800" dirty="0" smtClean="0"/>
              <a:t>If the CPU gets the processes of the higher burst time at the front end of the ready queue then the processes of lower burst time may get blocked which means they may never get the CPU if the job in the execution has a very high burst time. This is called </a:t>
            </a:r>
            <a:r>
              <a:rPr lang="en-US" sz="2800" b="1" dirty="0" smtClean="0"/>
              <a:t>convoy </a:t>
            </a:r>
            <a:r>
              <a:rPr lang="en-US" sz="2800" b="1" dirty="0" smtClean="0"/>
              <a:t>effect</a:t>
            </a:r>
            <a:r>
              <a:rPr lang="en-US" sz="2800" dirty="0" smtClean="0"/>
              <a:t> or </a:t>
            </a:r>
            <a:r>
              <a:rPr lang="en-US" sz="2800" b="1" dirty="0" smtClean="0"/>
              <a:t>starvation</a:t>
            </a:r>
            <a:r>
              <a:rPr lang="en-US" dirty="0" smtClean="0"/>
              <a:t>.</a:t>
            </a:r>
            <a:endParaRPr lang="en-US" dirty="0"/>
          </a:p>
        </p:txBody>
      </p:sp>
      <p:pic>
        <p:nvPicPr>
          <p:cNvPr id="67586" name="Picture 2" descr="os Convoy Effect or starvation"/>
          <p:cNvPicPr>
            <a:picLocks noChangeAspect="1" noChangeArrowheads="1"/>
          </p:cNvPicPr>
          <p:nvPr/>
        </p:nvPicPr>
        <p:blipFill>
          <a:blip r:embed="rId2"/>
          <a:srcRect/>
          <a:stretch>
            <a:fillRect/>
          </a:stretch>
        </p:blipFill>
        <p:spPr bwMode="auto">
          <a:xfrm>
            <a:off x="1672054" y="4058665"/>
            <a:ext cx="6572536" cy="154305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277813"/>
            <a:ext cx="7772400" cy="576262"/>
          </a:xfrm>
        </p:spPr>
        <p:txBody>
          <a:bodyPr/>
          <a:lstStyle/>
          <a:p>
            <a:pPr eaLnBrk="1" hangingPunct="1"/>
            <a:r>
              <a:rPr lang="en-US" smtClean="0"/>
              <a:t>Chapter 5:  CPU Scheduling</a:t>
            </a:r>
          </a:p>
        </p:txBody>
      </p:sp>
      <p:sp>
        <p:nvSpPr>
          <p:cNvPr id="5123" name="Rectangle 3"/>
          <p:cNvSpPr>
            <a:spLocks noGrp="1" noChangeArrowheads="1"/>
          </p:cNvSpPr>
          <p:nvPr>
            <p:ph type="body" idx="1"/>
          </p:nvPr>
        </p:nvSpPr>
        <p:spPr>
          <a:xfrm>
            <a:off x="819150" y="1246188"/>
            <a:ext cx="7335838" cy="3773487"/>
          </a:xfrm>
        </p:spPr>
        <p:txBody>
          <a:bodyPr/>
          <a:lstStyle/>
          <a:p>
            <a:r>
              <a:rPr lang="en-US" sz="1800" smtClean="0"/>
              <a:t>Basic Concepts</a:t>
            </a:r>
          </a:p>
          <a:p>
            <a:r>
              <a:rPr lang="en-US" sz="1800" smtClean="0"/>
              <a:t>Scheduling Criteria </a:t>
            </a:r>
          </a:p>
          <a:p>
            <a:r>
              <a:rPr lang="en-US" sz="1800" smtClean="0"/>
              <a:t>Scheduling Algorithms</a:t>
            </a:r>
          </a:p>
          <a:p>
            <a:r>
              <a:rPr lang="en-US" sz="1800" smtClean="0"/>
              <a:t>Thread Scheduling</a:t>
            </a:r>
          </a:p>
          <a:p>
            <a:r>
              <a:rPr lang="en-US" sz="1800" smtClean="0"/>
              <a:t>Multiple-Processor Scheduling</a:t>
            </a:r>
          </a:p>
          <a:p>
            <a:r>
              <a:rPr lang="en-US" sz="1800" smtClean="0"/>
              <a:t>Operating Systems Examples</a:t>
            </a:r>
          </a:p>
          <a:p>
            <a:r>
              <a:rPr lang="en-US" sz="1800" smtClean="0"/>
              <a:t>Algorithm 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55663" y="277813"/>
            <a:ext cx="7831137" cy="576262"/>
          </a:xfrm>
        </p:spPr>
        <p:txBody>
          <a:bodyPr/>
          <a:lstStyle/>
          <a:p>
            <a:pPr eaLnBrk="1" hangingPunct="1"/>
            <a:r>
              <a:rPr lang="en-US" smtClean="0"/>
              <a:t>Shortest-Job-First (SJF) Scheduling</a:t>
            </a:r>
          </a:p>
        </p:txBody>
      </p:sp>
      <p:sp>
        <p:nvSpPr>
          <p:cNvPr id="18435" name="Rectangle 3"/>
          <p:cNvSpPr>
            <a:spLocks noGrp="1" noChangeArrowheads="1"/>
          </p:cNvSpPr>
          <p:nvPr>
            <p:ph type="body" idx="1"/>
          </p:nvPr>
        </p:nvSpPr>
        <p:spPr>
          <a:xfrm>
            <a:off x="806450" y="1233488"/>
            <a:ext cx="7567613" cy="4530725"/>
          </a:xfrm>
        </p:spPr>
        <p:txBody>
          <a:bodyPr/>
          <a:lstStyle/>
          <a:p>
            <a:r>
              <a:rPr lang="en-US" sz="2800" dirty="0" smtClean="0"/>
              <a:t>SJF scheduling algorithm, schedules the processes according to their burst time.</a:t>
            </a:r>
          </a:p>
          <a:p>
            <a:r>
              <a:rPr lang="en-US" sz="2800" dirty="0" smtClean="0"/>
              <a:t>In SJF scheduling, the process with the lowest burst time, among the list of available processes in the ready queue, is going to be scheduled next.</a:t>
            </a:r>
          </a:p>
          <a:p>
            <a:r>
              <a:rPr lang="en-US" sz="2800" dirty="0" smtClean="0"/>
              <a:t>Associate </a:t>
            </a:r>
            <a:r>
              <a:rPr lang="en-US" sz="2800" dirty="0" smtClean="0"/>
              <a:t>with each process the length of its next CPU burst.  Use these lengths to schedule the process with the shortest time</a:t>
            </a:r>
            <a:r>
              <a:rPr lang="en-US" sz="2800" dirty="0" smtClean="0"/>
              <a:t>.</a:t>
            </a:r>
            <a:endParaRPr 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t>SJF is optimal – gives minimum average waiting time for a given set of processes</a:t>
            </a:r>
          </a:p>
          <a:p>
            <a:pPr lvl="1"/>
            <a:r>
              <a:rPr lang="en-US" dirty="0" smtClean="0"/>
              <a:t>The difficulty is knowing the length of the next CPU request.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Example of SJF</a:t>
            </a:r>
          </a:p>
        </p:txBody>
      </p:sp>
      <p:sp>
        <p:nvSpPr>
          <p:cNvPr id="19459" name="Rectangle 36"/>
          <p:cNvSpPr>
            <a:spLocks noGrp="1" noChangeArrowheads="1"/>
          </p:cNvSpPr>
          <p:nvPr>
            <p:ph type="body" idx="1"/>
          </p:nvPr>
        </p:nvSpPr>
        <p:spPr>
          <a:noFill/>
        </p:spPr>
        <p:txBody>
          <a:bodyPr/>
          <a:lstStyle/>
          <a:p>
            <a:pPr>
              <a:buFont typeface="Monotype Sorts" charset="2"/>
              <a:buNone/>
              <a:tabLst>
                <a:tab pos="1603375" algn="ctr"/>
                <a:tab pos="3254375" algn="ctr"/>
                <a:tab pos="5143500" algn="ctr"/>
              </a:tabLst>
            </a:pPr>
            <a:r>
              <a:rPr lang="en-US" sz="2400" smtClean="0"/>
              <a:t>		</a:t>
            </a:r>
            <a:r>
              <a:rPr lang="en-US" sz="2400" u="sng" smtClean="0"/>
              <a:t>Process	</a:t>
            </a:r>
            <a:r>
              <a:rPr lang="en-US" sz="2400" u="sng" smtClean="0">
                <a:solidFill>
                  <a:schemeClr val="bg1"/>
                </a:solidFill>
              </a:rPr>
              <a:t>Arrival Time</a:t>
            </a:r>
            <a:r>
              <a:rPr lang="en-US" sz="2400" smtClean="0"/>
              <a:t>	</a:t>
            </a:r>
            <a:r>
              <a:rPr lang="en-US" sz="2400" u="sng" smtClean="0"/>
              <a:t>Burst Time</a:t>
            </a:r>
            <a:endParaRPr lang="en-US" sz="2400" smtClean="0"/>
          </a:p>
          <a:p>
            <a:pPr>
              <a:buFont typeface="Monotype Sorts" charset="2"/>
              <a:buNone/>
              <a:tabLst>
                <a:tab pos="1603375" algn="ctr"/>
                <a:tab pos="3254375" algn="ctr"/>
                <a:tab pos="5143500" algn="ctr"/>
              </a:tabLst>
            </a:pPr>
            <a:r>
              <a:rPr lang="en-US" sz="2400" smtClean="0"/>
              <a:t>		 </a:t>
            </a:r>
            <a:r>
              <a:rPr lang="en-US" sz="2400" i="1" smtClean="0"/>
              <a:t>P</a:t>
            </a:r>
            <a:r>
              <a:rPr lang="en-US" sz="2400" i="1" baseline="-25000" smtClean="0"/>
              <a:t>1</a:t>
            </a:r>
            <a:r>
              <a:rPr lang="en-US" sz="2400" smtClean="0"/>
              <a:t>	</a:t>
            </a:r>
            <a:r>
              <a:rPr lang="en-US" sz="2400" smtClean="0">
                <a:solidFill>
                  <a:schemeClr val="bg1"/>
                </a:solidFill>
              </a:rPr>
              <a:t>0.0</a:t>
            </a:r>
            <a:r>
              <a:rPr lang="en-US" sz="2400" smtClean="0"/>
              <a:t>	6</a:t>
            </a:r>
          </a:p>
          <a:p>
            <a:pPr>
              <a:buFont typeface="Monotype Sorts" charset="2"/>
              <a:buNone/>
              <a:tabLst>
                <a:tab pos="1603375" algn="ctr"/>
                <a:tab pos="3254375" algn="ctr"/>
                <a:tab pos="5143500" algn="ctr"/>
              </a:tabLst>
            </a:pPr>
            <a:r>
              <a:rPr lang="en-US" sz="2400" smtClean="0"/>
              <a:t>		 </a:t>
            </a:r>
            <a:r>
              <a:rPr lang="en-US" sz="2400" i="1" smtClean="0"/>
              <a:t>P</a:t>
            </a:r>
            <a:r>
              <a:rPr lang="en-US" sz="2400" i="1" baseline="-25000" smtClean="0"/>
              <a:t>2 	</a:t>
            </a:r>
            <a:r>
              <a:rPr lang="en-US" sz="2400" smtClean="0">
                <a:solidFill>
                  <a:schemeClr val="bg1"/>
                </a:solidFill>
              </a:rPr>
              <a:t>2.0</a:t>
            </a:r>
            <a:r>
              <a:rPr lang="en-US" sz="2400" smtClean="0"/>
              <a:t>	8</a:t>
            </a:r>
          </a:p>
          <a:p>
            <a:pPr>
              <a:buFont typeface="Monotype Sorts" charset="2"/>
              <a:buNone/>
              <a:tabLst>
                <a:tab pos="1603375" algn="ctr"/>
                <a:tab pos="3254375" algn="ctr"/>
                <a:tab pos="5143500" algn="ctr"/>
              </a:tabLst>
            </a:pPr>
            <a:r>
              <a:rPr lang="en-US" sz="2400" smtClean="0"/>
              <a:t>		 </a:t>
            </a:r>
            <a:r>
              <a:rPr lang="en-US" sz="2400" i="1" smtClean="0"/>
              <a:t>P</a:t>
            </a:r>
            <a:r>
              <a:rPr lang="en-US" sz="2400" i="1" baseline="-25000" smtClean="0"/>
              <a:t>3</a:t>
            </a:r>
            <a:r>
              <a:rPr lang="en-US" sz="2400" smtClean="0"/>
              <a:t>	</a:t>
            </a:r>
            <a:r>
              <a:rPr lang="en-US" sz="2400" smtClean="0">
                <a:solidFill>
                  <a:schemeClr val="bg1"/>
                </a:solidFill>
              </a:rPr>
              <a:t>4.0</a:t>
            </a:r>
            <a:r>
              <a:rPr lang="en-US" sz="2400" smtClean="0"/>
              <a:t>	7</a:t>
            </a:r>
          </a:p>
          <a:p>
            <a:pPr>
              <a:buFont typeface="Monotype Sorts" charset="2"/>
              <a:buNone/>
              <a:tabLst>
                <a:tab pos="1603375" algn="ctr"/>
                <a:tab pos="3254375" algn="ctr"/>
                <a:tab pos="5143500" algn="ctr"/>
              </a:tabLst>
            </a:pPr>
            <a:r>
              <a:rPr lang="en-US" sz="2400" smtClean="0"/>
              <a:t>		 </a:t>
            </a:r>
            <a:r>
              <a:rPr lang="en-US" sz="2400" i="1" smtClean="0"/>
              <a:t>P</a:t>
            </a:r>
            <a:r>
              <a:rPr lang="en-US" sz="2400" i="1" baseline="-25000" smtClean="0"/>
              <a:t>4</a:t>
            </a:r>
            <a:r>
              <a:rPr lang="en-US" sz="2400" smtClean="0"/>
              <a:t>	</a:t>
            </a:r>
            <a:r>
              <a:rPr lang="en-US" sz="2400" smtClean="0">
                <a:solidFill>
                  <a:schemeClr val="bg1"/>
                </a:solidFill>
              </a:rPr>
              <a:t>5.0</a:t>
            </a:r>
            <a:r>
              <a:rPr lang="en-US" sz="2400" smtClean="0"/>
              <a:t>	3</a:t>
            </a:r>
          </a:p>
          <a:p>
            <a:pPr>
              <a:tabLst>
                <a:tab pos="1603375" algn="ctr"/>
                <a:tab pos="3254375" algn="ctr"/>
                <a:tab pos="5143500" algn="ctr"/>
              </a:tabLst>
            </a:pPr>
            <a:r>
              <a:rPr lang="en-US" sz="2400" smtClean="0"/>
              <a:t>SJF scheduling chart</a:t>
            </a:r>
          </a:p>
          <a:p>
            <a:pPr>
              <a:tabLst>
                <a:tab pos="1603375" algn="ctr"/>
                <a:tab pos="3254375" algn="ctr"/>
                <a:tab pos="5143500" algn="ctr"/>
              </a:tabLst>
            </a:pPr>
            <a:endParaRPr lang="en-US" sz="2400" smtClean="0"/>
          </a:p>
          <a:p>
            <a:pPr>
              <a:tabLst>
                <a:tab pos="1603375" algn="ctr"/>
                <a:tab pos="3254375" algn="ctr"/>
                <a:tab pos="5143500" algn="ctr"/>
              </a:tabLst>
            </a:pPr>
            <a:endParaRPr lang="en-US" sz="2400" smtClean="0"/>
          </a:p>
          <a:p>
            <a:pPr>
              <a:buFont typeface="Monotype Sorts" charset="2"/>
              <a:buNone/>
              <a:tabLst>
                <a:tab pos="1603375" algn="ctr"/>
                <a:tab pos="3254375" algn="ctr"/>
                <a:tab pos="5143500" algn="ctr"/>
              </a:tabLst>
            </a:pPr>
            <a:endParaRPr lang="en-US" sz="2400" smtClean="0"/>
          </a:p>
          <a:p>
            <a:pPr>
              <a:tabLst>
                <a:tab pos="1603375" algn="ctr"/>
                <a:tab pos="3254375" algn="ctr"/>
                <a:tab pos="5143500" algn="ctr"/>
              </a:tabLst>
            </a:pPr>
            <a:r>
              <a:rPr lang="en-US" sz="2400" smtClean="0"/>
              <a:t>Average waiting time = (3 + 16 + 9 + 0) / 4 = 7</a:t>
            </a:r>
            <a:endParaRPr lang="en-US" sz="2400" i="1" baseline="-25000" smtClean="0"/>
          </a:p>
        </p:txBody>
      </p:sp>
      <p:grpSp>
        <p:nvGrpSpPr>
          <p:cNvPr id="19460" name="Group 74"/>
          <p:cNvGrpSpPr>
            <a:grpSpLocks/>
          </p:cNvGrpSpPr>
          <p:nvPr/>
        </p:nvGrpSpPr>
        <p:grpSpPr bwMode="auto">
          <a:xfrm>
            <a:off x="1371600" y="4251325"/>
            <a:ext cx="5927725" cy="1162050"/>
            <a:chOff x="864" y="2352"/>
            <a:chExt cx="3734" cy="732"/>
          </a:xfrm>
        </p:grpSpPr>
        <p:sp>
          <p:nvSpPr>
            <p:cNvPr id="19461"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9462" name="Text Box 38"/>
            <p:cNvSpPr txBox="1">
              <a:spLocks noChangeArrowheads="1"/>
            </p:cNvSpPr>
            <p:nvPr/>
          </p:nvSpPr>
          <p:spPr bwMode="auto">
            <a:xfrm flipH="1">
              <a:off x="1008" y="2412"/>
              <a:ext cx="267"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4</a:t>
              </a:r>
              <a:endParaRPr lang="en-US">
                <a:latin typeface="Helvetica" charset="0"/>
              </a:endParaRPr>
            </a:p>
          </p:txBody>
        </p:sp>
        <p:sp>
          <p:nvSpPr>
            <p:cNvPr id="19463" name="Text Box 39"/>
            <p:cNvSpPr txBox="1">
              <a:spLocks noChangeArrowheads="1"/>
            </p:cNvSpPr>
            <p:nvPr/>
          </p:nvSpPr>
          <p:spPr bwMode="auto">
            <a:xfrm flipH="1">
              <a:off x="2976" y="2400"/>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19464" name="Text Box 40"/>
            <p:cNvSpPr txBox="1">
              <a:spLocks noChangeArrowheads="1"/>
            </p:cNvSpPr>
            <p:nvPr/>
          </p:nvSpPr>
          <p:spPr bwMode="auto">
            <a:xfrm flipH="1">
              <a:off x="1968" y="2448"/>
              <a:ext cx="267"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19465" name="Line 41"/>
            <p:cNvSpPr>
              <a:spLocks noChangeShapeType="1"/>
            </p:cNvSpPr>
            <p:nvPr/>
          </p:nvSpPr>
          <p:spPr bwMode="auto">
            <a:xfrm flipH="1">
              <a:off x="4452" y="2748"/>
              <a:ext cx="0" cy="144"/>
            </a:xfrm>
            <a:prstGeom prst="line">
              <a:avLst/>
            </a:prstGeom>
            <a:noFill/>
            <a:ln w="9525">
              <a:solidFill>
                <a:schemeClr val="tx1"/>
              </a:solidFill>
              <a:round/>
              <a:headEnd/>
              <a:tailEnd/>
            </a:ln>
          </p:spPr>
          <p:txBody>
            <a:bodyPr wrap="none" anchor="ctr"/>
            <a:lstStyle/>
            <a:p>
              <a:endParaRPr lang="en-US"/>
            </a:p>
          </p:txBody>
        </p:sp>
        <p:sp>
          <p:nvSpPr>
            <p:cNvPr id="19466" name="Line 42"/>
            <p:cNvSpPr>
              <a:spLocks noChangeShapeType="1"/>
            </p:cNvSpPr>
            <p:nvPr/>
          </p:nvSpPr>
          <p:spPr bwMode="auto">
            <a:xfrm flipH="1">
              <a:off x="960" y="2757"/>
              <a:ext cx="0" cy="144"/>
            </a:xfrm>
            <a:prstGeom prst="line">
              <a:avLst/>
            </a:prstGeom>
            <a:noFill/>
            <a:ln w="9525">
              <a:solidFill>
                <a:schemeClr val="tx1"/>
              </a:solidFill>
              <a:round/>
              <a:headEnd/>
              <a:tailEnd/>
            </a:ln>
          </p:spPr>
          <p:txBody>
            <a:bodyPr wrap="none" anchor="ctr"/>
            <a:lstStyle/>
            <a:p>
              <a:endParaRPr lang="en-US"/>
            </a:p>
          </p:txBody>
        </p:sp>
        <p:sp>
          <p:nvSpPr>
            <p:cNvPr id="19467"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US"/>
            </a:p>
          </p:txBody>
        </p:sp>
        <p:sp>
          <p:nvSpPr>
            <p:cNvPr id="19468" name="Text Box 48"/>
            <p:cNvSpPr txBox="1">
              <a:spLocks noChangeArrowheads="1"/>
            </p:cNvSpPr>
            <p:nvPr/>
          </p:nvSpPr>
          <p:spPr bwMode="auto">
            <a:xfrm flipH="1">
              <a:off x="1536" y="2832"/>
              <a:ext cx="197"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19469" name="Text Box 49"/>
            <p:cNvSpPr txBox="1">
              <a:spLocks noChangeArrowheads="1"/>
            </p:cNvSpPr>
            <p:nvPr/>
          </p:nvSpPr>
          <p:spPr bwMode="auto">
            <a:xfrm flipH="1">
              <a:off x="3312" y="2844"/>
              <a:ext cx="278"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16</a:t>
              </a:r>
            </a:p>
          </p:txBody>
        </p:sp>
        <p:sp>
          <p:nvSpPr>
            <p:cNvPr id="19470" name="Text Box 50"/>
            <p:cNvSpPr txBox="1">
              <a:spLocks noChangeArrowheads="1"/>
            </p:cNvSpPr>
            <p:nvPr/>
          </p:nvSpPr>
          <p:spPr bwMode="auto">
            <a:xfrm flipH="1">
              <a:off x="864" y="2853"/>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19471"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US"/>
            </a:p>
          </p:txBody>
        </p:sp>
        <p:sp>
          <p:nvSpPr>
            <p:cNvPr id="19472" name="Line 54"/>
            <p:cNvSpPr>
              <a:spLocks noChangeShapeType="1"/>
            </p:cNvSpPr>
            <p:nvPr/>
          </p:nvSpPr>
          <p:spPr bwMode="auto">
            <a:xfrm flipH="1">
              <a:off x="1632" y="2686"/>
              <a:ext cx="0" cy="144"/>
            </a:xfrm>
            <a:prstGeom prst="line">
              <a:avLst/>
            </a:prstGeom>
            <a:noFill/>
            <a:ln w="9525">
              <a:solidFill>
                <a:schemeClr val="tx1"/>
              </a:solidFill>
              <a:round/>
              <a:headEnd/>
              <a:tailEnd/>
            </a:ln>
          </p:spPr>
          <p:txBody>
            <a:bodyPr wrap="none" anchor="ctr"/>
            <a:lstStyle/>
            <a:p>
              <a:endParaRPr lang="en-US"/>
            </a:p>
          </p:txBody>
        </p:sp>
        <p:sp>
          <p:nvSpPr>
            <p:cNvPr id="19473" name="Line 58"/>
            <p:cNvSpPr>
              <a:spLocks noChangeShapeType="1"/>
            </p:cNvSpPr>
            <p:nvPr/>
          </p:nvSpPr>
          <p:spPr bwMode="auto">
            <a:xfrm flipH="1">
              <a:off x="2688" y="2757"/>
              <a:ext cx="0" cy="144"/>
            </a:xfrm>
            <a:prstGeom prst="line">
              <a:avLst/>
            </a:prstGeom>
            <a:noFill/>
            <a:ln w="9525">
              <a:solidFill>
                <a:schemeClr val="tx1"/>
              </a:solidFill>
              <a:round/>
              <a:headEnd/>
              <a:tailEnd/>
            </a:ln>
          </p:spPr>
          <p:txBody>
            <a:bodyPr wrap="none" anchor="ctr"/>
            <a:lstStyle/>
            <a:p>
              <a:endParaRPr lang="en-US"/>
            </a:p>
          </p:txBody>
        </p:sp>
        <p:sp>
          <p:nvSpPr>
            <p:cNvPr id="19474" name="Line 63"/>
            <p:cNvSpPr>
              <a:spLocks noChangeShapeType="1"/>
            </p:cNvSpPr>
            <p:nvPr/>
          </p:nvSpPr>
          <p:spPr bwMode="auto">
            <a:xfrm flipH="1">
              <a:off x="3456" y="2757"/>
              <a:ext cx="0" cy="144"/>
            </a:xfrm>
            <a:prstGeom prst="line">
              <a:avLst/>
            </a:prstGeom>
            <a:noFill/>
            <a:ln w="9525">
              <a:solidFill>
                <a:schemeClr val="tx1"/>
              </a:solidFill>
              <a:round/>
              <a:headEnd/>
              <a:tailEnd/>
            </a:ln>
          </p:spPr>
          <p:txBody>
            <a:bodyPr wrap="none" anchor="ctr"/>
            <a:lstStyle/>
            <a:p>
              <a:endParaRPr lang="en-US"/>
            </a:p>
          </p:txBody>
        </p:sp>
        <p:sp>
          <p:nvSpPr>
            <p:cNvPr id="19475" name="Text Box 64"/>
            <p:cNvSpPr txBox="1">
              <a:spLocks noChangeArrowheads="1"/>
            </p:cNvSpPr>
            <p:nvPr/>
          </p:nvSpPr>
          <p:spPr bwMode="auto">
            <a:xfrm flipH="1">
              <a:off x="2592" y="2832"/>
              <a:ext cx="197"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9</a:t>
              </a:r>
            </a:p>
          </p:txBody>
        </p:sp>
        <p:sp>
          <p:nvSpPr>
            <p:cNvPr id="19476" name="Line 69"/>
            <p:cNvSpPr>
              <a:spLocks noChangeShapeType="1"/>
            </p:cNvSpPr>
            <p:nvPr/>
          </p:nvSpPr>
          <p:spPr bwMode="auto">
            <a:xfrm flipH="1">
              <a:off x="1632" y="2352"/>
              <a:ext cx="0" cy="576"/>
            </a:xfrm>
            <a:prstGeom prst="line">
              <a:avLst/>
            </a:prstGeom>
            <a:noFill/>
            <a:ln w="9525">
              <a:solidFill>
                <a:schemeClr val="tx1"/>
              </a:solidFill>
              <a:round/>
              <a:headEnd/>
              <a:tailEnd/>
            </a:ln>
          </p:spPr>
          <p:txBody>
            <a:bodyPr wrap="none" anchor="ctr"/>
            <a:lstStyle/>
            <a:p>
              <a:endParaRPr lang="en-US"/>
            </a:p>
          </p:txBody>
        </p:sp>
        <p:sp>
          <p:nvSpPr>
            <p:cNvPr id="19477" name="Text Box 70"/>
            <p:cNvSpPr txBox="1">
              <a:spLocks noChangeArrowheads="1"/>
            </p:cNvSpPr>
            <p:nvPr/>
          </p:nvSpPr>
          <p:spPr bwMode="auto">
            <a:xfrm flipH="1">
              <a:off x="3744" y="2400"/>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19478" name="Text Box 73"/>
            <p:cNvSpPr txBox="1">
              <a:spLocks noChangeArrowheads="1"/>
            </p:cNvSpPr>
            <p:nvPr/>
          </p:nvSpPr>
          <p:spPr bwMode="auto">
            <a:xfrm flipH="1">
              <a:off x="4320" y="2844"/>
              <a:ext cx="278"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24</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Advantages of SJF</a:t>
            </a:r>
          </a:p>
          <a:p>
            <a:r>
              <a:rPr lang="en-US" dirty="0" smtClean="0"/>
              <a:t>Maximum throughput</a:t>
            </a:r>
          </a:p>
          <a:p>
            <a:r>
              <a:rPr lang="en-US" dirty="0" smtClean="0"/>
              <a:t>Minimum average waiting and turnaround time</a:t>
            </a:r>
          </a:p>
          <a:p>
            <a:r>
              <a:rPr lang="en-US" dirty="0" smtClean="0"/>
              <a:t>Disadvantages of SJF</a:t>
            </a:r>
          </a:p>
          <a:p>
            <a:r>
              <a:rPr lang="en-US" dirty="0" smtClean="0"/>
              <a:t>May suffer with the problem of starvation</a:t>
            </a:r>
          </a:p>
          <a:p>
            <a:r>
              <a:rPr lang="en-US" dirty="0" smtClean="0"/>
              <a:t>It is not implementable because the exact Burst time for a process can't be known in advance.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076325" y="242888"/>
            <a:ext cx="7772400" cy="611187"/>
          </a:xfrm>
        </p:spPr>
        <p:txBody>
          <a:bodyPr/>
          <a:lstStyle/>
          <a:p>
            <a:pPr eaLnBrk="1" hangingPunct="1"/>
            <a:r>
              <a:rPr lang="en-US" smtClean="0"/>
              <a:t>Determining Length of Next CPU Burst</a:t>
            </a:r>
          </a:p>
        </p:txBody>
      </p:sp>
      <p:sp>
        <p:nvSpPr>
          <p:cNvPr id="1028" name="Rectangle 3"/>
          <p:cNvSpPr>
            <a:spLocks noGrp="1" noChangeArrowheads="1"/>
          </p:cNvSpPr>
          <p:nvPr>
            <p:ph type="body" idx="1"/>
          </p:nvPr>
        </p:nvSpPr>
        <p:spPr>
          <a:xfrm>
            <a:off x="806450" y="1233488"/>
            <a:ext cx="7635875" cy="4530725"/>
          </a:xfrm>
        </p:spPr>
        <p:txBody>
          <a:bodyPr/>
          <a:lstStyle/>
          <a:p>
            <a:r>
              <a:rPr lang="en-US" sz="2800" smtClean="0"/>
              <a:t>Can only estimate the length</a:t>
            </a:r>
          </a:p>
          <a:p>
            <a:r>
              <a:rPr lang="en-US" sz="2800" smtClean="0"/>
              <a:t>Can be done by using the length of previous CPU bursts, using exponential averaging</a:t>
            </a:r>
          </a:p>
          <a:p>
            <a:pPr lvl="1">
              <a:buFont typeface="Monotype Sorts" charset="2"/>
              <a:buNone/>
            </a:pPr>
            <a:endParaRPr lang="en-US" smtClean="0"/>
          </a:p>
          <a:p>
            <a:pPr lvl="1">
              <a:buFont typeface="Monotype Sorts" charset="2"/>
              <a:buNone/>
            </a:pPr>
            <a:endParaRPr lang="en-US" smtClean="0"/>
          </a:p>
        </p:txBody>
      </p:sp>
      <p:graphicFrame>
        <p:nvGraphicFramePr>
          <p:cNvPr id="1026" name="Object 2"/>
          <p:cNvGraphicFramePr>
            <a:graphicFrameLocks noChangeAspect="1"/>
          </p:cNvGraphicFramePr>
          <p:nvPr/>
        </p:nvGraphicFramePr>
        <p:xfrm>
          <a:off x="1747838" y="3392488"/>
          <a:ext cx="5638800" cy="1597025"/>
        </p:xfrm>
        <a:graphic>
          <a:graphicData uri="http://schemas.openxmlformats.org/presentationml/2006/ole">
            <p:oleObj spid="_x0000_s1026" name="Microsoft Equation 3.0" r:id="rId4" imgW="6400800" imgH="1777680" progId="Equation.3">
              <p:embed/>
            </p:oleObj>
          </a:graphicData>
        </a:graphic>
      </p:graphicFrame>
      <p:sp>
        <p:nvSpPr>
          <p:cNvPr id="1029" name="Text Box 6"/>
          <p:cNvSpPr txBox="1">
            <a:spLocks noChangeArrowheads="1"/>
          </p:cNvSpPr>
          <p:nvPr/>
        </p:nvSpPr>
        <p:spPr bwMode="auto">
          <a:xfrm>
            <a:off x="2967038" y="4619625"/>
            <a:ext cx="2984500" cy="457200"/>
          </a:xfrm>
          <a:prstGeom prst="rect">
            <a:avLst/>
          </a:prstGeom>
          <a:noFill/>
          <a:ln w="9525">
            <a:noFill/>
            <a:miter lim="800000"/>
            <a:headEnd/>
            <a:tailEnd/>
          </a:ln>
        </p:spPr>
        <p:txBody>
          <a:bodyPr>
            <a:spAutoFit/>
          </a:bodyPr>
          <a:lstStyle/>
          <a:p>
            <a:pPr>
              <a:spcBef>
                <a:spcPct val="50000"/>
              </a:spcBef>
            </a:pPr>
            <a:r>
              <a:rPr lang="en-US" sz="2400">
                <a:latin typeface="Helvetica" charset="0"/>
                <a:sym typeface="Symbol" pitchFamily="18" charset="2"/>
              </a:rPr>
              <a:t></a:t>
            </a:r>
            <a:r>
              <a:rPr lang="en-US" sz="800">
                <a:latin typeface="Helvetica" charset="0"/>
                <a:sym typeface="Symbol" pitchFamily="18" charset="2"/>
              </a:rPr>
              <a:t> </a:t>
            </a:r>
            <a:r>
              <a:rPr lang="en-US" sz="1600" baseline="-25000">
                <a:latin typeface="Helvetica" charset="0"/>
                <a:sym typeface="Symbol" pitchFamily="18" charset="2"/>
              </a:rPr>
              <a:t>n+1</a:t>
            </a:r>
            <a:r>
              <a:rPr lang="en-US" baseline="-25000">
                <a:latin typeface="Helvetica" charset="0"/>
                <a:sym typeface="Symbol" pitchFamily="18" charset="2"/>
              </a:rPr>
              <a:t> </a:t>
            </a:r>
            <a:r>
              <a:rPr lang="en-US" sz="2400">
                <a:latin typeface="Courier New" pitchFamily="49" charset="0"/>
                <a:sym typeface="Symbol" pitchFamily="18" charset="2"/>
              </a:rPr>
              <a:t>=</a:t>
            </a:r>
            <a:r>
              <a:rPr lang="en-US" sz="2400">
                <a:latin typeface="Helvetica" charset="0"/>
                <a:sym typeface="Symbol" pitchFamily="18" charset="2"/>
              </a:rPr>
              <a:t>  </a:t>
            </a:r>
            <a:r>
              <a:rPr lang="en-US" sz="2200" i="1">
                <a:latin typeface="Helvetica" charset="0"/>
                <a:sym typeface="Symbol" pitchFamily="18" charset="2"/>
              </a:rPr>
              <a:t>t</a:t>
            </a:r>
            <a:r>
              <a:rPr lang="en-US" sz="800" i="1">
                <a:latin typeface="Helvetica" charset="0"/>
                <a:sym typeface="Symbol" pitchFamily="18" charset="2"/>
              </a:rPr>
              <a:t> </a:t>
            </a:r>
            <a:r>
              <a:rPr lang="en-US" sz="1600" baseline="-25000">
                <a:latin typeface="Helvetica" charset="0"/>
                <a:sym typeface="Symbol" pitchFamily="18" charset="2"/>
              </a:rPr>
              <a:t>n</a:t>
            </a:r>
            <a:r>
              <a:rPr lang="en-US" baseline="-25000">
                <a:latin typeface="Helvetica" charset="0"/>
                <a:sym typeface="Symbol" pitchFamily="18" charset="2"/>
              </a:rPr>
              <a:t> </a:t>
            </a:r>
            <a:r>
              <a:rPr lang="en-US" sz="2400">
                <a:latin typeface="Courier New" pitchFamily="49" charset="0"/>
                <a:sym typeface="Symbol" pitchFamily="18" charset="2"/>
              </a:rPr>
              <a:t>+</a:t>
            </a:r>
            <a:r>
              <a:rPr lang="en-US" sz="2400">
                <a:latin typeface="Helvetica" charset="0"/>
                <a:sym typeface="Symbol" pitchFamily="18" charset="2"/>
              </a:rPr>
              <a:t> (1</a:t>
            </a:r>
            <a:r>
              <a:rPr lang="en-US" sz="2200">
                <a:latin typeface="Courier New" pitchFamily="49" charset="0"/>
                <a:sym typeface="Symbol" pitchFamily="18" charset="2"/>
              </a:rPr>
              <a:t>-</a:t>
            </a:r>
            <a:r>
              <a:rPr lang="en-US" sz="2400">
                <a:latin typeface="Helvetica" charset="0"/>
                <a:sym typeface="Symbol" pitchFamily="18" charset="2"/>
              </a:rPr>
              <a:t> )</a:t>
            </a:r>
            <a:r>
              <a:rPr lang="en-US" sz="2000">
                <a:latin typeface="Helvetica" charset="0"/>
                <a:sym typeface="Symbol" pitchFamily="18" charset="2"/>
              </a:rPr>
              <a:t> </a:t>
            </a:r>
            <a:r>
              <a:rPr lang="en-US" sz="800">
                <a:latin typeface="Helvetica" charset="0"/>
                <a:sym typeface="Symbol" pitchFamily="18" charset="2"/>
              </a:rPr>
              <a:t> </a:t>
            </a:r>
            <a:r>
              <a:rPr lang="en-US" sz="1600" baseline="-25000">
                <a:latin typeface="Helvetica" charset="0"/>
                <a:sym typeface="Symbol" pitchFamily="18" charset="2"/>
              </a:rPr>
              <a:t>n</a:t>
            </a:r>
            <a:r>
              <a:rPr lang="en-US">
                <a:latin typeface="Helvetica" charset="0"/>
                <a:sym typeface="Symbol" pitchFamily="18" charset="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20725" y="241300"/>
            <a:ext cx="8223250" cy="679450"/>
          </a:xfrm>
        </p:spPr>
        <p:txBody>
          <a:bodyPr/>
          <a:lstStyle/>
          <a:p>
            <a:pPr eaLnBrk="1" hangingPunct="1"/>
            <a:r>
              <a:rPr lang="en-US" sz="2800" smtClean="0"/>
              <a:t>Prediction of the Length of the </a:t>
            </a:r>
            <a:br>
              <a:rPr lang="en-US" sz="2800" smtClean="0"/>
            </a:br>
            <a:r>
              <a:rPr lang="en-US" sz="2800" smtClean="0"/>
              <a:t>Next CPU Burst</a:t>
            </a:r>
          </a:p>
        </p:txBody>
      </p:sp>
      <p:pic>
        <p:nvPicPr>
          <p:cNvPr id="20483" name="Picture 5"/>
          <p:cNvPicPr>
            <a:picLocks noChangeAspect="1" noChangeArrowheads="1"/>
          </p:cNvPicPr>
          <p:nvPr/>
        </p:nvPicPr>
        <p:blipFill>
          <a:blip r:embed="rId3"/>
          <a:srcRect/>
          <a:stretch>
            <a:fillRect/>
          </a:stretch>
        </p:blipFill>
        <p:spPr bwMode="auto">
          <a:xfrm>
            <a:off x="1792288" y="1403350"/>
            <a:ext cx="5837237" cy="4211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35075" y="277813"/>
            <a:ext cx="7451725" cy="576262"/>
          </a:xfrm>
        </p:spPr>
        <p:txBody>
          <a:bodyPr/>
          <a:lstStyle/>
          <a:p>
            <a:pPr eaLnBrk="1" hangingPunct="1"/>
            <a:r>
              <a:rPr lang="en-US" smtClean="0"/>
              <a:t>Examples of Exponential Averaging</a:t>
            </a:r>
          </a:p>
        </p:txBody>
      </p:sp>
      <p:sp>
        <p:nvSpPr>
          <p:cNvPr id="21507" name="Rectangle 3"/>
          <p:cNvSpPr>
            <a:spLocks noGrp="1" noChangeArrowheads="1"/>
          </p:cNvSpPr>
          <p:nvPr>
            <p:ph type="body" idx="1"/>
          </p:nvPr>
        </p:nvSpPr>
        <p:spPr>
          <a:xfrm>
            <a:off x="806450" y="1233488"/>
            <a:ext cx="7675563" cy="4530725"/>
          </a:xfrm>
        </p:spPr>
        <p:txBody>
          <a:bodyPr/>
          <a:lstStyle/>
          <a:p>
            <a:pPr>
              <a:lnSpc>
                <a:spcPct val="90000"/>
              </a:lnSpc>
            </a:pPr>
            <a:r>
              <a:rPr lang="en-US" sz="2000" smtClean="0">
                <a:sym typeface="Symbol" pitchFamily="18" charset="2"/>
              </a:rPr>
              <a:t> =0</a:t>
            </a:r>
          </a:p>
          <a:p>
            <a:pPr lvl="1">
              <a:lnSpc>
                <a:spcPct val="90000"/>
              </a:lnSpc>
            </a:pPr>
            <a:r>
              <a:rPr lang="en-US" sz="2000" smtClean="0">
                <a:sym typeface="Symbol" pitchFamily="18" charset="2"/>
              </a:rPr>
              <a:t></a:t>
            </a:r>
            <a:r>
              <a:rPr lang="en-US" sz="2000" baseline="-25000" smtClean="0">
                <a:sym typeface="Symbol" pitchFamily="18" charset="2"/>
              </a:rPr>
              <a:t>n+1</a:t>
            </a:r>
            <a:r>
              <a:rPr lang="en-US" sz="2000" smtClean="0">
                <a:sym typeface="Symbol" pitchFamily="18" charset="2"/>
              </a:rPr>
              <a:t> = </a:t>
            </a:r>
            <a:r>
              <a:rPr lang="en-US" sz="2000" baseline="-25000" smtClean="0">
                <a:sym typeface="Symbol" pitchFamily="18" charset="2"/>
              </a:rPr>
              <a:t>n</a:t>
            </a:r>
          </a:p>
          <a:p>
            <a:pPr lvl="1">
              <a:lnSpc>
                <a:spcPct val="90000"/>
              </a:lnSpc>
            </a:pPr>
            <a:r>
              <a:rPr lang="en-US" sz="2000" smtClean="0">
                <a:sym typeface="Symbol" pitchFamily="18" charset="2"/>
              </a:rPr>
              <a:t>Recent history does not count.</a:t>
            </a:r>
          </a:p>
          <a:p>
            <a:pPr>
              <a:lnSpc>
                <a:spcPct val="90000"/>
              </a:lnSpc>
            </a:pPr>
            <a:r>
              <a:rPr lang="en-US" sz="2000" smtClean="0">
                <a:sym typeface="Symbol" pitchFamily="18" charset="2"/>
              </a:rPr>
              <a:t> =1</a:t>
            </a:r>
          </a:p>
          <a:p>
            <a:pPr lvl="1">
              <a:lnSpc>
                <a:spcPct val="90000"/>
              </a:lnSpc>
            </a:pPr>
            <a:r>
              <a:rPr lang="en-US" sz="2000" smtClean="0">
                <a:sym typeface="Symbol" pitchFamily="18" charset="2"/>
              </a:rPr>
              <a:t> </a:t>
            </a:r>
            <a:r>
              <a:rPr lang="en-US" sz="2000" baseline="-25000" smtClean="0">
                <a:sym typeface="Symbol" pitchFamily="18" charset="2"/>
              </a:rPr>
              <a:t>n+1</a:t>
            </a:r>
            <a:r>
              <a:rPr lang="en-US" sz="2000" smtClean="0">
                <a:sym typeface="Symbol" pitchFamily="18" charset="2"/>
              </a:rPr>
              <a:t> =  </a:t>
            </a:r>
            <a:r>
              <a:rPr lang="en-US" sz="2000" i="1" smtClean="0">
                <a:sym typeface="Symbol" pitchFamily="18" charset="2"/>
              </a:rPr>
              <a:t>t</a:t>
            </a:r>
            <a:r>
              <a:rPr lang="en-US" sz="2000" baseline="-25000" smtClean="0">
                <a:sym typeface="Symbol" pitchFamily="18" charset="2"/>
              </a:rPr>
              <a:t>n</a:t>
            </a:r>
          </a:p>
          <a:p>
            <a:pPr lvl="1">
              <a:lnSpc>
                <a:spcPct val="90000"/>
              </a:lnSpc>
            </a:pPr>
            <a:r>
              <a:rPr lang="en-US" sz="2000" smtClean="0">
                <a:sym typeface="Symbol" pitchFamily="18" charset="2"/>
              </a:rPr>
              <a:t>Only the actual last CPU burst counts.</a:t>
            </a:r>
          </a:p>
          <a:p>
            <a:pPr>
              <a:lnSpc>
                <a:spcPct val="90000"/>
              </a:lnSpc>
            </a:pPr>
            <a:r>
              <a:rPr lang="en-US" sz="2000" smtClean="0">
                <a:sym typeface="Symbol" pitchFamily="18" charset="2"/>
              </a:rPr>
              <a:t>If we expand the formula, we get:</a:t>
            </a:r>
          </a:p>
          <a:p>
            <a:pPr lvl="2">
              <a:lnSpc>
                <a:spcPct val="90000"/>
              </a:lnSpc>
              <a:buFont typeface="Webdings" pitchFamily="18" charset="2"/>
              <a:buNone/>
            </a:pPr>
            <a:r>
              <a:rPr lang="en-US" sz="2000" smtClean="0">
                <a:sym typeface="Symbol" pitchFamily="18" charset="2"/>
              </a:rPr>
              <a:t></a:t>
            </a:r>
            <a:r>
              <a:rPr lang="en-US" sz="2000" i="1" baseline="-25000" smtClean="0">
                <a:sym typeface="Symbol" pitchFamily="18" charset="2"/>
              </a:rPr>
              <a:t>n</a:t>
            </a:r>
            <a:r>
              <a:rPr lang="en-US" sz="2000" baseline="-25000" smtClean="0">
                <a:sym typeface="Symbol" pitchFamily="18" charset="2"/>
              </a:rPr>
              <a:t>+1</a:t>
            </a:r>
            <a:r>
              <a:rPr lang="en-US" sz="2000" smtClean="0">
                <a:sym typeface="Symbol" pitchFamily="18" charset="2"/>
              </a:rPr>
              <a:t> =  t</a:t>
            </a:r>
            <a:r>
              <a:rPr lang="en-US" sz="2000" i="1" baseline="-25000" smtClean="0">
                <a:sym typeface="Symbol" pitchFamily="18" charset="2"/>
              </a:rPr>
              <a:t>n</a:t>
            </a:r>
            <a:r>
              <a:rPr lang="en-US" sz="2000" smtClean="0">
                <a:sym typeface="Symbol" pitchFamily="18" charset="2"/>
              </a:rPr>
              <a:t>+(1</a:t>
            </a:r>
            <a:r>
              <a:rPr lang="en-US" sz="2000" i="1" smtClean="0">
                <a:sym typeface="Symbol" pitchFamily="18" charset="2"/>
              </a:rPr>
              <a:t> - </a:t>
            </a:r>
            <a:r>
              <a:rPr lang="en-US" sz="2000" smtClean="0">
                <a:sym typeface="Symbol" pitchFamily="18" charset="2"/>
              </a:rPr>
              <a:t></a:t>
            </a:r>
            <a:r>
              <a:rPr lang="en-US" sz="2000" i="1" smtClean="0">
                <a:sym typeface="Symbol" pitchFamily="18" charset="2"/>
              </a:rPr>
              <a:t>)</a:t>
            </a:r>
            <a:r>
              <a:rPr lang="en-US" sz="2000" smtClean="0">
                <a:sym typeface="Symbol" pitchFamily="18" charset="2"/>
              </a:rPr>
              <a:t> </a:t>
            </a:r>
            <a:r>
              <a:rPr lang="en-US" sz="2000" i="1" smtClean="0">
                <a:sym typeface="Symbol" pitchFamily="18" charset="2"/>
              </a:rPr>
              <a:t>t</a:t>
            </a:r>
            <a:r>
              <a:rPr lang="en-US" sz="2000" i="1" baseline="-25000" smtClean="0">
                <a:sym typeface="Symbol" pitchFamily="18" charset="2"/>
              </a:rPr>
              <a:t>n</a:t>
            </a:r>
            <a:r>
              <a:rPr lang="en-US" sz="2000" i="1" smtClean="0">
                <a:sym typeface="Symbol" pitchFamily="18" charset="2"/>
              </a:rPr>
              <a:t> </a:t>
            </a:r>
            <a:r>
              <a:rPr lang="en-US" sz="2000" smtClean="0">
                <a:sym typeface="Symbol" pitchFamily="18" charset="2"/>
              </a:rPr>
              <a:t>-1</a:t>
            </a:r>
            <a:r>
              <a:rPr lang="en-US" sz="2000" i="1" smtClean="0">
                <a:sym typeface="Symbol" pitchFamily="18" charset="2"/>
              </a:rPr>
              <a:t> </a:t>
            </a:r>
            <a:r>
              <a:rPr lang="en-US" sz="2000" smtClean="0">
                <a:sym typeface="Symbol" pitchFamily="18" charset="2"/>
              </a:rPr>
              <a:t>+ …</a:t>
            </a:r>
          </a:p>
          <a:p>
            <a:pPr lvl="2">
              <a:lnSpc>
                <a:spcPct val="90000"/>
              </a:lnSpc>
              <a:buFont typeface="Webdings" pitchFamily="18" charset="2"/>
              <a:buNone/>
            </a:pPr>
            <a:r>
              <a:rPr lang="en-US" sz="2000" smtClean="0">
                <a:sym typeface="Symbol" pitchFamily="18" charset="2"/>
              </a:rPr>
              <a:t>            </a:t>
            </a:r>
            <a:r>
              <a:rPr lang="en-US" sz="2000" i="1" smtClean="0">
                <a:sym typeface="Symbol" pitchFamily="18" charset="2"/>
              </a:rPr>
              <a:t>+(</a:t>
            </a:r>
            <a:r>
              <a:rPr lang="en-US" sz="2000" smtClean="0">
                <a:sym typeface="Symbol" pitchFamily="18" charset="2"/>
              </a:rPr>
              <a:t>1 -  </a:t>
            </a:r>
            <a:r>
              <a:rPr lang="en-US" sz="2000" i="1" smtClean="0">
                <a:sym typeface="Symbol" pitchFamily="18" charset="2"/>
              </a:rPr>
              <a:t>)</a:t>
            </a:r>
            <a:r>
              <a:rPr lang="en-US" sz="2000" i="1" baseline="30000" smtClean="0">
                <a:sym typeface="Symbol" pitchFamily="18" charset="2"/>
              </a:rPr>
              <a:t>j</a:t>
            </a:r>
            <a:r>
              <a:rPr lang="en-US" sz="2000" baseline="30000" smtClean="0">
                <a:sym typeface="Symbol" pitchFamily="18" charset="2"/>
              </a:rPr>
              <a:t> </a:t>
            </a:r>
            <a:r>
              <a:rPr lang="en-US" sz="2000" smtClean="0">
                <a:sym typeface="Symbol" pitchFamily="18" charset="2"/>
              </a:rPr>
              <a:t> </a:t>
            </a:r>
            <a:r>
              <a:rPr lang="en-US" sz="2000" i="1" smtClean="0">
                <a:sym typeface="Symbol" pitchFamily="18" charset="2"/>
              </a:rPr>
              <a:t>t</a:t>
            </a:r>
            <a:r>
              <a:rPr lang="en-US" sz="2000" i="1" baseline="-25000" smtClean="0">
                <a:sym typeface="Symbol" pitchFamily="18" charset="2"/>
              </a:rPr>
              <a:t>n</a:t>
            </a:r>
            <a:r>
              <a:rPr lang="en-US" sz="2000" smtClean="0">
                <a:sym typeface="Symbol" pitchFamily="18" charset="2"/>
              </a:rPr>
              <a:t> </a:t>
            </a:r>
            <a:r>
              <a:rPr lang="en-US" sz="2000" baseline="-25000" smtClean="0">
                <a:sym typeface="Symbol" pitchFamily="18" charset="2"/>
              </a:rPr>
              <a:t>-</a:t>
            </a:r>
            <a:r>
              <a:rPr lang="en-US" sz="2000" i="1" baseline="-25000" smtClean="0">
                <a:sym typeface="Symbol" pitchFamily="18" charset="2"/>
              </a:rPr>
              <a:t>j</a:t>
            </a:r>
            <a:r>
              <a:rPr lang="en-US" sz="2000" i="1" smtClean="0">
                <a:sym typeface="Symbol" pitchFamily="18" charset="2"/>
              </a:rPr>
              <a:t> </a:t>
            </a:r>
            <a:r>
              <a:rPr lang="en-US" sz="2000" smtClean="0">
                <a:sym typeface="Symbol" pitchFamily="18" charset="2"/>
              </a:rPr>
              <a:t>+ …</a:t>
            </a:r>
          </a:p>
          <a:p>
            <a:pPr lvl="2">
              <a:lnSpc>
                <a:spcPct val="90000"/>
              </a:lnSpc>
              <a:buFont typeface="Webdings" pitchFamily="18" charset="2"/>
              <a:buNone/>
            </a:pPr>
            <a:r>
              <a:rPr lang="en-US" sz="2000" smtClean="0">
                <a:sym typeface="Symbol" pitchFamily="18" charset="2"/>
              </a:rPr>
              <a:t>            </a:t>
            </a:r>
            <a:r>
              <a:rPr lang="en-US" sz="2000" i="1" smtClean="0">
                <a:sym typeface="Symbol" pitchFamily="18" charset="2"/>
              </a:rPr>
              <a:t>+(</a:t>
            </a:r>
            <a:r>
              <a:rPr lang="en-US" sz="2000" smtClean="0">
                <a:sym typeface="Symbol" pitchFamily="18" charset="2"/>
              </a:rPr>
              <a:t>1 -  </a:t>
            </a:r>
            <a:r>
              <a:rPr lang="en-US" sz="2000" i="1" smtClean="0">
                <a:sym typeface="Symbol" pitchFamily="18" charset="2"/>
              </a:rPr>
              <a:t>)</a:t>
            </a:r>
            <a:r>
              <a:rPr lang="en-US" sz="2000" i="1" baseline="30000" smtClean="0">
                <a:sym typeface="Symbol" pitchFamily="18" charset="2"/>
              </a:rPr>
              <a:t>n</a:t>
            </a:r>
            <a:r>
              <a:rPr lang="en-US" sz="2000" baseline="30000" smtClean="0">
                <a:sym typeface="Symbol" pitchFamily="18" charset="2"/>
              </a:rPr>
              <a:t> +1 </a:t>
            </a:r>
            <a:r>
              <a:rPr lang="en-US" sz="2000" smtClean="0">
                <a:sym typeface="Symbol" pitchFamily="18" charset="2"/>
              </a:rPr>
              <a:t></a:t>
            </a:r>
            <a:r>
              <a:rPr lang="en-US" sz="2000" baseline="-25000" smtClean="0">
                <a:sym typeface="Symbol" pitchFamily="18" charset="2"/>
              </a:rPr>
              <a:t>0</a:t>
            </a:r>
            <a:br>
              <a:rPr lang="en-US" sz="2000" baseline="-25000" smtClean="0">
                <a:sym typeface="Symbol" pitchFamily="18" charset="2"/>
              </a:rPr>
            </a:br>
            <a:endParaRPr lang="en-US" sz="2000" baseline="-25000" smtClean="0">
              <a:sym typeface="Symbol" pitchFamily="18" charset="2"/>
            </a:endParaRPr>
          </a:p>
          <a:p>
            <a:pPr>
              <a:lnSpc>
                <a:spcPct val="90000"/>
              </a:lnSpc>
            </a:pPr>
            <a:r>
              <a:rPr lang="en-US" sz="2000" smtClean="0">
                <a:sym typeface="Symbol" pitchFamily="18" charset="2"/>
              </a:rPr>
              <a:t>Since both  and (1 - ) are less than or equal to 1, each successive term has less weight than its predecessor.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a:r>
            <a:br>
              <a:rPr lang="en-US" b="0" dirty="0" smtClean="0"/>
            </a:br>
            <a:r>
              <a:rPr lang="en-US" sz="2800" b="0" dirty="0" smtClean="0"/>
              <a:t>Shortest </a:t>
            </a:r>
            <a:r>
              <a:rPr lang="en-US" sz="2800" b="0" dirty="0" smtClean="0"/>
              <a:t>Remaining Time First (SRTF) Scheduling Algorithm</a:t>
            </a:r>
            <a:endParaRPr lang="en-US" sz="2800" b="0" dirty="0"/>
          </a:p>
        </p:txBody>
      </p:sp>
      <p:sp>
        <p:nvSpPr>
          <p:cNvPr id="3" name="Content Placeholder 2"/>
          <p:cNvSpPr>
            <a:spLocks noGrp="1"/>
          </p:cNvSpPr>
          <p:nvPr>
            <p:ph idx="1"/>
          </p:nvPr>
        </p:nvSpPr>
        <p:spPr/>
        <p:txBody>
          <a:bodyPr/>
          <a:lstStyle/>
          <a:p>
            <a:r>
              <a:rPr lang="en-US" dirty="0" smtClean="0"/>
              <a:t>Shortest Remaining Time First (SRTF) Scheduling Algorithm</a:t>
            </a:r>
          </a:p>
          <a:p>
            <a:r>
              <a:rPr lang="en-US" dirty="0" smtClean="0"/>
              <a:t>This Algorithm is the </a:t>
            </a:r>
            <a:r>
              <a:rPr lang="en-US" b="1" dirty="0" smtClean="0"/>
              <a:t>preemptive version</a:t>
            </a:r>
            <a:r>
              <a:rPr lang="en-US" dirty="0" smtClean="0"/>
              <a:t> of </a:t>
            </a:r>
            <a:r>
              <a:rPr lang="en-US" b="1" dirty="0" smtClean="0"/>
              <a:t>SJF scheduling</a:t>
            </a:r>
            <a:r>
              <a:rPr lang="en-US" dirty="0" smtClean="0"/>
              <a:t>. In SRTF, the execution of the process can be stopped after certain amount of time. </a:t>
            </a:r>
            <a:endParaRPr lang="en-US" dirty="0" smtClean="0"/>
          </a:p>
          <a:p>
            <a:r>
              <a:rPr lang="en-US" dirty="0" smtClean="0"/>
              <a:t>At </a:t>
            </a:r>
            <a:r>
              <a:rPr lang="en-US" dirty="0" smtClean="0"/>
              <a:t>the arrival of every process, the short term scheduler schedules the process with the least remaining burst time among the list of available processes and the running process.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SRTF</a:t>
            </a:r>
            <a:endParaRPr lang="en-US" dirty="0"/>
          </a:p>
        </p:txBody>
      </p:sp>
      <p:sp>
        <p:nvSpPr>
          <p:cNvPr id="3" name="Content Placeholder 2"/>
          <p:cNvSpPr>
            <a:spLocks noGrp="1"/>
          </p:cNvSpPr>
          <p:nvPr>
            <p:ph idx="1"/>
          </p:nvPr>
        </p:nvSpPr>
        <p:spPr/>
        <p:txBody>
          <a:bodyPr/>
          <a:lstStyle/>
          <a:p>
            <a:r>
              <a:rPr lang="en-US" dirty="0" smtClean="0"/>
              <a:t>Once all the processes are available in the </a:t>
            </a:r>
            <a:r>
              <a:rPr lang="en-US" b="1" dirty="0" smtClean="0"/>
              <a:t>ready queue</a:t>
            </a:r>
            <a:r>
              <a:rPr lang="en-US" dirty="0" smtClean="0"/>
              <a:t>, No preemption will be done and the algorithm will work as </a:t>
            </a:r>
            <a:r>
              <a:rPr lang="en-US" b="1" dirty="0" smtClean="0"/>
              <a:t>SJF scheduling</a:t>
            </a:r>
            <a:r>
              <a:rPr lang="en-US" dirty="0" smtClean="0"/>
              <a:t>. The context of the process is saved in the </a:t>
            </a:r>
            <a:r>
              <a:rPr lang="en-US" b="1" dirty="0" smtClean="0"/>
              <a:t>Process Control Block</a:t>
            </a:r>
            <a:r>
              <a:rPr lang="en-US" dirty="0" smtClean="0"/>
              <a:t> when the process is removed from the execution and the next process is scheduled. This PCB is accessed on the </a:t>
            </a:r>
            <a:r>
              <a:rPr lang="en-US" b="1" dirty="0" smtClean="0"/>
              <a:t>next execution</a:t>
            </a:r>
            <a:r>
              <a:rPr lang="en-US" dirty="0" smtClean="0"/>
              <a:t> of this process.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SRTF-Example</a:t>
            </a:r>
            <a:endParaRPr lang="en-US" dirty="0"/>
          </a:p>
        </p:txBody>
      </p:sp>
      <p:pic>
        <p:nvPicPr>
          <p:cNvPr id="81922" name="Picture 2" descr="chart"/>
          <p:cNvPicPr>
            <a:picLocks noGrp="1" noChangeAspect="1" noChangeArrowheads="1"/>
          </p:cNvPicPr>
          <p:nvPr>
            <p:ph idx="1"/>
          </p:nvPr>
        </p:nvPicPr>
        <p:blipFill>
          <a:blip r:embed="rId2"/>
          <a:srcRect/>
          <a:stretch>
            <a:fillRect/>
          </a:stretch>
        </p:blipFill>
        <p:spPr bwMode="auto">
          <a:xfrm>
            <a:off x="1892300" y="2017713"/>
            <a:ext cx="6057900" cy="29622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Objectives</a:t>
            </a:r>
          </a:p>
        </p:txBody>
      </p:sp>
      <p:sp>
        <p:nvSpPr>
          <p:cNvPr id="6147" name="Content Placeholder 2"/>
          <p:cNvSpPr>
            <a:spLocks noGrp="1"/>
          </p:cNvSpPr>
          <p:nvPr>
            <p:ph idx="1"/>
          </p:nvPr>
        </p:nvSpPr>
        <p:spPr>
          <a:xfrm>
            <a:off x="806450" y="1233488"/>
            <a:ext cx="7727950" cy="4530725"/>
          </a:xfrm>
        </p:spPr>
        <p:txBody>
          <a:bodyPr/>
          <a:lstStyle/>
          <a:p>
            <a:r>
              <a:rPr lang="en-US" sz="1800" smtClean="0"/>
              <a:t>To introduce CPU scheduling, which is the basis for multiprogrammed operating systems</a:t>
            </a:r>
          </a:p>
          <a:p>
            <a:endParaRPr lang="en-US" sz="1800" smtClean="0"/>
          </a:p>
          <a:p>
            <a:r>
              <a:rPr lang="en-US" sz="1800" smtClean="0"/>
              <a:t>To describe various CPU-scheduling algorithms</a:t>
            </a:r>
          </a:p>
          <a:p>
            <a:endParaRPr lang="en-US" sz="1800" smtClean="0"/>
          </a:p>
          <a:p>
            <a:r>
              <a:rPr lang="en-US" sz="1800" smtClean="0"/>
              <a:t>To discuss evaluation criteria for selecting a CPU-scheduling algorithm for a particular system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Explanation</a:t>
            </a:r>
          </a:p>
          <a:p>
            <a:r>
              <a:rPr lang="en-US" dirty="0" smtClean="0"/>
              <a:t>At the 0th unit of the CPU, there is only one process that is </a:t>
            </a:r>
            <a:r>
              <a:rPr lang="en-US" b="1" dirty="0" smtClean="0"/>
              <a:t>P1</a:t>
            </a:r>
            <a:r>
              <a:rPr lang="en-US" dirty="0" smtClean="0"/>
              <a:t>, so P1 gets executed for the 1 time unit.</a:t>
            </a:r>
          </a:p>
          <a:p>
            <a:r>
              <a:rPr lang="en-US" dirty="0" smtClean="0"/>
              <a:t>At the 1st unit of the CPU, Process </a:t>
            </a:r>
            <a:r>
              <a:rPr lang="en-US" b="1" dirty="0" smtClean="0"/>
              <a:t>P2</a:t>
            </a:r>
            <a:r>
              <a:rPr lang="en-US" dirty="0" smtClean="0"/>
              <a:t> arrives. Now, the </a:t>
            </a:r>
            <a:r>
              <a:rPr lang="en-US" b="1" dirty="0" smtClean="0"/>
              <a:t>P1</a:t>
            </a:r>
            <a:r>
              <a:rPr lang="en-US" dirty="0" smtClean="0"/>
              <a:t> needs 6 more units more to be executed, and the </a:t>
            </a:r>
            <a:r>
              <a:rPr lang="en-US" b="1" dirty="0" smtClean="0"/>
              <a:t>P2</a:t>
            </a:r>
            <a:r>
              <a:rPr lang="en-US" dirty="0" smtClean="0"/>
              <a:t> needs only 3 units. So, </a:t>
            </a:r>
            <a:r>
              <a:rPr lang="en-US" b="1" dirty="0" smtClean="0"/>
              <a:t>P2</a:t>
            </a:r>
            <a:r>
              <a:rPr lang="en-US" dirty="0" smtClean="0"/>
              <a:t> is executed first by preempting </a:t>
            </a:r>
            <a:r>
              <a:rPr lang="en-US" b="1" dirty="0" smtClean="0"/>
              <a:t>P1</a:t>
            </a:r>
            <a:r>
              <a:rPr lang="en-US" dirty="0" smtClean="0"/>
              <a:t>.</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the 3rd unit of time, the process </a:t>
            </a:r>
            <a:r>
              <a:rPr lang="en-US" b="1" dirty="0" smtClean="0"/>
              <a:t>P3</a:t>
            </a:r>
            <a:r>
              <a:rPr lang="en-US" dirty="0" smtClean="0"/>
              <a:t> arrives, and the burst time of P3 is 4 units which is more than the completion time of P2 that is 1 unit, so P2 continues its execution.</a:t>
            </a:r>
          </a:p>
          <a:p>
            <a:r>
              <a:rPr lang="en-US" dirty="0" smtClean="0"/>
              <a:t>Now after the completion of</a:t>
            </a:r>
            <a:r>
              <a:rPr lang="en-US" b="1" dirty="0" smtClean="0"/>
              <a:t> P2</a:t>
            </a:r>
            <a:r>
              <a:rPr lang="en-US" dirty="0" smtClean="0"/>
              <a:t>, the burst time of</a:t>
            </a:r>
            <a:r>
              <a:rPr lang="en-US" b="1" dirty="0" smtClean="0"/>
              <a:t> P3</a:t>
            </a:r>
            <a:r>
              <a:rPr lang="en-US" dirty="0" smtClean="0"/>
              <a:t> is </a:t>
            </a:r>
            <a:r>
              <a:rPr lang="en-US" b="1" dirty="0" smtClean="0"/>
              <a:t>4 units</a:t>
            </a:r>
            <a:r>
              <a:rPr lang="en-US" dirty="0" smtClean="0"/>
              <a:t> that means it needs only 4 units for completion while P1 needs 6 units for completion.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this algorithm picks </a:t>
            </a:r>
            <a:r>
              <a:rPr lang="en-US" b="1" dirty="0" smtClean="0"/>
              <a:t>P3 </a:t>
            </a:r>
            <a:r>
              <a:rPr lang="en-US" dirty="0" smtClean="0"/>
              <a:t>above </a:t>
            </a:r>
            <a:r>
              <a:rPr lang="en-US" b="1" dirty="0" smtClean="0"/>
              <a:t>P1 due to the reason that the completion time of P3 is less than that of P1</a:t>
            </a:r>
            <a:endParaRPr lang="en-US" dirty="0" smtClean="0"/>
          </a:p>
          <a:p>
            <a:r>
              <a:rPr lang="en-US" dirty="0" smtClean="0"/>
              <a:t>P3 gets completed at time unit 8, there are no new processes arrived.</a:t>
            </a:r>
          </a:p>
          <a:p>
            <a:r>
              <a:rPr lang="en-US" dirty="0" smtClean="0"/>
              <a:t>So again, </a:t>
            </a:r>
            <a:r>
              <a:rPr lang="en-US" b="1" dirty="0" smtClean="0"/>
              <a:t>P1</a:t>
            </a:r>
            <a:r>
              <a:rPr lang="en-US" dirty="0" smtClean="0"/>
              <a:t> is sent for execution, and it gets completed at the 14th unit.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 Arrival Time and Burst time for three processes P1, P2, P3 are given in the above diagram. Let us calculate Turn around time, completion time, and waiting time.</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hart"/>
          <p:cNvPicPr>
            <a:picLocks noGrp="1" noChangeAspect="1" noChangeArrowheads="1"/>
          </p:cNvPicPr>
          <p:nvPr>
            <p:ph idx="1"/>
          </p:nvPr>
        </p:nvPicPr>
        <p:blipFill>
          <a:blip r:embed="rId2"/>
          <a:srcRect/>
          <a:stretch>
            <a:fillRect/>
          </a:stretch>
        </p:blipFill>
        <p:spPr bwMode="auto">
          <a:xfrm>
            <a:off x="1892300" y="2017713"/>
            <a:ext cx="6057900" cy="2962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806450" y="1589509"/>
          <a:ext cx="8229600" cy="3598837"/>
        </p:xfrm>
        <a:graphic>
          <a:graphicData uri="http://schemas.openxmlformats.org/drawingml/2006/table">
            <a:tbl>
              <a:tblPr firstRow="1" bandRow="1">
                <a:tableStyleId>{073A0DAA-6AF3-43AB-8588-CEC1D06C72B9}</a:tableStyleId>
              </a:tblPr>
              <a:tblGrid>
                <a:gridCol w="1371600"/>
                <a:gridCol w="1371600"/>
                <a:gridCol w="1371600"/>
                <a:gridCol w="1371600"/>
                <a:gridCol w="1371600"/>
                <a:gridCol w="1371600"/>
              </a:tblGrid>
              <a:tr h="1288994">
                <a:tc>
                  <a:txBody>
                    <a:bodyPr/>
                    <a:lstStyle/>
                    <a:p>
                      <a:pPr algn="l"/>
                      <a:r>
                        <a:rPr lang="en-US" dirty="0"/>
                        <a:t>Process</a:t>
                      </a:r>
                    </a:p>
                  </a:txBody>
                  <a:tcPr marL="95250" marR="95250" marT="95250" marB="95250" anchor="ctr"/>
                </a:tc>
                <a:tc>
                  <a:txBody>
                    <a:bodyPr/>
                    <a:lstStyle/>
                    <a:p>
                      <a:pPr algn="l"/>
                      <a:r>
                        <a:rPr lang="en-US" dirty="0"/>
                        <a:t>Arrival Time</a:t>
                      </a:r>
                    </a:p>
                  </a:txBody>
                  <a:tcPr marL="95250" marR="95250" marT="95250" marB="95250" anchor="ctr"/>
                </a:tc>
                <a:tc>
                  <a:txBody>
                    <a:bodyPr/>
                    <a:lstStyle/>
                    <a:p>
                      <a:pPr algn="l"/>
                      <a:r>
                        <a:rPr lang="en-US"/>
                        <a:t>Burst Time</a:t>
                      </a:r>
                    </a:p>
                  </a:txBody>
                  <a:tcPr marL="95250" marR="95250" marT="95250" marB="95250" anchor="ctr"/>
                </a:tc>
                <a:tc>
                  <a:txBody>
                    <a:bodyPr/>
                    <a:lstStyle/>
                    <a:p>
                      <a:pPr algn="l"/>
                      <a:r>
                        <a:rPr lang="en-US"/>
                        <a:t>Completion time</a:t>
                      </a:r>
                    </a:p>
                  </a:txBody>
                  <a:tcPr marL="95250" marR="95250" marT="95250" marB="95250" anchor="ctr"/>
                </a:tc>
                <a:tc>
                  <a:txBody>
                    <a:bodyPr/>
                    <a:lstStyle/>
                    <a:p>
                      <a:pPr algn="l"/>
                      <a:r>
                        <a:rPr lang="en-US" dirty="0" smtClean="0"/>
                        <a:t>Turn </a:t>
                      </a:r>
                      <a:r>
                        <a:rPr lang="en-US" dirty="0"/>
                        <a:t>Around Time = Completion Time – Arrival Time</a:t>
                      </a:r>
                    </a:p>
                  </a:txBody>
                  <a:tcPr marL="95250" marR="95250" marT="95250" marB="95250" anchor="ctr"/>
                </a:tc>
                <a:tc>
                  <a:txBody>
                    <a:bodyPr/>
                    <a:lstStyle/>
                    <a:p>
                      <a:pPr algn="l"/>
                      <a:r>
                        <a:rPr lang="en-US" dirty="0" smtClean="0"/>
                        <a:t>Waiting </a:t>
                      </a:r>
                      <a:r>
                        <a:rPr lang="en-US" dirty="0"/>
                        <a:t>Time = Turn Around Time – Burst Time</a:t>
                      </a:r>
                    </a:p>
                  </a:txBody>
                  <a:tcPr marL="95250" marR="95250" marT="95250" marB="95250" anchor="ctr"/>
                </a:tc>
              </a:tr>
              <a:tr h="558457">
                <a:tc>
                  <a:txBody>
                    <a:bodyPr/>
                    <a:lstStyle/>
                    <a:p>
                      <a:r>
                        <a:rPr lang="en-US"/>
                        <a:t>P1</a:t>
                      </a:r>
                    </a:p>
                  </a:txBody>
                  <a:tcPr marL="95250" marR="95250" marT="95250" marB="95250" anchor="ctr"/>
                </a:tc>
                <a:tc>
                  <a:txBody>
                    <a:bodyPr/>
                    <a:lstStyle/>
                    <a:p>
                      <a:r>
                        <a:rPr lang="en-US"/>
                        <a:t>0</a:t>
                      </a:r>
                    </a:p>
                  </a:txBody>
                  <a:tcPr marL="95250" marR="95250" marT="95250" marB="95250" anchor="ctr"/>
                </a:tc>
                <a:tc>
                  <a:txBody>
                    <a:bodyPr/>
                    <a:lstStyle/>
                    <a:p>
                      <a:r>
                        <a:rPr lang="en-US" dirty="0"/>
                        <a:t>7</a:t>
                      </a:r>
                    </a:p>
                  </a:txBody>
                  <a:tcPr marL="95250" marR="95250" marT="95250" marB="95250" anchor="ctr"/>
                </a:tc>
                <a:tc>
                  <a:txBody>
                    <a:bodyPr/>
                    <a:lstStyle/>
                    <a:p>
                      <a:r>
                        <a:rPr lang="en-US"/>
                        <a:t>14</a:t>
                      </a:r>
                    </a:p>
                  </a:txBody>
                  <a:tcPr marL="95250" marR="95250" marT="95250" marB="95250" anchor="ctr"/>
                </a:tc>
                <a:tc>
                  <a:txBody>
                    <a:bodyPr/>
                    <a:lstStyle/>
                    <a:p>
                      <a:r>
                        <a:rPr lang="en-US"/>
                        <a:t>14-0=14</a:t>
                      </a:r>
                    </a:p>
                  </a:txBody>
                  <a:tcPr marL="95250" marR="95250" marT="95250" marB="95250" anchor="ctr"/>
                </a:tc>
                <a:tc>
                  <a:txBody>
                    <a:bodyPr/>
                    <a:lstStyle/>
                    <a:p>
                      <a:r>
                        <a:rPr lang="en-US"/>
                        <a:t>14-7=7</a:t>
                      </a:r>
                    </a:p>
                  </a:txBody>
                  <a:tcPr marL="95250" marR="95250" marT="95250" marB="95250" anchor="ctr"/>
                </a:tc>
              </a:tr>
              <a:tr h="283858">
                <a:tc>
                  <a:txBody>
                    <a:bodyPr/>
                    <a:lstStyle/>
                    <a:p>
                      <a:r>
                        <a:rPr lang="en-US"/>
                        <a:t>P2</a:t>
                      </a:r>
                    </a:p>
                  </a:txBody>
                  <a:tcPr marL="95250" marR="95250" marT="95250" marB="95250" anchor="ctr"/>
                </a:tc>
                <a:tc>
                  <a:txBody>
                    <a:bodyPr/>
                    <a:lstStyle/>
                    <a:p>
                      <a:r>
                        <a:rPr lang="en-US"/>
                        <a:t>1</a:t>
                      </a:r>
                    </a:p>
                  </a:txBody>
                  <a:tcPr marL="95250" marR="95250" marT="95250" marB="95250" anchor="ctr"/>
                </a:tc>
                <a:tc>
                  <a:txBody>
                    <a:bodyPr/>
                    <a:lstStyle/>
                    <a:p>
                      <a:r>
                        <a:rPr lang="en-US" dirty="0"/>
                        <a:t>3</a:t>
                      </a:r>
                    </a:p>
                  </a:txBody>
                  <a:tcPr marL="95250" marR="95250" marT="95250" marB="95250" anchor="ctr"/>
                </a:tc>
                <a:tc>
                  <a:txBody>
                    <a:bodyPr/>
                    <a:lstStyle/>
                    <a:p>
                      <a:r>
                        <a:rPr lang="en-US" dirty="0"/>
                        <a:t>4</a:t>
                      </a:r>
                    </a:p>
                  </a:txBody>
                  <a:tcPr marL="95250" marR="95250" marT="95250" marB="95250" anchor="ctr"/>
                </a:tc>
                <a:tc>
                  <a:txBody>
                    <a:bodyPr/>
                    <a:lstStyle/>
                    <a:p>
                      <a:r>
                        <a:rPr lang="en-US"/>
                        <a:t>4-1=3</a:t>
                      </a:r>
                    </a:p>
                  </a:txBody>
                  <a:tcPr marL="95250" marR="95250" marT="95250" marB="95250" anchor="ctr"/>
                </a:tc>
                <a:tc>
                  <a:txBody>
                    <a:bodyPr/>
                    <a:lstStyle/>
                    <a:p>
                      <a:r>
                        <a:rPr lang="en-US"/>
                        <a:t>3-3=0</a:t>
                      </a:r>
                    </a:p>
                  </a:txBody>
                  <a:tcPr marL="95250" marR="95250" marT="95250" marB="95250" anchor="ctr"/>
                </a:tc>
              </a:tr>
              <a:tr h="283858">
                <a:tc>
                  <a:txBody>
                    <a:bodyPr/>
                    <a:lstStyle/>
                    <a:p>
                      <a:r>
                        <a:rPr lang="en-US"/>
                        <a:t>P3</a:t>
                      </a:r>
                    </a:p>
                  </a:txBody>
                  <a:tcPr marL="95250" marR="95250" marT="95250" marB="95250" anchor="ctr"/>
                </a:tc>
                <a:tc>
                  <a:txBody>
                    <a:bodyPr/>
                    <a:lstStyle/>
                    <a:p>
                      <a:r>
                        <a:rPr lang="en-US"/>
                        <a:t>3</a:t>
                      </a:r>
                    </a:p>
                  </a:txBody>
                  <a:tcPr marL="95250" marR="95250" marT="95250" marB="95250" anchor="ctr"/>
                </a:tc>
                <a:tc>
                  <a:txBody>
                    <a:bodyPr/>
                    <a:lstStyle/>
                    <a:p>
                      <a:r>
                        <a:rPr lang="en-US"/>
                        <a:t>4</a:t>
                      </a:r>
                    </a:p>
                  </a:txBody>
                  <a:tcPr marL="95250" marR="95250" marT="95250" marB="95250" anchor="ctr"/>
                </a:tc>
                <a:tc>
                  <a:txBody>
                    <a:bodyPr/>
                    <a:lstStyle/>
                    <a:p>
                      <a:r>
                        <a:rPr lang="en-US" dirty="0"/>
                        <a:t>8</a:t>
                      </a:r>
                    </a:p>
                  </a:txBody>
                  <a:tcPr marL="95250" marR="95250" marT="95250" marB="95250" anchor="ctr"/>
                </a:tc>
                <a:tc>
                  <a:txBody>
                    <a:bodyPr/>
                    <a:lstStyle/>
                    <a:p>
                      <a:r>
                        <a:rPr lang="en-US" dirty="0"/>
                        <a:t>8-3=5</a:t>
                      </a:r>
                    </a:p>
                  </a:txBody>
                  <a:tcPr marL="95250" marR="95250" marT="95250" marB="95250" anchor="ctr"/>
                </a:tc>
                <a:tc>
                  <a:txBody>
                    <a:bodyPr/>
                    <a:lstStyle/>
                    <a:p>
                      <a:r>
                        <a:rPr lang="en-US" dirty="0"/>
                        <a:t>5-4=1</a:t>
                      </a:r>
                    </a:p>
                  </a:txBody>
                  <a:tcPr marL="95250" marR="95250" marT="95250" marB="95250" anchor="ct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Average waiting time is calculated by adding the waiting time of all processes and then dividing them by no. of processes.</a:t>
            </a:r>
          </a:p>
          <a:p>
            <a:r>
              <a:rPr lang="en-US" b="1" dirty="0" smtClean="0"/>
              <a:t>average waiting time = waiting for time of all processes/ </a:t>
            </a:r>
            <a:r>
              <a:rPr lang="en-US" b="1" dirty="0" err="1" smtClean="0"/>
              <a:t>no.of</a:t>
            </a:r>
            <a:r>
              <a:rPr lang="en-US" b="1" dirty="0" smtClean="0"/>
              <a:t> processes</a:t>
            </a:r>
            <a:endParaRPr lang="en-US" dirty="0" smtClean="0"/>
          </a:p>
          <a:p>
            <a:r>
              <a:rPr lang="en-US" b="1" dirty="0" smtClean="0"/>
              <a:t>average waiting time</a:t>
            </a:r>
            <a:r>
              <a:rPr lang="en-US" dirty="0" smtClean="0"/>
              <a:t>=7+0+1=8/3 =</a:t>
            </a:r>
            <a:r>
              <a:rPr lang="en-US" b="1" dirty="0" smtClean="0"/>
              <a:t> 2.66ms</a:t>
            </a: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63613" y="277813"/>
            <a:ext cx="7723187" cy="576262"/>
          </a:xfrm>
        </p:spPr>
        <p:txBody>
          <a:bodyPr/>
          <a:lstStyle/>
          <a:p>
            <a:pPr eaLnBrk="1" hangingPunct="1"/>
            <a:r>
              <a:rPr lang="en-US" smtClean="0"/>
              <a:t>Priority Scheduling</a:t>
            </a:r>
          </a:p>
        </p:txBody>
      </p:sp>
      <p:sp>
        <p:nvSpPr>
          <p:cNvPr id="22531" name="Rectangle 3"/>
          <p:cNvSpPr>
            <a:spLocks noGrp="1" noChangeArrowheads="1"/>
          </p:cNvSpPr>
          <p:nvPr>
            <p:ph type="body" idx="1"/>
          </p:nvPr>
        </p:nvSpPr>
        <p:spPr>
          <a:xfrm>
            <a:off x="806450" y="1233488"/>
            <a:ext cx="7713663" cy="4530725"/>
          </a:xfrm>
        </p:spPr>
        <p:txBody>
          <a:bodyPr/>
          <a:lstStyle/>
          <a:p>
            <a:r>
              <a:rPr lang="en-US" sz="2400" smtClean="0"/>
              <a:t>A priority number (integer) is associated with each process</a:t>
            </a:r>
          </a:p>
          <a:p>
            <a:r>
              <a:rPr lang="en-US" sz="2400" smtClean="0"/>
              <a:t>The CPU is allocated to the process with the highest priority (smallest integer </a:t>
            </a:r>
            <a:r>
              <a:rPr lang="en-US" sz="2400" smtClean="0">
                <a:sym typeface="Symbol" pitchFamily="18" charset="2"/>
              </a:rPr>
              <a:t> highest priority)</a:t>
            </a:r>
          </a:p>
          <a:p>
            <a:pPr lvl="1"/>
            <a:r>
              <a:rPr lang="en-US" sz="2400" smtClean="0"/>
              <a:t>Preemptive</a:t>
            </a:r>
          </a:p>
          <a:p>
            <a:pPr lvl="1"/>
            <a:r>
              <a:rPr lang="en-US" sz="2400" smtClean="0"/>
              <a:t>Non-preemptive</a:t>
            </a:r>
          </a:p>
          <a:p>
            <a:r>
              <a:rPr lang="en-US" sz="2400" smtClean="0"/>
              <a:t>Note that SJF is a priority scheduling where priority is the predicted next CPU burst time</a:t>
            </a:r>
          </a:p>
          <a:p>
            <a:r>
              <a:rPr lang="en-US" sz="2400" smtClean="0"/>
              <a:t>Problem </a:t>
            </a:r>
            <a:r>
              <a:rPr lang="en-US" sz="2400" smtClean="0">
                <a:sym typeface="Symbol" pitchFamily="18" charset="2"/>
              </a:rPr>
              <a:t> </a:t>
            </a:r>
            <a:r>
              <a:rPr lang="en-US" sz="2400" b="1" smtClean="0">
                <a:sym typeface="Symbol" pitchFamily="18" charset="2"/>
              </a:rPr>
              <a:t>Starvation </a:t>
            </a:r>
            <a:r>
              <a:rPr lang="en-US" sz="2400" smtClean="0">
                <a:sym typeface="Symbol" pitchFamily="18" charset="2"/>
              </a:rPr>
              <a:t>– low priority processes may never execute</a:t>
            </a:r>
          </a:p>
          <a:p>
            <a:r>
              <a:rPr lang="en-US" sz="2400" smtClean="0">
                <a:sym typeface="Symbol" pitchFamily="18" charset="2"/>
              </a:rPr>
              <a:t>Solution  </a:t>
            </a:r>
            <a:r>
              <a:rPr lang="en-US" sz="2400" b="1" smtClean="0">
                <a:sym typeface="Symbol" pitchFamily="18" charset="2"/>
              </a:rPr>
              <a:t>Aging </a:t>
            </a:r>
            <a:r>
              <a:rPr lang="en-US" sz="2400" smtClean="0">
                <a:sym typeface="Symbol" pitchFamily="18" charset="2"/>
              </a:rPr>
              <a:t>– as time progresses increase the priority of the process</a:t>
            </a:r>
          </a:p>
          <a:p>
            <a:pPr>
              <a:buFont typeface="Monotype Sorts" charset="2"/>
              <a:buNone/>
            </a:pPr>
            <a:endParaRPr lang="en-US" sz="2400" smtClean="0">
              <a:sym typeface="Symbol" pitchFamily="18" charset="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Round Robin (RR)</a:t>
            </a:r>
          </a:p>
        </p:txBody>
      </p:sp>
      <p:sp>
        <p:nvSpPr>
          <p:cNvPr id="23555" name="Rectangle 3"/>
          <p:cNvSpPr>
            <a:spLocks noGrp="1" noChangeArrowheads="1"/>
          </p:cNvSpPr>
          <p:nvPr>
            <p:ph type="body" idx="1"/>
          </p:nvPr>
        </p:nvSpPr>
        <p:spPr>
          <a:xfrm>
            <a:off x="812800" y="1397000"/>
            <a:ext cx="7702550" cy="4483100"/>
          </a:xfrm>
        </p:spPr>
        <p:txBody>
          <a:bodyPr/>
          <a:lstStyle/>
          <a:p>
            <a:r>
              <a:rPr lang="en-US" sz="2400" smtClean="0"/>
              <a:t>Each process gets a small unit of CPU time (</a:t>
            </a:r>
            <a:r>
              <a:rPr lang="en-US" sz="2400" i="1" smtClean="0"/>
              <a:t>time quantum</a:t>
            </a:r>
            <a:r>
              <a:rPr lang="en-US" sz="2400" smtClean="0"/>
              <a:t>), usually 10-100 milliseconds.  After this time has elapsed, the process is preempted and added to the end of the ready queue.</a:t>
            </a:r>
          </a:p>
          <a:p>
            <a:r>
              <a:rPr lang="en-US" sz="2400" smtClean="0"/>
              <a:t>We can predict wait time: If there are </a:t>
            </a:r>
            <a:r>
              <a:rPr lang="en-US" sz="2400" i="1" smtClean="0"/>
              <a:t>n</a:t>
            </a:r>
            <a:r>
              <a:rPr lang="en-US" sz="2400" smtClean="0"/>
              <a:t> processes in the ready queue and the time quantum is </a:t>
            </a:r>
            <a:r>
              <a:rPr lang="en-US" sz="2400" i="1" smtClean="0"/>
              <a:t>q</a:t>
            </a:r>
            <a:r>
              <a:rPr lang="en-US" sz="2400" smtClean="0"/>
              <a:t>, then each process gets 1/</a:t>
            </a:r>
            <a:r>
              <a:rPr lang="en-US" sz="2400" i="1" smtClean="0"/>
              <a:t>n</a:t>
            </a:r>
            <a:r>
              <a:rPr lang="en-US" sz="2400" smtClean="0"/>
              <a:t> of the CPU time in chunks of at most </a:t>
            </a:r>
            <a:r>
              <a:rPr lang="en-US" sz="2400" i="1" smtClean="0"/>
              <a:t>q</a:t>
            </a:r>
            <a:r>
              <a:rPr lang="en-US" sz="2400" smtClean="0"/>
              <a:t> time units at once.  No process waits more than (</a:t>
            </a:r>
            <a:r>
              <a:rPr lang="en-US" sz="2400" i="1" smtClean="0"/>
              <a:t>n</a:t>
            </a:r>
            <a:r>
              <a:rPr lang="en-US" sz="2400" smtClean="0"/>
              <a:t>-1)</a:t>
            </a:r>
            <a:r>
              <a:rPr lang="en-US" sz="2400" i="1" smtClean="0"/>
              <a:t>q </a:t>
            </a:r>
            <a:r>
              <a:rPr lang="en-US" sz="2400" smtClean="0"/>
              <a:t>time units.</a:t>
            </a:r>
          </a:p>
          <a:p>
            <a:r>
              <a:rPr lang="en-US" sz="2400" smtClean="0"/>
              <a:t>Performance</a:t>
            </a:r>
          </a:p>
          <a:p>
            <a:pPr lvl="1"/>
            <a:r>
              <a:rPr lang="en-US" sz="2400" i="1" smtClean="0"/>
              <a:t>q</a:t>
            </a:r>
            <a:r>
              <a:rPr lang="en-US" sz="2400" smtClean="0"/>
              <a:t> large </a:t>
            </a:r>
            <a:r>
              <a:rPr lang="en-US" sz="2400" smtClean="0">
                <a:sym typeface="Symbol" pitchFamily="18" charset="2"/>
              </a:rPr>
              <a:t> FIFO</a:t>
            </a:r>
          </a:p>
          <a:p>
            <a:pPr lvl="1"/>
            <a:r>
              <a:rPr lang="en-US" sz="2400" i="1" smtClean="0">
                <a:sym typeface="Symbol" pitchFamily="18" charset="2"/>
              </a:rPr>
              <a:t>q </a:t>
            </a:r>
            <a:r>
              <a:rPr lang="en-US" sz="2400" smtClean="0">
                <a:sym typeface="Symbol" pitchFamily="18" charset="2"/>
              </a:rPr>
              <a:t>small  may hit the context switch wall: </a:t>
            </a:r>
            <a:r>
              <a:rPr lang="en-US" sz="2400" i="1" smtClean="0">
                <a:sym typeface="Symbol" pitchFamily="18" charset="2"/>
              </a:rPr>
              <a:t>q </a:t>
            </a:r>
            <a:r>
              <a:rPr lang="en-US" sz="2400" smtClean="0">
                <a:sym typeface="Symbol" pitchFamily="18" charset="2"/>
              </a:rPr>
              <a:t>must be large with respect to context switch, otherwise overhead is too high</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4400" y="19050"/>
            <a:ext cx="8054975" cy="844550"/>
          </a:xfrm>
        </p:spPr>
        <p:txBody>
          <a:bodyPr/>
          <a:lstStyle/>
          <a:p>
            <a:pPr eaLnBrk="1" hangingPunct="1"/>
            <a:r>
              <a:rPr lang="en-US" smtClean="0"/>
              <a:t>Example of RR with Time Quantum = 4</a:t>
            </a:r>
          </a:p>
        </p:txBody>
      </p:sp>
      <p:sp>
        <p:nvSpPr>
          <p:cNvPr id="24579" name="Rectangle 3"/>
          <p:cNvSpPr>
            <a:spLocks noGrp="1" noChangeArrowheads="1"/>
          </p:cNvSpPr>
          <p:nvPr>
            <p:ph type="body" idx="1"/>
          </p:nvPr>
        </p:nvSpPr>
        <p:spPr>
          <a:xfrm>
            <a:off x="827088" y="1511300"/>
            <a:ext cx="7351712" cy="4483100"/>
          </a:xfrm>
        </p:spPr>
        <p:txBody>
          <a:bodyPr/>
          <a:lstStyle/>
          <a:p>
            <a:pPr>
              <a:lnSpc>
                <a:spcPct val="90000"/>
              </a:lnSpc>
              <a:buFont typeface="Monotype Sorts" charset="2"/>
              <a:buNone/>
              <a:tabLst>
                <a:tab pos="2222500" algn="ctr"/>
                <a:tab pos="3997325" algn="ctr"/>
              </a:tabLst>
            </a:pPr>
            <a:r>
              <a:rPr lang="en-US" sz="2400" smtClean="0"/>
              <a:t>		</a:t>
            </a:r>
            <a:r>
              <a:rPr lang="en-US" sz="2400" u="sng" smtClean="0"/>
              <a:t>Process</a:t>
            </a:r>
            <a:r>
              <a:rPr lang="en-US" sz="2400" smtClean="0"/>
              <a:t>	</a:t>
            </a:r>
            <a:r>
              <a:rPr lang="en-US" sz="2400" u="sng" smtClean="0"/>
              <a:t>Burst Time</a:t>
            </a:r>
          </a:p>
          <a:p>
            <a:pPr>
              <a:lnSpc>
                <a:spcPct val="90000"/>
              </a:lnSpc>
              <a:buFont typeface="Monotype Sorts" charset="2"/>
              <a:buNone/>
              <a:tabLst>
                <a:tab pos="2222500" algn="ctr"/>
                <a:tab pos="3997325" algn="ctr"/>
              </a:tabLst>
            </a:pPr>
            <a:r>
              <a:rPr lang="en-US" sz="2400" i="1" smtClean="0"/>
              <a:t>		P</a:t>
            </a:r>
            <a:r>
              <a:rPr lang="en-US" sz="2400" i="1" baseline="-25000" smtClean="0"/>
              <a:t>1	</a:t>
            </a:r>
            <a:r>
              <a:rPr lang="en-US" sz="2400" smtClean="0"/>
              <a:t>24</a:t>
            </a:r>
          </a:p>
          <a:p>
            <a:pPr>
              <a:lnSpc>
                <a:spcPct val="90000"/>
              </a:lnSpc>
              <a:buFont typeface="Monotype Sorts" charset="2"/>
              <a:buNone/>
              <a:tabLst>
                <a:tab pos="2222500" algn="ctr"/>
                <a:tab pos="3997325" algn="ctr"/>
              </a:tabLst>
            </a:pPr>
            <a:r>
              <a:rPr lang="en-US" sz="2400" smtClean="0"/>
              <a:t>		 </a:t>
            </a:r>
            <a:r>
              <a:rPr lang="en-US" sz="2400" i="1" smtClean="0"/>
              <a:t>P</a:t>
            </a:r>
            <a:r>
              <a:rPr lang="en-US" sz="2400" i="1" baseline="-25000" smtClean="0"/>
              <a:t>2	  </a:t>
            </a:r>
            <a:r>
              <a:rPr lang="en-US" sz="2400" smtClean="0"/>
              <a:t>3</a:t>
            </a:r>
          </a:p>
          <a:p>
            <a:pPr>
              <a:lnSpc>
                <a:spcPct val="90000"/>
              </a:lnSpc>
              <a:buFont typeface="Monotype Sorts" charset="2"/>
              <a:buNone/>
              <a:tabLst>
                <a:tab pos="2222500" algn="ctr"/>
                <a:tab pos="3997325" algn="ctr"/>
              </a:tabLst>
            </a:pPr>
            <a:r>
              <a:rPr lang="en-US" sz="2400" smtClean="0"/>
              <a:t>		 </a:t>
            </a:r>
            <a:r>
              <a:rPr lang="en-US" sz="2400" i="1" smtClean="0"/>
              <a:t>P</a:t>
            </a:r>
            <a:r>
              <a:rPr lang="en-US" sz="2400" i="1" baseline="-25000" smtClean="0"/>
              <a:t>3	</a:t>
            </a:r>
            <a:r>
              <a:rPr lang="en-US" sz="2400" smtClean="0"/>
              <a:t>3</a:t>
            </a:r>
          </a:p>
          <a:p>
            <a:pPr>
              <a:lnSpc>
                <a:spcPct val="90000"/>
              </a:lnSpc>
              <a:buFont typeface="Monotype Sorts" charset="2"/>
              <a:buNone/>
              <a:tabLst>
                <a:tab pos="2222500" algn="ctr"/>
                <a:tab pos="3997325" algn="ctr"/>
              </a:tabLst>
            </a:pPr>
            <a:r>
              <a:rPr lang="en-US" sz="2400" smtClean="0"/>
              <a:t>		</a:t>
            </a:r>
          </a:p>
          <a:p>
            <a:pPr>
              <a:lnSpc>
                <a:spcPct val="90000"/>
              </a:lnSpc>
              <a:tabLst>
                <a:tab pos="2222500" algn="ctr"/>
                <a:tab pos="3997325" algn="ctr"/>
              </a:tabLst>
            </a:pPr>
            <a:r>
              <a:rPr lang="en-US" sz="2400" smtClean="0"/>
              <a:t>The Gantt chart is: </a:t>
            </a:r>
            <a:br>
              <a:rPr lang="en-US" sz="2400" smtClean="0"/>
            </a:br>
            <a:r>
              <a:rPr lang="en-US" sz="2400" smtClean="0"/>
              <a:t/>
            </a:r>
            <a:br>
              <a:rPr lang="en-US" sz="2400" smtClean="0"/>
            </a:br>
            <a:r>
              <a:rPr lang="en-US" sz="2400" smtClean="0"/>
              <a:t/>
            </a:r>
            <a:br>
              <a:rPr lang="en-US" sz="2400" smtClean="0"/>
            </a:br>
            <a:r>
              <a:rPr lang="en-US" sz="2400" smtClean="0"/>
              <a:t/>
            </a:r>
            <a:br>
              <a:rPr lang="en-US" sz="2400" smtClean="0"/>
            </a:br>
            <a:endParaRPr lang="en-US" sz="2400" smtClean="0"/>
          </a:p>
          <a:p>
            <a:pPr>
              <a:lnSpc>
                <a:spcPct val="90000"/>
              </a:lnSpc>
              <a:tabLst>
                <a:tab pos="2222500" algn="ctr"/>
                <a:tab pos="3997325" algn="ctr"/>
              </a:tabLst>
            </a:pPr>
            <a:r>
              <a:rPr lang="en-US" sz="2400" smtClean="0"/>
              <a:t>Typically, higher average turnaround than SJF, but better </a:t>
            </a:r>
            <a:r>
              <a:rPr lang="en-US" sz="2400" i="1" smtClean="0"/>
              <a:t>response</a:t>
            </a:r>
            <a:endParaRPr lang="en-US" sz="2400" smtClean="0"/>
          </a:p>
        </p:txBody>
      </p:sp>
      <p:grpSp>
        <p:nvGrpSpPr>
          <p:cNvPr id="24580" name="Group 27"/>
          <p:cNvGrpSpPr>
            <a:grpSpLocks/>
          </p:cNvGrpSpPr>
          <p:nvPr/>
        </p:nvGrpSpPr>
        <p:grpSpPr bwMode="auto">
          <a:xfrm>
            <a:off x="1609725" y="4364038"/>
            <a:ext cx="4810125" cy="989012"/>
            <a:chOff x="1056" y="2640"/>
            <a:chExt cx="3030" cy="623"/>
          </a:xfrm>
        </p:grpSpPr>
        <p:grpSp>
          <p:nvGrpSpPr>
            <p:cNvPr id="24581" name="Group 14"/>
            <p:cNvGrpSpPr>
              <a:grpSpLocks/>
            </p:cNvGrpSpPr>
            <p:nvPr/>
          </p:nvGrpSpPr>
          <p:grpSpPr bwMode="auto">
            <a:xfrm>
              <a:off x="1152" y="2640"/>
              <a:ext cx="2842" cy="384"/>
              <a:chOff x="1152" y="2736"/>
              <a:chExt cx="2304" cy="288"/>
            </a:xfrm>
          </p:grpSpPr>
          <p:sp>
            <p:nvSpPr>
              <p:cNvPr id="24591"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endParaRPr lang="en-US">
                  <a:latin typeface="Helvetica" charset="0"/>
                </a:endParaRPr>
              </a:p>
            </p:txBody>
          </p:sp>
          <p:sp>
            <p:nvSpPr>
              <p:cNvPr id="24592"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2</a:t>
                </a:r>
              </a:p>
            </p:txBody>
          </p:sp>
          <p:sp>
            <p:nvSpPr>
              <p:cNvPr id="24593"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3</a:t>
                </a:r>
              </a:p>
            </p:txBody>
          </p:sp>
          <p:sp>
            <p:nvSpPr>
              <p:cNvPr id="24594"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24595"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24596"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24597"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24598"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grpSp>
        <p:sp>
          <p:nvSpPr>
            <p:cNvPr id="24582" name="Text Box 15"/>
            <p:cNvSpPr txBox="1">
              <a:spLocks noChangeArrowheads="1"/>
            </p:cNvSpPr>
            <p:nvPr/>
          </p:nvSpPr>
          <p:spPr bwMode="auto">
            <a:xfrm>
              <a:off x="1056" y="3024"/>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24583" name="Text Box 16"/>
            <p:cNvSpPr txBox="1">
              <a:spLocks noChangeArrowheads="1"/>
            </p:cNvSpPr>
            <p:nvPr/>
          </p:nvSpPr>
          <p:spPr bwMode="auto">
            <a:xfrm>
              <a:off x="1386" y="3030"/>
              <a:ext cx="197" cy="233"/>
            </a:xfrm>
            <a:prstGeom prst="rect">
              <a:avLst/>
            </a:prstGeom>
            <a:noFill/>
            <a:ln w="9525">
              <a:noFill/>
              <a:miter lim="800000"/>
              <a:headEnd/>
              <a:tailEnd/>
            </a:ln>
          </p:spPr>
          <p:txBody>
            <a:bodyPr anchor="ctr">
              <a:spAutoFit/>
            </a:bodyPr>
            <a:lstStyle/>
            <a:p>
              <a:pPr algn="ctr">
                <a:spcBef>
                  <a:spcPct val="50000"/>
                </a:spcBef>
              </a:pPr>
              <a:r>
                <a:rPr lang="en-US">
                  <a:latin typeface="Helvetica" charset="0"/>
                </a:rPr>
                <a:t>4</a:t>
              </a:r>
            </a:p>
          </p:txBody>
        </p:sp>
        <p:sp>
          <p:nvSpPr>
            <p:cNvPr id="24584" name="Text Box 17"/>
            <p:cNvSpPr txBox="1">
              <a:spLocks noChangeArrowheads="1"/>
            </p:cNvSpPr>
            <p:nvPr/>
          </p:nvSpPr>
          <p:spPr bwMode="auto">
            <a:xfrm>
              <a:off x="1770" y="3030"/>
              <a:ext cx="197"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7</a:t>
              </a:r>
            </a:p>
          </p:txBody>
        </p:sp>
        <p:sp>
          <p:nvSpPr>
            <p:cNvPr id="24585" name="Text Box 18"/>
            <p:cNvSpPr txBox="1">
              <a:spLocks noChangeArrowheads="1"/>
            </p:cNvSpPr>
            <p:nvPr/>
          </p:nvSpPr>
          <p:spPr bwMode="auto">
            <a:xfrm>
              <a:off x="2068" y="3024"/>
              <a:ext cx="278"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10</a:t>
              </a:r>
            </a:p>
          </p:txBody>
        </p:sp>
        <p:sp>
          <p:nvSpPr>
            <p:cNvPr id="24586" name="Text Box 19"/>
            <p:cNvSpPr txBox="1">
              <a:spLocks noChangeArrowheads="1"/>
            </p:cNvSpPr>
            <p:nvPr/>
          </p:nvSpPr>
          <p:spPr bwMode="auto">
            <a:xfrm>
              <a:off x="2456" y="3024"/>
              <a:ext cx="278"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14</a:t>
              </a:r>
            </a:p>
          </p:txBody>
        </p:sp>
        <p:sp>
          <p:nvSpPr>
            <p:cNvPr id="24587" name="Text Box 20"/>
            <p:cNvSpPr txBox="1">
              <a:spLocks noChangeArrowheads="1"/>
            </p:cNvSpPr>
            <p:nvPr/>
          </p:nvSpPr>
          <p:spPr bwMode="auto">
            <a:xfrm>
              <a:off x="2792" y="3024"/>
              <a:ext cx="278"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18</a:t>
              </a:r>
            </a:p>
          </p:txBody>
        </p:sp>
        <p:sp>
          <p:nvSpPr>
            <p:cNvPr id="24588" name="Text Box 21"/>
            <p:cNvSpPr txBox="1">
              <a:spLocks noChangeArrowheads="1"/>
            </p:cNvSpPr>
            <p:nvPr/>
          </p:nvSpPr>
          <p:spPr bwMode="auto">
            <a:xfrm>
              <a:off x="3088" y="3024"/>
              <a:ext cx="278"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22</a:t>
              </a:r>
            </a:p>
          </p:txBody>
        </p:sp>
        <p:sp>
          <p:nvSpPr>
            <p:cNvPr id="24589" name="Text Box 22"/>
            <p:cNvSpPr txBox="1">
              <a:spLocks noChangeArrowheads="1"/>
            </p:cNvSpPr>
            <p:nvPr/>
          </p:nvSpPr>
          <p:spPr bwMode="auto">
            <a:xfrm>
              <a:off x="3472" y="3024"/>
              <a:ext cx="278"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26</a:t>
              </a:r>
            </a:p>
          </p:txBody>
        </p:sp>
        <p:sp>
          <p:nvSpPr>
            <p:cNvPr id="24590" name="Text Box 24"/>
            <p:cNvSpPr txBox="1">
              <a:spLocks noChangeArrowheads="1"/>
            </p:cNvSpPr>
            <p:nvPr/>
          </p:nvSpPr>
          <p:spPr bwMode="auto">
            <a:xfrm>
              <a:off x="3808" y="3024"/>
              <a:ext cx="278" cy="23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Basic Concepts</a:t>
            </a:r>
          </a:p>
        </p:txBody>
      </p:sp>
      <p:sp>
        <p:nvSpPr>
          <p:cNvPr id="7171" name="Rectangle 3"/>
          <p:cNvSpPr>
            <a:spLocks noGrp="1" noChangeArrowheads="1"/>
          </p:cNvSpPr>
          <p:nvPr>
            <p:ph type="body" idx="1"/>
          </p:nvPr>
        </p:nvSpPr>
        <p:spPr>
          <a:xfrm>
            <a:off x="841375" y="1274763"/>
            <a:ext cx="7351713" cy="3429000"/>
          </a:xfrm>
        </p:spPr>
        <p:txBody>
          <a:bodyPr/>
          <a:lstStyle/>
          <a:p>
            <a:r>
              <a:rPr lang="en-US" sz="3600" smtClean="0"/>
              <a:t>Maximum CPU utilization obtained with multiprogramming</a:t>
            </a:r>
          </a:p>
          <a:p>
            <a:r>
              <a:rPr lang="en-US" sz="3600" smtClean="0"/>
              <a:t>CPU–I/O Burst Cycle – Process execution consists of a </a:t>
            </a:r>
            <a:r>
              <a:rPr lang="en-US" sz="3600" i="1" smtClean="0"/>
              <a:t>cycle</a:t>
            </a:r>
            <a:r>
              <a:rPr lang="en-US" sz="3600" smtClean="0"/>
              <a:t> of CPU execution and I/O wait</a:t>
            </a:r>
          </a:p>
          <a:p>
            <a:r>
              <a:rPr lang="en-US" sz="3600" b="1" smtClean="0"/>
              <a:t>CPU burst </a:t>
            </a:r>
            <a:r>
              <a:rPr lang="en-US" sz="3600" smtClean="0"/>
              <a:t>distribution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25525" y="385763"/>
            <a:ext cx="7829550" cy="525462"/>
          </a:xfrm>
        </p:spPr>
        <p:txBody>
          <a:bodyPr/>
          <a:lstStyle/>
          <a:p>
            <a:pPr eaLnBrk="1" hangingPunct="1"/>
            <a:r>
              <a:rPr lang="en-US" sz="3100" smtClean="0"/>
              <a:t>Time Quantum and Context Switch Time</a:t>
            </a:r>
          </a:p>
        </p:txBody>
      </p:sp>
      <p:pic>
        <p:nvPicPr>
          <p:cNvPr id="25603" name="Picture 7"/>
          <p:cNvPicPr>
            <a:picLocks noChangeAspect="1" noChangeArrowheads="1"/>
          </p:cNvPicPr>
          <p:nvPr/>
        </p:nvPicPr>
        <p:blipFill>
          <a:blip r:embed="rId3"/>
          <a:srcRect/>
          <a:stretch>
            <a:fillRect/>
          </a:stretch>
        </p:blipFill>
        <p:spPr bwMode="auto">
          <a:xfrm>
            <a:off x="1252538" y="1857375"/>
            <a:ext cx="70659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12763" y="477838"/>
            <a:ext cx="8535987" cy="457200"/>
          </a:xfrm>
        </p:spPr>
        <p:txBody>
          <a:bodyPr/>
          <a:lstStyle/>
          <a:p>
            <a:pPr eaLnBrk="1" hangingPunct="1"/>
            <a:r>
              <a:rPr lang="en-US" sz="2600" smtClean="0"/>
              <a:t>Turnaround Time Varies With </a:t>
            </a:r>
            <a:br>
              <a:rPr lang="en-US" sz="2600" smtClean="0"/>
            </a:br>
            <a:r>
              <a:rPr lang="en-US" sz="2600" smtClean="0"/>
              <a:t>The Time Quantum</a:t>
            </a:r>
          </a:p>
        </p:txBody>
      </p:sp>
      <p:pic>
        <p:nvPicPr>
          <p:cNvPr id="26627" name="Picture 7"/>
          <p:cNvPicPr>
            <a:picLocks noChangeAspect="1" noChangeArrowheads="1"/>
          </p:cNvPicPr>
          <p:nvPr/>
        </p:nvPicPr>
        <p:blipFill>
          <a:blip r:embed="rId3"/>
          <a:srcRect/>
          <a:stretch>
            <a:fillRect/>
          </a:stretch>
        </p:blipFill>
        <p:spPr bwMode="auto">
          <a:xfrm>
            <a:off x="2084388" y="1379538"/>
            <a:ext cx="5005387" cy="4122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p:txBody>
          <a:bodyPr/>
          <a:lstStyle/>
          <a:p>
            <a:pPr eaLnBrk="1" hangingPunct="1"/>
            <a:r>
              <a:rPr lang="en-US" smtClean="0"/>
              <a:t>End of Chapter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66800" y="277813"/>
            <a:ext cx="7620000" cy="576262"/>
          </a:xfrm>
        </p:spPr>
        <p:txBody>
          <a:bodyPr/>
          <a:lstStyle/>
          <a:p>
            <a:pPr eaLnBrk="1" hangingPunct="1"/>
            <a:r>
              <a:rPr lang="en-US" smtClean="0"/>
              <a:t>Histogram of CPU-burst Times</a:t>
            </a:r>
          </a:p>
        </p:txBody>
      </p:sp>
      <p:pic>
        <p:nvPicPr>
          <p:cNvPr id="8195" name="Picture 9"/>
          <p:cNvPicPr>
            <a:picLocks noChangeAspect="1" noChangeArrowheads="1"/>
          </p:cNvPicPr>
          <p:nvPr/>
        </p:nvPicPr>
        <p:blipFill>
          <a:blip r:embed="rId3"/>
          <a:srcRect/>
          <a:stretch>
            <a:fillRect/>
          </a:stretch>
        </p:blipFill>
        <p:spPr bwMode="auto">
          <a:xfrm>
            <a:off x="1614488" y="1525588"/>
            <a:ext cx="5721350" cy="3805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90575" y="471488"/>
            <a:ext cx="7924800" cy="457200"/>
          </a:xfrm>
        </p:spPr>
        <p:txBody>
          <a:bodyPr/>
          <a:lstStyle/>
          <a:p>
            <a:pPr eaLnBrk="1" hangingPunct="1"/>
            <a:r>
              <a:rPr lang="en-US" sz="2800" smtClean="0"/>
              <a:t>Alternating Sequence of CPU and </a:t>
            </a:r>
            <a:br>
              <a:rPr lang="en-US" sz="2800" smtClean="0"/>
            </a:br>
            <a:r>
              <a:rPr lang="en-US" sz="2800" smtClean="0"/>
              <a:t>I/O Bursts</a:t>
            </a:r>
          </a:p>
        </p:txBody>
      </p:sp>
      <p:pic>
        <p:nvPicPr>
          <p:cNvPr id="9219" name="Picture 8"/>
          <p:cNvPicPr>
            <a:picLocks noChangeAspect="1" noChangeArrowheads="1"/>
          </p:cNvPicPr>
          <p:nvPr/>
        </p:nvPicPr>
        <p:blipFill>
          <a:blip r:embed="rId3"/>
          <a:srcRect/>
          <a:stretch>
            <a:fillRect/>
          </a:stretch>
        </p:blipFill>
        <p:spPr bwMode="auto">
          <a:xfrm>
            <a:off x="2906713" y="1236663"/>
            <a:ext cx="2744787" cy="5037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277813"/>
            <a:ext cx="7848600" cy="576262"/>
          </a:xfrm>
        </p:spPr>
        <p:txBody>
          <a:bodyPr/>
          <a:lstStyle/>
          <a:p>
            <a:pPr eaLnBrk="1" hangingPunct="1"/>
            <a:r>
              <a:rPr lang="en-US" smtClean="0"/>
              <a:t>CPU Scheduler</a:t>
            </a:r>
          </a:p>
        </p:txBody>
      </p:sp>
      <p:sp>
        <p:nvSpPr>
          <p:cNvPr id="10243" name="Rectangle 3"/>
          <p:cNvSpPr>
            <a:spLocks noGrp="1" noChangeArrowheads="1"/>
          </p:cNvSpPr>
          <p:nvPr>
            <p:ph type="body" idx="1"/>
          </p:nvPr>
        </p:nvSpPr>
        <p:spPr>
          <a:xfrm>
            <a:off x="806450" y="1233488"/>
            <a:ext cx="7675563" cy="4530725"/>
          </a:xfrm>
        </p:spPr>
        <p:txBody>
          <a:bodyPr/>
          <a:lstStyle/>
          <a:p>
            <a:r>
              <a:rPr lang="en-US" sz="2400" smtClean="0"/>
              <a:t>Whenever the CPU becomes idle, the OS must select one of the processes in the ready queue to be executed. The selection process is carried out by the CPU scheduler(Short term scheduler)</a:t>
            </a:r>
          </a:p>
          <a:p>
            <a:r>
              <a:rPr lang="en-US" sz="2400" smtClean="0"/>
              <a:t>CPU scheduling decisions may take place under the following four  circumstances when a process:</a:t>
            </a:r>
          </a:p>
          <a:p>
            <a:pPr marL="800100" lvl="1" indent="-342900">
              <a:buFont typeface="Monotype Sorts" charset="2"/>
              <a:buNone/>
            </a:pPr>
            <a:r>
              <a:rPr lang="en-US" sz="2400" smtClean="0">
                <a:solidFill>
                  <a:srgbClr val="CC6600"/>
                </a:solidFill>
              </a:rPr>
              <a:t>1.	</a:t>
            </a:r>
            <a:r>
              <a:rPr lang="en-US" sz="2400" smtClean="0"/>
              <a:t>Switches from running to waiting state</a:t>
            </a:r>
          </a:p>
          <a:p>
            <a:pPr marL="800100" lvl="1" indent="-342900">
              <a:buFont typeface="Monotype Sorts" charset="2"/>
              <a:buNone/>
            </a:pPr>
            <a:r>
              <a:rPr lang="en-US" sz="2400" smtClean="0">
                <a:solidFill>
                  <a:srgbClr val="CC6600"/>
                </a:solidFill>
              </a:rPr>
              <a:t>2.</a:t>
            </a:r>
            <a:r>
              <a:rPr lang="en-US" sz="2400" smtClean="0"/>
              <a:t>	Switches from running to ready state</a:t>
            </a:r>
          </a:p>
          <a:p>
            <a:pPr marL="800100" lvl="1" indent="-342900">
              <a:buFont typeface="Monotype Sorts" charset="2"/>
              <a:buNone/>
            </a:pPr>
            <a:r>
              <a:rPr lang="en-US" sz="2400" smtClean="0">
                <a:solidFill>
                  <a:srgbClr val="CC6600"/>
                </a:solidFill>
              </a:rPr>
              <a:t>3.</a:t>
            </a:r>
            <a:r>
              <a:rPr lang="en-US" sz="2400" smtClean="0"/>
              <a:t>	Switches from waiting to ready</a:t>
            </a:r>
          </a:p>
          <a:p>
            <a:pPr marL="800100" lvl="1" indent="-342900">
              <a:buFont typeface="Monotype Sorts" charset="2"/>
              <a:buAutoNum type="arabicPeriod" startAt="4"/>
            </a:pPr>
            <a:r>
              <a:rPr lang="en-US" sz="2400" smtClean="0"/>
              <a:t>Terminates</a:t>
            </a:r>
          </a:p>
          <a:p>
            <a:r>
              <a:rPr lang="en-US" sz="2400" smtClean="0"/>
              <a:t>Scheduling under 1 and 4 is </a:t>
            </a:r>
            <a:r>
              <a:rPr lang="en-US" sz="2400" b="1" smtClean="0"/>
              <a:t>non-preemptive</a:t>
            </a:r>
          </a:p>
          <a:p>
            <a:r>
              <a:rPr lang="en-US" sz="2400" smtClean="0"/>
              <a:t>All other scheduling is </a:t>
            </a:r>
            <a:r>
              <a:rPr lang="en-US" sz="2400" b="1" smtClean="0"/>
              <a:t>preemptive – implications for data sharing between threads/processes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Dispatcher</a:t>
            </a:r>
          </a:p>
        </p:txBody>
      </p:sp>
      <p:sp>
        <p:nvSpPr>
          <p:cNvPr id="11267" name="Rectangle 3"/>
          <p:cNvSpPr>
            <a:spLocks noGrp="1" noChangeArrowheads="1"/>
          </p:cNvSpPr>
          <p:nvPr>
            <p:ph type="body" idx="1"/>
          </p:nvPr>
        </p:nvSpPr>
        <p:spPr>
          <a:xfrm>
            <a:off x="827088" y="1382713"/>
            <a:ext cx="7731125" cy="4483100"/>
          </a:xfrm>
        </p:spPr>
        <p:txBody>
          <a:bodyPr/>
          <a:lstStyle/>
          <a:p>
            <a:r>
              <a:rPr lang="en-US" sz="2800" smtClean="0"/>
              <a:t>Dispatcher module gives control of the CPU to the process selected by the scheduler; this involves:</a:t>
            </a:r>
          </a:p>
          <a:p>
            <a:pPr lvl="1"/>
            <a:r>
              <a:rPr lang="en-US" smtClean="0"/>
              <a:t>switching context</a:t>
            </a:r>
          </a:p>
          <a:p>
            <a:pPr lvl="1"/>
            <a:r>
              <a:rPr lang="en-US" smtClean="0"/>
              <a:t>switching to user mode</a:t>
            </a:r>
          </a:p>
          <a:p>
            <a:pPr lvl="1"/>
            <a:r>
              <a:rPr lang="en-US" smtClean="0"/>
              <a:t>jumping to the proper location in the user program to restart that program</a:t>
            </a:r>
          </a:p>
          <a:p>
            <a:r>
              <a:rPr lang="en-US" sz="2800" b="1" smtClean="0"/>
              <a:t>Dispatch latency </a:t>
            </a:r>
            <a:r>
              <a:rPr lang="en-US" sz="2800" smtClean="0"/>
              <a:t>– time it takes for the dispatcher to stop one process and start another running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277813"/>
            <a:ext cx="7696200" cy="576262"/>
          </a:xfrm>
        </p:spPr>
        <p:txBody>
          <a:bodyPr/>
          <a:lstStyle/>
          <a:p>
            <a:pPr eaLnBrk="1" hangingPunct="1"/>
            <a:r>
              <a:rPr lang="en-US" smtClean="0"/>
              <a:t>Scheduling Criteria-</a:t>
            </a:r>
          </a:p>
        </p:txBody>
      </p:sp>
      <p:sp>
        <p:nvSpPr>
          <p:cNvPr id="12291" name="Rectangle 3"/>
          <p:cNvSpPr>
            <a:spLocks noGrp="1" noChangeArrowheads="1"/>
          </p:cNvSpPr>
          <p:nvPr>
            <p:ph type="body" idx="1"/>
          </p:nvPr>
        </p:nvSpPr>
        <p:spPr>
          <a:xfrm>
            <a:off x="819150" y="1246188"/>
            <a:ext cx="7637463" cy="4959350"/>
          </a:xfrm>
        </p:spPr>
        <p:txBody>
          <a:bodyPr/>
          <a:lstStyle/>
          <a:p>
            <a:r>
              <a:rPr lang="en-US" sz="2800" b="1" smtClean="0"/>
              <a:t>CPU utilization </a:t>
            </a:r>
            <a:r>
              <a:rPr lang="en-US" sz="2800" smtClean="0"/>
              <a:t>– We want to keep the CPU as busy as possible. The CPU utilization can range from 0 to 100 percent. In a real system, for lightly loaded system should vary from 40 to 90 percent(heavily used system)</a:t>
            </a:r>
          </a:p>
          <a:p>
            <a:r>
              <a:rPr lang="en-US" sz="2800" b="1" smtClean="0"/>
              <a:t>Throughput</a:t>
            </a:r>
            <a:r>
              <a:rPr lang="en-US" sz="2800" smtClean="0"/>
              <a:t> –The number of processes that complete their execution per time unit, is called throughput. For long processes ,this rate may be done one process per hour ,for short transactions ,it may be 10 processes per second,</a:t>
            </a:r>
          </a:p>
          <a:p>
            <a:endParaRPr lang="en-US" sz="2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6836</TotalTime>
  <Words>1307</Words>
  <Application>Microsoft PowerPoint</Application>
  <PresentationFormat>On-screen Show (4:3)</PresentationFormat>
  <Paragraphs>258</Paragraphs>
  <Slides>42</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3" baseType="lpstr">
      <vt:lpstr>Verdana</vt:lpstr>
      <vt:lpstr>ＭＳ Ｐゴシック</vt:lpstr>
      <vt:lpstr>Arial</vt:lpstr>
      <vt:lpstr>Helvetica</vt:lpstr>
      <vt:lpstr>Monotype Sorts</vt:lpstr>
      <vt:lpstr>Webdings</vt:lpstr>
      <vt:lpstr>Times New Roman</vt:lpstr>
      <vt:lpstr>Symbol</vt:lpstr>
      <vt:lpstr>Courier New</vt:lpstr>
      <vt:lpstr>os-8</vt:lpstr>
      <vt:lpstr>Microsoft Equation 3.0</vt:lpstr>
      <vt:lpstr>Chapter 5:  CPU Scheduling</vt:lpstr>
      <vt:lpstr>Chapter 5:  CPU Scheduling</vt:lpstr>
      <vt:lpstr>Objectives</vt:lpstr>
      <vt:lpstr>Basic Concepts</vt:lpstr>
      <vt:lpstr>Histogram of CPU-burst Times</vt:lpstr>
      <vt:lpstr>Alternating Sequence of CPU and  I/O Bursts</vt:lpstr>
      <vt:lpstr>CPU Scheduler</vt:lpstr>
      <vt:lpstr>Dispatcher</vt:lpstr>
      <vt:lpstr>Scheduling Criteria-</vt:lpstr>
      <vt:lpstr>Scheduling Criteria-</vt:lpstr>
      <vt:lpstr>Scheduling Criteria-</vt:lpstr>
      <vt:lpstr>Scheduling Algorithm Optimization Criteria</vt:lpstr>
      <vt:lpstr>Slide 13</vt:lpstr>
      <vt:lpstr>Slide 14</vt:lpstr>
      <vt:lpstr>FCFS</vt:lpstr>
      <vt:lpstr>First-Come, First-Served (FCFS) Scheduling</vt:lpstr>
      <vt:lpstr>FCFS Scheduling (Cont.)</vt:lpstr>
      <vt:lpstr>Slide 18</vt:lpstr>
      <vt:lpstr>Disadvantages</vt:lpstr>
      <vt:lpstr>Shortest-Job-First (SJF) Scheduling</vt:lpstr>
      <vt:lpstr>Slide 21</vt:lpstr>
      <vt:lpstr>Example of SJF</vt:lpstr>
      <vt:lpstr>Slide 23</vt:lpstr>
      <vt:lpstr>Determining Length of Next CPU Burst</vt:lpstr>
      <vt:lpstr>Prediction of the Length of the  Next CPU Burst</vt:lpstr>
      <vt:lpstr>Examples of Exponential Averaging</vt:lpstr>
      <vt:lpstr> Shortest Remaining Time First (SRTF) Scheduling Algorithm</vt:lpstr>
      <vt:lpstr>SRTF</vt:lpstr>
      <vt:lpstr>SRTF-Example</vt:lpstr>
      <vt:lpstr>Slide 30</vt:lpstr>
      <vt:lpstr>Slide 31</vt:lpstr>
      <vt:lpstr>Slide 32</vt:lpstr>
      <vt:lpstr>Slide 33</vt:lpstr>
      <vt:lpstr>Slide 34</vt:lpstr>
      <vt:lpstr>Slide 35</vt:lpstr>
      <vt:lpstr>Slide 36</vt:lpstr>
      <vt:lpstr>Priority Scheduling</vt:lpstr>
      <vt:lpstr>Round Robin (RR)</vt:lpstr>
      <vt:lpstr>Example of RR with Time Quantum = 4</vt:lpstr>
      <vt:lpstr>Time Quantum and Context Switch Time</vt:lpstr>
      <vt:lpstr>Turnaround Time Varies With  The Time Quantum</vt:lpstr>
      <vt:lpstr>End of Chapter 5</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CPU Scheduling</dc:title>
  <dc:creator>Marilyn Turnamian</dc:creator>
  <cp:lastModifiedBy>Jesus</cp:lastModifiedBy>
  <cp:revision>177</cp:revision>
  <cp:lastPrinted>2001-06-14T14:25:09Z</cp:lastPrinted>
  <dcterms:created xsi:type="dcterms:W3CDTF">2008-08-11T20:51:51Z</dcterms:created>
  <dcterms:modified xsi:type="dcterms:W3CDTF">2022-04-18T07:31:10Z</dcterms:modified>
</cp:coreProperties>
</file>