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4"/>
  </p:notesMasterIdLst>
  <p:handoutMasterIdLst>
    <p:handoutMasterId r:id="rId65"/>
  </p:handoutMasterIdLst>
  <p:sldIdLst>
    <p:sldId id="330" r:id="rId2"/>
    <p:sldId id="411" r:id="rId3"/>
    <p:sldId id="412" r:id="rId4"/>
    <p:sldId id="413" r:id="rId5"/>
    <p:sldId id="468" r:id="rId6"/>
    <p:sldId id="414" r:id="rId7"/>
    <p:sldId id="415" r:id="rId8"/>
    <p:sldId id="416" r:id="rId9"/>
    <p:sldId id="417" r:id="rId10"/>
    <p:sldId id="418" r:id="rId11"/>
    <p:sldId id="419" r:id="rId12"/>
    <p:sldId id="469" r:id="rId13"/>
    <p:sldId id="421" r:id="rId14"/>
    <p:sldId id="422" r:id="rId15"/>
    <p:sldId id="423" r:id="rId16"/>
    <p:sldId id="424" r:id="rId17"/>
    <p:sldId id="425" r:id="rId18"/>
    <p:sldId id="427" r:id="rId19"/>
    <p:sldId id="428" r:id="rId20"/>
    <p:sldId id="429" r:id="rId21"/>
    <p:sldId id="430" r:id="rId22"/>
    <p:sldId id="431" r:id="rId23"/>
    <p:sldId id="432" r:id="rId24"/>
    <p:sldId id="478" r:id="rId25"/>
    <p:sldId id="434" r:id="rId26"/>
    <p:sldId id="471" r:id="rId27"/>
    <p:sldId id="435" r:id="rId28"/>
    <p:sldId id="436" r:id="rId29"/>
    <p:sldId id="437" r:id="rId30"/>
    <p:sldId id="488" r:id="rId31"/>
    <p:sldId id="489" r:id="rId32"/>
    <p:sldId id="490" r:id="rId33"/>
    <p:sldId id="491" r:id="rId34"/>
    <p:sldId id="492" r:id="rId35"/>
    <p:sldId id="443" r:id="rId36"/>
    <p:sldId id="479" r:id="rId37"/>
    <p:sldId id="473" r:id="rId38"/>
    <p:sldId id="476" r:id="rId39"/>
    <p:sldId id="445" r:id="rId40"/>
    <p:sldId id="446" r:id="rId41"/>
    <p:sldId id="447" r:id="rId42"/>
    <p:sldId id="448" r:id="rId43"/>
    <p:sldId id="449" r:id="rId44"/>
    <p:sldId id="495" r:id="rId45"/>
    <p:sldId id="451" r:id="rId46"/>
    <p:sldId id="496" r:id="rId47"/>
    <p:sldId id="497" r:id="rId48"/>
    <p:sldId id="498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77" r:id="rId58"/>
    <p:sldId id="463" r:id="rId59"/>
    <p:sldId id="464" r:id="rId60"/>
    <p:sldId id="465" r:id="rId61"/>
    <p:sldId id="466" r:id="rId62"/>
    <p:sldId id="467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110" y="-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9DF67A19-33F5-461A-A463-62B511EA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15CCB0-C15D-420C-96E8-05E684F4C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CB41ED4A-8670-4C98-B4F9-DFB79B9D574D}" type="slidenum">
              <a:rPr lang="en-US" altLang="en-US" smtClean="0"/>
              <a:pPr defTabSz="928688"/>
              <a:t>1</a:t>
            </a:fld>
            <a:endParaRPr lang="en-US" alt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6699"/>
                </a:solidFill>
                <a:latin typeface="Helvetica" pitchFamily="-84" charset="0"/>
              </a:rPr>
              <a:t>3.</a:t>
            </a:r>
            <a:fld id="{BA57861D-ED10-42EC-A6DD-07BC3D97A20C}" type="slidenum"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 smtClean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r>
              <a:rPr lang="en-US" altLang="en-US" smtClean="0"/>
              <a:t>So far, process has a single thread of execution</a:t>
            </a:r>
          </a:p>
          <a:p>
            <a:r>
              <a:rPr lang="en-US" altLang="en-US" smtClean="0"/>
              <a:t>Consider having multiple program counters per process</a:t>
            </a:r>
          </a:p>
          <a:p>
            <a:pPr lvl="1"/>
            <a:r>
              <a:rPr lang="en-US" altLang="en-US" smtClean="0"/>
              <a:t>Multiple locations can execute at once</a:t>
            </a:r>
          </a:p>
          <a:p>
            <a:pPr lvl="2"/>
            <a:r>
              <a:rPr lang="en-US" altLang="en-US" smtClean="0"/>
              <a:t>Multiple threads of control -&gt; </a:t>
            </a:r>
            <a:r>
              <a:rPr lang="en-US" altLang="en-US" b="1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smtClean="0"/>
              <a:t>Must then have storage for thread details, multiple program counters in PCB</a:t>
            </a:r>
          </a:p>
          <a:p>
            <a:r>
              <a:rPr lang="en-US" altLang="en-US" smtClean="0"/>
              <a:t>See next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 altLang="en-US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Represented by the C structure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pid t_pid; /* process identifier */ 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unsigned int time_slice /* scheduling information */ 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struct task_struct *parent; /* this process</a:t>
            </a:r>
            <a:r>
              <a:rPr lang="ja-JP" altLang="en-US" sz="160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struct list_head children; /* this process</a:t>
            </a:r>
            <a:r>
              <a:rPr lang="ja-JP" altLang="en-US" sz="160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struct files_struct *files; /* list of open files */ </a:t>
            </a:r>
            <a:br>
              <a:rPr lang="en-US" altLang="ja-JP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struct mm_struct *mm; /* address space of this process */</a:t>
            </a:r>
            <a:endParaRPr lang="en-US" altLang="en-US" sz="16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 smtClean="0"/>
              <a:t>Maximize CPU use, quickly switch processes onto CPU for time sharing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Job queue </a:t>
            </a:r>
            <a:r>
              <a:rPr lang="en-US" altLang="en-US" smtClean="0"/>
              <a:t>– set of all processes in the system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Device queues </a:t>
            </a:r>
            <a:r>
              <a:rPr lang="en-US" altLang="en-US" smtClean="0"/>
              <a:t>– set of processes waiting for an I/O device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CPU scheduler</a:t>
            </a:r>
            <a:r>
              <a:rPr lang="en-US" altLang="en-US" sz="1600" smtClean="0"/>
              <a:t>) – selects which process should be executed next and allocates CPU</a:t>
            </a:r>
          </a:p>
          <a:p>
            <a:pPr lvl="1"/>
            <a:r>
              <a:rPr lang="en-US" altLang="en-US" sz="1600" smtClean="0"/>
              <a:t>Sometimes the only scheduler in a system</a:t>
            </a:r>
          </a:p>
          <a:p>
            <a:pPr lvl="1"/>
            <a:r>
              <a:rPr lang="en-US" altLang="en-US" sz="1600" smtClean="0"/>
              <a:t>Short-term scheduler is invoked frequently (milliseconds) </a:t>
            </a:r>
            <a:r>
              <a:rPr lang="en-US" altLang="en-US" sz="1600" smtClean="0">
                <a:sym typeface="Symbol" pitchFamily="18" charset="2"/>
              </a:rPr>
              <a:t> (must be fast)</a:t>
            </a:r>
            <a:endParaRPr lang="en-US" altLang="en-US" sz="800" smtClean="0">
              <a:sym typeface="Symbol" pitchFamily="18" charset="2"/>
            </a:endParaRPr>
          </a:p>
          <a:p>
            <a:r>
              <a:rPr lang="en-US" altLang="en-US" sz="16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1600" smtClean="0"/>
              <a:t>) – selects which processes should be brought into the ready queue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800" smtClean="0">
              <a:sym typeface="Symbol" pitchFamily="18" charset="2"/>
            </a:endParaRPr>
          </a:p>
          <a:p>
            <a:pPr lvl="1"/>
            <a:r>
              <a:rPr lang="en-US" altLang="en-US" sz="1600" smtClean="0">
                <a:sym typeface="Symbol" pitchFamily="18" charset="2"/>
              </a:rPr>
              <a:t>The long-term scheduler controls the </a:t>
            </a:r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800" i="1" smtClean="0">
              <a:sym typeface="Symbol" pitchFamily="18" charset="2"/>
            </a:endParaRPr>
          </a:p>
          <a:p>
            <a:r>
              <a:rPr lang="en-US" altLang="en-US" sz="160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60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60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600" smtClean="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altLang="en-US" sz="1600" smtClean="0">
                <a:sym typeface="Symbol" pitchFamily="18" charset="2"/>
              </a:rPr>
              <a:t>Long-term scheduler strives for good </a:t>
            </a:r>
            <a:r>
              <a:rPr lang="en-US" altLang="en-US" sz="1600" b="1" i="1" smtClean="0">
                <a:sym typeface="Symbol" pitchFamily="18" charset="2"/>
              </a:rPr>
              <a:t>process mix</a:t>
            </a:r>
            <a:endParaRPr lang="en-US" altLang="en-US" sz="1600" smtClean="0">
              <a:sym typeface="Symbol" pitchFamily="18" charset="2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 smtClean="0"/>
              <a:t>When CPU switches to another process, the system must </a:t>
            </a:r>
            <a:r>
              <a:rPr lang="en-US" altLang="en-US" b="1" smtClean="0">
                <a:solidFill>
                  <a:srgbClr val="3366FF"/>
                </a:solidFill>
              </a:rPr>
              <a:t>save the state </a:t>
            </a:r>
            <a:r>
              <a:rPr lang="en-US" altLang="en-US" smtClean="0"/>
              <a:t>of the old process and load the </a:t>
            </a:r>
            <a:r>
              <a:rPr lang="en-US" altLang="en-US" b="1" smtClean="0">
                <a:solidFill>
                  <a:srgbClr val="3366FF"/>
                </a:solidFill>
              </a:rPr>
              <a:t>saved state </a:t>
            </a:r>
            <a:r>
              <a:rPr lang="en-US" altLang="en-US" smtClean="0"/>
              <a:t>for the new process via a </a:t>
            </a:r>
            <a:r>
              <a:rPr lang="en-US" altLang="en-US" b="1" smtClean="0">
                <a:solidFill>
                  <a:srgbClr val="3366FF"/>
                </a:solidFill>
              </a:rPr>
              <a:t>context switch</a:t>
            </a: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Context </a:t>
            </a:r>
            <a:r>
              <a:rPr lang="en-US" altLang="en-US" smtClean="0"/>
              <a:t>of a process represented in the PCB</a:t>
            </a:r>
          </a:p>
          <a:p>
            <a:r>
              <a:rPr lang="en-US" altLang="en-US" smtClean="0"/>
              <a:t>Context-switch time is overhead; the system does no useful work while switching</a:t>
            </a:r>
          </a:p>
          <a:p>
            <a:pPr lvl="1"/>
            <a:r>
              <a:rPr lang="en-US" altLang="en-US" smtClean="0"/>
              <a:t>The more complex the OS and the PCB </a:t>
            </a:r>
            <a:r>
              <a:rPr lang="en-US" altLang="en-US" smtClean="0">
                <a:sym typeface="Wingdings" pitchFamily="2" charset="2"/>
              </a:rPr>
              <a:t> the </a:t>
            </a:r>
            <a:r>
              <a:rPr lang="en-US" altLang="en-US" smtClean="0"/>
              <a:t>longer the context switch</a:t>
            </a:r>
          </a:p>
          <a:p>
            <a:r>
              <a:rPr lang="en-US" altLang="en-US" smtClean="0"/>
              <a:t>Time dependent on hardware support</a:t>
            </a:r>
          </a:p>
          <a:p>
            <a:pPr lvl="1"/>
            <a:r>
              <a:rPr lang="en-US" altLang="en-US" smtClean="0"/>
              <a:t>Some hardware provides multiple sets of registers per CPU </a:t>
            </a:r>
            <a:r>
              <a:rPr lang="en-US" altLang="en-US" smtClean="0">
                <a:sym typeface="Wingdings" pitchFamily="2" charset="2"/>
              </a:rPr>
              <a:t></a:t>
            </a:r>
            <a:r>
              <a:rPr lang="en-US" altLang="en-US" smtClean="0"/>
              <a:t> multiple contexts loaded at once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 smtClean="0"/>
              <a:t>System must provide mechanisms for:</a:t>
            </a:r>
          </a:p>
          <a:p>
            <a:pPr lvl="1"/>
            <a:r>
              <a:rPr lang="en-US" altLang="en-US" smtClean="0"/>
              <a:t> process creation,</a:t>
            </a:r>
          </a:p>
          <a:p>
            <a:pPr lvl="1"/>
            <a:r>
              <a:rPr lang="en-US" altLang="en-US" smtClean="0"/>
              <a:t> process termination, </a:t>
            </a:r>
          </a:p>
          <a:p>
            <a:pPr lvl="1"/>
            <a:r>
              <a:rPr lang="en-US" altLang="en-US" smtClean="0"/>
              <a:t> and so on as detailed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 smtClean="0"/>
              <a:t>Process Concept</a:t>
            </a:r>
          </a:p>
          <a:p>
            <a:r>
              <a:rPr lang="en-US" altLang="en-US" smtClean="0"/>
              <a:t>Process Scheduling</a:t>
            </a:r>
          </a:p>
          <a:p>
            <a:r>
              <a:rPr lang="en-US" altLang="en-US" smtClean="0"/>
              <a:t>Operations on Processes</a:t>
            </a:r>
          </a:p>
          <a:p>
            <a:r>
              <a:rPr lang="en-US" altLang="en-US" smtClean="0"/>
              <a:t>Interprocess Communication</a:t>
            </a:r>
          </a:p>
          <a:p>
            <a:r>
              <a:rPr lang="en-US" altLang="en-US" smtClean="0"/>
              <a:t>Examples of IPC Systems</a:t>
            </a:r>
          </a:p>
          <a:p>
            <a:r>
              <a:rPr lang="en-US" altLang="en-US" smtClean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Parent</a:t>
            </a:r>
            <a:r>
              <a:rPr lang="en-US" altLang="en-US" b="1" smtClean="0"/>
              <a:t> </a:t>
            </a:r>
            <a:r>
              <a:rPr lang="en-US" altLang="en-US" smtClean="0"/>
              <a:t>process create </a:t>
            </a:r>
            <a:r>
              <a:rPr lang="en-US" altLang="en-US" b="1" smtClean="0">
                <a:solidFill>
                  <a:srgbClr val="3366FF"/>
                </a:solidFill>
              </a:rPr>
              <a:t>children</a:t>
            </a:r>
            <a:r>
              <a:rPr lang="en-US" altLang="en-US" b="1" smtClean="0"/>
              <a:t> </a:t>
            </a:r>
            <a:r>
              <a:rPr lang="en-US" altLang="en-US" smtClean="0"/>
              <a:t>processes, which, in turn create other processes, forming a </a:t>
            </a:r>
            <a:r>
              <a:rPr lang="en-US" altLang="en-US" b="1" smtClean="0">
                <a:solidFill>
                  <a:srgbClr val="3366FF"/>
                </a:solidFill>
              </a:rPr>
              <a:t>tree</a:t>
            </a:r>
            <a:r>
              <a:rPr lang="en-US" altLang="en-US" smtClean="0"/>
              <a:t> of processes</a:t>
            </a:r>
            <a:endParaRPr lang="en-US" altLang="en-US" sz="800" smtClean="0"/>
          </a:p>
          <a:p>
            <a:r>
              <a:rPr lang="en-US" altLang="en-US" smtClean="0"/>
              <a:t>Generally, process identified and managed via a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process identifier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pid</a:t>
            </a:r>
            <a:r>
              <a:rPr lang="en-US" altLang="en-US" smtClean="0"/>
              <a:t>)</a:t>
            </a:r>
            <a:endParaRPr lang="en-US" altLang="en-US" sz="800" smtClean="0"/>
          </a:p>
          <a:p>
            <a:r>
              <a:rPr lang="en-US" altLang="en-US" smtClean="0"/>
              <a:t>Resource sharing options</a:t>
            </a:r>
          </a:p>
          <a:p>
            <a:pPr lvl="1"/>
            <a:r>
              <a:rPr lang="en-US" altLang="en-US" smtClean="0"/>
              <a:t>Parent and children share all resources</a:t>
            </a:r>
          </a:p>
          <a:p>
            <a:pPr lvl="1"/>
            <a:r>
              <a:rPr lang="en-US" altLang="en-US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smtClean="0"/>
              <a:t>s resources</a:t>
            </a:r>
          </a:p>
          <a:p>
            <a:pPr lvl="1"/>
            <a:r>
              <a:rPr lang="en-US" altLang="en-US" smtClean="0"/>
              <a:t>Parent and child share no resources</a:t>
            </a:r>
            <a:endParaRPr lang="en-US" altLang="en-US" sz="800" smtClean="0"/>
          </a:p>
          <a:p>
            <a:r>
              <a:rPr lang="en-US" altLang="en-US" smtClean="0"/>
              <a:t>Execution options</a:t>
            </a:r>
          </a:p>
          <a:p>
            <a:pPr lvl="1"/>
            <a:r>
              <a:rPr lang="en-US" altLang="en-US" smtClean="0"/>
              <a:t>Parent and children execute concurrently</a:t>
            </a:r>
          </a:p>
          <a:p>
            <a:pPr lvl="1"/>
            <a:r>
              <a:rPr lang="en-US" altLang="en-US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smtClean="0"/>
              <a:t>Address space</a:t>
            </a:r>
          </a:p>
          <a:p>
            <a:pPr lvl="1"/>
            <a:r>
              <a:rPr lang="en-US" altLang="en-US" smtClean="0"/>
              <a:t>Child duplicate of parent</a:t>
            </a:r>
          </a:p>
          <a:p>
            <a:pPr lvl="1"/>
            <a:r>
              <a:rPr lang="en-US" altLang="en-US" smtClean="0"/>
              <a:t>Child has a program loaded into it</a:t>
            </a:r>
          </a:p>
          <a:p>
            <a:r>
              <a:rPr lang="en-US" altLang="en-US" smtClean="0"/>
              <a:t>UNIX examples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system call creates new process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mtClean="0"/>
              <a:t> system call used after a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smtClean="0"/>
              <a:t> memory space with a new program</a:t>
            </a:r>
            <a:endParaRPr lang="en-US" altLang="en-US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 smtClean="0"/>
              <a:t>Process executes last statement and then asks the operating system to delete it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mtClean="0">
                <a:cs typeface="Courier New" pitchFamily="49" charset="0"/>
              </a:rPr>
              <a:t> system call.</a:t>
            </a:r>
            <a:endParaRPr lang="en-US" altLang="en-US" smtClean="0"/>
          </a:p>
          <a:p>
            <a:pPr lvl="1"/>
            <a:r>
              <a:rPr lang="en-US" altLang="en-US" smtClean="0"/>
              <a:t>Returns  status data from child to parent (via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Process</a:t>
            </a:r>
            <a:r>
              <a:rPr lang="ja-JP" altLang="en-US" smtClean="0"/>
              <a:t>’</a:t>
            </a:r>
            <a:r>
              <a:rPr lang="en-US" altLang="ja-JP" smtClean="0"/>
              <a:t> resources are deallocated by operating system</a:t>
            </a:r>
            <a:endParaRPr lang="en-US" altLang="en-US" smtClean="0"/>
          </a:p>
          <a:p>
            <a:r>
              <a:rPr lang="en-US" altLang="en-US" smtClean="0"/>
              <a:t>Parent may terminate the execution of children processes 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mtClean="0">
                <a:cs typeface="Courier New" pitchFamily="49" charset="0"/>
              </a:rPr>
              <a:t> system call.  Some reasons for doing so:</a:t>
            </a:r>
            <a:endParaRPr lang="en-US" altLang="en-US" smtClean="0"/>
          </a:p>
          <a:p>
            <a:pPr lvl="1"/>
            <a:r>
              <a:rPr lang="en-US" altLang="en-US" smtClean="0"/>
              <a:t>Child has exceeded allocated resources</a:t>
            </a:r>
          </a:p>
          <a:p>
            <a:pPr lvl="1"/>
            <a:r>
              <a:rPr lang="en-US" altLang="en-US" smtClean="0"/>
              <a:t>Task assigned to child is no longer required</a:t>
            </a:r>
          </a:p>
          <a:p>
            <a:pPr lvl="1"/>
            <a:r>
              <a:rPr lang="en-US" altLang="en-US" smtClean="0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/>
          <a:lstStyle/>
          <a:p>
            <a:pPr lvl="1"/>
            <a:endParaRPr lang="en-US" altLang="en-US" sz="800" smtClean="0"/>
          </a:p>
          <a:p>
            <a:r>
              <a:rPr lang="en-US" altLang="en-US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smtClean="0"/>
              <a:t>cascading termination.  </a:t>
            </a:r>
            <a:r>
              <a:rPr lang="en-US" altLang="en-US" smtClean="0"/>
              <a:t>All children, grandchildren, etc.  are  terminated.</a:t>
            </a:r>
            <a:endParaRPr lang="en-US" altLang="en-US" b="1" smtClean="0"/>
          </a:p>
          <a:p>
            <a:pPr lvl="1"/>
            <a:r>
              <a:rPr lang="en-US" altLang="en-US" smtClean="0"/>
              <a:t>The termination is initiated by the operating system.</a:t>
            </a:r>
            <a:endParaRPr lang="en-US" altLang="en-US" b="1" smtClean="0"/>
          </a:p>
          <a:p>
            <a:r>
              <a:rPr lang="en-US" altLang="en-US" smtClean="0"/>
              <a:t>The parent process may wait for termination of a child process by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/>
              <a:t>system call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smtClean="0"/>
              <a:t>The call returns status information and the pid of the terminated process</a:t>
            </a:r>
            <a:endParaRPr lang="en-US" altLang="en-US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pid = wait(&amp;status); </a:t>
            </a:r>
          </a:p>
          <a:p>
            <a:r>
              <a:rPr lang="en-US" altLang="en-US" smtClean="0"/>
              <a:t>If no parent waiting (did not invoke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>
                <a:cs typeface="Courier New" pitchFamily="49" charset="0"/>
              </a:rPr>
              <a:t>) </a:t>
            </a:r>
            <a:r>
              <a:rPr lang="en-US" altLang="en-US" smtClean="0"/>
              <a:t>process is a </a:t>
            </a:r>
            <a:r>
              <a:rPr lang="en-US" altLang="en-US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mtClean="0"/>
              <a:t>If parent terminated without invoking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mtClean="0"/>
              <a:t> , process is an </a:t>
            </a:r>
            <a:r>
              <a:rPr lang="en-US" altLang="en-US" b="1" smtClean="0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 smtClean="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r>
              <a:rPr lang="en-US" altLang="en-US" smtClean="0"/>
              <a:t>Many web browsers ran as single process (some still do)</a:t>
            </a:r>
          </a:p>
          <a:p>
            <a:pPr lvl="1"/>
            <a:r>
              <a:rPr lang="en-US" altLang="en-US" smtClean="0"/>
              <a:t>If one web site causes trouble, entire browser can hang or crash</a:t>
            </a:r>
          </a:p>
          <a:p>
            <a:r>
              <a:rPr lang="en-US" altLang="en-US" smtClean="0"/>
              <a:t>Google Chrome Browser is multiprocess with 3 different types of processes: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Browser</a:t>
            </a:r>
            <a:r>
              <a:rPr lang="en-US" altLang="en-US" smtClean="0"/>
              <a:t> process manages user interface, disk and network I/O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Renderer</a:t>
            </a:r>
            <a:r>
              <a:rPr lang="en-US" altLang="en-US" smtClean="0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 smtClean="0"/>
              <a:t>Runs in </a:t>
            </a:r>
            <a:r>
              <a:rPr lang="en-US" altLang="en-US" b="1" smtClean="0">
                <a:solidFill>
                  <a:srgbClr val="3366FF"/>
                </a:solidFill>
              </a:rPr>
              <a:t>sandbox</a:t>
            </a:r>
            <a:r>
              <a:rPr lang="en-US" altLang="en-US" smtClean="0"/>
              <a:t> restricting disk and network I/O, minimizing effect of security exploits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Plug-in </a:t>
            </a:r>
            <a:r>
              <a:rPr lang="en-US" altLang="en-US" smtClean="0"/>
              <a:t>process for each type of plug-in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4926013"/>
            <a:ext cx="629285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 smtClean="0"/>
              <a:t>Processes within a system may be </a:t>
            </a:r>
            <a:r>
              <a:rPr lang="en-US" altLang="en-US" b="1" i="1" smtClean="0"/>
              <a:t>independent</a:t>
            </a:r>
            <a:r>
              <a:rPr lang="en-US" altLang="en-US" b="1" smtClean="0"/>
              <a:t> </a:t>
            </a:r>
            <a:r>
              <a:rPr lang="en-US" altLang="en-US" smtClean="0"/>
              <a:t>or </a:t>
            </a:r>
            <a:r>
              <a:rPr lang="en-US" altLang="en-US" b="1" i="1" smtClean="0"/>
              <a:t>cooperating</a:t>
            </a:r>
          </a:p>
          <a:p>
            <a:r>
              <a:rPr lang="en-US" altLang="en-US" smtClean="0"/>
              <a:t>Cooperating process can affect or be affected by other processes, including sharing data</a:t>
            </a:r>
          </a:p>
          <a:p>
            <a:r>
              <a:rPr lang="en-US" altLang="en-US" smtClean="0"/>
              <a:t>Reasons for cooperating processes:</a:t>
            </a:r>
          </a:p>
          <a:p>
            <a:pPr lvl="1"/>
            <a:r>
              <a:rPr lang="en-US" altLang="en-US" smtClean="0"/>
              <a:t>Information sharing</a:t>
            </a:r>
          </a:p>
          <a:p>
            <a:pPr lvl="1"/>
            <a:r>
              <a:rPr lang="en-US" altLang="en-US" smtClean="0"/>
              <a:t>Computation speedup</a:t>
            </a:r>
          </a:p>
          <a:p>
            <a:pPr lvl="1"/>
            <a:r>
              <a:rPr lang="en-US" altLang="en-US" smtClean="0"/>
              <a:t>Modularity</a:t>
            </a:r>
          </a:p>
          <a:p>
            <a:pPr lvl="1"/>
            <a:r>
              <a:rPr lang="en-US" altLang="en-US" smtClean="0"/>
              <a:t>Convenience	</a:t>
            </a:r>
          </a:p>
          <a:p>
            <a:r>
              <a:rPr lang="en-US" altLang="en-US" smtClean="0"/>
              <a:t>Cooperating processes need </a:t>
            </a:r>
            <a:r>
              <a:rPr lang="en-US" alt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IPC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Two models of IPC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en-US" altLang="en-US" smtClean="0"/>
              <a:t>To introduce the notion of a process -- a program in execution, which forms the basis of all computation</a:t>
            </a:r>
          </a:p>
          <a:p>
            <a:r>
              <a:rPr lang="en-US" altLang="en-US" smtClean="0"/>
              <a:t>To describe the various features of processes, including scheduling, creation and termination, and communication</a:t>
            </a:r>
          </a:p>
          <a:p>
            <a:r>
              <a:rPr lang="en-US" altLang="en-US" smtClean="0"/>
              <a:t>To explore interprocess communication using shared memory and message passing</a:t>
            </a:r>
          </a:p>
          <a:p>
            <a:r>
              <a:rPr lang="en-US" altLang="en-US" smtClean="0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b="1" i="1" smtClean="0"/>
              <a:t>Independent</a:t>
            </a:r>
            <a:r>
              <a:rPr lang="en-US" smtClean="0"/>
              <a:t> process cannot affect or be affected by the execution of another process</a:t>
            </a:r>
          </a:p>
          <a:p>
            <a:r>
              <a:rPr lang="en-US" b="1" i="1" smtClean="0">
                <a:solidFill>
                  <a:srgbClr val="000000"/>
                </a:solidFill>
              </a:rPr>
              <a:t>Cooperating</a:t>
            </a:r>
            <a:r>
              <a:rPr lang="en-US" smtClean="0"/>
              <a:t> process can affect or be affected by the execution of another process</a:t>
            </a:r>
          </a:p>
          <a:p>
            <a:r>
              <a:rPr lang="en-US" smtClean="0"/>
              <a:t>Advantages of process cooperation</a:t>
            </a:r>
          </a:p>
          <a:p>
            <a:pPr lvl="1"/>
            <a:r>
              <a:rPr lang="en-US" smtClean="0"/>
              <a:t>Information sharing </a:t>
            </a:r>
          </a:p>
          <a:p>
            <a:pPr lvl="1"/>
            <a:r>
              <a:rPr lang="en-US" smtClean="0"/>
              <a:t>Computation speed-up</a:t>
            </a:r>
          </a:p>
          <a:p>
            <a:pPr lvl="1"/>
            <a:r>
              <a:rPr lang="en-US" smtClean="0"/>
              <a:t>Modularity</a:t>
            </a:r>
          </a:p>
          <a:p>
            <a:pPr lvl="1"/>
            <a:r>
              <a:rPr lang="en-US" smtClean="0"/>
              <a:t>Convenience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unbounded-buffer </a:t>
            </a:r>
            <a:r>
              <a:rPr lang="en-US" smtClean="0"/>
              <a:t>places no practical limit on the size of the buffer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bounded-buffer </a:t>
            </a:r>
            <a:r>
              <a:rPr lang="en-US" smtClean="0"/>
              <a:t>assumes that there is a fixed buffer size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sz="1600" smtClean="0"/>
              <a:t>Shared data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sz="1600" smtClean="0"/>
          </a:p>
          <a:p>
            <a:r>
              <a:rPr lang="en-US" sz="1600" smtClean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sz="2000" b="1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item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buffer[in] =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</a:t>
            </a:r>
            <a:r>
              <a:rPr lang="en-US" altLang="en-US" i="1" smtClean="0"/>
              <a:t> message</a:t>
            </a:r>
            <a:r>
              <a:rPr lang="en-US" altLang="en-US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processes </a:t>
            </a:r>
            <a:r>
              <a:rPr lang="en-US" altLang="en-US" i="1" smtClean="0"/>
              <a:t>P</a:t>
            </a:r>
            <a:r>
              <a:rPr lang="en-US" altLang="en-US" smtClean="0"/>
              <a:t> and </a:t>
            </a:r>
            <a:r>
              <a:rPr lang="en-US" altLang="en-US" i="1" smtClean="0"/>
              <a:t>Q</a:t>
            </a:r>
            <a:r>
              <a:rPr lang="en-US" altLang="en-US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Establish a </a:t>
            </a:r>
            <a:r>
              <a:rPr lang="en-US" altLang="en-US" b="1" i="1" smtClean="0"/>
              <a:t>communication</a:t>
            </a:r>
            <a:r>
              <a:rPr lang="en-US" altLang="en-US" b="1" smtClean="0"/>
              <a:t> </a:t>
            </a:r>
            <a:r>
              <a:rPr lang="en-US" altLang="en-US" b="1" i="1" smtClean="0"/>
              <a:t>link</a:t>
            </a:r>
            <a:r>
              <a:rPr lang="en-US" altLang="en-US" b="1" smtClean="0"/>
              <a:t> </a:t>
            </a:r>
            <a:r>
              <a:rPr lang="en-US" altLang="en-US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issues:</a:t>
            </a:r>
          </a:p>
          <a:p>
            <a:pPr lvl="1"/>
            <a:r>
              <a:rPr lang="en-US" altLang="en-US" smtClean="0"/>
              <a:t>How are links established?</a:t>
            </a:r>
          </a:p>
          <a:p>
            <a:pPr lvl="1"/>
            <a:r>
              <a:rPr lang="en-US" altLang="en-US" smtClean="0"/>
              <a:t>Can a link be associated with more than two processes?</a:t>
            </a:r>
          </a:p>
          <a:p>
            <a:pPr lvl="1"/>
            <a:r>
              <a:rPr lang="en-US" altLang="en-US" smtClean="0"/>
              <a:t>How many links can there be between every pair of communicating processes?</a:t>
            </a:r>
          </a:p>
          <a:p>
            <a:pPr lvl="1"/>
            <a:r>
              <a:rPr lang="en-US" altLang="en-US" smtClean="0"/>
              <a:t>What is the capacity of a link?</a:t>
            </a:r>
          </a:p>
          <a:p>
            <a:pPr lvl="1"/>
            <a:r>
              <a:rPr lang="en-US" altLang="en-US" smtClean="0"/>
              <a:t>Is the size of a message that the link can accommodate fixed or variable?</a:t>
            </a:r>
          </a:p>
          <a:p>
            <a:pPr lvl="1"/>
            <a:r>
              <a:rPr lang="en-US" altLang="en-US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Automatic or explicit buffering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Batch system – </a:t>
            </a:r>
            <a:r>
              <a:rPr lang="en-US" altLang="en-US" b="1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Time-shared systems – </a:t>
            </a:r>
            <a:r>
              <a:rPr lang="en-US" altLang="en-US" b="1" smtClean="0">
                <a:solidFill>
                  <a:srgbClr val="3366FF"/>
                </a:solidFill>
              </a:rPr>
              <a:t>user programs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tasks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Textbook uses the terms </a:t>
            </a:r>
            <a:r>
              <a:rPr lang="en-US" altLang="en-US" b="1" i="1" smtClean="0"/>
              <a:t>job</a:t>
            </a:r>
            <a:r>
              <a:rPr lang="en-US" altLang="en-US" smtClean="0"/>
              <a:t> and </a:t>
            </a:r>
            <a:r>
              <a:rPr lang="en-US" altLang="en-US" b="1" i="1" smtClean="0"/>
              <a:t>process</a:t>
            </a:r>
            <a:r>
              <a:rPr lang="en-US" altLang="en-US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Process</a:t>
            </a:r>
            <a:r>
              <a:rPr lang="en-US" altLang="en-US" smtClean="0"/>
              <a:t> – a program in execution; process execution must progress in sequential fashion</a:t>
            </a:r>
          </a:p>
          <a:p>
            <a:r>
              <a:rPr lang="en-US" altLang="en-US" smtClean="0"/>
              <a:t>Multiple parts</a:t>
            </a:r>
          </a:p>
          <a:p>
            <a:pPr lvl="1"/>
            <a:r>
              <a:rPr lang="en-US" altLang="en-US" smtClean="0"/>
              <a:t>The program code, also called </a:t>
            </a:r>
            <a:r>
              <a:rPr lang="en-US" altLang="en-US" b="1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mtClean="0"/>
              <a:t>Current activity including</a:t>
            </a:r>
            <a:r>
              <a:rPr lang="en-US" altLang="en-US" b="1" smtClean="0">
                <a:solidFill>
                  <a:srgbClr val="3366FF"/>
                </a:solidFill>
              </a:rPr>
              <a:t> program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counter</a:t>
            </a:r>
            <a:r>
              <a:rPr lang="en-US" altLang="en-US" smtClean="0"/>
              <a:t>, processor registers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Stack</a:t>
            </a:r>
            <a:r>
              <a:rPr lang="en-US" altLang="en-US" b="1" smtClean="0"/>
              <a:t> </a:t>
            </a:r>
            <a:r>
              <a:rPr lang="en-US" altLang="en-US" smtClean="0"/>
              <a:t>containing temporary data</a:t>
            </a:r>
          </a:p>
          <a:p>
            <a:pPr lvl="2"/>
            <a:r>
              <a:rPr lang="en-US" altLang="en-US" smtClean="0"/>
              <a:t>Function parameters, return addresses, local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Data section</a:t>
            </a:r>
            <a:r>
              <a:rPr lang="en-US" altLang="en-US" b="1" smtClean="0"/>
              <a:t> </a:t>
            </a:r>
            <a:r>
              <a:rPr lang="en-US" altLang="en-US" smtClean="0"/>
              <a:t>containing global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Heap</a:t>
            </a:r>
            <a:r>
              <a:rPr lang="en-US" altLang="en-US" b="1" smtClean="0"/>
              <a:t> </a:t>
            </a:r>
            <a:r>
              <a:rPr lang="en-US" altLang="en-US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 altLang="en-US" smtClean="0"/>
              <a:t>Operations</a:t>
            </a:r>
          </a:p>
          <a:p>
            <a:pPr lvl="1"/>
            <a:r>
              <a:rPr lang="en-US" altLang="en-US" smtClean="0"/>
              <a:t>create a new mailbox (port)</a:t>
            </a:r>
          </a:p>
          <a:p>
            <a:pPr lvl="1"/>
            <a:r>
              <a:rPr lang="en-US" altLang="en-US" smtClean="0"/>
              <a:t>send and receive messages through mailbox</a:t>
            </a:r>
          </a:p>
          <a:p>
            <a:pPr lvl="1"/>
            <a:r>
              <a:rPr lang="en-US" altLang="en-US" smtClean="0"/>
              <a:t>destroy a mailbox</a:t>
            </a:r>
          </a:p>
          <a:p>
            <a:r>
              <a:rPr lang="en-US" altLang="en-US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 smtClean="0"/>
              <a:t>Mailbox sharing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</a:t>
            </a:r>
            <a:r>
              <a:rPr lang="en-US" altLang="en-US" smtClean="0"/>
              <a:t> 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share mailbox A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sends;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receive</a:t>
            </a:r>
          </a:p>
          <a:p>
            <a:pPr lvl="1"/>
            <a:r>
              <a:rPr lang="en-US" altLang="en-US" smtClean="0"/>
              <a:t>Who gets the message?</a:t>
            </a:r>
          </a:p>
          <a:p>
            <a:r>
              <a:rPr lang="en-US" altLang="en-US" smtClean="0"/>
              <a:t>Solutions</a:t>
            </a:r>
          </a:p>
          <a:p>
            <a:pPr lvl="1"/>
            <a:r>
              <a:rPr lang="en-US" altLang="en-US" smtClean="0"/>
              <a:t>Allow a link to be associated with at most two processes</a:t>
            </a:r>
          </a:p>
          <a:p>
            <a:pPr lvl="1"/>
            <a:r>
              <a:rPr lang="en-US" altLang="en-US" smtClean="0"/>
              <a:t>Allow only one process at a time to execute a receive operation</a:t>
            </a:r>
          </a:p>
          <a:p>
            <a:pPr lvl="1"/>
            <a:r>
              <a:rPr lang="en-US" altLang="en-US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defRPr/>
            </a:pPr>
            <a:r>
              <a:rPr lang="en-US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Producer-consumer becomes trivial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while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   /*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send(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>
            <a:spAutoFit/>
          </a:bodyPr>
          <a:lstStyle/>
          <a:p>
            <a:r>
              <a:rPr kumimoji="1" lang="en-US" sz="1700">
                <a:latin typeface="Courier New" pitchFamily="49" charset="0"/>
                <a:cs typeface="Courier New" pitchFamily="49" charset="0"/>
              </a:rPr>
              <a:t>m</a:t>
            </a:r>
            <a:r>
              <a:rPr kumimoji="1" lang="en-US" sz="1600">
                <a:latin typeface="Courier New" pitchFamily="49" charset="0"/>
                <a:cs typeface="Courier New" pitchFamily="49" charset="0"/>
              </a:rPr>
              <a:t>essage next_consumed;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receive(next_consumed);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/* consume the item in next consumed */</a:t>
            </a:r>
          </a:p>
          <a:p>
            <a:r>
              <a:rPr kumimoji="1" lang="en-US" sz="17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smtClean="0"/>
              <a:t>IPC POSIX Producer</a:t>
            </a:r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smtClean="0"/>
              <a:t>IPC POSIX Consumer</a:t>
            </a:r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 smtClean="0"/>
              <a:t>Examples of IPC Systems -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 altLang="en-US" smtClean="0"/>
              <a:t>Mach communication is message based</a:t>
            </a:r>
          </a:p>
          <a:p>
            <a:pPr lvl="1"/>
            <a:r>
              <a:rPr lang="en-US" altLang="en-US" smtClean="0"/>
              <a:t>Even system calls are messages</a:t>
            </a:r>
          </a:p>
          <a:p>
            <a:pPr lvl="1"/>
            <a:r>
              <a:rPr lang="en-US" altLang="en-US" smtClean="0"/>
              <a:t>Each task gets two mailboxes at creation- Kernel and Notify</a:t>
            </a:r>
          </a:p>
          <a:p>
            <a:pPr lvl="1"/>
            <a:r>
              <a:rPr lang="en-US" altLang="en-US" smtClean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	msg_send(), msg_receive(), msg_rpc()</a:t>
            </a:r>
          </a:p>
          <a:p>
            <a:pPr lvl="1"/>
            <a:r>
              <a:rPr lang="en-US" altLang="en-US" smtClean="0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	port_allocate()</a:t>
            </a:r>
          </a:p>
          <a:p>
            <a:pPr lvl="1"/>
            <a:r>
              <a:rPr lang="en-US" altLang="en-US" smtClean="0"/>
              <a:t>Send and receive are flexible, for example four options if mailbox full:</a:t>
            </a:r>
          </a:p>
          <a:p>
            <a:pPr lvl="2"/>
            <a:r>
              <a:rPr lang="en-US" altLang="en-US" smtClean="0"/>
              <a:t>Wait indefinitely</a:t>
            </a:r>
          </a:p>
          <a:p>
            <a:pPr lvl="2"/>
            <a:r>
              <a:rPr lang="en-US" altLang="en-US" smtClean="0"/>
              <a:t>Wait at most n milliseconds</a:t>
            </a:r>
          </a:p>
          <a:p>
            <a:pPr lvl="2"/>
            <a:r>
              <a:rPr lang="en-US" altLang="en-US" smtClean="0"/>
              <a:t>Return immediately</a:t>
            </a:r>
          </a:p>
          <a:p>
            <a:pPr lvl="2"/>
            <a:r>
              <a:rPr lang="en-US" altLang="en-US" smtClean="0"/>
              <a:t>Temporarily cache a message</a:t>
            </a:r>
          </a:p>
          <a:p>
            <a:pPr lvl="1"/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r>
              <a:rPr lang="en-US" altLang="en-US" smtClean="0"/>
              <a:t>Program is </a:t>
            </a:r>
            <a:r>
              <a:rPr lang="en-US" altLang="en-US" b="1" i="1" smtClean="0"/>
              <a:t>passive</a:t>
            </a:r>
            <a:r>
              <a:rPr lang="en-US" altLang="en-US" smtClean="0"/>
              <a:t> entity stored on disk (</a:t>
            </a:r>
            <a:r>
              <a:rPr lang="en-US" altLang="en-US" b="1" smtClean="0">
                <a:solidFill>
                  <a:srgbClr val="3366FF"/>
                </a:solidFill>
              </a:rPr>
              <a:t>executable file</a:t>
            </a:r>
            <a:r>
              <a:rPr lang="en-US" altLang="en-US" smtClean="0"/>
              <a:t>), process is </a:t>
            </a:r>
            <a:r>
              <a:rPr lang="en-US" altLang="en-US" b="1" i="1" smtClean="0"/>
              <a:t>active </a:t>
            </a:r>
          </a:p>
          <a:p>
            <a:pPr lvl="1"/>
            <a:r>
              <a:rPr lang="en-US" altLang="en-US" smtClean="0"/>
              <a:t>Program becomes process when executable file loaded into memory</a:t>
            </a:r>
          </a:p>
          <a:p>
            <a:r>
              <a:rPr lang="en-US" altLang="en-US" smtClean="0"/>
              <a:t>Execution of program started via GUI mouse clicks, command line entry of its name, etc</a:t>
            </a:r>
          </a:p>
          <a:p>
            <a:r>
              <a:rPr lang="en-US" altLang="en-US" smtClean="0"/>
              <a:t>One program can be several processes</a:t>
            </a:r>
          </a:p>
          <a:p>
            <a:pPr lvl="1"/>
            <a:r>
              <a:rPr lang="en-US" altLang="en-US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 smtClean="0"/>
              <a:t>Examples of IPC Systems – Windows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69950" y="1154113"/>
            <a:ext cx="6950075" cy="4530725"/>
          </a:xfrm>
        </p:spPr>
        <p:txBody>
          <a:bodyPr/>
          <a:lstStyle/>
          <a:p>
            <a:r>
              <a:rPr lang="en-US" altLang="en-US" smtClean="0"/>
              <a:t>Message-passing centric via </a:t>
            </a:r>
            <a:r>
              <a:rPr lang="en-US" altLang="en-US" b="1" smtClean="0">
                <a:solidFill>
                  <a:srgbClr val="0000FF"/>
                </a:solidFill>
              </a:rPr>
              <a:t>advanced local procedure call </a:t>
            </a:r>
            <a:r>
              <a:rPr lang="en-US" altLang="en-US" b="1" smtClean="0">
                <a:solidFill>
                  <a:srgbClr val="000000"/>
                </a:solidFill>
              </a:rPr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LPC</a:t>
            </a:r>
            <a:r>
              <a:rPr lang="en-US" altLang="en-US" b="1" smtClean="0">
                <a:solidFill>
                  <a:srgbClr val="000000"/>
                </a:solidFill>
              </a:rPr>
              <a:t>)</a:t>
            </a:r>
            <a:r>
              <a:rPr lang="en-US" altLang="en-US" smtClean="0"/>
              <a:t> facility</a:t>
            </a:r>
          </a:p>
          <a:p>
            <a:pPr lvl="1"/>
            <a:r>
              <a:rPr lang="en-US" altLang="en-US" smtClean="0"/>
              <a:t>Only works between processes on the same system</a:t>
            </a:r>
          </a:p>
          <a:p>
            <a:pPr lvl="1"/>
            <a:r>
              <a:rPr lang="en-US" altLang="en-US" smtClean="0"/>
              <a:t>Uses ports (like mailboxes) to establish and maintain communication channels</a:t>
            </a:r>
          </a:p>
          <a:p>
            <a:pPr lvl="1"/>
            <a:r>
              <a:rPr lang="en-US" altLang="en-US" smtClean="0"/>
              <a:t>Communication works as follows:</a:t>
            </a:r>
          </a:p>
          <a:p>
            <a:pPr lvl="2"/>
            <a:r>
              <a:rPr lang="en-US" altLang="en-US" smtClean="0"/>
              <a:t>The client opens a handle to the subsystem’</a:t>
            </a:r>
            <a:r>
              <a:rPr lang="en-US" altLang="ja-JP" smtClean="0"/>
              <a:t>s </a:t>
            </a:r>
            <a:r>
              <a:rPr lang="en-US" altLang="ja-JP" b="1" smtClean="0">
                <a:solidFill>
                  <a:srgbClr val="0000FF"/>
                </a:solidFill>
              </a:rPr>
              <a:t>connection port</a:t>
            </a:r>
            <a:r>
              <a:rPr lang="en-US" altLang="ja-JP" smtClean="0"/>
              <a:t> object.</a:t>
            </a:r>
          </a:p>
          <a:p>
            <a:pPr lvl="2"/>
            <a:r>
              <a:rPr lang="en-US" altLang="en-US" smtClean="0"/>
              <a:t>The client sends a connection request.</a:t>
            </a:r>
          </a:p>
          <a:p>
            <a:pPr lvl="2"/>
            <a:r>
              <a:rPr lang="en-US" altLang="en-US" smtClean="0"/>
              <a:t>The server creates two private </a:t>
            </a:r>
            <a:r>
              <a:rPr lang="en-US" altLang="en-US" b="1" smtClean="0">
                <a:solidFill>
                  <a:srgbClr val="0000FF"/>
                </a:solidFill>
              </a:rPr>
              <a:t>communication ports </a:t>
            </a:r>
            <a:r>
              <a:rPr lang="en-US" altLang="en-US" smtClean="0"/>
              <a:t>and returns the handle to one of them to the client.</a:t>
            </a:r>
          </a:p>
          <a:p>
            <a:pPr lvl="2"/>
            <a:r>
              <a:rPr lang="en-US" altLang="en-US" smtClean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 smtClean="0"/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 smtClean="0"/>
              <a:t>Sockets</a:t>
            </a:r>
          </a:p>
          <a:p>
            <a:r>
              <a:rPr lang="en-US" altLang="en-US" smtClean="0"/>
              <a:t>Remote Procedure Calls</a:t>
            </a:r>
          </a:p>
          <a:p>
            <a:r>
              <a:rPr lang="en-US" altLang="en-US" smtClean="0"/>
              <a:t>Pipes</a:t>
            </a:r>
          </a:p>
          <a:p>
            <a:r>
              <a:rPr lang="en-US" altLang="en-US" smtClean="0"/>
              <a:t>Remote Method Invocation (Java)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54113"/>
            <a:ext cx="6977063" cy="4530725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0000FF"/>
                </a:solidFill>
              </a:rPr>
              <a:t>socket </a:t>
            </a:r>
            <a:r>
              <a:rPr lang="en-US" altLang="en-US" smtClean="0"/>
              <a:t>is defined as an endpoint for communication</a:t>
            </a:r>
          </a:p>
          <a:p>
            <a:endParaRPr lang="en-US" altLang="en-US" sz="800" smtClean="0"/>
          </a:p>
          <a:p>
            <a:r>
              <a:rPr lang="en-US" altLang="en-US" smtClean="0"/>
              <a:t>Concatenation of IP address and </a:t>
            </a:r>
            <a:r>
              <a:rPr lang="en-US" altLang="en-US" b="1" smtClean="0">
                <a:solidFill>
                  <a:srgbClr val="0000FF"/>
                </a:solidFill>
              </a:rPr>
              <a:t>port</a:t>
            </a:r>
            <a:r>
              <a:rPr lang="en-US" altLang="en-US" smtClean="0"/>
              <a:t> – a number included at start of message packet to differentiate network services on a host</a:t>
            </a:r>
          </a:p>
          <a:p>
            <a:endParaRPr lang="en-US" altLang="en-US" sz="800" smtClean="0"/>
          </a:p>
          <a:p>
            <a:r>
              <a:rPr lang="en-US" altLang="en-US" smtClean="0"/>
              <a:t>The socket </a:t>
            </a:r>
            <a:r>
              <a:rPr lang="en-US" altLang="en-US" b="1" smtClean="0"/>
              <a:t>161.25.19.8:1625</a:t>
            </a:r>
            <a:r>
              <a:rPr lang="en-US" altLang="en-US" smtClean="0"/>
              <a:t> refers to port </a:t>
            </a:r>
            <a:r>
              <a:rPr lang="en-US" altLang="en-US" b="1" smtClean="0"/>
              <a:t>1625</a:t>
            </a:r>
            <a:r>
              <a:rPr lang="en-US" altLang="en-US" smtClean="0"/>
              <a:t> on host </a:t>
            </a:r>
            <a:r>
              <a:rPr lang="en-US" altLang="en-US" b="1" smtClean="0"/>
              <a:t>161.25.19.8</a:t>
            </a:r>
          </a:p>
          <a:p>
            <a:endParaRPr lang="en-US" altLang="en-US" sz="800" b="1" smtClean="0"/>
          </a:p>
          <a:p>
            <a:r>
              <a:rPr lang="en-US" altLang="en-US" smtClean="0"/>
              <a:t>Communication consists between a pair of sockets</a:t>
            </a:r>
          </a:p>
          <a:p>
            <a:endParaRPr lang="en-US" altLang="en-US" sz="800" smtClean="0"/>
          </a:p>
          <a:p>
            <a:r>
              <a:rPr lang="en-US" altLang="en-US" smtClean="0"/>
              <a:t>All ports below 1024 are </a:t>
            </a:r>
            <a:r>
              <a:rPr lang="en-US" altLang="en-US" b="1" i="1" smtClean="0"/>
              <a:t>well known</a:t>
            </a:r>
            <a:r>
              <a:rPr lang="en-US" altLang="en-US" smtClean="0"/>
              <a:t>, used for standard services</a:t>
            </a:r>
          </a:p>
          <a:p>
            <a:endParaRPr lang="en-US" altLang="en-US" sz="800" smtClean="0"/>
          </a:p>
          <a:p>
            <a:r>
              <a:rPr lang="en-US" altLang="en-US" smtClean="0"/>
              <a:t>Special IP address 127.0.0.1 (</a:t>
            </a:r>
            <a:r>
              <a:rPr lang="en-US" altLang="en-US" b="1" smtClean="0">
                <a:solidFill>
                  <a:srgbClr val="0000FF"/>
                </a:solidFill>
              </a:rPr>
              <a:t>loopback</a:t>
            </a:r>
            <a:r>
              <a:rPr lang="en-US" altLang="en-US" smtClean="0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 smtClean="0"/>
              <a:t>Three types of sockets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Connection-oriented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TCP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Connectionless</a:t>
            </a:r>
            <a:r>
              <a:rPr lang="en-US" altLang="en-US" smtClean="0"/>
              <a:t> (</a:t>
            </a:r>
            <a:r>
              <a:rPr lang="en-US" altLang="en-US" b="1" smtClean="0">
                <a:solidFill>
                  <a:srgbClr val="0000FF"/>
                </a:solidFill>
              </a:rPr>
              <a:t>UDP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altLang="en-US" smtClean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Consider this “Date” server: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7813" y="1125538"/>
            <a:ext cx="4967287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6823075" cy="4867275"/>
          </a:xfrm>
        </p:spPr>
        <p:txBody>
          <a:bodyPr/>
          <a:lstStyle/>
          <a:p>
            <a:r>
              <a:rPr lang="en-US" altLang="en-US" smtClean="0"/>
              <a:t>Remote procedure call (RPC) abstracts procedure calls between processes on networked systems</a:t>
            </a:r>
          </a:p>
          <a:p>
            <a:pPr lvl="1"/>
            <a:r>
              <a:rPr lang="en-US" altLang="en-US" smtClean="0"/>
              <a:t>Again uses ports for service differentiation</a:t>
            </a:r>
          </a:p>
          <a:p>
            <a:r>
              <a:rPr lang="en-US" altLang="en-US" b="1" smtClean="0">
                <a:solidFill>
                  <a:srgbClr val="0000FF"/>
                </a:solidFill>
              </a:rPr>
              <a:t>Stubs</a:t>
            </a:r>
            <a:r>
              <a:rPr lang="en-US" altLang="en-US" smtClean="0"/>
              <a:t> – client-side proxy for the actual procedure on the server</a:t>
            </a:r>
          </a:p>
          <a:p>
            <a:r>
              <a:rPr lang="en-US" altLang="en-US" smtClean="0"/>
              <a:t>The client-side stub locates the server and </a:t>
            </a:r>
            <a:r>
              <a:rPr lang="en-US" altLang="en-US" b="1" smtClean="0">
                <a:solidFill>
                  <a:srgbClr val="0000FF"/>
                </a:solidFill>
              </a:rPr>
              <a:t>marshalls</a:t>
            </a:r>
            <a:r>
              <a:rPr lang="en-US" altLang="en-US" smtClean="0"/>
              <a:t> the parameters</a:t>
            </a:r>
          </a:p>
          <a:p>
            <a:r>
              <a:rPr lang="en-US" altLang="en-US" smtClean="0"/>
              <a:t>The server-side stub receives this message, unpacks the marshalled parameters, and performs the procedure on the server</a:t>
            </a:r>
          </a:p>
          <a:p>
            <a:r>
              <a:rPr lang="en-US" altLang="en-US" smtClean="0"/>
              <a:t>On Windows, stub code compile from specification written in </a:t>
            </a:r>
            <a:r>
              <a:rPr lang="en-US" altLang="en-US" b="1" smtClean="0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MIDL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777875"/>
            <a:ext cx="6818312" cy="48672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 smtClean="0"/>
          </a:p>
          <a:p>
            <a:r>
              <a:rPr lang="en-US" altLang="en-US" smtClean="0"/>
              <a:t>Data representation handled via </a:t>
            </a:r>
            <a:r>
              <a:rPr lang="en-US" altLang="en-US" b="1" smtClean="0">
                <a:solidFill>
                  <a:srgbClr val="0000FF"/>
                </a:solidFill>
              </a:rPr>
              <a:t>External Data Representation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XDL</a:t>
            </a:r>
            <a:r>
              <a:rPr lang="en-US" altLang="en-US" smtClean="0"/>
              <a:t>) format to account for different architectures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Big-endian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 smtClean="0"/>
              <a:t>Remote communication has more failure scenarios than local</a:t>
            </a:r>
          </a:p>
          <a:p>
            <a:pPr lvl="1"/>
            <a:r>
              <a:rPr lang="en-US" altLang="en-US" smtClean="0"/>
              <a:t>Messages can be delivered </a:t>
            </a:r>
            <a:r>
              <a:rPr lang="en-US" altLang="en-US" b="1" i="1" smtClean="0"/>
              <a:t>exactly once </a:t>
            </a:r>
            <a:r>
              <a:rPr lang="en-US" altLang="en-US" smtClean="0"/>
              <a:t>rather than </a:t>
            </a:r>
            <a:r>
              <a:rPr lang="en-US" altLang="en-US" b="1" i="1" smtClean="0"/>
              <a:t>at most once</a:t>
            </a:r>
          </a:p>
          <a:p>
            <a:r>
              <a:rPr lang="en-US" altLang="en-US" smtClean="0"/>
              <a:t>OS typically provides a rendezvous (or </a:t>
            </a:r>
            <a:r>
              <a:rPr lang="en-US" altLang="en-US" b="1" smtClean="0">
                <a:solidFill>
                  <a:srgbClr val="0000FF"/>
                </a:solidFill>
              </a:rPr>
              <a:t>matchmaker</a:t>
            </a:r>
            <a:r>
              <a:rPr lang="en-US" altLang="en-US" smtClean="0"/>
              <a:t>) service to connect client and server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 smtClean="0"/>
              <a:t>Acts as a conduit allowing two processes to communicate</a:t>
            </a:r>
          </a:p>
          <a:p>
            <a:r>
              <a:rPr lang="en-US" altLang="en-US" smtClean="0"/>
              <a:t>Issues:</a:t>
            </a:r>
          </a:p>
          <a:p>
            <a:pPr lvl="1"/>
            <a:r>
              <a:rPr lang="en-US" altLang="en-US" smtClean="0"/>
              <a:t>Is communication unidirectional or bidirectional?</a:t>
            </a:r>
          </a:p>
          <a:p>
            <a:pPr lvl="1"/>
            <a:r>
              <a:rPr lang="en-US" altLang="en-US" smtClean="0"/>
              <a:t>In the case of two-way communication, is it half or full-duplex?</a:t>
            </a:r>
          </a:p>
          <a:p>
            <a:pPr lvl="1"/>
            <a:r>
              <a:rPr lang="en-US" altLang="en-US" smtClean="0"/>
              <a:t>Must there exist a relationship (i.e., </a:t>
            </a:r>
            <a:r>
              <a:rPr lang="en-US" altLang="en-US" b="1" i="1" smtClean="0"/>
              <a:t>parent-child</a:t>
            </a:r>
            <a:r>
              <a:rPr lang="en-US" altLang="en-US" smtClean="0"/>
              <a:t>) between the communicating processes?</a:t>
            </a:r>
          </a:p>
          <a:p>
            <a:pPr lvl="1"/>
            <a:r>
              <a:rPr lang="en-US" altLang="en-US" smtClean="0"/>
              <a:t>Can the pipes be used over a network?</a:t>
            </a:r>
          </a:p>
          <a:p>
            <a:r>
              <a:rPr lang="en-US" altLang="en-US" smtClean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smtClean="0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288" y="3313113"/>
            <a:ext cx="5592762" cy="170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 smtClean="0"/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 smtClean="0"/>
              <a:t>Named Pipes are more powerful than ordinary pipes</a:t>
            </a:r>
          </a:p>
          <a:p>
            <a:r>
              <a:rPr lang="en-US" altLang="en-US" smtClean="0"/>
              <a:t>Communication is bidirectional</a:t>
            </a:r>
          </a:p>
          <a:p>
            <a:r>
              <a:rPr lang="en-US" altLang="en-US" smtClean="0"/>
              <a:t>No parent-child relationship is necessary between the communicating processes</a:t>
            </a:r>
          </a:p>
          <a:p>
            <a:r>
              <a:rPr lang="en-US" altLang="en-US" smtClean="0"/>
              <a:t>Several processes can use the named pipe for communication</a:t>
            </a:r>
          </a:p>
          <a:p>
            <a:r>
              <a:rPr lang="en-US" altLang="en-US" smtClean="0"/>
              <a:t>Provided on both UNIX and Windows systems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smtClean="0"/>
              <a:t>As a process executes, it changes </a:t>
            </a:r>
            <a:r>
              <a:rPr lang="en-US" alt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smtClean="0"/>
              <a:t>new</a:t>
            </a:r>
            <a:r>
              <a:rPr lang="en-US" altLang="en-US" smtClean="0"/>
              <a:t>:  The process is being created</a:t>
            </a:r>
          </a:p>
          <a:p>
            <a:pPr lvl="1"/>
            <a:r>
              <a:rPr lang="en-US" altLang="en-US" b="1" smtClean="0"/>
              <a:t>running</a:t>
            </a:r>
            <a:r>
              <a:rPr lang="en-US" altLang="en-US" smtClean="0"/>
              <a:t>:  Instructions are being executed</a:t>
            </a:r>
          </a:p>
          <a:p>
            <a:pPr lvl="1"/>
            <a:r>
              <a:rPr lang="en-US" altLang="en-US" b="1" smtClean="0"/>
              <a:t>waiting</a:t>
            </a:r>
            <a:r>
              <a:rPr lang="en-US" altLang="en-US" smtClean="0"/>
              <a:t>:  The process is waiting for some event to occur</a:t>
            </a:r>
          </a:p>
          <a:p>
            <a:pPr lvl="1"/>
            <a:r>
              <a:rPr lang="en-US" altLang="en-US" b="1" smtClean="0"/>
              <a:t>ready</a:t>
            </a:r>
            <a:r>
              <a:rPr lang="en-US" altLang="en-US" smtClean="0"/>
              <a:t>:  The process is waiting to be assigned to a processor</a:t>
            </a:r>
          </a:p>
          <a:p>
            <a:pPr lvl="1"/>
            <a:r>
              <a:rPr lang="en-US" altLang="en-US" b="1" smtClean="0"/>
              <a:t>terminated</a:t>
            </a:r>
            <a:r>
              <a:rPr lang="en-US" altLang="en-US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(also called </a:t>
            </a:r>
            <a:r>
              <a:rPr lang="en-US" altLang="en-US" b="1" smtClean="0">
                <a:solidFill>
                  <a:srgbClr val="3366FF"/>
                </a:solidFill>
              </a:rPr>
              <a:t>task control block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Process state – running, waiting, etc</a:t>
            </a:r>
          </a:p>
          <a:p>
            <a:r>
              <a:rPr lang="en-US" altLang="en-US" smtClean="0"/>
              <a:t>Program counter – location of instruction to next execute</a:t>
            </a:r>
          </a:p>
          <a:p>
            <a:r>
              <a:rPr lang="en-US" altLang="en-US" smtClean="0"/>
              <a:t>CPU registers – contents of all process-centric registers</a:t>
            </a:r>
          </a:p>
          <a:p>
            <a:r>
              <a:rPr lang="en-US" altLang="en-US" smtClean="0"/>
              <a:t>CPU scheduling information- priorities, scheduling queue pointers</a:t>
            </a:r>
          </a:p>
          <a:p>
            <a:r>
              <a:rPr lang="en-US" altLang="en-US" smtClean="0"/>
              <a:t>Memory-management information – memory allocated to the process</a:t>
            </a:r>
          </a:p>
          <a:p>
            <a:r>
              <a:rPr lang="en-US" altLang="en-US" smtClean="0"/>
              <a:t>Accounting information – CPU used, clock time elapsed since start, time limits</a:t>
            </a:r>
          </a:p>
          <a:p>
            <a:r>
              <a:rPr lang="en-US" altLang="en-US" smtClean="0"/>
              <a:t>I/O status information – I/O devices allocated to process, list of open files</a:t>
            </a:r>
          </a:p>
          <a:p>
            <a:endParaRPr lang="en-US" altLang="en-US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13192</TotalTime>
  <Words>2617</Words>
  <Application>Microsoft Office PowerPoint</Application>
  <PresentationFormat>On-screen Show (4:3)</PresentationFormat>
  <Paragraphs>412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Courier New</vt:lpstr>
      <vt:lpstr>Symbol</vt:lpstr>
      <vt:lpstr>Wingdings</vt:lpstr>
      <vt:lpstr>Monaco</vt:lpstr>
      <vt:lpstr>os-8</vt:lpstr>
      <vt:lpstr>Chapter 3:  Processes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281</cp:revision>
  <cp:lastPrinted>2013-10-02T18:16:40Z</cp:lastPrinted>
  <dcterms:created xsi:type="dcterms:W3CDTF">2011-01-13T23:43:38Z</dcterms:created>
  <dcterms:modified xsi:type="dcterms:W3CDTF">2022-04-26T10:31:19Z</dcterms:modified>
</cp:coreProperties>
</file>