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5" r:id="rId9"/>
    <p:sldId id="266" r:id="rId10"/>
    <p:sldId id="267" r:id="rId11"/>
    <p:sldId id="277" r:id="rId12"/>
    <p:sldId id="278" r:id="rId13"/>
    <p:sldId id="276" r:id="rId14"/>
    <p:sldId id="268" r:id="rId15"/>
    <p:sldId id="263" r:id="rId16"/>
    <p:sldId id="264" r:id="rId17"/>
    <p:sldId id="279" r:id="rId18"/>
    <p:sldId id="281" r:id="rId19"/>
    <p:sldId id="282" r:id="rId20"/>
    <p:sldId id="269" r:id="rId21"/>
    <p:sldId id="271" r:id="rId22"/>
    <p:sldId id="272" r:id="rId23"/>
    <p:sldId id="275" r:id="rId24"/>
    <p:sldId id="273" r:id="rId25"/>
    <p:sldId id="274" r:id="rId26"/>
    <p:sldId id="270" r:id="rId27"/>
    <p:sldId id="280"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BE15EC-014F-43F8-9C20-76C6BDB5BE70}" type="datetimeFigureOut">
              <a:rPr lang="en-US" smtClean="0"/>
              <a:pPr/>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E673D-C8AC-4309-8FDB-0B7017CDBF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E15EC-014F-43F8-9C20-76C6BDB5BE70}" type="datetimeFigureOut">
              <a:rPr lang="en-US" smtClean="0"/>
              <a:pPr/>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E673D-C8AC-4309-8FDB-0B7017CDBF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E15EC-014F-43F8-9C20-76C6BDB5BE70}" type="datetimeFigureOut">
              <a:rPr lang="en-US" smtClean="0"/>
              <a:pPr/>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E673D-C8AC-4309-8FDB-0B7017CDBF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E15EC-014F-43F8-9C20-76C6BDB5BE70}" type="datetimeFigureOut">
              <a:rPr lang="en-US" smtClean="0"/>
              <a:pPr/>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E673D-C8AC-4309-8FDB-0B7017CDBF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BE15EC-014F-43F8-9C20-76C6BDB5BE70}" type="datetimeFigureOut">
              <a:rPr lang="en-US" smtClean="0"/>
              <a:pPr/>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E673D-C8AC-4309-8FDB-0B7017CDBF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BE15EC-014F-43F8-9C20-76C6BDB5BE70}" type="datetimeFigureOut">
              <a:rPr lang="en-US" smtClean="0"/>
              <a:pPr/>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9E673D-C8AC-4309-8FDB-0B7017CDBF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BE15EC-014F-43F8-9C20-76C6BDB5BE70}" type="datetimeFigureOut">
              <a:rPr lang="en-US" smtClean="0"/>
              <a:pPr/>
              <a:t>8/5/2023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9E673D-C8AC-4309-8FDB-0B7017CDBF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BE15EC-014F-43F8-9C20-76C6BDB5BE70}" type="datetimeFigureOut">
              <a:rPr lang="en-US" smtClean="0"/>
              <a:pPr/>
              <a:t>8/5/2023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9E673D-C8AC-4309-8FDB-0B7017CDBF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E15EC-014F-43F8-9C20-76C6BDB5BE70}" type="datetimeFigureOut">
              <a:rPr lang="en-US" smtClean="0"/>
              <a:pPr/>
              <a:t>8/5/2023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9E673D-C8AC-4309-8FDB-0B7017CDBF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E15EC-014F-43F8-9C20-76C6BDB5BE70}" type="datetimeFigureOut">
              <a:rPr lang="en-US" smtClean="0"/>
              <a:pPr/>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9E673D-C8AC-4309-8FDB-0B7017CDBF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E15EC-014F-43F8-9C20-76C6BDB5BE70}" type="datetimeFigureOut">
              <a:rPr lang="en-US" smtClean="0"/>
              <a:pPr/>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9E673D-C8AC-4309-8FDB-0B7017CDBF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E15EC-014F-43F8-9C20-76C6BDB5BE70}" type="datetimeFigureOut">
              <a:rPr lang="en-US" smtClean="0"/>
              <a:pPr/>
              <a:t>8/5/2023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E673D-C8AC-4309-8FDB-0B7017CDBF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a:t>
            </a:r>
            <a:endParaRPr lang="en-US" dirty="0"/>
          </a:p>
        </p:txBody>
      </p:sp>
      <p:sp>
        <p:nvSpPr>
          <p:cNvPr id="3" name="Subtitle 2"/>
          <p:cNvSpPr>
            <a:spLocks noGrp="1"/>
          </p:cNvSpPr>
          <p:nvPr>
            <p:ph type="subTitle" idx="1"/>
          </p:nvPr>
        </p:nvSpPr>
        <p:spPr/>
        <p:txBody>
          <a:bodyPr/>
          <a:lstStyle/>
          <a:p>
            <a:r>
              <a:rPr lang="en-US" dirty="0" err="1" smtClean="0"/>
              <a:t>Dr.K</a:t>
            </a:r>
            <a:r>
              <a:rPr lang="en-US" dirty="0" smtClean="0"/>
              <a:t> </a:t>
            </a:r>
            <a:r>
              <a:rPr lang="en-US" dirty="0" err="1" smtClean="0"/>
              <a:t>DeviPriya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Holdout Method-</a:t>
            </a:r>
            <a:r>
              <a:rPr lang="en-US" dirty="0" err="1" smtClean="0"/>
              <a:t>train,vaildation,test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081087" y="2015331"/>
            <a:ext cx="6981825" cy="36957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Holdout Method-</a:t>
            </a:r>
            <a:r>
              <a:rPr lang="en-US" dirty="0" err="1" smtClean="0"/>
              <a:t>train,vaildation,test</a:t>
            </a:r>
            <a:endParaRPr lang="en-US" dirty="0"/>
          </a:p>
        </p:txBody>
      </p:sp>
      <p:sp>
        <p:nvSpPr>
          <p:cNvPr id="4" name="Content Placeholder 3"/>
          <p:cNvSpPr>
            <a:spLocks noGrp="1"/>
          </p:cNvSpPr>
          <p:nvPr>
            <p:ph idx="1"/>
          </p:nvPr>
        </p:nvSpPr>
        <p:spPr/>
        <p:txBody>
          <a:bodyPr>
            <a:normAutofit fontScale="92500" lnSpcReduction="20000"/>
          </a:bodyPr>
          <a:lstStyle/>
          <a:p>
            <a:r>
              <a:rPr lang="en-US" b="1" dirty="0"/>
              <a:t>Train Dataset</a:t>
            </a:r>
          </a:p>
          <a:p>
            <a:r>
              <a:rPr lang="en-US" dirty="0">
                <a:solidFill>
                  <a:srgbClr val="FF0000"/>
                </a:solidFill>
              </a:rPr>
              <a:t>Set of data used for learning </a:t>
            </a:r>
            <a:r>
              <a:rPr lang="en-US" dirty="0"/>
              <a:t>(by the model), that is, </a:t>
            </a:r>
            <a:r>
              <a:rPr lang="en-US" dirty="0">
                <a:solidFill>
                  <a:srgbClr val="FF0000"/>
                </a:solidFill>
              </a:rPr>
              <a:t>to fit </a:t>
            </a:r>
            <a:r>
              <a:rPr lang="en-US" dirty="0">
                <a:solidFill>
                  <a:srgbClr val="7030A0"/>
                </a:solidFill>
              </a:rPr>
              <a:t>the parameters to the machine learning model</a:t>
            </a:r>
          </a:p>
          <a:p>
            <a:r>
              <a:rPr lang="en-US" b="1" dirty="0"/>
              <a:t>Valid Dataset</a:t>
            </a:r>
          </a:p>
          <a:p>
            <a:r>
              <a:rPr lang="en-US" dirty="0">
                <a:solidFill>
                  <a:srgbClr val="FF0000"/>
                </a:solidFill>
              </a:rPr>
              <a:t>Set of data used to provide an unbiased evaluation </a:t>
            </a:r>
            <a:r>
              <a:rPr lang="en-US" dirty="0"/>
              <a:t>of a </a:t>
            </a:r>
            <a:r>
              <a:rPr lang="en-US" dirty="0">
                <a:solidFill>
                  <a:srgbClr val="0070C0"/>
                </a:solidFill>
              </a:rPr>
              <a:t>model fitted on the training dataset</a:t>
            </a:r>
            <a:r>
              <a:rPr lang="en-US" dirty="0"/>
              <a:t> while </a:t>
            </a:r>
            <a:r>
              <a:rPr lang="en-US" dirty="0">
                <a:solidFill>
                  <a:srgbClr val="002060"/>
                </a:solidFill>
              </a:rPr>
              <a:t>tuning model </a:t>
            </a:r>
            <a:r>
              <a:rPr lang="en-US" dirty="0" err="1">
                <a:solidFill>
                  <a:srgbClr val="002060"/>
                </a:solidFill>
              </a:rPr>
              <a:t>hyperparameters</a:t>
            </a:r>
            <a:r>
              <a:rPr lang="en-US" dirty="0"/>
              <a:t>.</a:t>
            </a:r>
          </a:p>
          <a:p>
            <a:r>
              <a:rPr lang="en-US" dirty="0" smtClean="0"/>
              <a:t>Also </a:t>
            </a:r>
            <a:r>
              <a:rPr lang="en-US" dirty="0"/>
              <a:t>play a role in other forms of model preparation, such as feature selection, threshold cut-off selection.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Holdout Method-</a:t>
            </a:r>
            <a:r>
              <a:rPr lang="en-US" dirty="0" err="1" smtClean="0"/>
              <a:t>train,vaildation,test</a:t>
            </a:r>
            <a:endParaRPr lang="en-US" dirty="0"/>
          </a:p>
        </p:txBody>
      </p:sp>
      <p:sp>
        <p:nvSpPr>
          <p:cNvPr id="4" name="Content Placeholder 3"/>
          <p:cNvSpPr>
            <a:spLocks noGrp="1"/>
          </p:cNvSpPr>
          <p:nvPr>
            <p:ph idx="1"/>
          </p:nvPr>
        </p:nvSpPr>
        <p:spPr/>
        <p:txBody>
          <a:bodyPr>
            <a:normAutofit/>
          </a:bodyPr>
          <a:lstStyle/>
          <a:p>
            <a:r>
              <a:rPr lang="en-US" b="1" dirty="0"/>
              <a:t>Test Dataset</a:t>
            </a:r>
          </a:p>
          <a:p>
            <a:r>
              <a:rPr lang="en-US" dirty="0">
                <a:solidFill>
                  <a:srgbClr val="FF0000"/>
                </a:solidFill>
              </a:rPr>
              <a:t>Set of data used to provide </a:t>
            </a:r>
            <a:r>
              <a:rPr lang="en-US" dirty="0"/>
              <a:t>an unbiased </a:t>
            </a:r>
            <a:r>
              <a:rPr lang="en-US" dirty="0">
                <a:solidFill>
                  <a:srgbClr val="FF0000"/>
                </a:solidFill>
              </a:rPr>
              <a:t>evaluation of a final model </a:t>
            </a:r>
            <a:r>
              <a:rPr lang="en-US" dirty="0"/>
              <a:t>fitted on the training dataset.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Holdout Method-</a:t>
            </a:r>
            <a:r>
              <a:rPr lang="en-US" dirty="0" err="1" smtClean="0"/>
              <a:t>train,vaildation,test</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604837" y="2162969"/>
            <a:ext cx="7934325" cy="34004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Holdout Method-</a:t>
            </a:r>
            <a:r>
              <a:rPr lang="en-US" dirty="0" err="1" smtClean="0"/>
              <a:t>train,vaildation,test</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642910" y="1600200"/>
            <a:ext cx="7643866"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Holdout Method</a:t>
            </a:r>
            <a:endParaRPr lang="en-US" dirty="0"/>
          </a:p>
        </p:txBody>
      </p:sp>
      <p:sp>
        <p:nvSpPr>
          <p:cNvPr id="4" name="Content Placeholder 3"/>
          <p:cNvSpPr>
            <a:spLocks noGrp="1"/>
          </p:cNvSpPr>
          <p:nvPr>
            <p:ph idx="1"/>
          </p:nvPr>
        </p:nvSpPr>
        <p:spPr/>
        <p:txBody>
          <a:bodyPr>
            <a:normAutofit fontScale="92500" lnSpcReduction="20000"/>
          </a:bodyPr>
          <a:lstStyle/>
          <a:p>
            <a:r>
              <a:rPr lang="en-US" dirty="0" err="1"/>
              <a:t>sklearn.model_selection.</a:t>
            </a:r>
            <a:r>
              <a:rPr lang="en-US" b="1" dirty="0" err="1"/>
              <a:t>train_test_split</a:t>
            </a:r>
            <a:r>
              <a:rPr lang="en-US" dirty="0" smtClean="0"/>
              <a:t>(</a:t>
            </a:r>
            <a:r>
              <a:rPr lang="en-US" i="1" dirty="0" smtClean="0"/>
              <a:t>*arrays</a:t>
            </a:r>
            <a:r>
              <a:rPr lang="en-US" dirty="0" smtClean="0"/>
              <a:t>, </a:t>
            </a:r>
            <a:r>
              <a:rPr lang="en-US" i="1" dirty="0" err="1" smtClean="0"/>
              <a:t>test_size</a:t>
            </a:r>
            <a:r>
              <a:rPr lang="en-US" i="1" dirty="0" smtClean="0"/>
              <a:t>=None</a:t>
            </a:r>
            <a:r>
              <a:rPr lang="en-US" dirty="0" smtClean="0"/>
              <a:t>, </a:t>
            </a:r>
            <a:r>
              <a:rPr lang="en-US" i="1" dirty="0" err="1" smtClean="0"/>
              <a:t>train_size</a:t>
            </a:r>
            <a:r>
              <a:rPr lang="en-US" i="1" dirty="0" smtClean="0"/>
              <a:t>=None</a:t>
            </a:r>
            <a:r>
              <a:rPr lang="en-US" dirty="0" smtClean="0"/>
              <a:t>, </a:t>
            </a:r>
            <a:r>
              <a:rPr lang="en-US" i="1" dirty="0" err="1" smtClean="0"/>
              <a:t>random_state</a:t>
            </a:r>
            <a:r>
              <a:rPr lang="en-US" i="1" dirty="0" smtClean="0"/>
              <a:t>=None</a:t>
            </a:r>
            <a:r>
              <a:rPr lang="en-US" dirty="0" smtClean="0"/>
              <a:t>, </a:t>
            </a:r>
            <a:r>
              <a:rPr lang="en-US" i="1" dirty="0" smtClean="0"/>
              <a:t>shuffle=True</a:t>
            </a:r>
            <a:r>
              <a:rPr lang="en-US" dirty="0" smtClean="0"/>
              <a:t>, </a:t>
            </a:r>
            <a:r>
              <a:rPr lang="en-US" i="1" dirty="0" smtClean="0"/>
              <a:t>stratify=None</a:t>
            </a:r>
          </a:p>
          <a:p>
            <a:r>
              <a:rPr lang="en-US" dirty="0">
                <a:solidFill>
                  <a:srgbClr val="FF0000"/>
                </a:solidFill>
              </a:rPr>
              <a:t>from</a:t>
            </a:r>
            <a:r>
              <a:rPr lang="en-US" dirty="0" smtClean="0">
                <a:solidFill>
                  <a:srgbClr val="FF0000"/>
                </a:solidFill>
              </a:rPr>
              <a:t> </a:t>
            </a:r>
            <a:r>
              <a:rPr lang="en-US" dirty="0" err="1">
                <a:solidFill>
                  <a:srgbClr val="FF0000"/>
                </a:solidFill>
              </a:rPr>
              <a:t>sklearn.model_selection</a:t>
            </a:r>
            <a:r>
              <a:rPr lang="en-US" dirty="0" smtClean="0">
                <a:solidFill>
                  <a:srgbClr val="FF0000"/>
                </a:solidFill>
              </a:rPr>
              <a:t> </a:t>
            </a:r>
            <a:r>
              <a:rPr lang="en-US" dirty="0">
                <a:solidFill>
                  <a:srgbClr val="FF0000"/>
                </a:solidFill>
              </a:rPr>
              <a:t>import</a:t>
            </a:r>
            <a:r>
              <a:rPr lang="en-US" dirty="0" smtClean="0">
                <a:solidFill>
                  <a:srgbClr val="FF0000"/>
                </a:solidFill>
              </a:rPr>
              <a:t> </a:t>
            </a:r>
            <a:r>
              <a:rPr lang="en-US" dirty="0" err="1">
                <a:solidFill>
                  <a:srgbClr val="FF0000"/>
                </a:solidFill>
              </a:rPr>
              <a:t>train_test_split</a:t>
            </a:r>
            <a:endParaRPr lang="en-US" i="1" dirty="0" smtClean="0">
              <a:solidFill>
                <a:srgbClr val="FF0000"/>
              </a:solidFill>
            </a:endParaRPr>
          </a:p>
          <a:p>
            <a:r>
              <a:rPr lang="en-US" i="1" dirty="0" smtClean="0"/>
              <a:t>Link:</a:t>
            </a:r>
          </a:p>
          <a:p>
            <a:r>
              <a:rPr lang="en-US" dirty="0" smtClean="0"/>
              <a:t>https://scikit-learn.org/stable/modules/generated/sklearn.model_selection.train_test_split.html </a:t>
            </a:r>
          </a:p>
          <a:p>
            <a:r>
              <a:rPr lang="en-US" dirty="0" smtClean="0"/>
              <a:t>https://builtin.com/data-science/train-test-split </a:t>
            </a:r>
            <a:br>
              <a:rPr lang="en-US" dirty="0" smtClean="0"/>
            </a:b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code</a:t>
            </a:r>
            <a:endParaRPr lang="en-US" dirty="0"/>
          </a:p>
        </p:txBody>
      </p:sp>
      <p:sp>
        <p:nvSpPr>
          <p:cNvPr id="3" name="Content Placeholder 2"/>
          <p:cNvSpPr>
            <a:spLocks noGrp="1"/>
          </p:cNvSpPr>
          <p:nvPr>
            <p:ph idx="1"/>
          </p:nvPr>
        </p:nvSpPr>
        <p:spPr/>
        <p:txBody>
          <a:bodyPr/>
          <a:lstStyle/>
          <a:p>
            <a:r>
              <a:rPr lang="en-US" dirty="0"/>
              <a:t>x_train, x_test, </a:t>
            </a:r>
            <a:r>
              <a:rPr lang="en-US" dirty="0" err="1"/>
              <a:t>y_train</a:t>
            </a:r>
            <a:r>
              <a:rPr lang="en-US" dirty="0"/>
              <a:t>, </a:t>
            </a:r>
            <a:r>
              <a:rPr lang="en-US" dirty="0" err="1"/>
              <a:t>y_test</a:t>
            </a:r>
            <a:r>
              <a:rPr lang="en-US" dirty="0"/>
              <a:t> = </a:t>
            </a:r>
            <a:r>
              <a:rPr lang="en-US" dirty="0" err="1"/>
              <a:t>train_test_split</a:t>
            </a:r>
            <a:r>
              <a:rPr lang="en-US" dirty="0"/>
              <a:t>( </a:t>
            </a:r>
            <a:r>
              <a:rPr lang="en-US" dirty="0" smtClean="0"/>
              <a:t>x</a:t>
            </a:r>
            <a:r>
              <a:rPr lang="en-US" dirty="0"/>
              <a:t>, y, </a:t>
            </a:r>
            <a:r>
              <a:rPr lang="en-US" dirty="0" err="1"/>
              <a:t>test_size</a:t>
            </a:r>
            <a:r>
              <a:rPr lang="en-US" dirty="0"/>
              <a:t>=4, </a:t>
            </a:r>
            <a:r>
              <a:rPr lang="en-US" dirty="0" err="1"/>
              <a:t>random_state</a:t>
            </a:r>
            <a:r>
              <a:rPr lang="en-US" dirty="0"/>
              <a:t>=4 </a:t>
            </a:r>
            <a:r>
              <a:rPr lang="en-US" dirty="0" smtClean="0"/>
              <a:t> </a:t>
            </a:r>
            <a:r>
              <a:rPr lang="en-US" dirty="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code</a:t>
            </a:r>
            <a:endParaRPr lang="en-US" dirty="0"/>
          </a:p>
        </p:txBody>
      </p:sp>
      <p:sp>
        <p:nvSpPr>
          <p:cNvPr id="3" name="Content Placeholder 2"/>
          <p:cNvSpPr>
            <a:spLocks noGrp="1"/>
          </p:cNvSpPr>
          <p:nvPr>
            <p:ph idx="1"/>
          </p:nvPr>
        </p:nvSpPr>
        <p:spPr/>
        <p:txBody>
          <a:bodyPr>
            <a:normAutofit fontScale="92500"/>
          </a:bodyPr>
          <a:lstStyle/>
          <a:p>
            <a:r>
              <a:rPr lang="en-US" dirty="0" smtClean="0">
                <a:solidFill>
                  <a:srgbClr val="002D47"/>
                </a:solidFill>
              </a:rPr>
              <a:t>from</a:t>
            </a:r>
            <a:r>
              <a:rPr lang="en-US" dirty="0" smtClean="0"/>
              <a:t> </a:t>
            </a:r>
            <a:r>
              <a:rPr lang="en-US" dirty="0" err="1" smtClean="0">
                <a:solidFill>
                  <a:srgbClr val="BB0066"/>
                </a:solidFill>
              </a:rPr>
              <a:t>fast_ml.model_development</a:t>
            </a:r>
            <a:r>
              <a:rPr lang="en-US" dirty="0" smtClean="0"/>
              <a:t> </a:t>
            </a:r>
            <a:r>
              <a:rPr lang="en-US" dirty="0" smtClean="0">
                <a:solidFill>
                  <a:srgbClr val="002D47"/>
                </a:solidFill>
              </a:rPr>
              <a:t>import</a:t>
            </a:r>
            <a:r>
              <a:rPr lang="en-US" dirty="0" smtClean="0"/>
              <a:t> </a:t>
            </a:r>
            <a:r>
              <a:rPr lang="en-US" dirty="0" err="1" smtClean="0"/>
              <a:t>train_valid_test_split</a:t>
            </a:r>
            <a:r>
              <a:rPr lang="en-US" dirty="0" smtClean="0"/>
              <a:t> </a:t>
            </a:r>
          </a:p>
          <a:p>
            <a:r>
              <a:rPr lang="en-US" dirty="0" smtClean="0"/>
              <a:t>X_train, </a:t>
            </a:r>
            <a:r>
              <a:rPr lang="en-US" dirty="0" err="1" smtClean="0"/>
              <a:t>y_train</a:t>
            </a:r>
            <a:r>
              <a:rPr lang="en-US" dirty="0" smtClean="0"/>
              <a:t>, </a:t>
            </a:r>
            <a:r>
              <a:rPr lang="en-US" dirty="0" err="1" smtClean="0"/>
              <a:t>X_valid</a:t>
            </a:r>
            <a:r>
              <a:rPr lang="en-US" dirty="0" smtClean="0"/>
              <a:t>, </a:t>
            </a:r>
            <a:r>
              <a:rPr lang="en-US" dirty="0" err="1" smtClean="0"/>
              <a:t>y_valid</a:t>
            </a:r>
            <a:r>
              <a:rPr lang="en-US" dirty="0" smtClean="0"/>
              <a:t>, X_test, </a:t>
            </a:r>
            <a:r>
              <a:rPr lang="en-US" dirty="0" err="1" smtClean="0"/>
              <a:t>y_test</a:t>
            </a:r>
            <a:r>
              <a:rPr lang="en-US" dirty="0" smtClean="0"/>
              <a:t> = </a:t>
            </a:r>
            <a:r>
              <a:rPr lang="en-US" dirty="0" err="1" smtClean="0"/>
              <a:t>train_valid_test_split</a:t>
            </a:r>
            <a:r>
              <a:rPr lang="en-US" dirty="0" smtClean="0"/>
              <a:t>(</a:t>
            </a:r>
            <a:r>
              <a:rPr lang="en-US" dirty="0" err="1" smtClean="0"/>
              <a:t>df</a:t>
            </a:r>
            <a:r>
              <a:rPr lang="en-US" dirty="0" smtClean="0"/>
              <a:t>, target = target, </a:t>
            </a:r>
            <a:r>
              <a:rPr lang="en-US" dirty="0" err="1" smtClean="0"/>
              <a:t>train_size</a:t>
            </a:r>
            <a:r>
              <a:rPr lang="en-US" dirty="0" smtClean="0"/>
              <a:t>=</a:t>
            </a:r>
            <a:r>
              <a:rPr lang="en-US" dirty="0" smtClean="0">
                <a:solidFill>
                  <a:srgbClr val="006DAD"/>
                </a:solidFill>
              </a:rPr>
              <a:t>0.8</a:t>
            </a:r>
            <a:r>
              <a:rPr lang="en-US" dirty="0" smtClean="0"/>
              <a:t>, </a:t>
            </a:r>
            <a:r>
              <a:rPr lang="en-US" dirty="0" err="1" smtClean="0"/>
              <a:t>valid_size</a:t>
            </a:r>
            <a:r>
              <a:rPr lang="en-US" dirty="0" smtClean="0"/>
              <a:t>=</a:t>
            </a:r>
            <a:r>
              <a:rPr lang="en-US" dirty="0" smtClean="0">
                <a:solidFill>
                  <a:srgbClr val="006DAD"/>
                </a:solidFill>
              </a:rPr>
              <a:t>0.1</a:t>
            </a:r>
            <a:r>
              <a:rPr lang="en-US" dirty="0" smtClean="0"/>
              <a:t>, </a:t>
            </a:r>
            <a:r>
              <a:rPr lang="en-US" dirty="0" err="1" smtClean="0"/>
              <a:t>test_size</a:t>
            </a:r>
            <a:r>
              <a:rPr lang="en-US" dirty="0" smtClean="0"/>
              <a:t>=</a:t>
            </a:r>
            <a:r>
              <a:rPr lang="en-US" dirty="0" smtClean="0">
                <a:solidFill>
                  <a:srgbClr val="006DAD"/>
                </a:solidFill>
              </a:rPr>
              <a:t>0.1</a:t>
            </a:r>
            <a:r>
              <a:rPr lang="en-US" dirty="0" smtClean="0"/>
              <a:t>) </a:t>
            </a:r>
            <a:r>
              <a:rPr lang="en-US" dirty="0" smtClean="0">
                <a:solidFill>
                  <a:srgbClr val="737373"/>
                </a:solidFill>
              </a:rPr>
              <a:t># Get the shape of all the datasets</a:t>
            </a:r>
            <a:r>
              <a:rPr lang="en-US" dirty="0" smtClean="0"/>
              <a:t> </a:t>
            </a:r>
            <a:r>
              <a:rPr lang="en-US" dirty="0" smtClean="0">
                <a:solidFill>
                  <a:srgbClr val="002D47"/>
                </a:solidFill>
              </a:rPr>
              <a:t>print</a:t>
            </a:r>
            <a:r>
              <a:rPr lang="en-US" dirty="0" smtClean="0"/>
              <a:t>(</a:t>
            </a:r>
            <a:r>
              <a:rPr lang="en-US" dirty="0" err="1" smtClean="0"/>
              <a:t>X_train.shape</a:t>
            </a:r>
            <a:r>
              <a:rPr lang="en-US" dirty="0" smtClean="0"/>
              <a:t>), </a:t>
            </a:r>
            <a:r>
              <a:rPr lang="en-US" dirty="0" smtClean="0">
                <a:solidFill>
                  <a:srgbClr val="002D47"/>
                </a:solidFill>
              </a:rPr>
              <a:t>print</a:t>
            </a:r>
            <a:r>
              <a:rPr lang="en-US" dirty="0" smtClean="0"/>
              <a:t>(</a:t>
            </a:r>
            <a:r>
              <a:rPr lang="en-US" dirty="0" err="1" smtClean="0"/>
              <a:t>y_train.shape</a:t>
            </a:r>
            <a:r>
              <a:rPr lang="en-US" dirty="0" smtClean="0"/>
              <a:t>) </a:t>
            </a:r>
            <a:r>
              <a:rPr lang="en-US" dirty="0" smtClean="0">
                <a:solidFill>
                  <a:srgbClr val="002D47"/>
                </a:solidFill>
              </a:rPr>
              <a:t>print</a:t>
            </a:r>
            <a:r>
              <a:rPr lang="en-US" dirty="0" smtClean="0"/>
              <a:t>(</a:t>
            </a:r>
            <a:r>
              <a:rPr lang="en-US" dirty="0" err="1" smtClean="0"/>
              <a:t>X_valid.shape</a:t>
            </a:r>
            <a:r>
              <a:rPr lang="en-US" dirty="0" smtClean="0"/>
              <a:t>), </a:t>
            </a:r>
            <a:r>
              <a:rPr lang="en-US" dirty="0" smtClean="0">
                <a:solidFill>
                  <a:srgbClr val="002D47"/>
                </a:solidFill>
              </a:rPr>
              <a:t>print</a:t>
            </a:r>
            <a:r>
              <a:rPr lang="en-US" dirty="0" smtClean="0"/>
              <a:t>(</a:t>
            </a:r>
            <a:r>
              <a:rPr lang="en-US" dirty="0" err="1" smtClean="0"/>
              <a:t>y_valid.shape</a:t>
            </a:r>
            <a:r>
              <a:rPr lang="en-US" dirty="0" smtClean="0"/>
              <a:t>) </a:t>
            </a:r>
            <a:r>
              <a:rPr lang="en-US" dirty="0" smtClean="0">
                <a:solidFill>
                  <a:srgbClr val="002D47"/>
                </a:solidFill>
              </a:rPr>
              <a:t>print</a:t>
            </a:r>
            <a:r>
              <a:rPr lang="en-US" dirty="0" smtClean="0"/>
              <a:t>(</a:t>
            </a:r>
            <a:r>
              <a:rPr lang="en-US" dirty="0" err="1" smtClean="0"/>
              <a:t>X_test.shape</a:t>
            </a:r>
            <a:r>
              <a:rPr lang="en-US" dirty="0" smtClean="0"/>
              <a:t>), </a:t>
            </a:r>
            <a:r>
              <a:rPr lang="en-US" dirty="0" smtClean="0">
                <a:solidFill>
                  <a:srgbClr val="002D47"/>
                </a:solidFill>
              </a:rPr>
              <a:t>print</a:t>
            </a:r>
            <a:r>
              <a:rPr lang="en-US" dirty="0" smtClean="0"/>
              <a:t>(</a:t>
            </a:r>
            <a:r>
              <a:rPr lang="en-US" dirty="0" err="1" smtClean="0"/>
              <a:t>y_test.shape</a:t>
            </a:r>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Cross-validation</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Cross-validation is a </a:t>
            </a:r>
            <a:r>
              <a:rPr lang="en-US" dirty="0" err="1" smtClean="0"/>
              <a:t>resampling</a:t>
            </a:r>
            <a:r>
              <a:rPr lang="en-US" dirty="0" smtClean="0"/>
              <a:t> procedure used to evaluate machine learning models on a limited data sample. </a:t>
            </a:r>
            <a:endParaRPr lang="en-US" dirty="0" smtClean="0"/>
          </a:p>
          <a:p>
            <a:r>
              <a:rPr lang="en-US" dirty="0" err="1" smtClean="0"/>
              <a:t>Resampling</a:t>
            </a:r>
            <a:r>
              <a:rPr lang="en-US" dirty="0" smtClean="0"/>
              <a:t> is a series of techniques used in statistics to gather more information about a sample. This can include retaking a sample or estimating its accuracy. With these additional techniques, </a:t>
            </a:r>
            <a:r>
              <a:rPr lang="en-US" dirty="0" err="1" smtClean="0"/>
              <a:t>resampling</a:t>
            </a:r>
            <a:r>
              <a:rPr lang="en-US" dirty="0" smtClean="0"/>
              <a:t> often improves the overall accuracy and estimates any uncertainty within a population.</a:t>
            </a:r>
          </a:p>
          <a:p>
            <a:endParaRPr lang="en-US" dirty="0" smtClean="0"/>
          </a:p>
          <a:p>
            <a:pPr>
              <a:buNone/>
            </a:pPr>
            <a:r>
              <a:rPr lang="en-US" dirty="0" smtClean="0"/>
              <a:t/>
            </a:r>
            <a:br>
              <a:rPr lang="en-US" dirty="0" smtClean="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Cross-validation</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Cross-validation is a </a:t>
            </a:r>
            <a:r>
              <a:rPr lang="en-US" dirty="0" err="1" smtClean="0"/>
              <a:t>resampling</a:t>
            </a:r>
            <a:r>
              <a:rPr lang="en-US" dirty="0" smtClean="0"/>
              <a:t> procedure used to evaluate machine learning models on a limited data sample. </a:t>
            </a:r>
            <a:endParaRPr lang="en-US" dirty="0" smtClean="0"/>
          </a:p>
          <a:p>
            <a:r>
              <a:rPr lang="en-US" dirty="0" smtClean="0"/>
              <a:t>The </a:t>
            </a:r>
            <a:r>
              <a:rPr lang="en-US" dirty="0" smtClean="0"/>
              <a:t>procedure has a single parameter called k that refers to the number of groups that a given data sample is to be split into. As such, the procedure is often called k-fold cross-validation.</a:t>
            </a:r>
            <a:r>
              <a:rPr lang="en-IN" dirty="0" smtClean="0"/>
              <a:t>23-May-2018</a:t>
            </a:r>
          </a:p>
          <a:p>
            <a:endParaRPr lang="en-US" dirty="0" smtClean="0"/>
          </a:p>
          <a:p>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Course Outcomes: At the end of this course, the student will be able to</a:t>
            </a:r>
          </a:p>
          <a:p>
            <a:r>
              <a:rPr lang="en-US" dirty="0" smtClean="0"/>
              <a:t>CO1: Identify the characteristics of machine learning.(Understand- L2) </a:t>
            </a:r>
          </a:p>
          <a:p>
            <a:r>
              <a:rPr lang="en-US" dirty="0" smtClean="0"/>
              <a:t>CO2: Understand the Model building and evaluation approaches.(Understand- L2)</a:t>
            </a:r>
          </a:p>
          <a:p>
            <a:r>
              <a:rPr lang="en-US" dirty="0" smtClean="0"/>
              <a:t> CO3: Apply regression algorithms for real-world Problems.(Apply- L3) </a:t>
            </a:r>
          </a:p>
          <a:p>
            <a:r>
              <a:rPr lang="en-US" dirty="0" smtClean="0"/>
              <a:t>CO4: Handle classification problems via supervised learning algorithms.(Apply- L3) </a:t>
            </a:r>
          </a:p>
          <a:p>
            <a:r>
              <a:rPr lang="en-US" dirty="0" smtClean="0"/>
              <a:t>CO5: Learn advanced learning techniques to deal with complex data.(Apply- L3)</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Fold Cross Validation</a:t>
            </a:r>
            <a:endParaRPr lang="en-US" dirty="0"/>
          </a:p>
        </p:txBody>
      </p:sp>
      <p:sp>
        <p:nvSpPr>
          <p:cNvPr id="4" name="Content Placeholder 3"/>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1014413" y="1100138"/>
            <a:ext cx="7115175" cy="53292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In k-fold cross-validation, the data set is divided into k-completely distinct or non-overlapping random partitions called folds. Figure 3.2 depicts an overall approach for k-fold cross-validation.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 value of ‘k’ in k-fold cross-validation can be set to any number. However, there are two approaches which are extremely popular: </a:t>
            </a:r>
          </a:p>
          <a:p>
            <a:r>
              <a:rPr lang="en-US" dirty="0" smtClean="0"/>
              <a:t>1. 10-fold cross-validation (10-fold CV) 2. Leave-one-out cross-validation (LOOCV) 10-fold cross-validation is by far the most popular approach.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In this approach, for each of the 10-folds, each comprising of approximately 10% of the data, one of the folds is used as the test data for validating model performance trained based on the remaining 9 folds (or 90% of the data). This is repeated 10 times, once for each of the 10 folds being used as the test data and the remaining folds as the training </a:t>
            </a:r>
            <a:r>
              <a:rPr lang="en-US" dirty="0" err="1" smtClean="0"/>
              <a:t>data.The</a:t>
            </a:r>
            <a:r>
              <a:rPr lang="en-US" dirty="0" smtClean="0"/>
              <a:t> average performance across all folds is being reported. F</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1471612" y="1824831"/>
            <a:ext cx="6200775" cy="4076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1519237" y="1834356"/>
            <a:ext cx="6105525" cy="4057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Fold Cross Validation</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https://isheunesu48.medium.com/cross-validation-using-k-fold-with-scikit-learn-cfc44bf1ce6</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Bootstrap Sampling?</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r>
              <a:rPr lang="en-US" dirty="0" err="1" smtClean="0"/>
              <a:t>Resampling</a:t>
            </a:r>
            <a:r>
              <a:rPr lang="en-US" dirty="0" smtClean="0"/>
              <a:t> </a:t>
            </a:r>
            <a:r>
              <a:rPr lang="en-US" dirty="0" smtClean="0"/>
              <a:t>uses methods like the bootstrapping technique and permutation tests. With sampling, there are four main methods:</a:t>
            </a:r>
          </a:p>
          <a:p>
            <a:r>
              <a:rPr lang="en-US" b="1" dirty="0" smtClean="0"/>
              <a:t>Simple random sampling:</a:t>
            </a:r>
            <a:r>
              <a:rPr lang="en-US" dirty="0" smtClean="0"/>
              <a:t> Simple random sampling is when every person or data piece within a population or a group has an equal chance of selection. You might generate random numbers or have another random selection process.</a:t>
            </a:r>
          </a:p>
          <a:p>
            <a:r>
              <a:rPr lang="en-US" b="1" dirty="0" smtClean="0"/>
              <a:t>Systematic sampling:</a:t>
            </a:r>
            <a:r>
              <a:rPr lang="en-US" dirty="0" smtClean="0"/>
              <a:t> Systematic sampling is often still random, but people might receive numbers or values at the start. The person holding the experiment then might select intervals to divide the group, like every third person.</a:t>
            </a:r>
          </a:p>
          <a:p>
            <a:r>
              <a:rPr lang="en-US" b="1" dirty="0" smtClean="0"/>
              <a:t>Stratified sampling:</a:t>
            </a:r>
            <a:r>
              <a:rPr lang="en-US" dirty="0" smtClean="0"/>
              <a:t> Stratified sampling is when you divide the main population into several subgroups based on certain qualities. This can mean collecting samples from groups of different ages, cultures or other demographics.</a:t>
            </a:r>
          </a:p>
          <a:p>
            <a:r>
              <a:rPr lang="en-US" b="1" dirty="0" smtClean="0"/>
              <a:t>Cluster sampling:</a:t>
            </a:r>
            <a:r>
              <a:rPr lang="en-US" dirty="0" smtClean="0"/>
              <a:t> Cluster sampling is similar to stratified sampling, as you can divide populations into separate subgroups. Rather than coordinated groups with similar qualities, you select these groups randomly, often causing differences in results.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https://www.kdnuggets.com/2023/03/bootstrapping.html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UNIT I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Introduction to Machine Learning - Introduction, Types of Machine Learning, Applications of Machine Learning, Issues in Machine Learning. Preparing to Model- Introduction, Machine Learning Activities, Basic Types of Data in Machine Learning, Exploring Structure of Data, Data Quality and Remediation, Data Pre-Processing(Text Book1-Saikat Dutt-Chapter1 ,Chapter2)</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UNIT II Modeling &amp; Evaluation- 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selecting a Model, training a Model (for Supervised Learning), Model Representation and Interpretability, Evaluating Performance of a Model. Basics of Feature Engineering- Introduction, Feature Transformation – Feature Construction, Feature Extraction, Principal Component Analysis (PCA), Singular Value Decomposition (SVD), Linear Discriminate Analysis (LDA), Feature Subset Selection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Model</a:t>
            </a:r>
            <a:endParaRPr lang="en-US" dirty="0"/>
          </a:p>
        </p:txBody>
      </p:sp>
      <p:sp>
        <p:nvSpPr>
          <p:cNvPr id="3" name="Content Placeholder 2"/>
          <p:cNvSpPr>
            <a:spLocks noGrp="1"/>
          </p:cNvSpPr>
          <p:nvPr>
            <p:ph idx="1"/>
          </p:nvPr>
        </p:nvSpPr>
        <p:spPr/>
        <p:txBody>
          <a:bodyPr/>
          <a:lstStyle/>
          <a:p>
            <a:r>
              <a:rPr lang="en-US" dirty="0" smtClean="0"/>
              <a:t>Supervise or Predictive Models</a:t>
            </a:r>
          </a:p>
          <a:p>
            <a:pPr lvl="2"/>
            <a:r>
              <a:rPr lang="en-US" dirty="0" smtClean="0"/>
              <a:t>Classification </a:t>
            </a:r>
          </a:p>
          <a:p>
            <a:pPr lvl="2"/>
            <a:r>
              <a:rPr lang="en-US" dirty="0" smtClean="0"/>
              <a:t>Regression</a:t>
            </a:r>
            <a:endParaRPr lang="en-US" dirty="0"/>
          </a:p>
          <a:p>
            <a:r>
              <a:rPr lang="en-US" dirty="0" smtClean="0"/>
              <a:t>Unsupervised or Descriptive Models</a:t>
            </a:r>
          </a:p>
          <a:p>
            <a:pPr lvl="1"/>
            <a:r>
              <a:rPr lang="en-US" dirty="0" smtClean="0"/>
              <a:t>Clustering</a:t>
            </a:r>
          </a:p>
          <a:p>
            <a:pPr lvl="1"/>
            <a:r>
              <a:rPr lang="en-US" dirty="0" smtClean="0"/>
              <a:t>Association Analysis</a:t>
            </a:r>
            <a:endParaRPr lang="en-US" dirty="0"/>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Training Model (For Supervised Learning)</a:t>
            </a:r>
            <a:br>
              <a:rPr lang="en-US" dirty="0" smtClean="0"/>
            </a:br>
            <a:endParaRPr lang="en-US" dirty="0"/>
          </a:p>
        </p:txBody>
      </p:sp>
      <p:sp>
        <p:nvSpPr>
          <p:cNvPr id="3" name="Content Placeholder 2"/>
          <p:cNvSpPr>
            <a:spLocks noGrp="1"/>
          </p:cNvSpPr>
          <p:nvPr>
            <p:ph idx="1"/>
          </p:nvPr>
        </p:nvSpPr>
        <p:spPr/>
        <p:txBody>
          <a:bodyPr/>
          <a:lstStyle/>
          <a:p>
            <a:r>
              <a:rPr lang="en-US" dirty="0" smtClean="0"/>
              <a:t>Holdout Method</a:t>
            </a:r>
          </a:p>
          <a:p>
            <a:r>
              <a:rPr lang="en-US" dirty="0" smtClean="0"/>
              <a:t>K-fold Cross-validation method</a:t>
            </a:r>
          </a:p>
          <a:p>
            <a:r>
              <a:rPr lang="en-US" dirty="0" smtClean="0"/>
              <a:t>Bootstrap sampling</a:t>
            </a:r>
          </a:p>
          <a:p>
            <a:r>
              <a:rPr lang="en-US" dirty="0" smtClean="0"/>
              <a:t>Lazy vs. Eager learner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Holdout Method</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571604" y="1500174"/>
            <a:ext cx="6357981" cy="464347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Holdout Method</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085850" y="1858169"/>
            <a:ext cx="6972300" cy="40100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Holdout Method</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There are two parts to the dataset in the diagram above. One split is held aside as a training set. Another set is held back for testing or evaluation of the model. </a:t>
            </a:r>
            <a:endParaRPr lang="en-US" dirty="0" smtClean="0"/>
          </a:p>
          <a:p>
            <a:r>
              <a:rPr lang="en-US" dirty="0" smtClean="0"/>
              <a:t>The </a:t>
            </a:r>
            <a:r>
              <a:rPr lang="en-US" dirty="0"/>
              <a:t>percentage of the split is determined based on the amount of training data available. A typical split of 70–30% is used in which 70% of the dataset is used for training and 30% is used for testing the model.</a:t>
            </a:r>
            <a:endParaRPr lang="en-US" dirty="0" smtClean="0"/>
          </a:p>
          <a:p>
            <a:r>
              <a:rPr lang="en-US" dirty="0" smtClean="0"/>
              <a:t>The </a:t>
            </a:r>
            <a:r>
              <a:rPr lang="en-US" dirty="0"/>
              <a:t>objective of this technique is to select the best model based on its accuracy on the testing dataset and compare it with other models.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865</Words>
  <Application>Microsoft Office PowerPoint</Application>
  <PresentationFormat>On-screen Show (4:3)</PresentationFormat>
  <Paragraphs>84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Machine Learning</vt:lpstr>
      <vt:lpstr>Machine Learning</vt:lpstr>
      <vt:lpstr>UNIT I  </vt:lpstr>
      <vt:lpstr>UNIT II Modeling &amp; Evaluation- Introduction,</vt:lpstr>
      <vt:lpstr>Selecting Model</vt:lpstr>
      <vt:lpstr>Training Model (For Supervised Learning) </vt:lpstr>
      <vt:lpstr>Holdout Method</vt:lpstr>
      <vt:lpstr>Holdout Method</vt:lpstr>
      <vt:lpstr>Holdout Method</vt:lpstr>
      <vt:lpstr>Holdout Method-train,vaildation,test</vt:lpstr>
      <vt:lpstr>Holdout Method-train,vaildation,test</vt:lpstr>
      <vt:lpstr>Holdout Method-train,vaildation,test</vt:lpstr>
      <vt:lpstr>Holdout Method-train,vaildation,test</vt:lpstr>
      <vt:lpstr>Holdout Method-train,vaildation,test</vt:lpstr>
      <vt:lpstr>Holdout Method</vt:lpstr>
      <vt:lpstr>Python code</vt:lpstr>
      <vt:lpstr>Python code</vt:lpstr>
      <vt:lpstr>Cross-validation</vt:lpstr>
      <vt:lpstr>Cross-validation</vt:lpstr>
      <vt:lpstr>K Fold Cross Validation</vt:lpstr>
      <vt:lpstr>Slide 21</vt:lpstr>
      <vt:lpstr>Slide 22</vt:lpstr>
      <vt:lpstr>Slide 23</vt:lpstr>
      <vt:lpstr>Slide 24</vt:lpstr>
      <vt:lpstr>Slide 25</vt:lpstr>
      <vt:lpstr>K Fold Cross Validation</vt:lpstr>
      <vt:lpstr>What is Bootstrap Sampling? </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13</cp:revision>
  <dcterms:created xsi:type="dcterms:W3CDTF">2023-08-03T03:48:00Z</dcterms:created>
  <dcterms:modified xsi:type="dcterms:W3CDTF">2023-08-05T05:15:37Z</dcterms:modified>
</cp:coreProperties>
</file>