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80" r:id="rId9"/>
    <p:sldId id="262" r:id="rId10"/>
    <p:sldId id="263" r:id="rId11"/>
    <p:sldId id="264" r:id="rId12"/>
    <p:sldId id="265" r:id="rId13"/>
    <p:sldId id="266" r:id="rId14"/>
    <p:sldId id="267" r:id="rId15"/>
    <p:sldId id="275" r:id="rId16"/>
    <p:sldId id="276"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399EB7-5286-4148-B794-23489C26C37A}"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99EB7-5286-4148-B794-23489C26C37A}"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99EB7-5286-4148-B794-23489C26C37A}"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99EB7-5286-4148-B794-23489C26C37A}"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99EB7-5286-4148-B794-23489C26C37A}"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399EB7-5286-4148-B794-23489C26C37A}"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399EB7-5286-4148-B794-23489C26C37A}"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399EB7-5286-4148-B794-23489C26C37A}"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99EB7-5286-4148-B794-23489C26C37A}"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99EB7-5286-4148-B794-23489C26C37A}"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99EB7-5286-4148-B794-23489C26C37A}"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52E4-160F-4016-9175-9676169512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99EB7-5286-4148-B794-23489C26C37A}" type="datetimeFigureOut">
              <a:rPr lang="en-US" smtClean="0"/>
              <a:t>8/25/2023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F52E4-160F-4016-9175-9676169512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err="1"/>
              <a:t>i</a:t>
            </a:r>
            <a:r>
              <a:rPr lang="en-US" b="1" dirty="0"/>
              <a:t>. Sequential Forward Selection: </a:t>
            </a:r>
          </a:p>
          <a:p>
            <a:r>
              <a:rPr lang="en-US" dirty="0"/>
              <a:t>The steps to forward selection are:</a:t>
            </a:r>
          </a:p>
          <a:p>
            <a:r>
              <a:rPr lang="en-US" dirty="0"/>
              <a:t>Select the first feature, train the model with the selected feature, and evaluate the model (classifier) performance.</a:t>
            </a:r>
          </a:p>
          <a:p>
            <a:r>
              <a:rPr lang="en-US" dirty="0"/>
              <a:t>Select a next feature, train the model with the combined features (first and the next) and evaluate the model (classifier) performance.</a:t>
            </a:r>
          </a:p>
          <a:p>
            <a:r>
              <a:rPr lang="en-US" dirty="0"/>
              <a:t>Repeat step1 and step2 until no significant improvement in model performance is observed by adding next features, or stop when the desired number of features is selected.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171575" y="1214422"/>
            <a:ext cx="6800850" cy="500066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ii. Sequential backward selection:</a:t>
            </a:r>
          </a:p>
          <a:p>
            <a:r>
              <a:rPr lang="en-US" b="1" dirty="0"/>
              <a:t>The steps to backward selection</a:t>
            </a:r>
            <a:r>
              <a:rPr lang="en-US" dirty="0"/>
              <a:t> </a:t>
            </a:r>
            <a:r>
              <a:rPr lang="en-US" b="1" dirty="0"/>
              <a:t>are:</a:t>
            </a:r>
            <a:endParaRPr lang="en-US" dirty="0"/>
          </a:p>
          <a:p>
            <a:r>
              <a:rPr lang="en-US" dirty="0"/>
              <a:t>Consider all the features, train the model, and evaluate the performance.</a:t>
            </a:r>
          </a:p>
          <a:p>
            <a:r>
              <a:rPr lang="en-US" dirty="0"/>
              <a:t>Discard the feature which do not decrease the model performance when removed.</a:t>
            </a:r>
          </a:p>
          <a:p>
            <a:r>
              <a:rPr lang="en-US" dirty="0"/>
              <a:t>Repeat step1 and step2 until when no significant decrease in the model performance is observed by removing any feature, or the desired number of features is selected.</a:t>
            </a:r>
          </a:p>
          <a:p>
            <a:r>
              <a:rPr lang="en-US" dirty="0"/>
              <a:t>Both techniques are fast but do not guarantee that another untried feature set is not better. It only guarantees to eliminate features whose information content is subsumed by other features.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476375" y="1357298"/>
            <a:ext cx="6191250" cy="500066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ii. Exhaustive feature selection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Exhaustive </a:t>
            </a:r>
            <a:r>
              <a:rPr lang="en-US" dirty="0"/>
              <a:t>Feature Selection (EFS) algorithm is a wrapper-based approach. Its objective is to evaluate all the possible feature combinations and select the best subset of features. An appropriate machine learning technique like classifier or </a:t>
            </a:r>
            <a:r>
              <a:rPr lang="en-US" dirty="0" err="1"/>
              <a:t>regressor</a:t>
            </a:r>
            <a:r>
              <a:rPr lang="en-US" dirty="0"/>
              <a:t> can be used to evaluate the best combination of features. Suppose a data set with four features are given as input to exhaustive feature selection technique with logistic regression as the performance evaluator, then EFS will try all 15 feature combinations.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Embedded Feature Selection: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approach of integrating the feature selection with ML algorithm is said to be Embedded feature selection.</a:t>
            </a:r>
          </a:p>
          <a:p>
            <a:r>
              <a:rPr lang="en-US" dirty="0"/>
              <a:t>The embedded approach uses the combined approach of filters and wrappers.</a:t>
            </a:r>
          </a:p>
          <a:p>
            <a:r>
              <a:rPr lang="en-US" dirty="0"/>
              <a:t>The embedded approach is designed as part of some of the ML algorithms.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Examples:</a:t>
            </a:r>
          </a:p>
          <a:p>
            <a:pPr lvl="1"/>
            <a:r>
              <a:rPr lang="en-US" dirty="0" smtClean="0"/>
              <a:t>Random forest classifier is an embedded feature selection as it finds the optimal set of features while training the models.</a:t>
            </a:r>
          </a:p>
          <a:p>
            <a:pPr lvl="1"/>
            <a:r>
              <a:rPr lang="en-US" dirty="0" err="1" smtClean="0"/>
              <a:t>Regularisation</a:t>
            </a:r>
            <a:r>
              <a:rPr lang="en-US" dirty="0" smtClean="0"/>
              <a:t> is another embedded approach of choosing the features. It uses L1-norm for LASSO regularization and L2-norm for ridge regularization.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Advantages of Embedded approaches are:</a:t>
            </a:r>
          </a:p>
          <a:p>
            <a:r>
              <a:rPr lang="en-US" dirty="0" smtClean="0"/>
              <a:t>they account for the performance of the learning model while selecting the features like the wrapper approach.  </a:t>
            </a:r>
          </a:p>
          <a:p>
            <a:r>
              <a:rPr lang="en-US" dirty="0" smtClean="0"/>
              <a:t>Like the filter approach, embedded methods converge very fast while selecting the features, but the features obtained from the wrapper are more accurate than the filter.</a:t>
            </a:r>
          </a:p>
          <a:p>
            <a:r>
              <a:rPr lang="en-US" dirty="0" smtClean="0"/>
              <a:t>The embedded approach is they are don’t suffer from the over-fitting problem.</a:t>
            </a:r>
          </a:p>
          <a:p>
            <a:r>
              <a:rPr lang="en-US" dirty="0" smtClean="0"/>
              <a:t>Let us see a demonstration of regularization based on embedded feature selection.</a:t>
            </a:r>
          </a:p>
          <a:p>
            <a:r>
              <a:rPr lang="en-US" b="1" dirty="0" err="1" smtClean="0"/>
              <a:t>Regularisation</a:t>
            </a:r>
            <a:r>
              <a:rPr lang="en-US" b="1" dirty="0" smtClean="0"/>
              <a:t> approach:</a:t>
            </a:r>
          </a:p>
          <a:p>
            <a:r>
              <a:rPr lang="en-US" dirty="0" smtClean="0"/>
              <a:t>The </a:t>
            </a:r>
            <a:r>
              <a:rPr lang="en-US" dirty="0" err="1" smtClean="0"/>
              <a:t>Regularisation</a:t>
            </a:r>
            <a:r>
              <a:rPr lang="en-US" dirty="0" smtClean="0"/>
              <a:t> approach includes:</a:t>
            </a:r>
          </a:p>
          <a:p>
            <a:r>
              <a:rPr lang="en-US" dirty="0" smtClean="0"/>
              <a:t>          </a:t>
            </a:r>
            <a:r>
              <a:rPr lang="en-US" dirty="0" err="1" smtClean="0"/>
              <a:t>i</a:t>
            </a:r>
            <a:r>
              <a:rPr lang="en-US" dirty="0" smtClean="0"/>
              <a:t>. Lasso (L1 </a:t>
            </a:r>
            <a:r>
              <a:rPr lang="en-US" dirty="0" err="1" smtClean="0"/>
              <a:t>regularisation</a:t>
            </a:r>
            <a:r>
              <a:rPr lang="en-US" dirty="0" smtClean="0"/>
              <a:t>) and</a:t>
            </a:r>
          </a:p>
          <a:p>
            <a:r>
              <a:rPr lang="en-US" dirty="0" smtClean="0"/>
              <a:t>         ii. Ridge (L2 </a:t>
            </a:r>
            <a:r>
              <a:rPr lang="en-US" dirty="0" err="1" smtClean="0"/>
              <a:t>regularisation</a:t>
            </a:r>
            <a:r>
              <a:rPr lang="en-US" dirty="0" smtClean="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err="1" smtClean="0"/>
              <a:t>Subselection</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2500313" y="2324100"/>
            <a:ext cx="4143375" cy="324804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Filter-based feature selection:</a:t>
            </a:r>
            <a:br>
              <a:rPr lang="en-US" b="1" dirty="0" smtClean="0"/>
            </a:br>
            <a:endParaRPr lang="en-US" dirty="0"/>
          </a:p>
        </p:txBody>
      </p:sp>
      <p:sp>
        <p:nvSpPr>
          <p:cNvPr id="3" name="Content Placeholder 2"/>
          <p:cNvSpPr>
            <a:spLocks noGrp="1"/>
          </p:cNvSpPr>
          <p:nvPr>
            <p:ph idx="1"/>
          </p:nvPr>
        </p:nvSpPr>
        <p:spPr/>
        <p:txBody>
          <a:bodyPr/>
          <a:lstStyle/>
          <a:p>
            <a:r>
              <a:rPr lang="en-US" dirty="0" smtClean="0"/>
              <a:t>Filter </a:t>
            </a:r>
            <a:r>
              <a:rPr lang="en-US" dirty="0"/>
              <a:t>based approach selects the best feature from the original features set based on some </a:t>
            </a:r>
            <a:r>
              <a:rPr lang="en-US" dirty="0">
                <a:solidFill>
                  <a:srgbClr val="FF0000"/>
                </a:solidFill>
              </a:rPr>
              <a:t>statistical criteria.</a:t>
            </a:r>
          </a:p>
          <a:p>
            <a:r>
              <a:rPr lang="en-US" dirty="0"/>
              <a:t>The process of selecting the significant features is independent of ML algorithms that will be used in building the model. The outline of the filter approach is as shown below:</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Since the filter doesn’t consider the ML model to evaluate the relevance of the features, it is faster, but the performance of the model is not ensured.</a:t>
            </a:r>
          </a:p>
          <a:p>
            <a:r>
              <a:rPr lang="en-US" dirty="0"/>
              <a:t>Two strategies are used by feature selection techniques:</a:t>
            </a:r>
          </a:p>
          <a:p>
            <a:pPr lvl="1"/>
            <a:r>
              <a:rPr lang="en-US" dirty="0"/>
              <a:t>eliminate the correlated/redundant features</a:t>
            </a:r>
          </a:p>
          <a:p>
            <a:pPr lvl="1"/>
            <a:r>
              <a:rPr lang="en-US" dirty="0"/>
              <a:t>select features which impact the target variable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approaches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528887" y="1571612"/>
            <a:ext cx="4086225" cy="464347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u="sng" dirty="0"/>
              <a:t>Wrapper based feature selection:</a:t>
            </a:r>
            <a:endParaRPr lang="en-US" b="1" dirty="0"/>
          </a:p>
          <a:p>
            <a:r>
              <a:rPr lang="en-US" dirty="0"/>
              <a:t>The filter feature selection approach does not consider the machine learning model performance while selecting the features. Therefore, there is no way for the ML engineer to evaluate the performance of the selected features until he builds the model.</a:t>
            </a:r>
          </a:p>
          <a:p>
            <a:r>
              <a:rPr lang="en-US" dirty="0"/>
              <a:t>To account for the model performance while selecting the features, the wrapper approach is introduced.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Below given figure depicts the wrapper-based feature selection approach.</a:t>
            </a:r>
          </a:p>
          <a:p>
            <a:r>
              <a:rPr lang="en-US" dirty="0" smtClean="0"/>
              <a:t>Raw data that is represented in original feature space is considered as input. Certain feature selection strategy is applied to select the best subset of features which is then used to train the machine learning model.  The performance of the model is evaluated and to check the relevance of the features. The estimated accuracy is feedback to selection strategy and this process is iterated until optimal features are selected which results in maximum accuracy.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42987" y="2320131"/>
            <a:ext cx="7058025" cy="30861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Wrapper approaches can be broadly categorized into three groups:</a:t>
            </a:r>
          </a:p>
          <a:p>
            <a:r>
              <a:rPr lang="en-US" dirty="0"/>
              <a:t>                      </a:t>
            </a:r>
            <a:r>
              <a:rPr lang="en-US" dirty="0" err="1"/>
              <a:t>i</a:t>
            </a:r>
            <a:r>
              <a:rPr lang="en-US" dirty="0"/>
              <a:t>. Sequential forward selection,</a:t>
            </a:r>
          </a:p>
          <a:p>
            <a:r>
              <a:rPr lang="en-US" dirty="0"/>
              <a:t>                     ii. Sequential </a:t>
            </a:r>
            <a:r>
              <a:rPr lang="en-US" dirty="0" smtClean="0"/>
              <a:t>backward </a:t>
            </a:r>
            <a:r>
              <a:rPr lang="en-US" dirty="0"/>
              <a:t>s</a:t>
            </a:r>
            <a:r>
              <a:rPr lang="en-US" dirty="0" smtClean="0"/>
              <a:t>election</a:t>
            </a:r>
            <a:r>
              <a:rPr lang="en-US" dirty="0"/>
              <a:t> and</a:t>
            </a:r>
          </a:p>
          <a:p>
            <a:r>
              <a:rPr lang="en-US" dirty="0"/>
              <a:t>                     iii. Exhaustive feature selection.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436</Words>
  <Application>Microsoft Office PowerPoint</Application>
  <PresentationFormat>On-screen Show (4:3)</PresentationFormat>
  <Paragraphs>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Feature Subselection</vt:lpstr>
      <vt:lpstr>Filter-based feature selection: </vt:lpstr>
      <vt:lpstr>Slide 4</vt:lpstr>
      <vt:lpstr>Filter approaches</vt:lpstr>
      <vt:lpstr>Slide 6</vt:lpstr>
      <vt:lpstr>Slide 7</vt:lpstr>
      <vt:lpstr>Slide 8</vt:lpstr>
      <vt:lpstr>Slide 9</vt:lpstr>
      <vt:lpstr>Slide 10</vt:lpstr>
      <vt:lpstr>Slide 11</vt:lpstr>
      <vt:lpstr>Slide 12</vt:lpstr>
      <vt:lpstr>Slide 13</vt:lpstr>
      <vt:lpstr>ii. Exhaustive feature selection </vt:lpstr>
      <vt:lpstr>Embedded Feature Selection: </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cp:revision>
  <dcterms:created xsi:type="dcterms:W3CDTF">2023-08-25T11:01:29Z</dcterms:created>
  <dcterms:modified xsi:type="dcterms:W3CDTF">2023-08-26T05:14:54Z</dcterms:modified>
</cp:coreProperties>
</file>