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7" r:id="rId12"/>
    <p:sldId id="278" r:id="rId13"/>
    <p:sldId id="276" r:id="rId14"/>
    <p:sldId id="268" r:id="rId15"/>
    <p:sldId id="263" r:id="rId16"/>
    <p:sldId id="264" r:id="rId17"/>
    <p:sldId id="279" r:id="rId18"/>
    <p:sldId id="269" r:id="rId19"/>
    <p:sldId id="271" r:id="rId20"/>
    <p:sldId id="272" r:id="rId21"/>
    <p:sldId id="275" r:id="rId22"/>
    <p:sldId id="273" r:id="rId23"/>
    <p:sldId id="274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E15EC-014F-43F8-9C20-76C6BDB5BE7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E673D-C8AC-4309-8FDB-0B7017CDBF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Dr.K</a:t>
            </a:r>
            <a:r>
              <a:rPr lang="en-US" dirty="0" smtClean="0"/>
              <a:t> </a:t>
            </a:r>
            <a:r>
              <a:rPr lang="en-US" dirty="0" err="1" smtClean="0"/>
              <a:t>DeviPriya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Holdout Method-</a:t>
            </a:r>
            <a:r>
              <a:rPr lang="en-US" dirty="0" err="1" smtClean="0"/>
              <a:t>train,vaildation,test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1087" y="2015331"/>
            <a:ext cx="69818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Holdout Method-</a:t>
            </a:r>
            <a:r>
              <a:rPr lang="en-US" dirty="0" err="1" smtClean="0"/>
              <a:t>train,vaildation,test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Train Dataset</a:t>
            </a:r>
          </a:p>
          <a:p>
            <a:r>
              <a:rPr lang="en-US" dirty="0">
                <a:solidFill>
                  <a:srgbClr val="FF0000"/>
                </a:solidFill>
              </a:rPr>
              <a:t>Set of data used for learning </a:t>
            </a:r>
            <a:r>
              <a:rPr lang="en-US" dirty="0"/>
              <a:t>(by the model), that is, </a:t>
            </a:r>
            <a:r>
              <a:rPr lang="en-US" dirty="0">
                <a:solidFill>
                  <a:srgbClr val="FF0000"/>
                </a:solidFill>
              </a:rPr>
              <a:t>to fit </a:t>
            </a:r>
            <a:r>
              <a:rPr lang="en-US" dirty="0">
                <a:solidFill>
                  <a:srgbClr val="7030A0"/>
                </a:solidFill>
              </a:rPr>
              <a:t>the parameters to the machine learning model</a:t>
            </a:r>
          </a:p>
          <a:p>
            <a:r>
              <a:rPr lang="en-US" b="1" dirty="0"/>
              <a:t>Valid Dataset</a:t>
            </a:r>
          </a:p>
          <a:p>
            <a:r>
              <a:rPr lang="en-US" dirty="0">
                <a:solidFill>
                  <a:srgbClr val="FF0000"/>
                </a:solidFill>
              </a:rPr>
              <a:t>Set of data used to provide an unbiased evaluation </a:t>
            </a:r>
            <a:r>
              <a:rPr lang="en-US" dirty="0"/>
              <a:t>of a </a:t>
            </a:r>
            <a:r>
              <a:rPr lang="en-US" dirty="0">
                <a:solidFill>
                  <a:srgbClr val="0070C0"/>
                </a:solidFill>
              </a:rPr>
              <a:t>model fitted on the training dataset</a:t>
            </a:r>
            <a:r>
              <a:rPr lang="en-US" dirty="0"/>
              <a:t> while </a:t>
            </a:r>
            <a:r>
              <a:rPr lang="en-US" dirty="0">
                <a:solidFill>
                  <a:srgbClr val="002060"/>
                </a:solidFill>
              </a:rPr>
              <a:t>tuning model </a:t>
            </a:r>
            <a:r>
              <a:rPr lang="en-US" dirty="0" err="1">
                <a:solidFill>
                  <a:srgbClr val="002060"/>
                </a:solidFill>
              </a:rPr>
              <a:t>hyperparameters</a:t>
            </a:r>
            <a:r>
              <a:rPr lang="en-US" dirty="0"/>
              <a:t>.</a:t>
            </a:r>
          </a:p>
          <a:p>
            <a:r>
              <a:rPr lang="en-US" dirty="0" smtClean="0"/>
              <a:t>Also </a:t>
            </a:r>
            <a:r>
              <a:rPr lang="en-US" dirty="0"/>
              <a:t>play a role in other forms of model preparation, such as feature selection, threshold cut-off selection.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Holdout Method-</a:t>
            </a:r>
            <a:r>
              <a:rPr lang="en-US" dirty="0" err="1" smtClean="0"/>
              <a:t>train,vaildation,test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Dataset</a:t>
            </a:r>
          </a:p>
          <a:p>
            <a:r>
              <a:rPr lang="en-US" dirty="0">
                <a:solidFill>
                  <a:srgbClr val="FF0000"/>
                </a:solidFill>
              </a:rPr>
              <a:t>Set of data used to provide </a:t>
            </a:r>
            <a:r>
              <a:rPr lang="en-US" dirty="0"/>
              <a:t>an unbiased </a:t>
            </a:r>
            <a:r>
              <a:rPr lang="en-US" dirty="0">
                <a:solidFill>
                  <a:srgbClr val="FF0000"/>
                </a:solidFill>
              </a:rPr>
              <a:t>evaluation of a final model </a:t>
            </a:r>
            <a:r>
              <a:rPr lang="en-US" dirty="0"/>
              <a:t>fitted on the training dataset.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Holdout Method-</a:t>
            </a:r>
            <a:r>
              <a:rPr lang="en-US" dirty="0" err="1" smtClean="0"/>
              <a:t>train,vaildation,test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837" y="2162969"/>
            <a:ext cx="79343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Holdout Method-</a:t>
            </a:r>
            <a:r>
              <a:rPr lang="en-US" dirty="0" err="1" smtClean="0"/>
              <a:t>train,vaildation,test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00200"/>
            <a:ext cx="76438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sklearn.model_selection.</a:t>
            </a:r>
            <a:r>
              <a:rPr lang="en-US" b="1" dirty="0" err="1"/>
              <a:t>train_test_split</a:t>
            </a:r>
            <a:r>
              <a:rPr lang="en-US" dirty="0" smtClean="0"/>
              <a:t>(</a:t>
            </a:r>
            <a:r>
              <a:rPr lang="en-US" i="1" dirty="0" smtClean="0"/>
              <a:t>*arrays</a:t>
            </a:r>
            <a:r>
              <a:rPr lang="en-US" dirty="0" smtClean="0"/>
              <a:t>, </a:t>
            </a:r>
            <a:r>
              <a:rPr lang="en-US" i="1" dirty="0" err="1" smtClean="0"/>
              <a:t>test_size</a:t>
            </a:r>
            <a:r>
              <a:rPr lang="en-US" i="1" dirty="0" smtClean="0"/>
              <a:t>=None</a:t>
            </a:r>
            <a:r>
              <a:rPr lang="en-US" dirty="0" smtClean="0"/>
              <a:t>, </a:t>
            </a:r>
            <a:r>
              <a:rPr lang="en-US" i="1" dirty="0" err="1" smtClean="0"/>
              <a:t>train_size</a:t>
            </a:r>
            <a:r>
              <a:rPr lang="en-US" i="1" dirty="0" smtClean="0"/>
              <a:t>=None</a:t>
            </a:r>
            <a:r>
              <a:rPr lang="en-US" dirty="0" smtClean="0"/>
              <a:t>, </a:t>
            </a:r>
            <a:r>
              <a:rPr lang="en-US" i="1" dirty="0" err="1" smtClean="0"/>
              <a:t>random_state</a:t>
            </a:r>
            <a:r>
              <a:rPr lang="en-US" i="1" dirty="0" smtClean="0"/>
              <a:t>=None</a:t>
            </a:r>
            <a:r>
              <a:rPr lang="en-US" dirty="0" smtClean="0"/>
              <a:t>, </a:t>
            </a:r>
            <a:r>
              <a:rPr lang="en-US" i="1" dirty="0" smtClean="0"/>
              <a:t>shuffle=True</a:t>
            </a:r>
            <a:r>
              <a:rPr lang="en-US" dirty="0" smtClean="0"/>
              <a:t>, </a:t>
            </a:r>
            <a:r>
              <a:rPr lang="en-US" i="1" dirty="0" smtClean="0"/>
              <a:t>stratify=None</a:t>
            </a:r>
          </a:p>
          <a:p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sklearn.model_selection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train_test_split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Link:</a:t>
            </a:r>
          </a:p>
          <a:p>
            <a:r>
              <a:rPr lang="en-US" dirty="0" smtClean="0"/>
              <a:t>https://scikit-learn.org/stable/modules/generated/sklearn.model_selection.train_test_split.html </a:t>
            </a:r>
          </a:p>
          <a:p>
            <a:r>
              <a:rPr lang="en-US" dirty="0" smtClean="0"/>
              <a:t>https://builtin.com/data-science/train-test-split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x_train, x_test,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 </a:t>
            </a:r>
            <a:r>
              <a:rPr lang="en-US" dirty="0" smtClean="0"/>
              <a:t>x</a:t>
            </a:r>
            <a:r>
              <a:rPr lang="en-US" dirty="0"/>
              <a:t>, y, </a:t>
            </a:r>
            <a:r>
              <a:rPr lang="en-US" dirty="0" err="1"/>
              <a:t>test_size</a:t>
            </a:r>
            <a:r>
              <a:rPr lang="en-US" dirty="0"/>
              <a:t>=4, </a:t>
            </a:r>
            <a:r>
              <a:rPr lang="en-US" dirty="0" err="1"/>
              <a:t>random_state</a:t>
            </a:r>
            <a:r>
              <a:rPr lang="en-US" dirty="0"/>
              <a:t>=4 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2D47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BB0066"/>
                </a:solidFill>
              </a:rPr>
              <a:t>fast_ml.model_development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D47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train_valid_test_split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X_train, </a:t>
            </a:r>
            <a:r>
              <a:rPr lang="en-US" dirty="0" err="1" smtClean="0"/>
              <a:t>y_train</a:t>
            </a:r>
            <a:r>
              <a:rPr lang="en-US" dirty="0" smtClean="0"/>
              <a:t>, </a:t>
            </a:r>
            <a:r>
              <a:rPr lang="en-US" dirty="0" err="1" smtClean="0"/>
              <a:t>X_valid</a:t>
            </a:r>
            <a:r>
              <a:rPr lang="en-US" dirty="0" smtClean="0"/>
              <a:t>, </a:t>
            </a:r>
            <a:r>
              <a:rPr lang="en-US" dirty="0" err="1" smtClean="0"/>
              <a:t>y_valid</a:t>
            </a:r>
            <a:r>
              <a:rPr lang="en-US" dirty="0" smtClean="0"/>
              <a:t>, X_test, </a:t>
            </a:r>
            <a:r>
              <a:rPr lang="en-US" dirty="0" err="1" smtClean="0"/>
              <a:t>y_test</a:t>
            </a:r>
            <a:r>
              <a:rPr lang="en-US" dirty="0" smtClean="0"/>
              <a:t> = </a:t>
            </a:r>
            <a:r>
              <a:rPr lang="en-US" dirty="0" err="1" smtClean="0"/>
              <a:t>train_valid_test_split</a:t>
            </a:r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, target = target, </a:t>
            </a:r>
            <a:r>
              <a:rPr lang="en-US" dirty="0" err="1" smtClean="0"/>
              <a:t>train_size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6DAD"/>
                </a:solidFill>
              </a:rPr>
              <a:t>0.8</a:t>
            </a:r>
            <a:r>
              <a:rPr lang="en-US" dirty="0" smtClean="0"/>
              <a:t>, </a:t>
            </a:r>
            <a:r>
              <a:rPr lang="en-US" dirty="0" err="1" smtClean="0"/>
              <a:t>valid_size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6DAD"/>
                </a:solidFill>
              </a:rPr>
              <a:t>0.1</a:t>
            </a:r>
            <a:r>
              <a:rPr lang="en-US" dirty="0" smtClean="0"/>
              <a:t>, </a:t>
            </a:r>
            <a:r>
              <a:rPr lang="en-US" dirty="0" err="1" smtClean="0"/>
              <a:t>test_size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006DAD"/>
                </a:solidFill>
              </a:rPr>
              <a:t>0.1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737373"/>
                </a:solidFill>
              </a:rPr>
              <a:t># Get the shape of all the datasets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X_train.shape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y_train.shape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X_valid.shape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y_valid.shape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X_test.shape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rgbClr val="002D47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y_test.shape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Fold Cross Validation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100138"/>
            <a:ext cx="7115175" cy="5329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In k-fold cross-validation, the data set is divided into k-completely distinct or non-overlapping random partitions called folds. Figure 3.2 depicts an overall approach for k-fold cross-validation.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Course Outcomes: At the end of this course, the student will be able to</a:t>
            </a:r>
          </a:p>
          <a:p>
            <a:r>
              <a:rPr lang="en-US" dirty="0" smtClean="0"/>
              <a:t>CO1: </a:t>
            </a:r>
            <a:r>
              <a:rPr lang="en-US" dirty="0" smtClean="0"/>
              <a:t>Identify the characteristics of machine learning.(Understand- L2) </a:t>
            </a:r>
          </a:p>
          <a:p>
            <a:r>
              <a:rPr lang="en-US" dirty="0" smtClean="0"/>
              <a:t>CO2: Understand the Model building and evaluation approaches.(Understand- L2)</a:t>
            </a:r>
          </a:p>
          <a:p>
            <a:r>
              <a:rPr lang="en-US" dirty="0" smtClean="0"/>
              <a:t> CO3: Apply regression algorithms for real-world Problems.(Apply- L3) </a:t>
            </a:r>
          </a:p>
          <a:p>
            <a:r>
              <a:rPr lang="en-US" dirty="0" smtClean="0"/>
              <a:t>CO4: Handle classification problems via supervised learning algorithms.(Apply- L3) </a:t>
            </a:r>
          </a:p>
          <a:p>
            <a:r>
              <a:rPr lang="en-US" dirty="0" smtClean="0"/>
              <a:t>CO5: Learn advanced learning techniques to deal with complex data.(Apply- L3)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of ‘k’ in k-fold cross-validation can be set to any number. However, there are two approaches which are extremely popular: </a:t>
            </a:r>
          </a:p>
          <a:p>
            <a:r>
              <a:rPr lang="en-US" dirty="0" smtClean="0"/>
              <a:t>1. 10-fold cross-validation (10-fold CV) 2. Leave-one-out cross-validation (LOOCV) 10-fold cross-validation is by far the most popular approach.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approach, for each of the 10-folds, each comprising of approximately 10% of the data, one of the folds is used as the test data for validating model performance trained based on the remaining 9 folds (or 90% of the data). This is repeated 10 times, once for each of the 10 folds being used as the test data and the remaining folds as the training </a:t>
            </a:r>
            <a:r>
              <a:rPr lang="en-US" dirty="0" err="1" smtClean="0"/>
              <a:t>data.The</a:t>
            </a:r>
            <a:r>
              <a:rPr lang="en-US" dirty="0" smtClean="0"/>
              <a:t> average performance across all folds is being reported.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1612" y="1824831"/>
            <a:ext cx="62007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19237" y="1834356"/>
            <a:ext cx="61055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Fold 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https://isheunesu48.medium.com/cross-validation-using-k-fold-with-scikit-learn-cfc44bf1ce6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I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Machine Learning - Introduction, Types of Machine Learning, Applications of Machine Learning, Issues in Machine Learning. Preparing to Model- Introduction, Machine Learning Activities, Basic Types of Data in Machine Learning, Exploring Structure of Data, Data Quality and Remediation, Data Pre-Processing(Text Book1-Saikat Dutt-Chapter1 ,Chapter2)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II Modeling &amp; Evaluation- Introduction,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selecting a Model, training a Model (for Supervised Learning), Model Representation and Interpretability, Evaluating Performance of a Model. Basics of Feature Engineering- Introduction, Feature Transformation – Feature Construction, Feature Extraction, Principal Component Analysis (PCA), Singular Value Decomposition (SVD), Linear Discriminate Analysis (LDA), Feature Subset Selection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 or Predictive Models</a:t>
            </a:r>
          </a:p>
          <a:p>
            <a:pPr lvl="2"/>
            <a:r>
              <a:rPr lang="en-US" dirty="0" smtClean="0"/>
              <a:t>Classification </a:t>
            </a:r>
          </a:p>
          <a:p>
            <a:pPr lvl="2"/>
            <a:r>
              <a:rPr lang="en-US" dirty="0" smtClean="0"/>
              <a:t>Regression</a:t>
            </a:r>
            <a:endParaRPr lang="en-US" dirty="0"/>
          </a:p>
          <a:p>
            <a:r>
              <a:rPr lang="en-US" dirty="0" smtClean="0"/>
              <a:t>Unsupervised or Descriptive Models</a:t>
            </a:r>
          </a:p>
          <a:p>
            <a:pPr lvl="1"/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Association Analysis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Model (For Supervised Learning)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</a:p>
          <a:p>
            <a:r>
              <a:rPr lang="en-US" dirty="0" smtClean="0"/>
              <a:t>K-fold Cross-validation method</a:t>
            </a:r>
          </a:p>
          <a:p>
            <a:r>
              <a:rPr lang="en-US" dirty="0" smtClean="0"/>
              <a:t>Bootstrap sampling</a:t>
            </a:r>
          </a:p>
          <a:p>
            <a:r>
              <a:rPr lang="en-US" dirty="0" smtClean="0"/>
              <a:t>Lazy vs. Eager learner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00174"/>
            <a:ext cx="635798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85850" y="1858169"/>
            <a:ext cx="69723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Holdout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two parts to the dataset in the diagram above. One split is held aside as a training set. Another set is held back for testing or evaluation of the model.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percentage of the split is determined based on the amount of training data available. A typical split of 70–30% is used in which 70% of the dataset is used for training and 30% is used for testing the model.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objective of this technique is to select the best model based on its accuracy on the testing dataset and compare it with other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713</Words>
  <Application>Microsoft Office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Machine Learning</vt:lpstr>
      <vt:lpstr>Machine Learning</vt:lpstr>
      <vt:lpstr>UNIT I  </vt:lpstr>
      <vt:lpstr>UNIT II Modeling &amp; Evaluation- Introduction,</vt:lpstr>
      <vt:lpstr>Selecting Model</vt:lpstr>
      <vt:lpstr>Training Model (For Supervised Learning) </vt:lpstr>
      <vt:lpstr>Holdout Method</vt:lpstr>
      <vt:lpstr>Holdout Method</vt:lpstr>
      <vt:lpstr>Holdout Method</vt:lpstr>
      <vt:lpstr>Holdout Method-train,vaildation,test</vt:lpstr>
      <vt:lpstr>Holdout Method-train,vaildation,test</vt:lpstr>
      <vt:lpstr>Holdout Method-train,vaildation,test</vt:lpstr>
      <vt:lpstr>Holdout Method-train,vaildation,test</vt:lpstr>
      <vt:lpstr>Holdout Method-train,vaildation,test</vt:lpstr>
      <vt:lpstr>Holdout Method</vt:lpstr>
      <vt:lpstr>Python code</vt:lpstr>
      <vt:lpstr>Python code</vt:lpstr>
      <vt:lpstr>K Fold Cross Validation</vt:lpstr>
      <vt:lpstr>Slide 19</vt:lpstr>
      <vt:lpstr>Slide 20</vt:lpstr>
      <vt:lpstr>Slide 21</vt:lpstr>
      <vt:lpstr>Slide 22</vt:lpstr>
      <vt:lpstr>Slide 23</vt:lpstr>
      <vt:lpstr>K Fold Cross 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</cp:revision>
  <dcterms:created xsi:type="dcterms:W3CDTF">2023-08-03T03:48:00Z</dcterms:created>
  <dcterms:modified xsi:type="dcterms:W3CDTF">2023-08-03T05:18:03Z</dcterms:modified>
</cp:coreProperties>
</file>