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2" r:id="rId3"/>
    <p:sldId id="263" r:id="rId4"/>
    <p:sldId id="264" r:id="rId5"/>
    <p:sldId id="265" r:id="rId6"/>
    <p:sldId id="266" r:id="rId7"/>
    <p:sldId id="267" r:id="rId8"/>
    <p:sldId id="269" r:id="rId9"/>
    <p:sldId id="257" r:id="rId10"/>
    <p:sldId id="258" r:id="rId11"/>
    <p:sldId id="259" r:id="rId12"/>
    <p:sldId id="260" r:id="rId13"/>
    <p:sldId id="26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A00155-908B-41BE-9D94-061A256FF70A}" type="datetimeFigureOut">
              <a:rPr lang="en-US" smtClean="0"/>
              <a:t>10/12/2023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BB2AE4-0F5B-470F-A16B-DF4F60FCC78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BB2AE4-0F5B-470F-A16B-DF4F60FCC78D}"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093BC4-CF66-4219-B4FB-A3D81C899DF6}"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0212D-676F-4A7B-A600-23181CE1B56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93BC4-CF66-4219-B4FB-A3D81C899DF6}"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0212D-676F-4A7B-A600-23181CE1B5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93BC4-CF66-4219-B4FB-A3D81C899DF6}"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0212D-676F-4A7B-A600-23181CE1B56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93BC4-CF66-4219-B4FB-A3D81C899DF6}"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0212D-676F-4A7B-A600-23181CE1B5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093BC4-CF66-4219-B4FB-A3D81C899DF6}"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0212D-676F-4A7B-A600-23181CE1B56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093BC4-CF66-4219-B4FB-A3D81C899DF6}"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30212D-676F-4A7B-A600-23181CE1B56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093BC4-CF66-4219-B4FB-A3D81C899DF6}" type="datetimeFigureOut">
              <a:rPr lang="en-US" smtClean="0"/>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30212D-676F-4A7B-A600-23181CE1B56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093BC4-CF66-4219-B4FB-A3D81C899DF6}" type="datetimeFigureOut">
              <a:rPr lang="en-US" smtClean="0"/>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30212D-676F-4A7B-A600-23181CE1B5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93BC4-CF66-4219-B4FB-A3D81C899DF6}" type="datetimeFigureOut">
              <a:rPr lang="en-US" smtClean="0"/>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30212D-676F-4A7B-A600-23181CE1B5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093BC4-CF66-4219-B4FB-A3D81C899DF6}"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30212D-676F-4A7B-A600-23181CE1B56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093BC4-CF66-4219-B4FB-A3D81C899DF6}"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30212D-676F-4A7B-A600-23181CE1B56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93BC4-CF66-4219-B4FB-A3D81C899DF6}" type="datetimeFigureOut">
              <a:rPr lang="en-US" smtClean="0"/>
              <a:t>10/12/2023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0212D-676F-4A7B-A600-23181CE1B56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Ensemble Learning</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 y="1714488"/>
            <a:ext cx="8120062" cy="435771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Original data:</a:t>
            </a:r>
            <a:r>
              <a:rPr lang="en-US" dirty="0"/>
              <a:t> This data is divided into n-folds and is also considered test data or training data.</a:t>
            </a:r>
          </a:p>
          <a:p>
            <a:r>
              <a:rPr lang="en-US" b="1" dirty="0"/>
              <a:t>Base models:</a:t>
            </a:r>
            <a:r>
              <a:rPr lang="en-US" dirty="0"/>
              <a:t> These models are also referred to as level-0 models. These models use training data and provide compiled predictions (level-0) as an output.</a:t>
            </a:r>
          </a:p>
          <a:p>
            <a:r>
              <a:rPr lang="en-US" b="1" dirty="0"/>
              <a:t>Level-0 Predictions:</a:t>
            </a:r>
            <a:r>
              <a:rPr lang="en-US" dirty="0"/>
              <a:t> Each base model is triggered on some training data and provides different predictions, which are known as </a:t>
            </a:r>
            <a:r>
              <a:rPr lang="en-US" b="1" dirty="0"/>
              <a:t>level-0 predictions.</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Meta Model:</a:t>
            </a:r>
            <a:r>
              <a:rPr lang="en-US" dirty="0" smtClean="0"/>
              <a:t> The architecture of the stacking model consists of one meta-model, which helps to best combine the predictions of the base models. The meta-model is also known as the </a:t>
            </a:r>
            <a:r>
              <a:rPr lang="en-US" b="1" dirty="0" smtClean="0"/>
              <a:t>level-1 model</a:t>
            </a:r>
            <a:r>
              <a:rPr lang="en-US" dirty="0" smtClean="0"/>
              <a:t>.</a:t>
            </a:r>
          </a:p>
          <a:p>
            <a:r>
              <a:rPr lang="en-US" b="1" dirty="0" smtClean="0"/>
              <a:t>Level-1 Prediction:</a:t>
            </a:r>
            <a:r>
              <a:rPr lang="en-US" dirty="0" smtClean="0"/>
              <a:t> The meta-model learns how to best combine the predictions of the base models and is trained on different predictions made by individual base models, i.e., data not used to train the base models are fed to the meta-model, predictions are made, and these predictions, along with the expected outputs, provide the input and output pairs of the training dataset used to fit the meta-model.</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r>
              <a:rPr lang="en-US" b="1" dirty="0"/>
              <a:t>How stacking works?</a:t>
            </a:r>
            <a:endParaRPr lang="en-US" dirty="0"/>
          </a:p>
          <a:p>
            <a:pPr fontAlgn="base"/>
            <a:r>
              <a:rPr lang="en-US" dirty="0"/>
              <a:t>We split the training data into K-folds just like K-fold cross-validation.</a:t>
            </a:r>
          </a:p>
          <a:p>
            <a:pPr fontAlgn="base"/>
            <a:r>
              <a:rPr lang="en-US" dirty="0"/>
              <a:t>A base model is fitted on the K-1 parts and predictions are made for </a:t>
            </a:r>
            <a:r>
              <a:rPr lang="en-US" dirty="0" err="1"/>
              <a:t>Kth</a:t>
            </a:r>
            <a:r>
              <a:rPr lang="en-US" dirty="0"/>
              <a:t> part.</a:t>
            </a:r>
          </a:p>
          <a:p>
            <a:pPr fontAlgn="base"/>
            <a:r>
              <a:rPr lang="en-US" dirty="0"/>
              <a:t>We do for each part of the training data.</a:t>
            </a:r>
          </a:p>
          <a:p>
            <a:pPr fontAlgn="base"/>
            <a:r>
              <a:rPr lang="en-US" dirty="0"/>
              <a:t>The base model is then fitted on the whole train data set to calculate its performance on the test set.</a:t>
            </a:r>
          </a:p>
          <a:p>
            <a:pPr fontAlgn="base"/>
            <a:r>
              <a:rPr lang="en-US" dirty="0"/>
              <a:t>We repeat the last 3 steps for other base models.</a:t>
            </a:r>
          </a:p>
          <a:p>
            <a:pPr fontAlgn="base"/>
            <a:r>
              <a:rPr lang="en-US" dirty="0"/>
              <a:t>Predictions from the train set are used as features for the second level model.</a:t>
            </a:r>
          </a:p>
          <a:p>
            <a:pPr fontAlgn="base"/>
            <a:r>
              <a:rPr lang="en-US" dirty="0"/>
              <a:t>Second level model is used to make a prediction on the test set.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13D815F9-C9F6-415A-892D-5233A87DF7B5}" type="slidenum">
              <a:rPr lang="en-US" smtClean="0"/>
              <a:pPr/>
              <a:t>3</a:t>
            </a:fld>
            <a:endParaRPr lang="en-US" smtClean="0"/>
          </a:p>
        </p:txBody>
      </p:sp>
      <p:sp>
        <p:nvSpPr>
          <p:cNvPr id="22531" name="Rectangle 2"/>
          <p:cNvSpPr>
            <a:spLocks noGrp="1" noChangeArrowheads="1"/>
          </p:cNvSpPr>
          <p:nvPr>
            <p:ph type="title"/>
          </p:nvPr>
        </p:nvSpPr>
        <p:spPr/>
        <p:txBody>
          <a:bodyPr/>
          <a:lstStyle/>
          <a:p>
            <a:pPr eaLnBrk="1" hangingPunct="1"/>
            <a:r>
              <a:rPr lang="en-US" smtClean="0">
                <a:solidFill>
                  <a:srgbClr val="FF3300"/>
                </a:solidFill>
              </a:rPr>
              <a:t>Ensemble Approaches</a:t>
            </a:r>
          </a:p>
        </p:txBody>
      </p:sp>
      <p:sp>
        <p:nvSpPr>
          <p:cNvPr id="22532" name="Rectangle 3"/>
          <p:cNvSpPr>
            <a:spLocks noGrp="1" noChangeArrowheads="1"/>
          </p:cNvSpPr>
          <p:nvPr>
            <p:ph type="body" idx="1"/>
          </p:nvPr>
        </p:nvSpPr>
        <p:spPr/>
        <p:txBody>
          <a:bodyPr/>
          <a:lstStyle/>
          <a:p>
            <a:pPr eaLnBrk="1" hangingPunct="1"/>
            <a:r>
              <a:rPr lang="en-US" smtClean="0"/>
              <a:t>Bagging</a:t>
            </a:r>
          </a:p>
          <a:p>
            <a:pPr lvl="1" eaLnBrk="1" hangingPunct="1"/>
            <a:r>
              <a:rPr lang="en-US" b="1" smtClean="0">
                <a:solidFill>
                  <a:srgbClr val="FF3300"/>
                </a:solidFill>
              </a:rPr>
              <a:t>B</a:t>
            </a:r>
            <a:r>
              <a:rPr lang="en-US" smtClean="0"/>
              <a:t>ootstrap </a:t>
            </a:r>
            <a:r>
              <a:rPr lang="en-US" smtClean="0">
                <a:solidFill>
                  <a:srgbClr val="FF3300"/>
                </a:solidFill>
              </a:rPr>
              <a:t>agg</a:t>
            </a:r>
            <a:r>
              <a:rPr lang="en-US" smtClean="0"/>
              <a:t>regat</a:t>
            </a:r>
            <a:r>
              <a:rPr lang="en-US" smtClean="0">
                <a:solidFill>
                  <a:srgbClr val="FF3300"/>
                </a:solidFill>
              </a:rPr>
              <a:t>ing</a:t>
            </a:r>
            <a:endParaRPr lang="en-US" smtClean="0"/>
          </a:p>
          <a:p>
            <a:pPr eaLnBrk="1" hangingPunct="1"/>
            <a:endParaRPr lang="en-US" smtClean="0"/>
          </a:p>
          <a:p>
            <a:pPr eaLnBrk="1" hangingPunct="1"/>
            <a:r>
              <a:rPr lang="en-US" smtClean="0"/>
              <a:t>Boosting</a:t>
            </a:r>
          </a:p>
          <a:p>
            <a:pPr eaLnBrk="1" hangingPunct="1"/>
            <a:endParaRPr lang="en-US" smtClean="0"/>
          </a:p>
          <a:p>
            <a:pPr eaLnBrk="1" hangingPunct="1"/>
            <a:r>
              <a:rPr lang="en-US" smtClean="0"/>
              <a:t>Random Forests</a:t>
            </a:r>
          </a:p>
          <a:p>
            <a:pPr lvl="1" eaLnBrk="1" hangingPunct="1"/>
            <a:r>
              <a:rPr lang="en-US" smtClean="0"/>
              <a:t>Bagging reborn</a:t>
            </a:r>
          </a:p>
        </p:txBody>
      </p:sp>
      <p:sp>
        <p:nvSpPr>
          <p:cNvPr id="22533" name="Date Placeholder 6"/>
          <p:cNvSpPr>
            <a:spLocks noGrp="1"/>
          </p:cNvSpPr>
          <p:nvPr>
            <p:ph type="dt" sz="quarter" idx="10"/>
          </p:nvPr>
        </p:nvSpPr>
        <p:spPr>
          <a:noFill/>
        </p:spPr>
        <p:txBody>
          <a:bodyPr/>
          <a:lstStyle/>
          <a:p>
            <a:r>
              <a:rPr lang="en-US" smtClean="0"/>
              <a:t>Intro AI</a:t>
            </a:r>
          </a:p>
        </p:txBody>
      </p:sp>
      <p:sp>
        <p:nvSpPr>
          <p:cNvPr id="22534" name="Footer Placeholder 7"/>
          <p:cNvSpPr>
            <a:spLocks noGrp="1"/>
          </p:cNvSpPr>
          <p:nvPr>
            <p:ph type="ftr" sz="quarter" idx="11"/>
          </p:nvPr>
        </p:nvSpPr>
        <p:spPr>
          <a:noFill/>
        </p:spPr>
        <p:txBody>
          <a:bodyPr/>
          <a:lstStyle/>
          <a:p>
            <a:r>
              <a:rPr lang="en-US" smtClean="0"/>
              <a:t>Ensembles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E72F4D79-7BDE-4212-B4B1-32DFF195D5F5}" type="slidenum">
              <a:rPr lang="en-US" smtClean="0"/>
              <a:pPr/>
              <a:t>4</a:t>
            </a:fld>
            <a:endParaRPr lang="en-US" smtClean="0"/>
          </a:p>
        </p:txBody>
      </p:sp>
      <p:sp>
        <p:nvSpPr>
          <p:cNvPr id="23555" name="Rectangle 2"/>
          <p:cNvSpPr>
            <a:spLocks noGrp="1" noChangeArrowheads="1"/>
          </p:cNvSpPr>
          <p:nvPr>
            <p:ph type="title"/>
          </p:nvPr>
        </p:nvSpPr>
        <p:spPr/>
        <p:txBody>
          <a:bodyPr/>
          <a:lstStyle/>
          <a:p>
            <a:pPr eaLnBrk="1" hangingPunct="1"/>
            <a:r>
              <a:rPr lang="en-US" smtClean="0">
                <a:solidFill>
                  <a:srgbClr val="FF3300"/>
                </a:solidFill>
              </a:rPr>
              <a:t>Bagging</a:t>
            </a:r>
          </a:p>
        </p:txBody>
      </p:sp>
      <p:sp>
        <p:nvSpPr>
          <p:cNvPr id="23556" name="Rectangle 3"/>
          <p:cNvSpPr>
            <a:spLocks noGrp="1" noChangeArrowheads="1"/>
          </p:cNvSpPr>
          <p:nvPr>
            <p:ph type="body" idx="1"/>
          </p:nvPr>
        </p:nvSpPr>
        <p:spPr/>
        <p:txBody>
          <a:bodyPr/>
          <a:lstStyle/>
          <a:p>
            <a:pPr eaLnBrk="1" hangingPunct="1">
              <a:lnSpc>
                <a:spcPct val="90000"/>
              </a:lnSpc>
            </a:pPr>
            <a:r>
              <a:rPr lang="en-US" sz="2800" smtClean="0"/>
              <a:t>Main Assumption: </a:t>
            </a:r>
          </a:p>
          <a:p>
            <a:pPr lvl="1" eaLnBrk="1" hangingPunct="1">
              <a:lnSpc>
                <a:spcPct val="90000"/>
              </a:lnSpc>
            </a:pPr>
            <a:r>
              <a:rPr lang="en-US" sz="2400" smtClean="0"/>
              <a:t>Combining many unstable predictors to produce a ensemble (stable) predictor.</a:t>
            </a:r>
          </a:p>
          <a:p>
            <a:pPr lvl="1" eaLnBrk="1" hangingPunct="1">
              <a:lnSpc>
                <a:spcPct val="90000"/>
              </a:lnSpc>
            </a:pPr>
            <a:r>
              <a:rPr lang="en-US" sz="2400" smtClean="0"/>
              <a:t>Unstable Predictor: small changes in training data produce large changes in the model.</a:t>
            </a:r>
          </a:p>
          <a:p>
            <a:pPr lvl="2" eaLnBrk="1" hangingPunct="1">
              <a:lnSpc>
                <a:spcPct val="90000"/>
              </a:lnSpc>
            </a:pPr>
            <a:r>
              <a:rPr lang="en-US" sz="2000" smtClean="0"/>
              <a:t>e.g. Neural Nets, trees</a:t>
            </a:r>
          </a:p>
          <a:p>
            <a:pPr lvl="2" eaLnBrk="1" hangingPunct="1">
              <a:lnSpc>
                <a:spcPct val="90000"/>
              </a:lnSpc>
            </a:pPr>
            <a:r>
              <a:rPr lang="en-US" sz="2000" smtClean="0"/>
              <a:t>Stable: SVM (sometimes), Nearest Neighbor.</a:t>
            </a:r>
          </a:p>
          <a:p>
            <a:pPr eaLnBrk="1" hangingPunct="1">
              <a:lnSpc>
                <a:spcPct val="90000"/>
              </a:lnSpc>
            </a:pPr>
            <a:r>
              <a:rPr lang="en-US" sz="2800" smtClean="0"/>
              <a:t>Hypothesis Space</a:t>
            </a:r>
          </a:p>
          <a:p>
            <a:pPr lvl="1" eaLnBrk="1" hangingPunct="1">
              <a:lnSpc>
                <a:spcPct val="90000"/>
              </a:lnSpc>
            </a:pPr>
            <a:r>
              <a:rPr lang="en-US" sz="2400" smtClean="0"/>
              <a:t>Variable size (nonparametric): </a:t>
            </a:r>
          </a:p>
          <a:p>
            <a:pPr lvl="2" eaLnBrk="1" hangingPunct="1">
              <a:lnSpc>
                <a:spcPct val="90000"/>
              </a:lnSpc>
            </a:pPr>
            <a:r>
              <a:rPr lang="en-US" sz="2000" smtClean="0"/>
              <a:t>Can model any function if you use an appropriate predictor (e.g. trees)</a:t>
            </a:r>
          </a:p>
        </p:txBody>
      </p:sp>
      <p:sp>
        <p:nvSpPr>
          <p:cNvPr id="23557" name="Date Placeholder 6"/>
          <p:cNvSpPr>
            <a:spLocks noGrp="1"/>
          </p:cNvSpPr>
          <p:nvPr>
            <p:ph type="dt" sz="quarter" idx="10"/>
          </p:nvPr>
        </p:nvSpPr>
        <p:spPr>
          <a:noFill/>
        </p:spPr>
        <p:txBody>
          <a:bodyPr/>
          <a:lstStyle/>
          <a:p>
            <a:r>
              <a:rPr lang="en-US" smtClean="0"/>
              <a:t>Intro AI</a:t>
            </a:r>
          </a:p>
        </p:txBody>
      </p:sp>
      <p:sp>
        <p:nvSpPr>
          <p:cNvPr id="23558" name="Footer Placeholder 7"/>
          <p:cNvSpPr>
            <a:spLocks noGrp="1"/>
          </p:cNvSpPr>
          <p:nvPr>
            <p:ph type="ftr" sz="quarter" idx="11"/>
          </p:nvPr>
        </p:nvSpPr>
        <p:spPr>
          <a:noFill/>
        </p:spPr>
        <p:txBody>
          <a:bodyPr/>
          <a:lstStyle/>
          <a:p>
            <a:r>
              <a:rPr lang="en-US" smtClean="0"/>
              <a:t>Ensembles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Slide Number Placeholder 5"/>
          <p:cNvSpPr>
            <a:spLocks noGrp="1"/>
          </p:cNvSpPr>
          <p:nvPr>
            <p:ph type="sldNum" sz="quarter" idx="12"/>
          </p:nvPr>
        </p:nvSpPr>
        <p:spPr>
          <a:noFill/>
        </p:spPr>
        <p:txBody>
          <a:bodyPr/>
          <a:lstStyle/>
          <a:p>
            <a:fld id="{89E47EE0-DD0A-40F2-8850-F6FAEE1DA004}" type="slidenum">
              <a:rPr lang="en-US" smtClean="0"/>
              <a:pPr/>
              <a:t>5</a:t>
            </a:fld>
            <a:endParaRPr lang="en-US" smtClean="0"/>
          </a:p>
        </p:txBody>
      </p:sp>
      <p:sp>
        <p:nvSpPr>
          <p:cNvPr id="2057" name="Rectangle 2"/>
          <p:cNvSpPr>
            <a:spLocks noGrp="1" noChangeArrowheads="1"/>
          </p:cNvSpPr>
          <p:nvPr>
            <p:ph type="title"/>
          </p:nvPr>
        </p:nvSpPr>
        <p:spPr>
          <a:xfrm>
            <a:off x="762000" y="381000"/>
            <a:ext cx="7772400" cy="762000"/>
          </a:xfrm>
        </p:spPr>
        <p:txBody>
          <a:bodyPr/>
          <a:lstStyle/>
          <a:p>
            <a:pPr eaLnBrk="1" hangingPunct="1"/>
            <a:r>
              <a:rPr lang="en-US" smtClean="0"/>
              <a:t>The Bagging Algorithm</a:t>
            </a:r>
          </a:p>
        </p:txBody>
      </p:sp>
      <p:sp>
        <p:nvSpPr>
          <p:cNvPr id="2058" name="Rectangle 3"/>
          <p:cNvSpPr>
            <a:spLocks noGrp="1" noChangeArrowheads="1"/>
          </p:cNvSpPr>
          <p:nvPr>
            <p:ph type="body" idx="1"/>
          </p:nvPr>
        </p:nvSpPr>
        <p:spPr>
          <a:xfrm>
            <a:off x="762000" y="2667000"/>
            <a:ext cx="7772400" cy="2971800"/>
          </a:xfrm>
        </p:spPr>
        <p:txBody>
          <a:bodyPr/>
          <a:lstStyle/>
          <a:p>
            <a:pPr eaLnBrk="1" hangingPunct="1">
              <a:buFontTx/>
              <a:buNone/>
            </a:pPr>
            <a:r>
              <a:rPr lang="en-US" smtClean="0"/>
              <a:t>For</a:t>
            </a:r>
          </a:p>
          <a:p>
            <a:pPr eaLnBrk="1" hangingPunct="1"/>
            <a:r>
              <a:rPr lang="en-US" smtClean="0"/>
              <a:t>Obtain bootstrap sample      from the training data   </a:t>
            </a:r>
          </a:p>
          <a:p>
            <a:pPr eaLnBrk="1" hangingPunct="1"/>
            <a:r>
              <a:rPr lang="en-US" smtClean="0"/>
              <a:t>Build a model             from bootstrap data </a:t>
            </a:r>
          </a:p>
        </p:txBody>
      </p:sp>
      <p:graphicFrame>
        <p:nvGraphicFramePr>
          <p:cNvPr id="2050" name="Object 4"/>
          <p:cNvGraphicFramePr>
            <a:graphicFrameLocks noChangeAspect="1"/>
          </p:cNvGraphicFramePr>
          <p:nvPr/>
        </p:nvGraphicFramePr>
        <p:xfrm>
          <a:off x="1600200" y="2667000"/>
          <a:ext cx="1951038" cy="557213"/>
        </p:xfrm>
        <a:graphic>
          <a:graphicData uri="http://schemas.openxmlformats.org/presentationml/2006/ole">
            <p:oleObj spid="_x0000_s2050" name="Equation" r:id="rId3" imgW="622080" imgH="177480" progId="Equation.DSMT4">
              <p:embed/>
            </p:oleObj>
          </a:graphicData>
        </a:graphic>
      </p:graphicFrame>
      <p:graphicFrame>
        <p:nvGraphicFramePr>
          <p:cNvPr id="2051" name="Object 5"/>
          <p:cNvGraphicFramePr>
            <a:graphicFrameLocks noChangeAspect="1"/>
          </p:cNvGraphicFramePr>
          <p:nvPr/>
        </p:nvGraphicFramePr>
        <p:xfrm>
          <a:off x="2514600" y="1828800"/>
          <a:ext cx="3735388" cy="584200"/>
        </p:xfrm>
        <a:graphic>
          <a:graphicData uri="http://schemas.openxmlformats.org/presentationml/2006/ole">
            <p:oleObj spid="_x0000_s2051" name="Equation" r:id="rId4" imgW="1625400" imgH="253800" progId="Equation.DSMT4">
              <p:embed/>
            </p:oleObj>
          </a:graphicData>
        </a:graphic>
      </p:graphicFrame>
      <p:sp>
        <p:nvSpPr>
          <p:cNvPr id="2059" name="Text Box 6"/>
          <p:cNvSpPr txBox="1">
            <a:spLocks noChangeArrowheads="1"/>
          </p:cNvSpPr>
          <p:nvPr/>
        </p:nvSpPr>
        <p:spPr bwMode="auto">
          <a:xfrm>
            <a:off x="914400" y="1828800"/>
            <a:ext cx="1595438" cy="457200"/>
          </a:xfrm>
          <a:prstGeom prst="rect">
            <a:avLst/>
          </a:prstGeom>
          <a:noFill/>
          <a:ln w="9525">
            <a:noFill/>
            <a:miter lim="800000"/>
            <a:headEnd/>
            <a:tailEnd/>
          </a:ln>
        </p:spPr>
        <p:txBody>
          <a:bodyPr wrap="none">
            <a:spAutoFit/>
          </a:bodyPr>
          <a:lstStyle/>
          <a:p>
            <a:r>
              <a:rPr lang="en-US"/>
              <a:t>Given data:</a:t>
            </a:r>
          </a:p>
        </p:txBody>
      </p:sp>
      <p:graphicFrame>
        <p:nvGraphicFramePr>
          <p:cNvPr id="2052" name="Object 7"/>
          <p:cNvGraphicFramePr>
            <a:graphicFrameLocks noChangeAspect="1"/>
          </p:cNvGraphicFramePr>
          <p:nvPr/>
        </p:nvGraphicFramePr>
        <p:xfrm>
          <a:off x="5153025" y="3352800"/>
          <a:ext cx="533400" cy="533400"/>
        </p:xfrm>
        <a:graphic>
          <a:graphicData uri="http://schemas.openxmlformats.org/presentationml/2006/ole">
            <p:oleObj spid="_x0000_s2052" name="Equation" r:id="rId5" imgW="228600" imgH="228600" progId="Equation.DSMT4">
              <p:embed/>
            </p:oleObj>
          </a:graphicData>
        </a:graphic>
      </p:graphicFrame>
      <p:graphicFrame>
        <p:nvGraphicFramePr>
          <p:cNvPr id="2053" name="Object 8"/>
          <p:cNvGraphicFramePr>
            <a:graphicFrameLocks noChangeAspect="1"/>
          </p:cNvGraphicFramePr>
          <p:nvPr/>
        </p:nvGraphicFramePr>
        <p:xfrm>
          <a:off x="3352800" y="3886200"/>
          <a:ext cx="330200" cy="330200"/>
        </p:xfrm>
        <a:graphic>
          <a:graphicData uri="http://schemas.openxmlformats.org/presentationml/2006/ole">
            <p:oleObj spid="_x0000_s2053" name="Equation" r:id="rId6" imgW="164880" imgH="164880" progId="Equation.DSMT4">
              <p:embed/>
            </p:oleObj>
          </a:graphicData>
        </a:graphic>
      </p:graphicFrame>
      <p:graphicFrame>
        <p:nvGraphicFramePr>
          <p:cNvPr id="2054" name="Object 9"/>
          <p:cNvGraphicFramePr>
            <a:graphicFrameLocks noChangeAspect="1"/>
          </p:cNvGraphicFramePr>
          <p:nvPr/>
        </p:nvGraphicFramePr>
        <p:xfrm>
          <a:off x="3657600" y="4343400"/>
          <a:ext cx="1008063" cy="592138"/>
        </p:xfrm>
        <a:graphic>
          <a:graphicData uri="http://schemas.openxmlformats.org/presentationml/2006/ole">
            <p:oleObj spid="_x0000_s2054" name="Equation" r:id="rId7" imgW="431640" imgH="253800" progId="Equation.DSMT4">
              <p:embed/>
            </p:oleObj>
          </a:graphicData>
        </a:graphic>
      </p:graphicFrame>
      <p:graphicFrame>
        <p:nvGraphicFramePr>
          <p:cNvPr id="2055" name="Object 10"/>
          <p:cNvGraphicFramePr>
            <a:graphicFrameLocks noChangeAspect="1"/>
          </p:cNvGraphicFramePr>
          <p:nvPr/>
        </p:nvGraphicFramePr>
        <p:xfrm>
          <a:off x="8077200" y="4419600"/>
          <a:ext cx="533400" cy="533400"/>
        </p:xfrm>
        <a:graphic>
          <a:graphicData uri="http://schemas.openxmlformats.org/presentationml/2006/ole">
            <p:oleObj spid="_x0000_s2055" name="Equation" r:id="rId8" imgW="228600" imgH="228600" progId="Equation.DSMT4">
              <p:embed/>
            </p:oleObj>
          </a:graphicData>
        </a:graphic>
      </p:graphicFrame>
      <p:sp>
        <p:nvSpPr>
          <p:cNvPr id="2060" name="Date Placeholder 13"/>
          <p:cNvSpPr>
            <a:spLocks noGrp="1"/>
          </p:cNvSpPr>
          <p:nvPr>
            <p:ph type="dt" sz="quarter" idx="10"/>
          </p:nvPr>
        </p:nvSpPr>
        <p:spPr>
          <a:noFill/>
        </p:spPr>
        <p:txBody>
          <a:bodyPr/>
          <a:lstStyle/>
          <a:p>
            <a:r>
              <a:rPr lang="en-US" smtClean="0"/>
              <a:t>Intro AI</a:t>
            </a:r>
          </a:p>
        </p:txBody>
      </p:sp>
      <p:sp>
        <p:nvSpPr>
          <p:cNvPr id="2061" name="Footer Placeholder 14"/>
          <p:cNvSpPr>
            <a:spLocks noGrp="1"/>
          </p:cNvSpPr>
          <p:nvPr>
            <p:ph type="ftr" sz="quarter" idx="11"/>
          </p:nvPr>
        </p:nvSpPr>
        <p:spPr>
          <a:noFill/>
        </p:spPr>
        <p:txBody>
          <a:bodyPr/>
          <a:lstStyle/>
          <a:p>
            <a:r>
              <a:rPr lang="en-US" smtClean="0"/>
              <a:t>Ensembles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5"/>
          <p:cNvSpPr>
            <a:spLocks noGrp="1"/>
          </p:cNvSpPr>
          <p:nvPr>
            <p:ph type="sldNum" sz="quarter" idx="12"/>
          </p:nvPr>
        </p:nvSpPr>
        <p:spPr>
          <a:noFill/>
        </p:spPr>
        <p:txBody>
          <a:bodyPr/>
          <a:lstStyle/>
          <a:p>
            <a:fld id="{BB8FCB9C-CAF9-49BE-AEC0-83C97763E024}" type="slidenum">
              <a:rPr lang="en-US" smtClean="0"/>
              <a:pPr/>
              <a:t>6</a:t>
            </a:fld>
            <a:endParaRPr lang="en-US" smtClean="0"/>
          </a:p>
        </p:txBody>
      </p:sp>
      <p:sp>
        <p:nvSpPr>
          <p:cNvPr id="3077" name="Rectangle 2"/>
          <p:cNvSpPr>
            <a:spLocks noGrp="1" noChangeArrowheads="1"/>
          </p:cNvSpPr>
          <p:nvPr>
            <p:ph type="title"/>
          </p:nvPr>
        </p:nvSpPr>
        <p:spPr/>
        <p:txBody>
          <a:bodyPr/>
          <a:lstStyle/>
          <a:p>
            <a:pPr eaLnBrk="1" hangingPunct="1"/>
            <a:r>
              <a:rPr lang="en-US" smtClean="0"/>
              <a:t>The Bagging Model</a:t>
            </a:r>
          </a:p>
        </p:txBody>
      </p:sp>
      <p:sp>
        <p:nvSpPr>
          <p:cNvPr id="3078" name="Rectangle 3"/>
          <p:cNvSpPr>
            <a:spLocks noGrp="1" noChangeArrowheads="1"/>
          </p:cNvSpPr>
          <p:nvPr>
            <p:ph type="body" idx="1"/>
          </p:nvPr>
        </p:nvSpPr>
        <p:spPr/>
        <p:txBody>
          <a:bodyPr/>
          <a:lstStyle/>
          <a:p>
            <a:pPr eaLnBrk="1" hangingPunct="1"/>
            <a:r>
              <a:rPr lang="en-US" smtClean="0"/>
              <a:t>Regression</a:t>
            </a:r>
          </a:p>
          <a:p>
            <a:pPr eaLnBrk="1" hangingPunct="1"/>
            <a:endParaRPr lang="en-US" smtClean="0"/>
          </a:p>
          <a:p>
            <a:pPr eaLnBrk="1" hangingPunct="1"/>
            <a:endParaRPr lang="en-US" smtClean="0"/>
          </a:p>
          <a:p>
            <a:pPr eaLnBrk="1" hangingPunct="1"/>
            <a:endParaRPr lang="en-US" smtClean="0"/>
          </a:p>
          <a:p>
            <a:pPr eaLnBrk="1" hangingPunct="1"/>
            <a:r>
              <a:rPr lang="en-US" smtClean="0"/>
              <a:t>Classification:</a:t>
            </a:r>
          </a:p>
          <a:p>
            <a:pPr lvl="1" eaLnBrk="1" hangingPunct="1"/>
            <a:r>
              <a:rPr lang="en-US" smtClean="0"/>
              <a:t>Vote over classifier outputs  </a:t>
            </a:r>
          </a:p>
          <a:p>
            <a:pPr eaLnBrk="1" hangingPunct="1"/>
            <a:endParaRPr lang="en-US" smtClean="0"/>
          </a:p>
        </p:txBody>
      </p:sp>
      <p:graphicFrame>
        <p:nvGraphicFramePr>
          <p:cNvPr id="3074" name="Object 4"/>
          <p:cNvGraphicFramePr>
            <a:graphicFrameLocks noChangeAspect="1"/>
          </p:cNvGraphicFramePr>
          <p:nvPr/>
        </p:nvGraphicFramePr>
        <p:xfrm>
          <a:off x="2286000" y="2667000"/>
          <a:ext cx="2819400" cy="1101725"/>
        </p:xfrm>
        <a:graphic>
          <a:graphicData uri="http://schemas.openxmlformats.org/presentationml/2006/ole">
            <p:oleObj spid="_x0000_s3074" name="Equation" r:id="rId3" imgW="1104840" imgH="431640" progId="Equation.DSMT4">
              <p:embed/>
            </p:oleObj>
          </a:graphicData>
        </a:graphic>
      </p:graphicFrame>
      <p:graphicFrame>
        <p:nvGraphicFramePr>
          <p:cNvPr id="3075" name="Object 5"/>
          <p:cNvGraphicFramePr>
            <a:graphicFrameLocks noChangeAspect="1"/>
          </p:cNvGraphicFramePr>
          <p:nvPr/>
        </p:nvGraphicFramePr>
        <p:xfrm>
          <a:off x="5715000" y="4876800"/>
          <a:ext cx="2430463" cy="592138"/>
        </p:xfrm>
        <a:graphic>
          <a:graphicData uri="http://schemas.openxmlformats.org/presentationml/2006/ole">
            <p:oleObj spid="_x0000_s3075" name="Equation" r:id="rId4" imgW="1041120" imgH="253800" progId="Equation.DSMT4">
              <p:embed/>
            </p:oleObj>
          </a:graphicData>
        </a:graphic>
      </p:graphicFrame>
      <p:sp>
        <p:nvSpPr>
          <p:cNvPr id="3079" name="Date Placeholder 8"/>
          <p:cNvSpPr>
            <a:spLocks noGrp="1"/>
          </p:cNvSpPr>
          <p:nvPr>
            <p:ph type="dt" sz="quarter" idx="10"/>
          </p:nvPr>
        </p:nvSpPr>
        <p:spPr>
          <a:noFill/>
        </p:spPr>
        <p:txBody>
          <a:bodyPr/>
          <a:lstStyle/>
          <a:p>
            <a:r>
              <a:rPr lang="en-US" smtClean="0"/>
              <a:t>Intro AI</a:t>
            </a:r>
          </a:p>
        </p:txBody>
      </p:sp>
      <p:sp>
        <p:nvSpPr>
          <p:cNvPr id="3080" name="Footer Placeholder 9"/>
          <p:cNvSpPr>
            <a:spLocks noGrp="1"/>
          </p:cNvSpPr>
          <p:nvPr>
            <p:ph type="ftr" sz="quarter" idx="11"/>
          </p:nvPr>
        </p:nvSpPr>
        <p:spPr>
          <a:noFill/>
        </p:spPr>
        <p:txBody>
          <a:bodyPr/>
          <a:lstStyle/>
          <a:p>
            <a:r>
              <a:rPr lang="en-US" smtClean="0"/>
              <a:t>Ensembles</a:t>
            </a:r>
          </a:p>
        </p:txBody>
      </p:sp>
      <p:pic>
        <p:nvPicPr>
          <p:cNvPr id="3081" name="Picture 9"/>
          <p:cNvPicPr>
            <a:picLocks noChangeAspect="1" noChangeArrowheads="1"/>
          </p:cNvPicPr>
          <p:nvPr/>
        </p:nvPicPr>
        <p:blipFill>
          <a:blip r:embed="rId5"/>
          <a:srcRect/>
          <a:stretch>
            <a:fillRect/>
          </a:stretch>
        </p:blipFill>
        <p:spPr bwMode="auto">
          <a:xfrm>
            <a:off x="228600" y="1752600"/>
            <a:ext cx="8562975" cy="3943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0D3FE42E-21A7-4494-B9FC-DFA8A65CDC7D}" type="slidenum">
              <a:rPr lang="en-US" smtClean="0"/>
              <a:pPr/>
              <a:t>7</a:t>
            </a:fld>
            <a:endParaRPr lang="en-US" smtClean="0"/>
          </a:p>
        </p:txBody>
      </p:sp>
      <p:sp>
        <p:nvSpPr>
          <p:cNvPr id="24579" name="Rectangle 2"/>
          <p:cNvSpPr>
            <a:spLocks noGrp="1" noChangeArrowheads="1"/>
          </p:cNvSpPr>
          <p:nvPr>
            <p:ph type="title"/>
          </p:nvPr>
        </p:nvSpPr>
        <p:spPr/>
        <p:txBody>
          <a:bodyPr/>
          <a:lstStyle/>
          <a:p>
            <a:pPr eaLnBrk="1" hangingPunct="1"/>
            <a:r>
              <a:rPr lang="en-US" smtClean="0"/>
              <a:t>Bagging Details</a:t>
            </a:r>
          </a:p>
        </p:txBody>
      </p:sp>
      <p:sp>
        <p:nvSpPr>
          <p:cNvPr id="24580" name="Rectangle 3"/>
          <p:cNvSpPr>
            <a:spLocks noGrp="1" noChangeArrowheads="1"/>
          </p:cNvSpPr>
          <p:nvPr>
            <p:ph type="body" idx="1"/>
          </p:nvPr>
        </p:nvSpPr>
        <p:spPr/>
        <p:txBody>
          <a:bodyPr/>
          <a:lstStyle/>
          <a:p>
            <a:pPr eaLnBrk="1" hangingPunct="1">
              <a:lnSpc>
                <a:spcPct val="90000"/>
              </a:lnSpc>
            </a:pPr>
            <a:r>
              <a:rPr lang="en-US" smtClean="0"/>
              <a:t>Bootstrap sample of N instances is obtained by drawing N examples at random, with replacement.</a:t>
            </a:r>
          </a:p>
          <a:p>
            <a:pPr eaLnBrk="1" hangingPunct="1">
              <a:lnSpc>
                <a:spcPct val="90000"/>
              </a:lnSpc>
            </a:pPr>
            <a:r>
              <a:rPr lang="en-US" sz="3600" smtClean="0"/>
              <a:t>On average each bootstrap sample has 63% of instances</a:t>
            </a:r>
          </a:p>
          <a:p>
            <a:pPr lvl="1" eaLnBrk="1" hangingPunct="1">
              <a:lnSpc>
                <a:spcPct val="90000"/>
              </a:lnSpc>
            </a:pPr>
            <a:r>
              <a:rPr lang="en-US" sz="3200" smtClean="0">
                <a:solidFill>
                  <a:srgbClr val="FF3300"/>
                </a:solidFill>
              </a:rPr>
              <a:t>Encourages predictors to have uncorrelated errors</a:t>
            </a:r>
          </a:p>
          <a:p>
            <a:pPr lvl="2" eaLnBrk="1" hangingPunct="1">
              <a:lnSpc>
                <a:spcPct val="90000"/>
              </a:lnSpc>
            </a:pPr>
            <a:r>
              <a:rPr lang="en-US" sz="2800" smtClean="0">
                <a:solidFill>
                  <a:srgbClr val="FF3300"/>
                </a:solidFill>
              </a:rPr>
              <a:t>This is why it works</a:t>
            </a:r>
          </a:p>
        </p:txBody>
      </p:sp>
      <p:sp>
        <p:nvSpPr>
          <p:cNvPr id="24581" name="Date Placeholder 6"/>
          <p:cNvSpPr>
            <a:spLocks noGrp="1"/>
          </p:cNvSpPr>
          <p:nvPr>
            <p:ph type="dt" sz="quarter" idx="10"/>
          </p:nvPr>
        </p:nvSpPr>
        <p:spPr>
          <a:noFill/>
        </p:spPr>
        <p:txBody>
          <a:bodyPr/>
          <a:lstStyle/>
          <a:p>
            <a:r>
              <a:rPr lang="en-US" smtClean="0"/>
              <a:t>Intro AI</a:t>
            </a:r>
          </a:p>
        </p:txBody>
      </p:sp>
      <p:sp>
        <p:nvSpPr>
          <p:cNvPr id="24582" name="Footer Placeholder 7"/>
          <p:cNvSpPr>
            <a:spLocks noGrp="1"/>
          </p:cNvSpPr>
          <p:nvPr>
            <p:ph type="ftr" sz="quarter" idx="11"/>
          </p:nvPr>
        </p:nvSpPr>
        <p:spPr>
          <a:noFill/>
        </p:spPr>
        <p:txBody>
          <a:bodyPr/>
          <a:lstStyle/>
          <a:p>
            <a:r>
              <a:rPr lang="en-US" smtClean="0"/>
              <a:t>Ensembles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AE3CF951-CA4C-442E-8EAE-C7B3759CCA9B}" type="slidenum">
              <a:rPr lang="en-US" smtClean="0"/>
              <a:pPr/>
              <a:t>8</a:t>
            </a:fld>
            <a:endParaRPr lang="en-US" smtClean="0"/>
          </a:p>
        </p:txBody>
      </p:sp>
      <p:sp>
        <p:nvSpPr>
          <p:cNvPr id="25603" name="Rectangle 2"/>
          <p:cNvSpPr>
            <a:spLocks noGrp="1" noChangeArrowheads="1"/>
          </p:cNvSpPr>
          <p:nvPr>
            <p:ph type="title"/>
          </p:nvPr>
        </p:nvSpPr>
        <p:spPr/>
        <p:txBody>
          <a:bodyPr/>
          <a:lstStyle/>
          <a:p>
            <a:pPr eaLnBrk="1" hangingPunct="1"/>
            <a:r>
              <a:rPr lang="en-US" smtClean="0">
                <a:solidFill>
                  <a:srgbClr val="FF3300"/>
                </a:solidFill>
              </a:rPr>
              <a:t>Boosting</a:t>
            </a:r>
          </a:p>
        </p:txBody>
      </p:sp>
      <p:sp>
        <p:nvSpPr>
          <p:cNvPr id="25604" name="Rectangle 3"/>
          <p:cNvSpPr>
            <a:spLocks noGrp="1" noChangeArrowheads="1"/>
          </p:cNvSpPr>
          <p:nvPr>
            <p:ph type="body" idx="1"/>
          </p:nvPr>
        </p:nvSpPr>
        <p:spPr/>
        <p:txBody>
          <a:bodyPr/>
          <a:lstStyle/>
          <a:p>
            <a:pPr lvl="1" eaLnBrk="1" hangingPunct="1"/>
            <a:r>
              <a:rPr lang="en-US" smtClean="0"/>
              <a:t>Main Assumption: </a:t>
            </a:r>
          </a:p>
          <a:p>
            <a:pPr lvl="2" eaLnBrk="1" hangingPunct="1"/>
            <a:r>
              <a:rPr lang="en-US" smtClean="0"/>
              <a:t>Combining many weak predictors (e.g. tree stumps or 1-R predictors) to produce an ensemble predictor</a:t>
            </a:r>
          </a:p>
          <a:p>
            <a:pPr lvl="2" eaLnBrk="1" hangingPunct="1"/>
            <a:r>
              <a:rPr lang="en-US" smtClean="0"/>
              <a:t>The weak predictors or classifiers need to be </a:t>
            </a:r>
            <a:r>
              <a:rPr lang="en-US" b="1" u="sng" smtClean="0">
                <a:solidFill>
                  <a:srgbClr val="FF3300"/>
                </a:solidFill>
              </a:rPr>
              <a:t>stable</a:t>
            </a:r>
          </a:p>
          <a:p>
            <a:pPr lvl="1" eaLnBrk="1" hangingPunct="1"/>
            <a:r>
              <a:rPr lang="en-US" smtClean="0"/>
              <a:t>Hypothesis Space</a:t>
            </a:r>
          </a:p>
          <a:p>
            <a:pPr lvl="2" eaLnBrk="1" hangingPunct="1"/>
            <a:r>
              <a:rPr lang="en-US" smtClean="0"/>
              <a:t>Variable size (nonparametric): </a:t>
            </a:r>
          </a:p>
          <a:p>
            <a:pPr lvl="3" eaLnBrk="1" hangingPunct="1"/>
            <a:r>
              <a:rPr lang="en-US" smtClean="0"/>
              <a:t>Can model any function if you use an appropriate predictor (e.g. trees)</a:t>
            </a:r>
          </a:p>
        </p:txBody>
      </p:sp>
      <p:sp>
        <p:nvSpPr>
          <p:cNvPr id="25605" name="Date Placeholder 6"/>
          <p:cNvSpPr>
            <a:spLocks noGrp="1"/>
          </p:cNvSpPr>
          <p:nvPr>
            <p:ph type="dt" sz="quarter" idx="10"/>
          </p:nvPr>
        </p:nvSpPr>
        <p:spPr>
          <a:noFill/>
        </p:spPr>
        <p:txBody>
          <a:bodyPr/>
          <a:lstStyle/>
          <a:p>
            <a:r>
              <a:rPr lang="en-US" smtClean="0"/>
              <a:t>Intro AI</a:t>
            </a:r>
          </a:p>
        </p:txBody>
      </p:sp>
      <p:sp>
        <p:nvSpPr>
          <p:cNvPr id="25606" name="Footer Placeholder 7"/>
          <p:cNvSpPr>
            <a:spLocks noGrp="1"/>
          </p:cNvSpPr>
          <p:nvPr>
            <p:ph type="ftr" sz="quarter" idx="11"/>
          </p:nvPr>
        </p:nvSpPr>
        <p:spPr>
          <a:noFill/>
        </p:spPr>
        <p:txBody>
          <a:bodyPr/>
          <a:lstStyle/>
          <a:p>
            <a:r>
              <a:rPr lang="en-US" smtClean="0"/>
              <a:t>Ensembles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Stacking, also known as stacked generalization or model stacking, is an ensemble machine learning technique that </a:t>
            </a:r>
            <a:r>
              <a:rPr lang="en-US" dirty="0">
                <a:solidFill>
                  <a:srgbClr val="FF0000"/>
                </a:solidFill>
              </a:rPr>
              <a:t>combines multiple base models (classifiers or </a:t>
            </a:r>
            <a:r>
              <a:rPr lang="en-US" dirty="0" err="1">
                <a:solidFill>
                  <a:srgbClr val="FF0000"/>
                </a:solidFill>
              </a:rPr>
              <a:t>regressors</a:t>
            </a:r>
            <a:r>
              <a:rPr lang="en-US" dirty="0">
                <a:solidFill>
                  <a:srgbClr val="FF0000"/>
                </a:solidFill>
              </a:rPr>
              <a:t>) to improve predictive performance</a:t>
            </a:r>
            <a:r>
              <a:rPr lang="en-US" dirty="0"/>
              <a:t>. </a:t>
            </a:r>
            <a:endParaRPr lang="en-US" dirty="0" smtClean="0"/>
          </a:p>
          <a:p>
            <a:r>
              <a:rPr lang="en-US" dirty="0" smtClean="0"/>
              <a:t>It </a:t>
            </a:r>
            <a:r>
              <a:rPr lang="en-US" dirty="0"/>
              <a:t>aims to leverage the strengths of different models by training a meta-model that learns how to best combine the predictions of these base models.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397</Words>
  <Application>Microsoft Office PowerPoint</Application>
  <PresentationFormat>On-screen Show (4:3)</PresentationFormat>
  <Paragraphs>76</Paragraphs>
  <Slides>13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Office Theme</vt:lpstr>
      <vt:lpstr>MathType 5.0 Equation</vt:lpstr>
      <vt:lpstr>Ensemble Learning </vt:lpstr>
      <vt:lpstr>Slide 2</vt:lpstr>
      <vt:lpstr>Ensemble Approaches</vt:lpstr>
      <vt:lpstr>Bagging</vt:lpstr>
      <vt:lpstr>The Bagging Algorithm</vt:lpstr>
      <vt:lpstr>The Bagging Model</vt:lpstr>
      <vt:lpstr>Bagging Details</vt:lpstr>
      <vt:lpstr>Boosting</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dc:title>
  <dc:creator>Admin</dc:creator>
  <cp:lastModifiedBy>Admin</cp:lastModifiedBy>
  <cp:revision>2</cp:revision>
  <dcterms:created xsi:type="dcterms:W3CDTF">2023-10-12T04:56:38Z</dcterms:created>
  <dcterms:modified xsi:type="dcterms:W3CDTF">2023-10-12T05:16:08Z</dcterms:modified>
</cp:coreProperties>
</file>